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3817600" cy="7772400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6" userDrawn="1">
          <p15:clr>
            <a:srgbClr val="A4A3A4"/>
          </p15:clr>
        </p15:guide>
        <p15:guide id="2" pos="31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768" y="72"/>
      </p:cViewPr>
      <p:guideLst>
        <p:guide orient="horz" pos="3016"/>
        <p:guide pos="31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8921" y="2974705"/>
            <a:ext cx="8601107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842" y="5426289"/>
            <a:ext cx="7083265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11/2/2016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11/2/2016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36238" y="536423"/>
            <a:ext cx="2276764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5948" y="536423"/>
            <a:ext cx="6661641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11/2/2016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11/2/2016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327" y="6153339"/>
            <a:ext cx="8601107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9327" y="4058633"/>
            <a:ext cx="8601107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11/2/2016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5948" y="2234356"/>
            <a:ext cx="4469203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800" y="2234356"/>
            <a:ext cx="4469203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11/2/2016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48" y="2143475"/>
            <a:ext cx="4470960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48" y="3036772"/>
            <a:ext cx="4470960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0287" y="2143475"/>
            <a:ext cx="447271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0287" y="3036772"/>
            <a:ext cx="447271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11/2/2016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11/2/2016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11/2/2016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381259"/>
            <a:ext cx="3329064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6229" y="381259"/>
            <a:ext cx="5656774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2003825"/>
            <a:ext cx="3329064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11/2/2016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385" y="6703060"/>
            <a:ext cx="607137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3385" y="855615"/>
            <a:ext cx="607137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385" y="7494394"/>
            <a:ext cx="607137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11/2/2016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5947" y="383478"/>
            <a:ext cx="9107055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47" y="2234356"/>
            <a:ext cx="9107055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5948" y="8875351"/>
            <a:ext cx="2361088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11/2/2016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7309" y="8875351"/>
            <a:ext cx="3204334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51915" y="8875351"/>
            <a:ext cx="2361088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79600" y="0"/>
            <a:ext cx="10058400" cy="7759700"/>
          </a:xfrm>
          <a:prstGeom prst="rect">
            <a:avLst/>
          </a:prstGeom>
        </p:spPr>
      </p:pic>
      <p:sp>
        <p:nvSpPr>
          <p:cNvPr id="5" name="TextBox 2"/>
          <p:cNvSpPr txBox="1"/>
          <p:nvPr/>
        </p:nvSpPr>
        <p:spPr>
          <a:xfrm>
            <a:off x="4089401" y="2311401"/>
            <a:ext cx="6000425" cy="141064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520"/>
              </a:lnSpc>
            </a:pPr>
            <a:r>
              <a:rPr lang="en-CA" sz="4463" spc="-10">
                <a:solidFill>
                  <a:srgbClr val="1E487C"/>
                </a:solidFill>
                <a:latin typeface="Arial"/>
                <a:cs typeface="Arial"/>
              </a:rPr>
              <a:t>Money. Power &amp; Values</a:t>
            </a:r>
          </a:p>
          <a:p>
            <a:pPr>
              <a:lnSpc>
                <a:spcPts val="5520"/>
              </a:lnSpc>
            </a:pPr>
            <a:endParaRPr lang="en-CA" sz="4799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4635500" y="3924300"/>
            <a:ext cx="4941096" cy="241091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650"/>
              </a:lnSpc>
              <a:tabLst>
                <a:tab pos="1333500" algn="l"/>
              </a:tabLst>
            </a:pPr>
            <a:r>
              <a:rPr lang="en-CA" sz="2979" spc="-10">
                <a:solidFill>
                  <a:srgbClr val="1E487C"/>
                </a:solidFill>
                <a:latin typeface="Arial"/>
                <a:cs typeface="Arial"/>
              </a:rPr>
              <a:t>Speaker: Zbigniew Bochniarz</a:t>
            </a:r>
            <a:r>
              <a:rPr lang="en-CA" sz="3203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3203">
                <a:solidFill>
                  <a:srgbClr val="000000"/>
                </a:solidFill>
                <a:latin typeface="Times New Roman"/>
              </a:rPr>
            </a:br>
            <a:r>
              <a:rPr lang="en-CA" sz="2979" spc="-10">
                <a:solidFill>
                  <a:srgbClr val="1E487C"/>
                </a:solidFill>
                <a:latin typeface="Arial"/>
                <a:cs typeface="Arial"/>
              </a:rPr>
              <a:t>Panelists: Winston Nagan</a:t>
            </a:r>
            <a:r>
              <a:rPr lang="en-CA" sz="3203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3203">
                <a:solidFill>
                  <a:srgbClr val="000000"/>
                </a:solidFill>
                <a:latin typeface="Times New Roman"/>
              </a:rPr>
            </a:br>
            <a:r>
              <a:rPr lang="en-CA" sz="2979" spc="-20">
                <a:solidFill>
                  <a:srgbClr val="1E487C"/>
                </a:solidFill>
                <a:latin typeface="Arial"/>
                <a:cs typeface="Arial"/>
              </a:rPr>
              <a:t>	Garry Jacobs</a:t>
            </a:r>
          </a:p>
          <a:p>
            <a:pPr>
              <a:lnSpc>
                <a:spcPts val="4650"/>
              </a:lnSpc>
            </a:pPr>
            <a:endParaRPr lang="en-CA" sz="3203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4699001" y="5778500"/>
            <a:ext cx="4819909" cy="9489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680"/>
              </a:lnSpc>
            </a:pPr>
            <a:r>
              <a:rPr lang="en-CA" sz="2979" spc="-10">
                <a:solidFill>
                  <a:srgbClr val="1E487C"/>
                </a:solidFill>
                <a:latin typeface="Arial"/>
                <a:cs typeface="Arial"/>
              </a:rPr>
              <a:t>Murugesan Chandrasekaran</a:t>
            </a:r>
          </a:p>
          <a:p>
            <a:pPr>
              <a:lnSpc>
                <a:spcPts val="3680"/>
              </a:lnSpc>
            </a:pPr>
            <a:endParaRPr lang="en-CA" sz="32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425701" y="495300"/>
            <a:ext cx="1694695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2. Continue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425700" y="914400"/>
            <a:ext cx="2571538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00" spc="-20">
                <a:solidFill>
                  <a:srgbClr val="1E487C"/>
                </a:solidFill>
                <a:latin typeface="Arial"/>
                <a:cs typeface="Arial"/>
              </a:rPr>
              <a:t>h. In Polish Case: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425700" y="1765300"/>
            <a:ext cx="7452040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The last year parliamentary election campaign was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425700" y="2197100"/>
            <a:ext cx="7943200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dominated by the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promises of 500+ PLN monthly child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425700" y="2603500"/>
            <a:ext cx="8593058" cy="130805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support 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(50% of monthly min. wage), cutting the retirement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age and other populist ideas.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425701" y="3886201"/>
            <a:ext cx="8489825" cy="174406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50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The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Money brought to the election pool over 3.5M people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,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who made the Peace &amp; Justice (PiS) the clear winner with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37% of votes granting a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slight majority in the Parliament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ts val="335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2425701" y="5600700"/>
            <a:ext cx="8993039" cy="218008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6">
              <a:lnSpc>
                <a:spcPts val="3365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The PiS electorate is significantly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less educated (HC),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 poorer,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prone to fear and highly dependent on conservative church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but much better organized in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several national networks (SC)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over last 4-5 years.</a:t>
            </a:r>
          </a:p>
          <a:p>
            <a:pPr>
              <a:lnSpc>
                <a:spcPts val="3365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425701" y="635001"/>
            <a:ext cx="8589531" cy="174406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5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3. What are the remedies for the increasing concentration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of wealth and power that constitute the basis for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plutocracy?</a:t>
            </a:r>
          </a:p>
          <a:p>
            <a:pPr>
              <a:lnSpc>
                <a:spcPts val="335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425701" y="1917700"/>
            <a:ext cx="8205003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a.  Both PL &amp; US cases provided current evidence how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933700" y="2349500"/>
            <a:ext cx="7705956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important is appropriate investment in HC (power of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933701" y="2755900"/>
            <a:ext cx="8418971" cy="130805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knowledge) and SC (social power of networks)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or lack of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it.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425700" y="3606801"/>
            <a:ext cx="8959504" cy="174406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  <a:tabLst>
                <a:tab pos="508000" algn="l"/>
                <a:tab pos="508000" algn="l"/>
              </a:tabLst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b.  More investment in HC &amp; SC to build a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critical mass for a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	progressive institutional change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 toward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meritocracy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	from plutocracy or populism and xenophobia.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425701" y="5334000"/>
            <a:ext cx="7501413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c.  Monetization of HC &amp; SC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to make them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equally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2933700" y="5740401"/>
            <a:ext cx="7906332" cy="174406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important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 with material capitals (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physical &amp; financial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),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which are significantly overpriced now in national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accounting.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578101" y="622300"/>
            <a:ext cx="8380499" cy="130805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4. How can the wider distribution of money be used as a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spur to more rapid and equitable social development?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578100" y="1905000"/>
            <a:ext cx="8143576" cy="218008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65"/>
              </a:lnSpc>
              <a:tabLst>
                <a:tab pos="508000" algn="l"/>
                <a:tab pos="508000" algn="l"/>
                <a:tab pos="508000" algn="l"/>
              </a:tabLst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a.  Wider Money distribution is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good ONLY if motivates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	people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 to invest in their own and their families HC -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	otherwise is a waste of resources (except disable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	people).</a:t>
            </a:r>
          </a:p>
          <a:p>
            <a:pPr>
              <a:lnSpc>
                <a:spcPts val="3365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578101" y="3606801"/>
            <a:ext cx="8137805" cy="174406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  <a:tabLst>
                <a:tab pos="508000" algn="l"/>
                <a:tab pos="508000" algn="l"/>
              </a:tabLst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b.  Providing more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well-designed public goods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such as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	(e.g.) pre-natal &amp; preschool care, education for all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	including colleges.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578100" y="4889500"/>
            <a:ext cx="8060220" cy="130805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  <a:tabLst>
                <a:tab pos="508000" algn="l"/>
              </a:tabLst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c.  Building better and more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accessible infrastructure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-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	both technical and social.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578101" y="5740401"/>
            <a:ext cx="8797601" cy="174406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  <a:tabLst>
                <a:tab pos="508000" algn="l"/>
                <a:tab pos="508000" algn="l"/>
              </a:tabLst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d.  Considering introduction of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basic income concept only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	within societies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rich of SC, trusting each other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and NOT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	abusing the system.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578101" y="647700"/>
            <a:ext cx="3243517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60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The issues to discuss</a:t>
            </a:r>
            <a:r>
              <a:rPr lang="en-CA" sz="2231" spc="-10">
                <a:solidFill>
                  <a:srgbClr val="1E487C"/>
                </a:solidFill>
                <a:latin typeface="Arial"/>
                <a:cs typeface="Arial"/>
              </a:rPr>
              <a:t>:</a:t>
            </a:r>
          </a:p>
          <a:p>
            <a:pPr>
              <a:lnSpc>
                <a:spcPts val="3160"/>
              </a:lnSpc>
            </a:pPr>
            <a:endParaRPr lang="en-CA" sz="2777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578100" y="1473201"/>
            <a:ext cx="8347542" cy="174406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  <a:tabLst>
                <a:tab pos="508000" algn="l"/>
                <a:tab pos="508000" algn="l"/>
              </a:tabLst>
            </a:pPr>
            <a:r>
              <a:rPr lang="en-CA" sz="2600" spc="-10">
                <a:solidFill>
                  <a:srgbClr val="000000"/>
                </a:solidFill>
                <a:latin typeface="Arial"/>
                <a:cs typeface="Arial"/>
              </a:rPr>
              <a:t>1.  What characteristics make money a uniquely effective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000000"/>
                </a:solidFill>
                <a:latin typeface="Arial"/>
                <a:cs typeface="Arial"/>
              </a:rPr>
              <a:t>	instrument for the inter-convertibility and exercise of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000000"/>
                </a:solidFill>
                <a:latin typeface="Arial"/>
                <a:cs typeface="Arial"/>
              </a:rPr>
              <a:t>	social power?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578101" y="3200400"/>
            <a:ext cx="8005077" cy="12695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00"/>
              </a:lnSpc>
              <a:tabLst>
                <a:tab pos="508000" algn="l"/>
              </a:tabLst>
            </a:pPr>
            <a:r>
              <a:rPr lang="en-CA" sz="2600" spc="-10">
                <a:solidFill>
                  <a:srgbClr val="000000"/>
                </a:solidFill>
                <a:latin typeface="Arial"/>
                <a:cs typeface="Arial"/>
              </a:rPr>
              <a:t>2.  How do money and political power interact with one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000000"/>
                </a:solidFill>
                <a:latin typeface="Arial"/>
                <a:cs typeface="Arial"/>
              </a:rPr>
              <a:t>	another?</a:t>
            </a:r>
          </a:p>
          <a:p>
            <a:pPr>
              <a:lnSpc>
                <a:spcPts val="33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578100" y="4470401"/>
            <a:ext cx="8520922" cy="174406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50"/>
              </a:lnSpc>
              <a:tabLst>
                <a:tab pos="508000" algn="l"/>
                <a:tab pos="508000" algn="l"/>
              </a:tabLst>
            </a:pPr>
            <a:r>
              <a:rPr lang="en-CA" sz="2600" spc="-10">
                <a:solidFill>
                  <a:srgbClr val="000000"/>
                </a:solidFill>
                <a:latin typeface="Arial"/>
                <a:cs typeface="Arial"/>
              </a:rPr>
              <a:t>3.  What are the remedies for the increasing concentration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000000"/>
                </a:solidFill>
                <a:latin typeface="Arial"/>
                <a:cs typeface="Arial"/>
              </a:rPr>
              <a:t>	of wealth and power that constitute the basis for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000000"/>
                </a:solidFill>
                <a:latin typeface="Arial"/>
                <a:cs typeface="Arial"/>
              </a:rPr>
              <a:t>	plutocracy?</a:t>
            </a:r>
          </a:p>
          <a:p>
            <a:pPr>
              <a:lnSpc>
                <a:spcPts val="335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578100" y="6172200"/>
            <a:ext cx="8392362" cy="130805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  <a:tabLst>
                <a:tab pos="508000" algn="l"/>
              </a:tabLst>
            </a:pPr>
            <a:r>
              <a:rPr lang="en-CA" sz="2600" spc="-10">
                <a:solidFill>
                  <a:srgbClr val="000000"/>
                </a:solidFill>
                <a:latin typeface="Arial"/>
                <a:cs typeface="Arial"/>
              </a:rPr>
              <a:t>4.  How can the wider distribution of money be used as a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000000"/>
                </a:solidFill>
                <a:latin typeface="Arial"/>
                <a:cs typeface="Arial"/>
              </a:rPr>
              <a:t>	spur to more rapid and equitable social development?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425700" y="495300"/>
            <a:ext cx="8412816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1. What characteristics make money a uniquely effective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425701" y="914400"/>
            <a:ext cx="8674491" cy="12695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instrument for the inter-convertibility and exercise of social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power?</a:t>
            </a:r>
          </a:p>
          <a:p>
            <a:pPr>
              <a:lnSpc>
                <a:spcPts val="33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425700" y="1765300"/>
            <a:ext cx="8530220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a.  Several thousands years of human civilization created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933700" y="2184400"/>
            <a:ext cx="8326960" cy="12695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Money -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 the greatest economic innovation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- as we know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today with its three basic functions:</a:t>
            </a:r>
          </a:p>
          <a:p>
            <a:pPr>
              <a:lnSpc>
                <a:spcPts val="33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933700" y="3048000"/>
            <a:ext cx="3228128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Medium of exchange,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933701" y="3454400"/>
            <a:ext cx="5287025" cy="130805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Measure of value (unit  of account),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Store of value.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2425700" y="4737100"/>
            <a:ext cx="8756564" cy="130805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b. It stared with a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commodity surplus exchange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for another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desired commodity =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barter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 =&gt; limited scope of exchange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2425701" y="6032500"/>
            <a:ext cx="7700185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c. To overcome that limitation some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 locally common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2425701" y="6451600"/>
            <a:ext cx="8759129" cy="12695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6">
              <a:lnSpc>
                <a:spcPts val="3300"/>
              </a:lnSpc>
            </a:pP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commodities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 played the role of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medium of exchange &amp; unit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of account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(cows, fur, axes) =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commodity money</a:t>
            </a:r>
          </a:p>
          <a:p>
            <a:pPr>
              <a:lnSpc>
                <a:spcPts val="33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425701" y="495300"/>
            <a:ext cx="1818447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1.  Continue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425700" y="901700"/>
            <a:ext cx="8527976" cy="305211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6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d. Growing scope of trade and expanding its territories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required more universal medium of exchange =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precious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metal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 - gold and/or silver - in a standardized form - a coin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with warranted usually by monarchs (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Trust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) the metal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quantity, as a unit representative symbolic value of many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other commodities</a:t>
            </a:r>
          </a:p>
          <a:p>
            <a:pPr>
              <a:lnSpc>
                <a:spcPts val="336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425701" y="3886201"/>
            <a:ext cx="8985473" cy="174406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5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e. Safety and convenience led to abandon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commodity (gold)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money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 by purely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symbolic money - bank notes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, which could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be replaced by gold in the issuing banks (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Trust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).</a:t>
            </a:r>
          </a:p>
          <a:p>
            <a:pPr>
              <a:lnSpc>
                <a:spcPts val="335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425700" y="5600700"/>
            <a:ext cx="8812990" cy="218008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6">
              <a:lnSpc>
                <a:spcPts val="3365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f.  The emergence of modern nation-states led to the next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step -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 paper money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as national currencies - granted in gold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reserves, expected tax revenues - but first of all based on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Trust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 in governmental institutions (Jacobs &amp; Slaus 2012).</a:t>
            </a:r>
          </a:p>
          <a:p>
            <a:pPr>
              <a:lnSpc>
                <a:spcPts val="3365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425700" y="495300"/>
            <a:ext cx="1786386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1.  Continue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425701" y="901700"/>
            <a:ext cx="8486939" cy="305211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60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g. The next logical  step - a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global currency 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with a central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global bank =&gt; trade and recovery after WWII =&gt; The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Bretton Woods Agreement (44 nations-July 1944) =&gt;</a:t>
            </a:r>
            <a:r>
              <a:rPr lang="en-CA" sz="2788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88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international monetary system 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- fixed exchange rates</a:t>
            </a:r>
            <a:r>
              <a:rPr lang="en-CA" sz="2231" spc="-10">
                <a:solidFill>
                  <a:srgbClr val="1E487C"/>
                </a:solidFill>
                <a:latin typeface="Arial"/>
                <a:cs typeface="Arial"/>
              </a:rPr>
              <a:t>,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pegged to gold &amp;USD, convertible for trade, the IMF &amp; the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WB =&gt; post-war reconstruction (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global institutions, Trust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).</a:t>
            </a:r>
          </a:p>
          <a:p>
            <a:pPr>
              <a:lnSpc>
                <a:spcPts val="336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425700" y="3898900"/>
            <a:ext cx="7464736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h. On August 15, 1971 the US suspended the USD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425700" y="4318000"/>
            <a:ext cx="8748100" cy="12695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convertibility to gold =&gt; since 1973 the currencies floating,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USD became the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reserve currency 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&amp; the Agreement ended.</a:t>
            </a:r>
          </a:p>
          <a:p>
            <a:pPr>
              <a:lnSpc>
                <a:spcPts val="33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425700" y="5588000"/>
            <a:ext cx="8927444" cy="130805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i. Introducing 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EMS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 (1979) and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EMU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 with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ECB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 (1999) &amp; EUR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coins &amp; paper notes (2002) &lt;=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 EU institution based on Trust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425701" y="6896100"/>
            <a:ext cx="8626721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160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j.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Bitcoin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 - innovative payment network =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new Money </a:t>
            </a:r>
            <a:r>
              <a:rPr lang="en-CA" sz="2231" spc="-10">
                <a:solidFill>
                  <a:srgbClr val="FF0000"/>
                </a:solidFill>
                <a:latin typeface="Arial"/>
                <a:cs typeface="Arial"/>
              </a:rPr>
              <a:t>(2009)</a:t>
            </a:r>
          </a:p>
          <a:p>
            <a:pPr>
              <a:lnSpc>
                <a:spcPts val="3160"/>
              </a:lnSpc>
            </a:pPr>
            <a:endParaRPr lang="en-CA" sz="275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425701" y="495300"/>
            <a:ext cx="1818447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1.  Continue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425700" y="914400"/>
            <a:ext cx="7725192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k. From simple transaction of surplus exchange at a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425700" y="1346200"/>
            <a:ext cx="8363828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community level, Money became over millennia a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global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425701" y="1765300"/>
            <a:ext cx="7138493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institution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 - with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its norms, rules and standards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-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425701" y="2184401"/>
            <a:ext cx="8995091" cy="261610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5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facilitating not only exchanges of products and services,  but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also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building bridges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between countries and continents to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understand &amp; learn from each other, to resolve joint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problems beyond nation borders, and to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build trust &amp;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mutual respect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 leading to peace =&gt; a real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Social Power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ts val="335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425700" y="4762500"/>
            <a:ext cx="7903446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l. Having administrative responsibilities for controlling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2425700" y="5168901"/>
            <a:ext cx="8999258" cy="174406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6">
              <a:lnSpc>
                <a:spcPts val="335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emission of global currencies - USD &amp; EUR - creates a lot of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benefits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 for a country but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also responsibilities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for securing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global sustainability, as a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value for the whole humanity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ts val="335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2425700" y="6896100"/>
            <a:ext cx="8811708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m. Stable Money =&gt;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full inter-convertibility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=&gt; Social Power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425701" y="469900"/>
            <a:ext cx="8060861" cy="130805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2. How do money and political power interact with one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another?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425701" y="1765300"/>
            <a:ext cx="7968207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a.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Money is neutral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- it could be use for good and bad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425700" y="2184400"/>
            <a:ext cx="8849538" cy="12695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purposes depending the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institutional setups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and what value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they protect =&gt;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equal distribution of power vs monopolies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ts val="33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425700" y="3479800"/>
            <a:ext cx="7248138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b.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Meritocracy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 = value based on the merit =&gt; the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425701" y="3886201"/>
            <a:ext cx="8794715" cy="174406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5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compensation for work will motivate to contribute more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and encourage investing in additional skills = full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reproduction of Human Capital (HC) &amp; potential investment</a:t>
            </a:r>
          </a:p>
          <a:p>
            <a:pPr>
              <a:lnSpc>
                <a:spcPts val="335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425701" y="5588000"/>
            <a:ext cx="8864927" cy="130805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c.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Plutocracy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 = values linked to the privileged e.g. 1% = low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motivation for 99%, degradation of HC =&gt; poverty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425700" y="495300"/>
            <a:ext cx="1725152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2. Continue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425701" y="1320800"/>
            <a:ext cx="7951857" cy="130805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d. Both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monopolies: private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(corporate, ownership) or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public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 (party, state) are bad and dysfunctional.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425701" y="2616201"/>
            <a:ext cx="8900513" cy="174406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5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e. Quality of Institutions matters =&gt; investing in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HC &amp; Social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Capital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 (SC) for building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networks, shared values, norms &amp;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Trust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!</a:t>
            </a:r>
          </a:p>
          <a:p>
            <a:pPr>
              <a:lnSpc>
                <a:spcPts val="335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425700" y="4318000"/>
            <a:ext cx="8931932" cy="12695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f.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Investing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Money in HC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gives freedom to act, be creative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=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good for economy &amp; society =&gt;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Social Power</a:t>
            </a:r>
          </a:p>
          <a:p>
            <a:pPr>
              <a:lnSpc>
                <a:spcPts val="33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425700" y="5600700"/>
            <a:ext cx="8852616" cy="218008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6">
              <a:lnSpc>
                <a:spcPts val="3365"/>
              </a:lnSpc>
            </a:pP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. Even the best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HC is not enough without investing in SC </a:t>
            </a: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-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both can produce synergetic effects, multiply efforts leading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1E487C"/>
                </a:solidFill>
                <a:latin typeface="Arial"/>
                <a:cs typeface="Arial"/>
              </a:rPr>
              <a:t>to </a:t>
            </a: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institutional change abolishing power of economic and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56" spc="-10">
                <a:solidFill>
                  <a:srgbClr val="FF0000"/>
                </a:solidFill>
                <a:latin typeface="Arial"/>
                <a:cs typeface="Arial"/>
              </a:rPr>
              <a:t>political monopolies.</a:t>
            </a:r>
          </a:p>
          <a:p>
            <a:pPr>
              <a:lnSpc>
                <a:spcPts val="3365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425701" y="495300"/>
            <a:ext cx="1694695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2. Continue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425700" y="914400"/>
            <a:ext cx="2136162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00" spc="-20">
                <a:solidFill>
                  <a:srgbClr val="1E487C"/>
                </a:solidFill>
                <a:latin typeface="Arial"/>
                <a:cs typeface="Arial"/>
              </a:rPr>
              <a:t>h. In US Case: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425701" y="1765300"/>
            <a:ext cx="7475123" cy="82073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The design of the election campaign, its length and</a:t>
            </a:r>
          </a:p>
          <a:p>
            <a:pPr>
              <a:lnSpc>
                <a:spcPts val="322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425701" y="2184400"/>
            <a:ext cx="8147743" cy="211596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30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financing including institutionalization of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corporations as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active participants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 (the Citizens United case) led to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significant influence of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Big Money 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on election  and the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market setup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ts val="333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425700" y="4318001"/>
            <a:ext cx="8919750" cy="174406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350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As the result the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democratic core 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of US society - the middle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class -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 is shrinking 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with stagnated real income over 40 years,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while the richest are getting richer and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more powerful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ts val="335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425700" y="6019800"/>
            <a:ext cx="8627362" cy="130805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The </a:t>
            </a:r>
            <a:r>
              <a:rPr lang="en-CA" sz="2600" spc="-10">
                <a:solidFill>
                  <a:srgbClr val="FF0000"/>
                </a:solidFill>
                <a:latin typeface="Arial"/>
                <a:cs typeface="Arial"/>
              </a:rPr>
              <a:t>institutional and policy reforms are urgently needed </a:t>
            </a: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to</a:t>
            </a:r>
            <a:r>
              <a:rPr lang="en-CA" sz="2795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795">
                <a:solidFill>
                  <a:srgbClr val="000000"/>
                </a:solidFill>
                <a:latin typeface="Times New Roman"/>
              </a:rPr>
            </a:br>
            <a:r>
              <a:rPr lang="en-CA" sz="2600" spc="-10">
                <a:solidFill>
                  <a:srgbClr val="1E487C"/>
                </a:solidFill>
                <a:latin typeface="Arial"/>
                <a:cs typeface="Arial"/>
              </a:rPr>
              <a:t>make the system fair and cut the Big Money role in politics.</a:t>
            </a:r>
          </a:p>
          <a:p>
            <a:pPr>
              <a:lnSpc>
                <a:spcPts val="3400"/>
              </a:lnSpc>
            </a:pPr>
            <a:endParaRPr lang="en-CA" sz="2795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670</Words>
  <Application>Microsoft Office PowerPoint</Application>
  <PresentationFormat>Custom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Investintech.com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A2E_Engine</dc:creator>
  <cp:lastModifiedBy>Vasugi Balaji</cp:lastModifiedBy>
  <cp:revision>1</cp:revision>
  <dcterms:created xsi:type="dcterms:W3CDTF">2016-11-02T00:52:22Z</dcterms:created>
  <dcterms:modified xsi:type="dcterms:W3CDTF">2016-11-02T04:54:49Z</dcterms:modified>
</cp:coreProperties>
</file>