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3817600" cy="7772400"/>
  <p:notesSz cx="6858000" cy="9144000"/>
  <p:defaultTextStyle>
    <a:defPPr>
      <a:defRPr lang="en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16" userDrawn="1">
          <p15:clr>
            <a:srgbClr val="A4A3A4"/>
          </p15:clr>
        </p15:guide>
        <p15:guide id="2" pos="31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768" y="72"/>
      </p:cViewPr>
      <p:guideLst>
        <p:guide orient="horz" pos="3016"/>
        <p:guide pos="31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8921" y="2974705"/>
            <a:ext cx="8601107" cy="2052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842" y="5426289"/>
            <a:ext cx="7083265" cy="24471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11/2/2016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11/2/2016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36238" y="536423"/>
            <a:ext cx="2276764" cy="11406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5948" y="536423"/>
            <a:ext cx="6661641" cy="11406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11/2/2016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11/2/2016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327" y="6153339"/>
            <a:ext cx="8601107" cy="19018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9327" y="4058633"/>
            <a:ext cx="8601107" cy="209470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11/2/2016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5948" y="2234356"/>
            <a:ext cx="4469203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800" y="2234356"/>
            <a:ext cx="4469203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11/2/2016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48" y="2143475"/>
            <a:ext cx="4470960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48" y="3036772"/>
            <a:ext cx="4470960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0287" y="2143475"/>
            <a:ext cx="4472716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0287" y="3036772"/>
            <a:ext cx="4472716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11/2/2016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11/2/2016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11/2/2016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381259"/>
            <a:ext cx="3329064" cy="16225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6229" y="381259"/>
            <a:ext cx="5656774" cy="8172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2003825"/>
            <a:ext cx="3329064" cy="6550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11/2/2016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385" y="6703060"/>
            <a:ext cx="6071370" cy="7913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3385" y="855615"/>
            <a:ext cx="6071370" cy="5745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385" y="7494394"/>
            <a:ext cx="6071370" cy="11238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11/2/2016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5947" y="383478"/>
            <a:ext cx="9107055" cy="1595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47" y="2234356"/>
            <a:ext cx="9107055" cy="631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5948" y="8875351"/>
            <a:ext cx="2361088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523B-E035-4CAE-A96A-58211FC229D1}" type="datetimeFigureOut">
              <a:rPr lang="en-US" smtClean="0"/>
              <a:t>11/2/2016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7309" y="8875351"/>
            <a:ext cx="3204334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51915" y="8875351"/>
            <a:ext cx="2361088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79600" y="0"/>
            <a:ext cx="10058400" cy="77597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4089401" y="2311401"/>
            <a:ext cx="6000425" cy="141064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520"/>
              </a:lnSpc>
            </a:pPr>
            <a:r>
              <a:rPr lang="en-CA" sz="4463" spc="-10">
                <a:solidFill>
                  <a:srgbClr val="1E487C"/>
                </a:solidFill>
                <a:latin typeface="Arial"/>
                <a:cs typeface="Arial"/>
              </a:rPr>
              <a:t>Money. Power &amp; Values</a:t>
            </a:r>
          </a:p>
          <a:p>
            <a:pPr>
              <a:lnSpc>
                <a:spcPts val="5520"/>
              </a:lnSpc>
            </a:pPr>
            <a:endParaRPr lang="en-CA" sz="4799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635500" y="3924300"/>
            <a:ext cx="4941096" cy="241091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50"/>
              </a:lnSpc>
              <a:tabLst>
                <a:tab pos="1333500" algn="l"/>
              </a:tabLst>
            </a:pPr>
            <a:r>
              <a:rPr lang="en-CA" sz="2979" spc="-10">
                <a:solidFill>
                  <a:srgbClr val="1E487C"/>
                </a:solidFill>
                <a:latin typeface="Arial"/>
                <a:cs typeface="Arial"/>
              </a:rPr>
              <a:t>Speaker: Zbigniew Bochniarz</a:t>
            </a:r>
            <a:r>
              <a:rPr lang="en-CA" sz="3203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3203">
                <a:solidFill>
                  <a:srgbClr val="000000"/>
                </a:solidFill>
                <a:latin typeface="Times New Roman"/>
              </a:rPr>
            </a:br>
            <a:r>
              <a:rPr lang="en-CA" sz="2979" spc="-10">
                <a:solidFill>
                  <a:srgbClr val="1E487C"/>
                </a:solidFill>
                <a:latin typeface="Arial"/>
                <a:cs typeface="Arial"/>
              </a:rPr>
              <a:t>Panelists: Winston Nagan</a:t>
            </a:r>
            <a:r>
              <a:rPr lang="en-CA" sz="3203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3203">
                <a:solidFill>
                  <a:srgbClr val="000000"/>
                </a:solidFill>
                <a:latin typeface="Times New Roman"/>
              </a:rPr>
            </a:br>
            <a:r>
              <a:rPr lang="en-CA" sz="2979" spc="-20">
                <a:solidFill>
                  <a:srgbClr val="1E487C"/>
                </a:solidFill>
                <a:latin typeface="Arial"/>
                <a:cs typeface="Arial"/>
              </a:rPr>
              <a:t>	Garry Jacobs</a:t>
            </a:r>
          </a:p>
          <a:p>
            <a:pPr>
              <a:lnSpc>
                <a:spcPts val="4650"/>
              </a:lnSpc>
            </a:pPr>
            <a:endParaRPr lang="en-CA" sz="3203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699001" y="5778500"/>
            <a:ext cx="4819909" cy="94897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979" spc="-10">
                <a:solidFill>
                  <a:srgbClr val="1E487C"/>
                </a:solidFill>
                <a:latin typeface="Arial"/>
                <a:cs typeface="Arial"/>
              </a:rPr>
              <a:t>Murugesan Chandrasekaran</a:t>
            </a:r>
          </a:p>
          <a:p>
            <a:pPr>
              <a:lnSpc>
                <a:spcPts val="3680"/>
              </a:lnSpc>
            </a:pPr>
            <a:endParaRPr lang="en-CA" sz="3203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425701" y="495300"/>
            <a:ext cx="1694695" cy="82073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2. Continue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425700" y="914400"/>
            <a:ext cx="2571538" cy="82073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600" spc="-20">
                <a:solidFill>
                  <a:srgbClr val="1E487C"/>
                </a:solidFill>
                <a:latin typeface="Arial"/>
                <a:cs typeface="Arial"/>
              </a:rPr>
              <a:t>h. In Polish Case: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2425700" y="1765300"/>
            <a:ext cx="7452040" cy="82073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The last year parliamentary election campaign was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2425700" y="2197100"/>
            <a:ext cx="7943200" cy="82073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dominated by the </a:t>
            </a:r>
            <a:r>
              <a:rPr lang="en-CA" sz="2600" spc="-10">
                <a:solidFill>
                  <a:srgbClr val="FF0000"/>
                </a:solidFill>
                <a:latin typeface="Arial"/>
                <a:cs typeface="Arial"/>
              </a:rPr>
              <a:t>promises of 500+ PLN monthly child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2425700" y="2603500"/>
            <a:ext cx="8593058" cy="130805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CA" sz="2600" spc="-10">
                <a:solidFill>
                  <a:srgbClr val="FF0000"/>
                </a:solidFill>
                <a:latin typeface="Arial"/>
                <a:cs typeface="Arial"/>
              </a:rPr>
              <a:t>support </a:t>
            </a: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(50% of monthly min. wage), cutting the retirement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age and other populist ideas.</a:t>
            </a:r>
          </a:p>
          <a:p>
            <a:pPr>
              <a:lnSpc>
                <a:spcPts val="34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2425701" y="3886201"/>
            <a:ext cx="8489825" cy="174406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50"/>
              </a:lnSpc>
            </a:pP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The </a:t>
            </a:r>
            <a:r>
              <a:rPr lang="en-CA" sz="2600" spc="-10">
                <a:solidFill>
                  <a:srgbClr val="FF0000"/>
                </a:solidFill>
                <a:latin typeface="Arial"/>
                <a:cs typeface="Arial"/>
              </a:rPr>
              <a:t>Money brought to the election pool over 3.5M people</a:t>
            </a: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,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who made the Peace &amp; Justice (PiS) the clear winner with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37% of votes granting a </a:t>
            </a:r>
            <a:r>
              <a:rPr lang="en-CA" sz="2600" spc="-10">
                <a:solidFill>
                  <a:srgbClr val="FF0000"/>
                </a:solidFill>
                <a:latin typeface="Arial"/>
                <a:cs typeface="Arial"/>
              </a:rPr>
              <a:t>slight majority in the Parliament</a:t>
            </a: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.</a:t>
            </a:r>
          </a:p>
          <a:p>
            <a:pPr>
              <a:lnSpc>
                <a:spcPts val="335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2425701" y="5600700"/>
            <a:ext cx="8993039" cy="218008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6">
              <a:lnSpc>
                <a:spcPts val="3365"/>
              </a:lnSpc>
            </a:pP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The PiS electorate is significantly </a:t>
            </a:r>
            <a:r>
              <a:rPr lang="en-CA" sz="2600" spc="-10">
                <a:solidFill>
                  <a:srgbClr val="FF0000"/>
                </a:solidFill>
                <a:latin typeface="Arial"/>
                <a:cs typeface="Arial"/>
              </a:rPr>
              <a:t>less educated (HC),</a:t>
            </a: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 poorer,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prone to fear and highly dependent on conservative church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but much better organized in </a:t>
            </a:r>
            <a:r>
              <a:rPr lang="en-CA" sz="2600" spc="-10">
                <a:solidFill>
                  <a:srgbClr val="FF0000"/>
                </a:solidFill>
                <a:latin typeface="Arial"/>
                <a:cs typeface="Arial"/>
              </a:rPr>
              <a:t>several national networks (SC)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over last 4-5 years.</a:t>
            </a:r>
          </a:p>
          <a:p>
            <a:pPr>
              <a:lnSpc>
                <a:spcPts val="3365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425701" y="635001"/>
            <a:ext cx="8589531" cy="174406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50"/>
              </a:lnSpc>
            </a:pP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3. What are the remedies for the increasing concentration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of wealth and power that constitute the basis for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plutocracy?</a:t>
            </a:r>
          </a:p>
          <a:p>
            <a:pPr>
              <a:lnSpc>
                <a:spcPts val="335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425701" y="1917700"/>
            <a:ext cx="8205003" cy="82073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a.  Both PL &amp; US cases provided current evidence how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2933700" y="2349500"/>
            <a:ext cx="7705956" cy="82073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important is appropriate investment in HC (power of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2933701" y="2755900"/>
            <a:ext cx="8418971" cy="130805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knowledge) and SC (social power of networks) </a:t>
            </a: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or lack of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it.</a:t>
            </a:r>
          </a:p>
          <a:p>
            <a:pPr>
              <a:lnSpc>
                <a:spcPts val="34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2425700" y="3606801"/>
            <a:ext cx="8959504" cy="174406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00"/>
              </a:lnSpc>
              <a:tabLst>
                <a:tab pos="508000" algn="l"/>
                <a:tab pos="508000" algn="l"/>
              </a:tabLst>
            </a:pP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b.  More investment in HC &amp; SC to build a </a:t>
            </a: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critical mass for a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	progressive institutional change</a:t>
            </a: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 toward </a:t>
            </a: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meritocracy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	from plutocracy or populism and xenophobia.</a:t>
            </a:r>
          </a:p>
          <a:p>
            <a:pPr>
              <a:lnSpc>
                <a:spcPts val="34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2425701" y="5334000"/>
            <a:ext cx="7501413" cy="82073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c.  Monetization of HC &amp; SC </a:t>
            </a: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to make them </a:t>
            </a: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equally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2933700" y="5740401"/>
            <a:ext cx="7906332" cy="174406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important</a:t>
            </a: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 with material capitals (</a:t>
            </a: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physical &amp; financial</a:t>
            </a: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),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which are significantly overpriced now in national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accounting.</a:t>
            </a:r>
          </a:p>
          <a:p>
            <a:pPr>
              <a:lnSpc>
                <a:spcPts val="34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578101" y="622300"/>
            <a:ext cx="8380499" cy="130805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4. How can the wider distribution of money be used as a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spur to more rapid and equitable social development?</a:t>
            </a:r>
          </a:p>
          <a:p>
            <a:pPr>
              <a:lnSpc>
                <a:spcPts val="34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578100" y="1905000"/>
            <a:ext cx="8143576" cy="218008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65"/>
              </a:lnSpc>
              <a:tabLst>
                <a:tab pos="508000" algn="l"/>
                <a:tab pos="508000" algn="l"/>
                <a:tab pos="508000" algn="l"/>
              </a:tabLst>
            </a:pP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a.  Wider Money distribution is </a:t>
            </a: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good ONLY if motivates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	people</a:t>
            </a: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 to invest in their own and their families HC -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	otherwise is a waste of resources (except disable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	people).</a:t>
            </a:r>
          </a:p>
          <a:p>
            <a:pPr>
              <a:lnSpc>
                <a:spcPts val="3365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2578101" y="3606801"/>
            <a:ext cx="8137805" cy="174406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00"/>
              </a:lnSpc>
              <a:tabLst>
                <a:tab pos="508000" algn="l"/>
                <a:tab pos="508000" algn="l"/>
              </a:tabLst>
            </a:pP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b.  Providing more </a:t>
            </a: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well-designed public goods </a:t>
            </a: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such as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	(e.g.) pre-natal &amp; preschool care, education for all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	including colleges.</a:t>
            </a:r>
          </a:p>
          <a:p>
            <a:pPr>
              <a:lnSpc>
                <a:spcPts val="34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2578100" y="4889500"/>
            <a:ext cx="8060220" cy="130805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00"/>
              </a:lnSpc>
              <a:tabLst>
                <a:tab pos="508000" algn="l"/>
              </a:tabLst>
            </a:pP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c.  Building better and more </a:t>
            </a: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accessible infrastructure </a:t>
            </a: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-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	both technical and social.</a:t>
            </a:r>
          </a:p>
          <a:p>
            <a:pPr>
              <a:lnSpc>
                <a:spcPts val="34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2578101" y="5740401"/>
            <a:ext cx="8797601" cy="174406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00"/>
              </a:lnSpc>
              <a:tabLst>
                <a:tab pos="508000" algn="l"/>
                <a:tab pos="508000" algn="l"/>
              </a:tabLst>
            </a:pP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d.  Considering introduction of </a:t>
            </a: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basic income concept only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	within societies </a:t>
            </a: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rich of SC, trusting each other </a:t>
            </a: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and NOT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	abusing the system.</a:t>
            </a:r>
          </a:p>
          <a:p>
            <a:pPr>
              <a:lnSpc>
                <a:spcPts val="34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578101" y="647700"/>
            <a:ext cx="3243517" cy="82073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60"/>
              </a:lnSpc>
            </a:pP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The issues to discuss</a:t>
            </a:r>
            <a:r>
              <a:rPr lang="en-CA" sz="2231" spc="-10">
                <a:solidFill>
                  <a:srgbClr val="1E487C"/>
                </a:solidFill>
                <a:latin typeface="Arial"/>
                <a:cs typeface="Arial"/>
              </a:rPr>
              <a:t>:</a:t>
            </a:r>
          </a:p>
          <a:p>
            <a:pPr>
              <a:lnSpc>
                <a:spcPts val="3160"/>
              </a:lnSpc>
            </a:pPr>
            <a:endParaRPr lang="en-CA" sz="2777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578100" y="1473201"/>
            <a:ext cx="8347542" cy="174406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00"/>
              </a:lnSpc>
              <a:tabLst>
                <a:tab pos="508000" algn="l"/>
                <a:tab pos="508000" algn="l"/>
              </a:tabLst>
            </a:pPr>
            <a:r>
              <a:rPr lang="en-CA" sz="2600" spc="-10">
                <a:solidFill>
                  <a:srgbClr val="000000"/>
                </a:solidFill>
                <a:latin typeface="Arial"/>
                <a:cs typeface="Arial"/>
              </a:rPr>
              <a:t>1.  What characteristics make money a uniquely effective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00" spc="-10">
                <a:solidFill>
                  <a:srgbClr val="000000"/>
                </a:solidFill>
                <a:latin typeface="Arial"/>
                <a:cs typeface="Arial"/>
              </a:rPr>
              <a:t>	instrument for the inter-convertibility and exercise of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00" spc="-10">
                <a:solidFill>
                  <a:srgbClr val="000000"/>
                </a:solidFill>
                <a:latin typeface="Arial"/>
                <a:cs typeface="Arial"/>
              </a:rPr>
              <a:t>	social power?</a:t>
            </a:r>
          </a:p>
          <a:p>
            <a:pPr>
              <a:lnSpc>
                <a:spcPts val="34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2578101" y="3200400"/>
            <a:ext cx="8005077" cy="126957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00"/>
              </a:lnSpc>
              <a:tabLst>
                <a:tab pos="508000" algn="l"/>
              </a:tabLst>
            </a:pPr>
            <a:r>
              <a:rPr lang="en-CA" sz="2600" spc="-10">
                <a:solidFill>
                  <a:srgbClr val="000000"/>
                </a:solidFill>
                <a:latin typeface="Arial"/>
                <a:cs typeface="Arial"/>
              </a:rPr>
              <a:t>2.  How do money and political power interact with one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00" spc="-10">
                <a:solidFill>
                  <a:srgbClr val="000000"/>
                </a:solidFill>
                <a:latin typeface="Arial"/>
                <a:cs typeface="Arial"/>
              </a:rPr>
              <a:t>	another?</a:t>
            </a:r>
          </a:p>
          <a:p>
            <a:pPr>
              <a:lnSpc>
                <a:spcPts val="33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2578100" y="4470401"/>
            <a:ext cx="8520922" cy="174406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50"/>
              </a:lnSpc>
              <a:tabLst>
                <a:tab pos="508000" algn="l"/>
                <a:tab pos="508000" algn="l"/>
              </a:tabLst>
            </a:pPr>
            <a:r>
              <a:rPr lang="en-CA" sz="2600" spc="-10">
                <a:solidFill>
                  <a:srgbClr val="000000"/>
                </a:solidFill>
                <a:latin typeface="Arial"/>
                <a:cs typeface="Arial"/>
              </a:rPr>
              <a:t>3.  What are the remedies for the increasing concentration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00" spc="-10">
                <a:solidFill>
                  <a:srgbClr val="000000"/>
                </a:solidFill>
                <a:latin typeface="Arial"/>
                <a:cs typeface="Arial"/>
              </a:rPr>
              <a:t>	of wealth and power that constitute the basis for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00" spc="-10">
                <a:solidFill>
                  <a:srgbClr val="000000"/>
                </a:solidFill>
                <a:latin typeface="Arial"/>
                <a:cs typeface="Arial"/>
              </a:rPr>
              <a:t>	plutocracy?</a:t>
            </a:r>
          </a:p>
          <a:p>
            <a:pPr>
              <a:lnSpc>
                <a:spcPts val="335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2578100" y="6172200"/>
            <a:ext cx="8392362" cy="130805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00"/>
              </a:lnSpc>
              <a:tabLst>
                <a:tab pos="508000" algn="l"/>
              </a:tabLst>
            </a:pPr>
            <a:r>
              <a:rPr lang="en-CA" sz="2600" spc="-10">
                <a:solidFill>
                  <a:srgbClr val="000000"/>
                </a:solidFill>
                <a:latin typeface="Arial"/>
                <a:cs typeface="Arial"/>
              </a:rPr>
              <a:t>4.  How can the wider distribution of money be used as a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00" spc="-10">
                <a:solidFill>
                  <a:srgbClr val="000000"/>
                </a:solidFill>
                <a:latin typeface="Arial"/>
                <a:cs typeface="Arial"/>
              </a:rPr>
              <a:t>	spur to more rapid and equitable social development?</a:t>
            </a:r>
          </a:p>
          <a:p>
            <a:pPr>
              <a:lnSpc>
                <a:spcPts val="34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425700" y="495300"/>
            <a:ext cx="8412816" cy="82073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1. What characteristics make money a uniquely effective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425701" y="914400"/>
            <a:ext cx="8674491" cy="126957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instrument for the inter-convertibility and exercise of social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power?</a:t>
            </a:r>
          </a:p>
          <a:p>
            <a:pPr>
              <a:lnSpc>
                <a:spcPts val="33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2425700" y="1765300"/>
            <a:ext cx="8530220" cy="82073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a.  Several thousands years of human civilization created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2933700" y="2184400"/>
            <a:ext cx="8326960" cy="126957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Money -</a:t>
            </a: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 the greatest economic innovation </a:t>
            </a: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- as we know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today with its three basic functions:</a:t>
            </a:r>
          </a:p>
          <a:p>
            <a:pPr>
              <a:lnSpc>
                <a:spcPts val="33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2933700" y="3048000"/>
            <a:ext cx="3228128" cy="82073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Medium of exchange,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2933701" y="3454400"/>
            <a:ext cx="5287025" cy="130805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Measure of value (unit  of account),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Store of value.</a:t>
            </a:r>
          </a:p>
          <a:p>
            <a:pPr>
              <a:lnSpc>
                <a:spcPts val="34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2425700" y="4737100"/>
            <a:ext cx="8756564" cy="130805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b. It stared with a </a:t>
            </a: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commodity surplus exchange </a:t>
            </a: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for another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desired commodity = </a:t>
            </a: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barter</a:t>
            </a: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 =&gt; limited scope of exchange</a:t>
            </a:r>
          </a:p>
          <a:p>
            <a:pPr>
              <a:lnSpc>
                <a:spcPts val="34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2425701" y="6032500"/>
            <a:ext cx="7700185" cy="82073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c. To overcome that limitation some</a:t>
            </a: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 locally common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2425701" y="6451600"/>
            <a:ext cx="8759129" cy="126957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6">
              <a:lnSpc>
                <a:spcPts val="3300"/>
              </a:lnSpc>
            </a:pP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commodities</a:t>
            </a: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 played the role of </a:t>
            </a: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medium of exchange &amp; unit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of account </a:t>
            </a: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(cows, fur, axes) = </a:t>
            </a: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commodity money</a:t>
            </a:r>
          </a:p>
          <a:p>
            <a:pPr>
              <a:lnSpc>
                <a:spcPts val="33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425701" y="495300"/>
            <a:ext cx="1818447" cy="82073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1.  Continue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425700" y="901700"/>
            <a:ext cx="8527976" cy="305211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60"/>
              </a:lnSpc>
            </a:pP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d. Growing scope of trade and expanding its territories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required more universal medium of exchange = </a:t>
            </a: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precious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metal</a:t>
            </a: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 - gold and/or silver - in a standardized form - a coin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with warranted usually by monarchs (</a:t>
            </a: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Trust</a:t>
            </a: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) the metal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quantity, as a unit representative symbolic value of many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other commodities</a:t>
            </a:r>
          </a:p>
          <a:p>
            <a:pPr>
              <a:lnSpc>
                <a:spcPts val="336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2425701" y="3886201"/>
            <a:ext cx="8985473" cy="174406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50"/>
              </a:lnSpc>
            </a:pP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e. Safety and convenience led to abandon </a:t>
            </a: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commodity (gold)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money</a:t>
            </a: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 by purely </a:t>
            </a: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symbolic money - bank notes</a:t>
            </a: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, which could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be replaced by gold in the issuing banks (</a:t>
            </a: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Trust</a:t>
            </a: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).</a:t>
            </a:r>
          </a:p>
          <a:p>
            <a:pPr>
              <a:lnSpc>
                <a:spcPts val="335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2425700" y="5600700"/>
            <a:ext cx="8812990" cy="218008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6">
              <a:lnSpc>
                <a:spcPts val="3365"/>
              </a:lnSpc>
            </a:pP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f.  The emergence of modern nation-states led to the next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step -</a:t>
            </a: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 paper money </a:t>
            </a: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as national currencies - granted in gold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reserves, expected tax revenues - but first of all based on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Trust</a:t>
            </a: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 in governmental institutions (Jacobs &amp; Slaus 2012).</a:t>
            </a:r>
          </a:p>
          <a:p>
            <a:pPr>
              <a:lnSpc>
                <a:spcPts val="3365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425700" y="495300"/>
            <a:ext cx="1786386" cy="82073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1.  Continue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425701" y="901700"/>
            <a:ext cx="8486939" cy="305211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60"/>
              </a:lnSpc>
            </a:pP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g. The next logical  step - a </a:t>
            </a:r>
            <a:r>
              <a:rPr lang="en-CA" sz="2600" spc="-10">
                <a:solidFill>
                  <a:srgbClr val="FF0000"/>
                </a:solidFill>
                <a:latin typeface="Arial"/>
                <a:cs typeface="Arial"/>
              </a:rPr>
              <a:t>global currency </a:t>
            </a: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with a central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global bank =&gt; trade and recovery after WWII =&gt; The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Bretton Woods Agreement (44 nations-July 1944) =&gt;</a:t>
            </a:r>
            <a:r>
              <a:rPr lang="en-CA" sz="2788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88">
                <a:solidFill>
                  <a:srgbClr val="000000"/>
                </a:solidFill>
                <a:latin typeface="Times New Roman"/>
              </a:rPr>
            </a:br>
            <a:r>
              <a:rPr lang="en-CA" sz="2600" spc="-10">
                <a:solidFill>
                  <a:srgbClr val="FF0000"/>
                </a:solidFill>
                <a:latin typeface="Arial"/>
                <a:cs typeface="Arial"/>
              </a:rPr>
              <a:t>international monetary system </a:t>
            </a: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- fixed exchange rates</a:t>
            </a:r>
            <a:r>
              <a:rPr lang="en-CA" sz="2231" spc="-10">
                <a:solidFill>
                  <a:srgbClr val="1E487C"/>
                </a:solidFill>
                <a:latin typeface="Arial"/>
                <a:cs typeface="Arial"/>
              </a:rPr>
              <a:t>,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pegged to gold &amp;USD, convertible for trade, the IMF &amp; the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WB =&gt; post-war reconstruction (</a:t>
            </a:r>
            <a:r>
              <a:rPr lang="en-CA" sz="2600" spc="-10">
                <a:solidFill>
                  <a:srgbClr val="FF0000"/>
                </a:solidFill>
                <a:latin typeface="Arial"/>
                <a:cs typeface="Arial"/>
              </a:rPr>
              <a:t>global institutions, Trust</a:t>
            </a: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).</a:t>
            </a:r>
          </a:p>
          <a:p>
            <a:pPr>
              <a:lnSpc>
                <a:spcPts val="336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2425700" y="3898900"/>
            <a:ext cx="7464736" cy="82073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h. On August 15, 1971 the US suspended the USD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2425700" y="4318000"/>
            <a:ext cx="8748100" cy="126957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convertibility to gold =&gt; since 1973 the currencies floating,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USD became the </a:t>
            </a:r>
            <a:r>
              <a:rPr lang="en-CA" sz="2600" spc="-10">
                <a:solidFill>
                  <a:srgbClr val="FF0000"/>
                </a:solidFill>
                <a:latin typeface="Arial"/>
                <a:cs typeface="Arial"/>
              </a:rPr>
              <a:t>reserve currency </a:t>
            </a: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&amp; the Agreement ended.</a:t>
            </a:r>
          </a:p>
          <a:p>
            <a:pPr>
              <a:lnSpc>
                <a:spcPts val="33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2425700" y="5588000"/>
            <a:ext cx="8927444" cy="130805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i. Introducing  </a:t>
            </a:r>
            <a:r>
              <a:rPr lang="en-CA" sz="2600" spc="-10">
                <a:solidFill>
                  <a:srgbClr val="FF0000"/>
                </a:solidFill>
                <a:latin typeface="Arial"/>
                <a:cs typeface="Arial"/>
              </a:rPr>
              <a:t>EMS</a:t>
            </a: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 (1979) and </a:t>
            </a:r>
            <a:r>
              <a:rPr lang="en-CA" sz="2600" spc="-10">
                <a:solidFill>
                  <a:srgbClr val="FF0000"/>
                </a:solidFill>
                <a:latin typeface="Arial"/>
                <a:cs typeface="Arial"/>
              </a:rPr>
              <a:t>EMU</a:t>
            </a: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 with </a:t>
            </a:r>
            <a:r>
              <a:rPr lang="en-CA" sz="2600" spc="-10">
                <a:solidFill>
                  <a:srgbClr val="FF0000"/>
                </a:solidFill>
                <a:latin typeface="Arial"/>
                <a:cs typeface="Arial"/>
              </a:rPr>
              <a:t>ECB</a:t>
            </a: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 (1999) &amp; EUR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coins &amp; paper notes (2002) &lt;=</a:t>
            </a:r>
            <a:r>
              <a:rPr lang="en-CA" sz="2600" spc="-10">
                <a:solidFill>
                  <a:srgbClr val="FF0000"/>
                </a:solidFill>
                <a:latin typeface="Arial"/>
                <a:cs typeface="Arial"/>
              </a:rPr>
              <a:t> EU institution based on Trust</a:t>
            </a:r>
          </a:p>
          <a:p>
            <a:pPr>
              <a:lnSpc>
                <a:spcPts val="34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2425701" y="6896100"/>
            <a:ext cx="8626721" cy="82073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60"/>
              </a:lnSpc>
            </a:pP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j. </a:t>
            </a:r>
            <a:r>
              <a:rPr lang="en-CA" sz="2600" spc="-10">
                <a:solidFill>
                  <a:srgbClr val="FF0000"/>
                </a:solidFill>
                <a:latin typeface="Arial"/>
                <a:cs typeface="Arial"/>
              </a:rPr>
              <a:t>Bitcoin</a:t>
            </a: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 - innovative payment network = </a:t>
            </a:r>
            <a:r>
              <a:rPr lang="en-CA" sz="2600" spc="-10">
                <a:solidFill>
                  <a:srgbClr val="FF0000"/>
                </a:solidFill>
                <a:latin typeface="Arial"/>
                <a:cs typeface="Arial"/>
              </a:rPr>
              <a:t>new Money </a:t>
            </a:r>
            <a:r>
              <a:rPr lang="en-CA" sz="2231" spc="-10">
                <a:solidFill>
                  <a:srgbClr val="FF0000"/>
                </a:solidFill>
                <a:latin typeface="Arial"/>
                <a:cs typeface="Arial"/>
              </a:rPr>
              <a:t>(2009)</a:t>
            </a:r>
          </a:p>
          <a:p>
            <a:pPr>
              <a:lnSpc>
                <a:spcPts val="3160"/>
              </a:lnSpc>
            </a:pPr>
            <a:endParaRPr lang="en-CA" sz="275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425701" y="495300"/>
            <a:ext cx="1818447" cy="82073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1.  Continue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425700" y="914400"/>
            <a:ext cx="7725192" cy="82073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k. From simple transaction of surplus exchange at a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2425700" y="1346200"/>
            <a:ext cx="8363828" cy="82073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community level, Money became over millennia a </a:t>
            </a: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global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2425701" y="1765300"/>
            <a:ext cx="7138493" cy="82073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institution</a:t>
            </a: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 - with </a:t>
            </a: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its norms, rules and standards </a:t>
            </a: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-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2425701" y="2184401"/>
            <a:ext cx="8995091" cy="261610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50"/>
              </a:lnSpc>
            </a:pP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facilitating not only exchanges of products and services,  but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also </a:t>
            </a: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building bridges </a:t>
            </a: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between countries and continents to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understand &amp; learn from each other, to resolve joint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problems beyond nation borders, and to </a:t>
            </a: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build trust &amp;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mutual respect</a:t>
            </a: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 leading to peace =&gt; a real </a:t>
            </a: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Social Power</a:t>
            </a: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.</a:t>
            </a:r>
          </a:p>
          <a:p>
            <a:pPr>
              <a:lnSpc>
                <a:spcPts val="335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2425700" y="4762500"/>
            <a:ext cx="7903446" cy="82073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l. Having administrative responsibilities for controlling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2425700" y="5168901"/>
            <a:ext cx="8999258" cy="174406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6">
              <a:lnSpc>
                <a:spcPts val="3350"/>
              </a:lnSpc>
            </a:pP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emission of global currencies - USD &amp; EUR - creates a lot of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benefits</a:t>
            </a: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 for a country but </a:t>
            </a: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also responsibilities </a:t>
            </a: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for securing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global sustainability, as a </a:t>
            </a: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value for the whole humanity</a:t>
            </a: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.</a:t>
            </a:r>
          </a:p>
          <a:p>
            <a:pPr>
              <a:lnSpc>
                <a:spcPts val="335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2425700" y="6896100"/>
            <a:ext cx="8811708" cy="82073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m. Stable Money =&gt; </a:t>
            </a: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full inter-convertibility </a:t>
            </a: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=&gt; Social Power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425701" y="469900"/>
            <a:ext cx="8060861" cy="130805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2. How do money and political power interact with one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another?</a:t>
            </a:r>
          </a:p>
          <a:p>
            <a:pPr>
              <a:lnSpc>
                <a:spcPts val="34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425701" y="1765300"/>
            <a:ext cx="7968207" cy="82073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a. </a:t>
            </a: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Money is neutral </a:t>
            </a: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- it could be use for good and bad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2425700" y="2184400"/>
            <a:ext cx="8849538" cy="126957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purposes depending the </a:t>
            </a: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institutional setups </a:t>
            </a: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and what value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they protect =&gt; </a:t>
            </a: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equal distribution of power vs monopolies</a:t>
            </a: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.</a:t>
            </a:r>
          </a:p>
          <a:p>
            <a:pPr>
              <a:lnSpc>
                <a:spcPts val="33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2425700" y="3479800"/>
            <a:ext cx="7248138" cy="82073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b. </a:t>
            </a: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Meritocracy</a:t>
            </a: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 = value based on the merit =&gt; the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2425701" y="3886201"/>
            <a:ext cx="8794715" cy="174406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50"/>
              </a:lnSpc>
            </a:pP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compensation for work will motivate to contribute more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and encourage investing in additional skills = full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reproduction of Human Capital (HC) &amp; potential investment</a:t>
            </a:r>
          </a:p>
          <a:p>
            <a:pPr>
              <a:lnSpc>
                <a:spcPts val="335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2425701" y="5588000"/>
            <a:ext cx="8864927" cy="130805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c. </a:t>
            </a: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Plutocracy</a:t>
            </a: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 = values linked to the privileged e.g. 1% = low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motivation for 99%, degradation of HC =&gt; poverty</a:t>
            </a:r>
          </a:p>
          <a:p>
            <a:pPr>
              <a:lnSpc>
                <a:spcPts val="34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425700" y="495300"/>
            <a:ext cx="1725152" cy="82073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2. Continue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425701" y="1320800"/>
            <a:ext cx="7951857" cy="130805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d. Both </a:t>
            </a: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monopolies: private </a:t>
            </a: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(corporate, ownership) or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public</a:t>
            </a: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 (party, state) are bad and dysfunctional.</a:t>
            </a:r>
          </a:p>
          <a:p>
            <a:pPr>
              <a:lnSpc>
                <a:spcPts val="34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2425701" y="2616201"/>
            <a:ext cx="8900513" cy="174406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50"/>
              </a:lnSpc>
            </a:pP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e. Quality of Institutions matters =&gt; investing in </a:t>
            </a: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HC &amp; Social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Capital</a:t>
            </a: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 (SC) for building </a:t>
            </a: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networks, shared values, norms &amp;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Trust</a:t>
            </a: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!</a:t>
            </a:r>
          </a:p>
          <a:p>
            <a:pPr>
              <a:lnSpc>
                <a:spcPts val="335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2425700" y="4318000"/>
            <a:ext cx="8931932" cy="126957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f. </a:t>
            </a: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Investing </a:t>
            </a: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Money in HC </a:t>
            </a: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gives freedom to act, be creative </a:t>
            </a: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=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good for economy &amp; society =&gt; </a:t>
            </a: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Social Power</a:t>
            </a:r>
          </a:p>
          <a:p>
            <a:pPr>
              <a:lnSpc>
                <a:spcPts val="33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2425700" y="5600700"/>
            <a:ext cx="8852616" cy="218008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6">
              <a:lnSpc>
                <a:spcPts val="3365"/>
              </a:lnSpc>
            </a:pP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. Even the best </a:t>
            </a: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HC is not enough without investing in SC </a:t>
            </a: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-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both can produce synergetic effects, multiply efforts leading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1E487C"/>
                </a:solidFill>
                <a:latin typeface="Arial"/>
                <a:cs typeface="Arial"/>
              </a:rPr>
              <a:t>to </a:t>
            </a: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institutional change abolishing power of economic and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56" spc="-10">
                <a:solidFill>
                  <a:srgbClr val="FF0000"/>
                </a:solidFill>
                <a:latin typeface="Arial"/>
                <a:cs typeface="Arial"/>
              </a:rPr>
              <a:t>political monopolies.</a:t>
            </a:r>
          </a:p>
          <a:p>
            <a:pPr>
              <a:lnSpc>
                <a:spcPts val="3365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425701" y="495300"/>
            <a:ext cx="1694695" cy="82073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2. Continue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425700" y="914400"/>
            <a:ext cx="2136162" cy="82073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600" spc="-20">
                <a:solidFill>
                  <a:srgbClr val="1E487C"/>
                </a:solidFill>
                <a:latin typeface="Arial"/>
                <a:cs typeface="Arial"/>
              </a:rPr>
              <a:t>h. In US Case: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2425701" y="1765300"/>
            <a:ext cx="7475123" cy="82073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The design of the election campaign, its length and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2425701" y="2184400"/>
            <a:ext cx="8147743" cy="211596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30"/>
              </a:lnSpc>
            </a:pP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financing including institutionalization of </a:t>
            </a:r>
            <a:r>
              <a:rPr lang="en-CA" sz="2600" spc="-10">
                <a:solidFill>
                  <a:srgbClr val="FF0000"/>
                </a:solidFill>
                <a:latin typeface="Arial"/>
                <a:cs typeface="Arial"/>
              </a:rPr>
              <a:t>corporations as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00" spc="-10">
                <a:solidFill>
                  <a:srgbClr val="FF0000"/>
                </a:solidFill>
                <a:latin typeface="Arial"/>
                <a:cs typeface="Arial"/>
              </a:rPr>
              <a:t>active participants</a:t>
            </a: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 (the Citizens United case) led to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significant influence of </a:t>
            </a:r>
            <a:r>
              <a:rPr lang="en-CA" sz="2600" spc="-10">
                <a:solidFill>
                  <a:srgbClr val="FF0000"/>
                </a:solidFill>
                <a:latin typeface="Arial"/>
                <a:cs typeface="Arial"/>
              </a:rPr>
              <a:t>Big Money </a:t>
            </a: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on election  and the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00" spc="-10">
                <a:solidFill>
                  <a:srgbClr val="FF0000"/>
                </a:solidFill>
                <a:latin typeface="Arial"/>
                <a:cs typeface="Arial"/>
              </a:rPr>
              <a:t>market setup</a:t>
            </a: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.</a:t>
            </a:r>
          </a:p>
          <a:p>
            <a:pPr>
              <a:lnSpc>
                <a:spcPts val="333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2425700" y="4318001"/>
            <a:ext cx="8919750" cy="174406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50"/>
              </a:lnSpc>
            </a:pP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As the result the </a:t>
            </a:r>
            <a:r>
              <a:rPr lang="en-CA" sz="2600" spc="-10">
                <a:solidFill>
                  <a:srgbClr val="FF0000"/>
                </a:solidFill>
                <a:latin typeface="Arial"/>
                <a:cs typeface="Arial"/>
              </a:rPr>
              <a:t>democratic core </a:t>
            </a: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of US society - the middle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class -</a:t>
            </a:r>
            <a:r>
              <a:rPr lang="en-CA" sz="2600" spc="-10">
                <a:solidFill>
                  <a:srgbClr val="FF0000"/>
                </a:solidFill>
                <a:latin typeface="Arial"/>
                <a:cs typeface="Arial"/>
              </a:rPr>
              <a:t> is shrinking </a:t>
            </a: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with stagnated real income over 40 years,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while the richest are getting richer and </a:t>
            </a:r>
            <a:r>
              <a:rPr lang="en-CA" sz="2600" spc="-10">
                <a:solidFill>
                  <a:srgbClr val="FF0000"/>
                </a:solidFill>
                <a:latin typeface="Arial"/>
                <a:cs typeface="Arial"/>
              </a:rPr>
              <a:t>more powerful</a:t>
            </a: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.</a:t>
            </a:r>
          </a:p>
          <a:p>
            <a:pPr>
              <a:lnSpc>
                <a:spcPts val="335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2425700" y="6019800"/>
            <a:ext cx="8627362" cy="130805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The </a:t>
            </a:r>
            <a:r>
              <a:rPr lang="en-CA" sz="2600" spc="-10">
                <a:solidFill>
                  <a:srgbClr val="FF0000"/>
                </a:solidFill>
                <a:latin typeface="Arial"/>
                <a:cs typeface="Arial"/>
              </a:rPr>
              <a:t>institutional and policy reforms are urgently needed </a:t>
            </a: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to</a:t>
            </a:r>
            <a:r>
              <a:rPr lang="en-CA" sz="2795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>
                <a:solidFill>
                  <a:srgbClr val="000000"/>
                </a:solidFill>
                <a:latin typeface="Times New Roman"/>
              </a:rPr>
            </a:br>
            <a:r>
              <a:rPr lang="en-CA" sz="2600" spc="-10">
                <a:solidFill>
                  <a:srgbClr val="1E487C"/>
                </a:solidFill>
                <a:latin typeface="Arial"/>
                <a:cs typeface="Arial"/>
              </a:rPr>
              <a:t>make the system fair and cut the Big Money role in politics.</a:t>
            </a:r>
          </a:p>
          <a:p>
            <a:pPr>
              <a:lnSpc>
                <a:spcPts val="34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670</Words>
  <Application>Microsoft Office PowerPoint</Application>
  <PresentationFormat>Custom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Investintech.com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A2E_Engine</dc:creator>
  <cp:lastModifiedBy>Vasugi Balaji</cp:lastModifiedBy>
  <cp:revision>1</cp:revision>
  <dcterms:created xsi:type="dcterms:W3CDTF">2016-11-02T00:52:22Z</dcterms:created>
  <dcterms:modified xsi:type="dcterms:W3CDTF">2016-11-02T04:54:49Z</dcterms:modified>
</cp:coreProperties>
</file>