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8" r:id="rId4"/>
    <p:sldId id="269" r:id="rId5"/>
    <p:sldId id="270" r:id="rId6"/>
    <p:sldId id="272" r:id="rId7"/>
    <p:sldId id="273" r:id="rId8"/>
    <p:sldId id="260" r:id="rId9"/>
    <p:sldId id="261" r:id="rId10"/>
    <p:sldId id="276" r:id="rId11"/>
    <p:sldId id="281" r:id="rId12"/>
    <p:sldId id="277" r:id="rId13"/>
    <p:sldId id="278" r:id="rId14"/>
    <p:sldId id="279" r:id="rId15"/>
    <p:sldId id="28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y A. Sterner" initials="ka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1" d="100"/>
          <a:sy n="61" d="100"/>
        </p:scale>
        <p:origin x="-1426" y="-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3-02T12:12:41.629" idx="1">
    <p:pos x="5568" y="240"/>
    <p:text>Zbig, I recommend creating a higher quality version of this equation image.  It may not translate to the screen very well as it is.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3E1E11-D92F-4315-82FF-FD93F105EAAC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7AEDD6-292B-4BCD-8240-BD1AD21127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615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57020" indent="-291161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64647" indent="-232929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30505" indent="-232929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96365" indent="-232929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62224" indent="-23292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028082" indent="-23292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93941" indent="-23292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959800" indent="-23292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F3755F5-12BB-4EB8-B711-9716C0696ACC}" type="slidenum">
              <a:rPr lang="en-US" altLang="en-US" sz="1300"/>
              <a:pPr/>
              <a:t>3</a:t>
            </a:fld>
            <a:endParaRPr lang="en-US" altLang="en-US" sz="1300" dirty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690563"/>
            <a:ext cx="4611688" cy="3459162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78670"/>
            <a:ext cx="5140960" cy="4226956"/>
          </a:xfrm>
          <a:noFill/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57020" indent="-291161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64647" indent="-232929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30505" indent="-232929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96365" indent="-232929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62224" indent="-23292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028082" indent="-23292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93941" indent="-23292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959800" indent="-23292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F3755F5-12BB-4EB8-B711-9716C0696ACC}" type="slidenum">
              <a:rPr lang="en-US" altLang="en-US" sz="1300"/>
              <a:pPr/>
              <a:t>4</a:t>
            </a:fld>
            <a:endParaRPr lang="en-US" altLang="en-US" sz="1300" dirty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690563"/>
            <a:ext cx="4611688" cy="3459162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78670"/>
            <a:ext cx="5140960" cy="4226956"/>
          </a:xfrm>
          <a:noFill/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57020" indent="-291161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64647" indent="-232929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30505" indent="-232929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96365" indent="-232929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62224" indent="-23292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028082" indent="-23292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93941" indent="-23292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959800" indent="-232929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F3755F5-12BB-4EB8-B711-9716C0696ACC}" type="slidenum">
              <a:rPr lang="en-US" altLang="en-US" sz="1300"/>
              <a:pPr/>
              <a:t>5</a:t>
            </a:fld>
            <a:endParaRPr lang="en-US" altLang="en-US" sz="1300" dirty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690563"/>
            <a:ext cx="4611688" cy="3459162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78670"/>
            <a:ext cx="5140960" cy="4226956"/>
          </a:xfrm>
          <a:noFill/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55404" indent="-289545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63030" indent="-231312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28889" indent="-231312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94747" indent="-231312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60606" indent="-23131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026465" indent="-23131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92323" indent="-23131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958182" indent="-23131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EF793DA-0E53-4523-B474-B74CFFD72E66}" type="slidenum">
              <a:rPr lang="en-US" altLang="en-US" sz="1300">
                <a:solidFill>
                  <a:srgbClr val="000000"/>
                </a:solidFill>
              </a:rPr>
              <a:pPr eaLnBrk="1" hangingPunct="1"/>
              <a:t>13</a:t>
            </a:fld>
            <a:endParaRPr lang="en-US" altLang="en-US" sz="1300" dirty="0">
              <a:solidFill>
                <a:srgbClr val="000000"/>
              </a:solidFill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55404" indent="-289545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63030" indent="-231312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28889" indent="-231312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94747" indent="-231312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60606" indent="-23131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026465" indent="-23131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92323" indent="-23131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958182" indent="-23131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716519-3FCB-4CBB-918C-58FE47F1233D}" type="slidenum">
              <a:rPr lang="en-US" altLang="en-US" sz="1300">
                <a:solidFill>
                  <a:srgbClr val="000000"/>
                </a:solidFill>
              </a:rPr>
              <a:pPr eaLnBrk="1" hangingPunct="1"/>
              <a:t>14</a:t>
            </a:fld>
            <a:endParaRPr lang="en-US" altLang="en-US" sz="1300" dirty="0">
              <a:solidFill>
                <a:srgbClr val="000000"/>
              </a:solidFill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The CEE10 achieved about 10% of their net savings – similar level as the EU15.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55404" indent="-289545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63030" indent="-231312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28889" indent="-231312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94747" indent="-231312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60606" indent="-23131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026465" indent="-23131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92323" indent="-23131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958182" indent="-23131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6144E50-40DC-44A5-9908-4B4722ED1AD6}" type="slidenum">
              <a:rPr lang="en-US" altLang="en-US" sz="1300">
                <a:solidFill>
                  <a:srgbClr val="000000"/>
                </a:solidFill>
              </a:rPr>
              <a:pPr eaLnBrk="1" hangingPunct="1"/>
              <a:t>15</a:t>
            </a:fld>
            <a:endParaRPr lang="en-US" altLang="en-US" sz="1300" dirty="0">
              <a:solidFill>
                <a:srgbClr val="000000"/>
              </a:solidFill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365C-5D5B-40FF-A14A-EE7145C29AD6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0F6F-EA81-4ED7-BF4F-CD09EF598A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238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365C-5D5B-40FF-A14A-EE7145C29AD6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0F6F-EA81-4ED7-BF4F-CD09EF598A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277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365C-5D5B-40FF-A14A-EE7145C29AD6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0F6F-EA81-4ED7-BF4F-CD09EF598A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00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365C-5D5B-40FF-A14A-EE7145C29AD6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0F6F-EA81-4ED7-BF4F-CD09EF598A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14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365C-5D5B-40FF-A14A-EE7145C29AD6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0F6F-EA81-4ED7-BF4F-CD09EF598A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97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365C-5D5B-40FF-A14A-EE7145C29AD6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0F6F-EA81-4ED7-BF4F-CD09EF598A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72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365C-5D5B-40FF-A14A-EE7145C29AD6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0F6F-EA81-4ED7-BF4F-CD09EF598A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47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365C-5D5B-40FF-A14A-EE7145C29AD6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0F6F-EA81-4ED7-BF4F-CD09EF598A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365C-5D5B-40FF-A14A-EE7145C29AD6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0F6F-EA81-4ED7-BF4F-CD09EF598A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58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365C-5D5B-40FF-A14A-EE7145C29AD6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0F6F-EA81-4ED7-BF4F-CD09EF598A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14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365C-5D5B-40FF-A14A-EE7145C29AD6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0F6F-EA81-4ED7-BF4F-CD09EF598A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9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365C-5D5B-40FF-A14A-EE7145C29AD6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F0F6F-EA81-4ED7-BF4F-CD09EF598A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57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382000" cy="1600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828801"/>
            <a:ext cx="8153400" cy="4648199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Strategies for More Equitable Distribution of Social Power</a:t>
            </a:r>
          </a:p>
          <a:p>
            <a:endParaRPr lang="en-US" sz="4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Panelist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Zbigniew Bochniarz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1"/>
            <a:ext cx="8915399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1346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0"/>
            <a:ext cx="90678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0000"/>
                </a:solidFill>
                <a:latin typeface="+mj-lt"/>
              </a:rPr>
              <a:t>3. </a:t>
            </a:r>
            <a:r>
              <a:rPr lang="en-US" sz="3200" b="1" dirty="0">
                <a:solidFill>
                  <a:srgbClr val="000000"/>
                </a:solidFill>
                <a:latin typeface="+mj-lt"/>
              </a:rPr>
              <a:t>How</a:t>
            </a:r>
            <a:r>
              <a:rPr lang="en-US" sz="3600" b="1" dirty="0">
                <a:solidFill>
                  <a:srgbClr val="000000"/>
                </a:solidFill>
                <a:latin typeface="+mj-lt"/>
              </a:rPr>
              <a:t> can it be achieved</a:t>
            </a:r>
            <a:r>
              <a:rPr lang="en-US" sz="3600" b="1" dirty="0" smtClean="0">
                <a:solidFill>
                  <a:srgbClr val="000000"/>
                </a:solidFill>
                <a:latin typeface="+mj-lt"/>
              </a:rPr>
              <a:t>?</a:t>
            </a:r>
          </a:p>
          <a:p>
            <a:r>
              <a:rPr lang="en-US" sz="2800" b="1" dirty="0" smtClean="0">
                <a:solidFill>
                  <a:srgbClr val="000000"/>
                </a:solidFill>
                <a:latin typeface="+mj-lt"/>
              </a:rPr>
              <a:t>A. Short-term =&gt; Some policy reforms toward Human Centered Sust. Development (HCSD) </a:t>
            </a:r>
            <a:endParaRPr lang="en-US" sz="2800" b="1" dirty="0">
              <a:solidFill>
                <a:srgbClr val="000000"/>
              </a:solidFill>
              <a:latin typeface="+mj-lt"/>
            </a:endParaRP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Abolishing subsidizing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energy and natural resources exploitation =&gt; cutting bus. power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Taxing “</a:t>
            </a:r>
            <a:r>
              <a:rPr lang="en-US" sz="2800" b="1" dirty="0" err="1" smtClean="0">
                <a:solidFill>
                  <a:srgbClr val="FF0000"/>
                </a:solidFill>
                <a:latin typeface="Arial"/>
              </a:rPr>
              <a:t>bads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”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(pollution)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freeing from tax goods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 (HC-wages, investments in public goods)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Fair tax reform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 =&gt; simple, with clear and few tax exemptions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Taxing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capital gains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 and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property inheritance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Arial"/>
              </a:rPr>
              <a:t>International efforts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abolishing “tax heaven”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Smart limiting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period for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intellectual property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Enforcement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 of freedom of information laws =&gt; significant improvement of transparency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Strengthening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 antimonopoly laws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8274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0"/>
            <a:ext cx="90678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0000"/>
                </a:solidFill>
                <a:latin typeface="+mj-lt"/>
              </a:rPr>
              <a:t>3. How can it be achieved</a:t>
            </a:r>
            <a:r>
              <a:rPr lang="en-US" sz="3600" b="1" dirty="0" smtClean="0">
                <a:solidFill>
                  <a:srgbClr val="000000"/>
                </a:solidFill>
                <a:latin typeface="+mj-lt"/>
              </a:rPr>
              <a:t>?</a:t>
            </a:r>
          </a:p>
          <a:p>
            <a:r>
              <a:rPr lang="en-US" sz="3600" b="1" dirty="0">
                <a:solidFill>
                  <a:srgbClr val="000000"/>
                </a:solidFill>
                <a:latin typeface="+mj-lt"/>
              </a:rPr>
              <a:t>B</a:t>
            </a:r>
            <a:r>
              <a:rPr lang="en-US" sz="3600" b="1" dirty="0" smtClean="0">
                <a:solidFill>
                  <a:srgbClr val="000000"/>
                </a:solidFill>
                <a:latin typeface="+mj-lt"/>
              </a:rPr>
              <a:t>. Long-term =&gt; Shifting paradigm toward Human Centered Sust. Development (HCSD) </a:t>
            </a:r>
            <a:endParaRPr lang="en-US" sz="3600" b="1" dirty="0">
              <a:solidFill>
                <a:srgbClr val="000000"/>
              </a:solidFill>
              <a:latin typeface="+mj-lt"/>
            </a:endParaRPr>
          </a:p>
          <a:p>
            <a:pPr eaLnBrk="1" hangingPunct="1">
              <a:spcBef>
                <a:spcPts val="0"/>
              </a:spcBef>
            </a:pPr>
            <a:endParaRPr lang="en-US" sz="3200" b="1" dirty="0">
              <a:solidFill>
                <a:srgbClr val="000000"/>
              </a:solidFill>
              <a:latin typeface="Arial"/>
            </a:endParaRPr>
          </a:p>
          <a:p>
            <a:pPr eaLnBrk="1" hangingPunct="1">
              <a:spcBef>
                <a:spcPts val="0"/>
              </a:spcBef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In </a:t>
            </a:r>
            <a:r>
              <a:rPr lang="en-US" sz="2800" b="1" u="sng" dirty="0" smtClean="0">
                <a:solidFill>
                  <a:srgbClr val="000000"/>
                </a:solidFill>
                <a:latin typeface="Arial"/>
              </a:rPr>
              <a:t>education process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Implement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student-centered approach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to identify their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unique talents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=&gt; facilitate personal and professional development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Keep balance between Knowledge (K), Skills (S) and Attitudes (A) building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Help them to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discover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 K rather then transfer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Promote not only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hard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 but particularly the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soft S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 = </a:t>
            </a:r>
            <a:r>
              <a:rPr lang="en-US" sz="2800" b="1" dirty="0" smtClean="0">
                <a:latin typeface="Arial"/>
              </a:rPr>
              <a:t>critical factor for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building SC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Include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ethical principles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in A building by individual and team practical projects  </a:t>
            </a:r>
          </a:p>
        </p:txBody>
      </p:sp>
    </p:spTree>
    <p:extLst>
      <p:ext uri="{BB962C8B-B14F-4D97-AF65-F5344CB8AC3E}">
        <p14:creationId xmlns:p14="http://schemas.microsoft.com/office/powerpoint/2010/main" val="1838176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0"/>
            <a:ext cx="90678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sz="3600" b="1" dirty="0" smtClean="0">
                <a:solidFill>
                  <a:srgbClr val="000000"/>
                </a:solidFill>
                <a:latin typeface="+mj-lt"/>
              </a:rPr>
              <a:t>3. Continue</a:t>
            </a:r>
            <a:endParaRPr lang="en-US" sz="3600" b="1" dirty="0">
              <a:solidFill>
                <a:srgbClr val="000000"/>
              </a:solidFill>
              <a:latin typeface="+mj-lt"/>
            </a:endParaRPr>
          </a:p>
          <a:p>
            <a:pPr eaLnBrk="1" hangingPunct="1">
              <a:spcBef>
                <a:spcPts val="0"/>
              </a:spcBef>
            </a:pPr>
            <a:endParaRPr lang="en-US" sz="3200" b="1" dirty="0">
              <a:solidFill>
                <a:srgbClr val="000000"/>
              </a:solidFill>
              <a:latin typeface="Arial"/>
            </a:endParaRPr>
          </a:p>
          <a:p>
            <a:pPr eaLnBrk="1" hangingPunct="1">
              <a:spcBef>
                <a:spcPts val="0"/>
              </a:spcBef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In </a:t>
            </a:r>
            <a:r>
              <a:rPr lang="en-US" sz="2800" b="1" u="sng" dirty="0" smtClean="0">
                <a:solidFill>
                  <a:srgbClr val="000000"/>
                </a:solidFill>
                <a:latin typeface="Arial"/>
              </a:rPr>
              <a:t>research process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Popularize best practices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of government, business and NGOs leading toward HCSD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Have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a courage to defend academic integrity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in identifying of governmental policy and market (business) failures threatening HCSD </a:t>
            </a: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Promote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action research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involving all major HCSD stakeholders and share with results</a:t>
            </a:r>
            <a:endParaRPr lang="en-US" sz="2800" b="1" dirty="0" smtClean="0">
              <a:solidFill>
                <a:srgbClr val="FF0000"/>
              </a:solidFill>
              <a:latin typeface="Arial"/>
            </a:endParaRPr>
          </a:p>
          <a:p>
            <a:pPr marL="457200" indent="-45720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Support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networking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 as the third resource allocation mode based on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ethical principles 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in correcting governmental and market failures and thus 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enriching SC </a:t>
            </a:r>
            <a:r>
              <a:rPr lang="en-US" sz="2800" b="1" dirty="0" smtClean="0">
                <a:latin typeface="Arial"/>
              </a:rPr>
              <a:t>and</a:t>
            </a:r>
            <a:r>
              <a:rPr lang="en-US" sz="2800" b="1" dirty="0" smtClean="0">
                <a:solidFill>
                  <a:srgbClr val="FF0000"/>
                </a:solidFill>
                <a:latin typeface="Arial"/>
              </a:rPr>
              <a:t> contributing </a:t>
            </a:r>
            <a:r>
              <a:rPr lang="en-US" sz="2800" b="1" dirty="0" smtClean="0">
                <a:latin typeface="Arial"/>
              </a:rPr>
              <a:t>to HCSD</a:t>
            </a:r>
          </a:p>
        </p:txBody>
      </p:sp>
    </p:spTree>
    <p:extLst>
      <p:ext uri="{BB962C8B-B14F-4D97-AF65-F5344CB8AC3E}">
        <p14:creationId xmlns:p14="http://schemas.microsoft.com/office/powerpoint/2010/main" val="1705395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2800" b="1" dirty="0" smtClean="0">
                <a:latin typeface="Arial" charset="0"/>
                <a:cs typeface="Arial" charset="0"/>
              </a:rPr>
              <a:t>3. Continue</a:t>
            </a:r>
            <a:br>
              <a:rPr lang="en-US" altLang="en-US" sz="2800" b="1" dirty="0" smtClean="0">
                <a:latin typeface="Arial" charset="0"/>
                <a:cs typeface="Arial" charset="0"/>
              </a:rPr>
            </a:br>
            <a:r>
              <a:rPr lang="en-US" altLang="en-US" sz="2800" b="1" dirty="0" smtClean="0">
                <a:latin typeface="Arial" charset="0"/>
                <a:cs typeface="Arial" charset="0"/>
              </a:rPr>
              <a:t>HCSD based on Non-Declining Wealth – current state</a:t>
            </a:r>
            <a:endParaRPr lang="en-US" altLang="en-US" sz="3600" dirty="0" smtClean="0">
              <a:latin typeface="Arial" charset="0"/>
              <a:cs typeface="Arial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3058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i="1" dirty="0" smtClean="0">
                <a:solidFill>
                  <a:srgbClr val="FF0000"/>
                </a:solidFill>
                <a:latin typeface="Arial Unicode MS" pitchFamily="34" charset="-128"/>
              </a:rPr>
              <a:t>Non-declining</a:t>
            </a:r>
            <a:r>
              <a:rPr lang="en-US" altLang="en-US" sz="2000" dirty="0" smtClean="0">
                <a:solidFill>
                  <a:srgbClr val="FF0000"/>
                </a:solidFill>
                <a:latin typeface="Arial Unicode MS" pitchFamily="34" charset="-128"/>
              </a:rPr>
              <a:t> </a:t>
            </a:r>
            <a:r>
              <a:rPr lang="en-US" altLang="en-US" sz="2000" i="1" dirty="0" smtClean="0">
                <a:solidFill>
                  <a:srgbClr val="FF0000"/>
                </a:solidFill>
                <a:latin typeface="Arial Unicode MS" pitchFamily="34" charset="-128"/>
              </a:rPr>
              <a:t>Wealth</a:t>
            </a:r>
            <a:r>
              <a:rPr lang="en-US" altLang="en-US" sz="2000" i="1" dirty="0" smtClean="0">
                <a:latin typeface="Arial Unicode MS" pitchFamily="34" charset="-128"/>
              </a:rPr>
              <a:t>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 i="1" dirty="0" smtClean="0">
                <a:solidFill>
                  <a:schemeClr val="tx2"/>
                </a:solidFill>
                <a:latin typeface="Arial Unicode MS" pitchFamily="34" charset="-128"/>
              </a:rPr>
              <a:t>a. Non-declining income per capita (mostly GDP –PPP- per capita)</a:t>
            </a:r>
          </a:p>
          <a:p>
            <a:pPr lvl="1">
              <a:lnSpc>
                <a:spcPct val="80000"/>
              </a:lnSpc>
              <a:spcAft>
                <a:spcPts val="1000"/>
              </a:spcAft>
              <a:buFontTx/>
              <a:buNone/>
            </a:pPr>
            <a:r>
              <a:rPr lang="en-US" altLang="en-US" sz="2000" i="1" dirty="0" smtClean="0">
                <a:solidFill>
                  <a:schemeClr val="tx2"/>
                </a:solidFill>
                <a:latin typeface="Arial Unicode MS" pitchFamily="34" charset="-128"/>
              </a:rPr>
              <a:t>b. Non-declining genuine (adjusted net) savings (GDS or ANS)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solidFill>
                  <a:schemeClr val="tx2"/>
                </a:solidFill>
                <a:latin typeface="Arial Unicode MS" pitchFamily="34" charset="-128"/>
              </a:rPr>
              <a:t>GDS indicator (Pearce 1994):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 sz="2000" dirty="0" smtClean="0">
                <a:solidFill>
                  <a:schemeClr val="tx2"/>
                </a:solidFill>
                <a:latin typeface="Arial Unicode MS" pitchFamily="34" charset="-128"/>
              </a:rPr>
              <a:t>GDS = GDP – C - Kmd D + EdI - EngD – MinD – ForD – CDD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solidFill>
                  <a:schemeClr val="tx2"/>
                </a:solidFill>
                <a:latin typeface="Arial Unicode MS" pitchFamily="34" charset="-128"/>
              </a:rPr>
              <a:t>Where: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solidFill>
                  <a:schemeClr val="tx2"/>
                </a:solidFill>
                <a:latin typeface="Arial Unicode MS" pitchFamily="34" charset="-128"/>
              </a:rPr>
              <a:t>GDS 		genuine domestic savings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solidFill>
                  <a:schemeClr val="tx2"/>
                </a:solidFill>
                <a:latin typeface="Arial Unicode MS" pitchFamily="34" charset="-128"/>
              </a:rPr>
              <a:t>GDP 		gross domestic product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solidFill>
                  <a:schemeClr val="tx2"/>
                </a:solidFill>
                <a:latin typeface="Arial Unicode MS" pitchFamily="34" charset="-128"/>
              </a:rPr>
              <a:t> C      	annual consumption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solidFill>
                  <a:schemeClr val="tx2"/>
                </a:solidFill>
                <a:latin typeface="Arial Unicode MS" pitchFamily="34" charset="-128"/>
              </a:rPr>
              <a:t>KmdD 	capital depreciation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solidFill>
                  <a:schemeClr val="tx2"/>
                </a:solidFill>
                <a:latin typeface="Arial Unicode MS" pitchFamily="34" charset="-128"/>
              </a:rPr>
              <a:t>Ed I		education expenditure (investment in human capital)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solidFill>
                  <a:schemeClr val="tx2"/>
                </a:solidFill>
                <a:latin typeface="Arial Unicode MS" pitchFamily="34" charset="-128"/>
              </a:rPr>
              <a:t>EngD	energy resource depletion (depreciation of natural capital) 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solidFill>
                  <a:schemeClr val="tx2"/>
                </a:solidFill>
                <a:latin typeface="Arial Unicode MS" pitchFamily="34" charset="-128"/>
              </a:rPr>
              <a:t>MinD 	mineral resource depletion (depreciation of natural capital)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solidFill>
                  <a:schemeClr val="tx2"/>
                </a:solidFill>
                <a:latin typeface="Arial Unicode MS" pitchFamily="34" charset="-128"/>
              </a:rPr>
              <a:t>ForD 	forest depletion (depreciation of natural capital)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solidFill>
                  <a:schemeClr val="tx2"/>
                </a:solidFill>
                <a:latin typeface="Arial Unicode MS" pitchFamily="34" charset="-128"/>
              </a:rPr>
              <a:t>CDD 		damage to the environment due to carbon dioxide emission 		(depreciation of natural capital)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1800" b="1" i="1" dirty="0" smtClean="0">
              <a:solidFill>
                <a:schemeClr val="tx2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 b="1" i="1" dirty="0" smtClean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247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686800" cy="4800600"/>
          </a:xfrm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GB" altLang="en-US" sz="2600" i="1" dirty="0" smtClean="0">
                <a:solidFill>
                  <a:schemeClr val="tx2"/>
                </a:solidFill>
                <a:cs typeface="Arial" charset="0"/>
              </a:rPr>
              <a:t>ANS</a:t>
            </a:r>
            <a:r>
              <a:rPr lang="en-GB" altLang="en-US" sz="2600" dirty="0" smtClean="0">
                <a:solidFill>
                  <a:schemeClr val="tx2"/>
                </a:solidFill>
                <a:cs typeface="Arial" charset="0"/>
              </a:rPr>
              <a:t> - the Adjusted Net Savings indicator,</a:t>
            </a:r>
          </a:p>
          <a:p>
            <a:pPr>
              <a:spcAft>
                <a:spcPts val="1000"/>
              </a:spcAft>
            </a:pPr>
            <a:r>
              <a:rPr lang="en-GB" altLang="en-US" sz="2600" i="1" dirty="0" smtClean="0">
                <a:solidFill>
                  <a:schemeClr val="tx2"/>
                </a:solidFill>
                <a:cs typeface="Arial" charset="0"/>
              </a:rPr>
              <a:t>GNS</a:t>
            </a:r>
            <a:r>
              <a:rPr lang="en-GB" altLang="en-US" sz="2600" dirty="0" smtClean="0">
                <a:solidFill>
                  <a:schemeClr val="tx2"/>
                </a:solidFill>
                <a:cs typeface="Arial" charset="0"/>
              </a:rPr>
              <a:t> - Gross National Savings, </a:t>
            </a:r>
          </a:p>
          <a:p>
            <a:pPr>
              <a:spcAft>
                <a:spcPts val="1000"/>
              </a:spcAft>
            </a:pPr>
            <a:r>
              <a:rPr lang="en-GB" altLang="en-US" sz="2600" i="1" dirty="0" smtClean="0">
                <a:solidFill>
                  <a:schemeClr val="tx2"/>
                </a:solidFill>
                <a:cs typeface="Arial" charset="0"/>
              </a:rPr>
              <a:t>Dh</a:t>
            </a:r>
            <a:r>
              <a:rPr lang="en-GB" altLang="en-US" sz="2600" dirty="0" smtClean="0">
                <a:solidFill>
                  <a:schemeClr val="tx2"/>
                </a:solidFill>
                <a:cs typeface="Arial" charset="0"/>
              </a:rPr>
              <a:t> - depreciation of produced capital, </a:t>
            </a:r>
          </a:p>
          <a:p>
            <a:pPr>
              <a:spcAft>
                <a:spcPts val="1000"/>
              </a:spcAft>
            </a:pPr>
            <a:r>
              <a:rPr lang="en-GB" altLang="en-US" sz="2600" i="1" dirty="0" smtClean="0">
                <a:solidFill>
                  <a:schemeClr val="tx2"/>
                </a:solidFill>
                <a:cs typeface="Arial" charset="0"/>
              </a:rPr>
              <a:t>CSE</a:t>
            </a:r>
            <a:r>
              <a:rPr lang="en-GB" altLang="en-US" sz="2600" dirty="0" smtClean="0">
                <a:solidFill>
                  <a:schemeClr val="tx2"/>
                </a:solidFill>
                <a:cs typeface="Arial" charset="0"/>
              </a:rPr>
              <a:t> - current non-fixed capital expenditures on education,</a:t>
            </a:r>
          </a:p>
          <a:p>
            <a:pPr>
              <a:spcAft>
                <a:spcPts val="1000"/>
              </a:spcAft>
            </a:pPr>
            <a:r>
              <a:rPr lang="en-GB" altLang="en-US" sz="2600" i="1" dirty="0" smtClean="0">
                <a:solidFill>
                  <a:schemeClr val="tx2"/>
                </a:solidFill>
                <a:cs typeface="Arial" charset="0"/>
              </a:rPr>
              <a:t>R</a:t>
            </a:r>
            <a:r>
              <a:rPr lang="en-GB" altLang="en-US" sz="2600" i="1" dirty="0" smtClean="0">
                <a:solidFill>
                  <a:schemeClr val="tx2"/>
                </a:solidFill>
                <a:cs typeface="Arial" charset="0"/>
                <a:sym typeface="Symbol" pitchFamily="18" charset="2"/>
              </a:rPr>
              <a:t></a:t>
            </a:r>
            <a:r>
              <a:rPr lang="en-GB" altLang="en-US" sz="2600" i="1" dirty="0" smtClean="0">
                <a:solidFill>
                  <a:schemeClr val="tx2"/>
                </a:solidFill>
                <a:cs typeface="Arial" charset="0"/>
              </a:rPr>
              <a:t>,i</a:t>
            </a:r>
            <a:r>
              <a:rPr lang="en-GB" altLang="en-US" sz="2600" dirty="0" smtClean="0">
                <a:solidFill>
                  <a:schemeClr val="tx2"/>
                </a:solidFill>
                <a:cs typeface="Arial" charset="0"/>
              </a:rPr>
              <a:t> - rent from natural capital depletion, </a:t>
            </a:r>
          </a:p>
          <a:p>
            <a:pPr>
              <a:spcAft>
                <a:spcPts val="1000"/>
              </a:spcAft>
            </a:pPr>
            <a:r>
              <a:rPr lang="en-GB" altLang="en-US" sz="2600" i="1" dirty="0" smtClean="0">
                <a:solidFill>
                  <a:schemeClr val="tx2"/>
                </a:solidFill>
                <a:cs typeface="Arial" charset="0"/>
              </a:rPr>
              <a:t>CD</a:t>
            </a:r>
            <a:r>
              <a:rPr lang="en-GB" altLang="en-US" sz="2600" dirty="0" smtClean="0">
                <a:solidFill>
                  <a:schemeClr val="tx2"/>
                </a:solidFill>
                <a:cs typeface="Arial" charset="0"/>
              </a:rPr>
              <a:t> - damage from carbon dioxide emissions,</a:t>
            </a:r>
          </a:p>
          <a:p>
            <a:pPr>
              <a:spcAft>
                <a:spcPts val="1000"/>
              </a:spcAft>
            </a:pPr>
            <a:r>
              <a:rPr lang="en-GB" altLang="en-US" sz="2600" i="1" dirty="0" smtClean="0">
                <a:solidFill>
                  <a:schemeClr val="tx2"/>
                </a:solidFill>
                <a:cs typeface="Arial" charset="0"/>
              </a:rPr>
              <a:t>GNI</a:t>
            </a:r>
            <a:r>
              <a:rPr lang="en-GB" altLang="en-US" sz="2600" dirty="0" smtClean="0">
                <a:solidFill>
                  <a:schemeClr val="tx2"/>
                </a:solidFill>
                <a:cs typeface="Arial" charset="0"/>
              </a:rPr>
              <a:t> - Gross National Income at market prices.</a:t>
            </a:r>
            <a:endParaRPr lang="en-US" altLang="en-US" sz="2600" dirty="0" smtClean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6246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400" dirty="0">
              <a:solidFill>
                <a:srgbClr val="333333"/>
              </a:solidFill>
              <a:latin typeface="Times New Roman" pitchFamily="18" charset="0"/>
            </a:endParaRPr>
          </a:p>
        </p:txBody>
      </p:sp>
      <p:pic>
        <p:nvPicPr>
          <p:cNvPr id="62468" name="Picture 7"/>
          <p:cNvPicPr>
            <a:picLocks noGrp="1" noChangeAspect="1" noChangeArrowheads="1"/>
          </p:cNvPicPr>
          <p:nvPr>
            <p:ph type="title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381000"/>
            <a:ext cx="86106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96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/>
          <a:lstStyle/>
          <a:p>
            <a:pPr algn="l"/>
            <a:r>
              <a:rPr lang="en-US" altLang="en-US" sz="2600" b="1" dirty="0" smtClean="0">
                <a:latin typeface="Arial" charset="0"/>
                <a:cs typeface="Arial" charset="0"/>
              </a:rPr>
              <a:t>3. Continue</a:t>
            </a:r>
            <a:br>
              <a:rPr lang="en-US" altLang="en-US" sz="2600" b="1" dirty="0" smtClean="0">
                <a:latin typeface="Arial" charset="0"/>
                <a:cs typeface="Arial" charset="0"/>
              </a:rPr>
            </a:br>
            <a:r>
              <a:rPr lang="en-US" altLang="en-US" sz="2600" b="1" dirty="0" smtClean="0">
                <a:latin typeface="Arial" charset="0"/>
                <a:cs typeface="Arial" charset="0"/>
              </a:rPr>
              <a:t> HCSD based on Non-declining Total Capital - proposed 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4724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400" dirty="0" smtClean="0">
                <a:solidFill>
                  <a:srgbClr val="FF0000"/>
                </a:solidFill>
                <a:latin typeface="Arial Unicode MS" pitchFamily="34" charset="-128"/>
              </a:rPr>
              <a:t>Non-declining Total Capital </a:t>
            </a:r>
          </a:p>
          <a:p>
            <a:pPr indent="0">
              <a:lnSpc>
                <a:spcPct val="80000"/>
              </a:lnSpc>
              <a:spcAft>
                <a:spcPts val="1000"/>
              </a:spcAft>
              <a:buFontTx/>
              <a:buNone/>
              <a:defRPr/>
            </a:pPr>
            <a:r>
              <a:rPr lang="en-US" sz="2000" dirty="0" smtClean="0">
                <a:solidFill>
                  <a:schemeClr val="tx2"/>
                </a:solidFill>
                <a:latin typeface="Arial Unicode MS" pitchFamily="34" charset="-128"/>
              </a:rPr>
              <a:t>(Bochniarz &amp; Bolan, 2005, expanding concepts of Solow,1974; Hartwick, 1977; and Pearce, 1989)</a:t>
            </a:r>
          </a:p>
          <a:p>
            <a:pPr indent="0">
              <a:lnSpc>
                <a:spcPct val="80000"/>
              </a:lnSpc>
              <a:spcAft>
                <a:spcPts val="1000"/>
              </a:spcAft>
              <a:buFontTx/>
              <a:buNone/>
              <a:defRPr/>
            </a:pPr>
            <a:endParaRPr lang="en-US" sz="2000" dirty="0" smtClean="0">
              <a:solidFill>
                <a:schemeClr val="tx2"/>
              </a:solidFill>
              <a:latin typeface="Arial Unicode MS" pitchFamily="34" charset="-128"/>
            </a:endParaRPr>
          </a:p>
          <a:p>
            <a:pPr>
              <a:lnSpc>
                <a:spcPct val="80000"/>
              </a:lnSpc>
              <a:spcAft>
                <a:spcPts val="1000"/>
              </a:spcAft>
              <a:defRPr/>
            </a:pPr>
            <a:r>
              <a:rPr lang="en-US" sz="2800" b="1" dirty="0" smtClean="0">
                <a:solidFill>
                  <a:schemeClr val="tx2"/>
                </a:solidFill>
                <a:latin typeface="Arial Unicode MS" pitchFamily="34" charset="-128"/>
              </a:rPr>
              <a:t>TK = Km + Kn = constant (non-declining capital)</a:t>
            </a:r>
          </a:p>
          <a:p>
            <a:pPr>
              <a:lnSpc>
                <a:spcPct val="80000"/>
              </a:lnSpc>
              <a:defRPr/>
            </a:pPr>
            <a:endParaRPr lang="en-US" sz="2400" dirty="0" smtClean="0">
              <a:solidFill>
                <a:schemeClr val="tx2"/>
              </a:solidFill>
              <a:latin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sz="2400" dirty="0" smtClean="0">
                <a:solidFill>
                  <a:schemeClr val="tx2"/>
                </a:solidFill>
                <a:latin typeface="Arial Unicode MS" pitchFamily="34" charset="-128"/>
              </a:rPr>
              <a:t>Where: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 smtClean="0">
                <a:solidFill>
                  <a:schemeClr val="tx2"/>
                </a:solidFill>
                <a:latin typeface="Arial Unicode MS" pitchFamily="34" charset="-128"/>
              </a:rPr>
              <a:t>Km = Kph + Kf </a:t>
            </a:r>
            <a:r>
              <a:rPr lang="en-US" sz="2400" i="1" dirty="0" smtClean="0">
                <a:solidFill>
                  <a:schemeClr val="tx2"/>
                </a:solidFill>
                <a:latin typeface="Arial Unicode MS" pitchFamily="34" charset="-128"/>
              </a:rPr>
              <a:t>material capital (</a:t>
            </a:r>
            <a:r>
              <a:rPr lang="en-US" sz="2400" i="1" dirty="0" smtClean="0">
                <a:solidFill>
                  <a:srgbClr val="FF0000"/>
                </a:solidFill>
                <a:latin typeface="Arial Unicode MS" pitchFamily="34" charset="-128"/>
              </a:rPr>
              <a:t>physical &amp; financial</a:t>
            </a:r>
            <a:r>
              <a:rPr lang="en-US" sz="2400" i="1" dirty="0" smtClean="0">
                <a:solidFill>
                  <a:schemeClr val="tx2"/>
                </a:solidFill>
                <a:latin typeface="Arial Unicode MS" pitchFamily="34" charset="-128"/>
              </a:rPr>
              <a:t>)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en-US" sz="2400" i="1" dirty="0" smtClean="0">
                <a:solidFill>
                  <a:schemeClr val="tx2"/>
                </a:solidFill>
                <a:latin typeface="Arial Unicode MS" pitchFamily="34" charset="-128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Arial Unicode MS" pitchFamily="34" charset="-128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 smtClean="0">
                <a:solidFill>
                  <a:schemeClr val="tx2"/>
                </a:solidFill>
                <a:latin typeface="Arial Unicode MS" pitchFamily="34" charset="-128"/>
              </a:rPr>
              <a:t>Kn = Khc + Ksc </a:t>
            </a:r>
            <a:r>
              <a:rPr lang="en-US" sz="2400" i="1" dirty="0" smtClean="0">
                <a:solidFill>
                  <a:schemeClr val="tx2"/>
                </a:solidFill>
                <a:latin typeface="Arial Unicode MS" pitchFamily="34" charset="-128"/>
              </a:rPr>
              <a:t>non-material </a:t>
            </a:r>
            <a:r>
              <a:rPr lang="en-US" sz="2400" i="1" dirty="0">
                <a:solidFill>
                  <a:schemeClr val="tx2"/>
                </a:solidFill>
                <a:latin typeface="Arial Unicode MS" pitchFamily="34" charset="-128"/>
              </a:rPr>
              <a:t>capital (</a:t>
            </a:r>
            <a:r>
              <a:rPr lang="en-US" sz="2400" i="1" dirty="0">
                <a:solidFill>
                  <a:srgbClr val="FF0000"/>
                </a:solidFill>
                <a:latin typeface="Arial Unicode MS" pitchFamily="34" charset="-128"/>
              </a:rPr>
              <a:t>human </a:t>
            </a:r>
            <a:r>
              <a:rPr lang="en-US" sz="2400" i="1" dirty="0" smtClean="0">
                <a:solidFill>
                  <a:srgbClr val="FF0000"/>
                </a:solidFill>
                <a:latin typeface="Arial Unicode MS" pitchFamily="34" charset="-128"/>
              </a:rPr>
              <a:t>&amp; social</a:t>
            </a:r>
            <a:r>
              <a:rPr lang="en-US" sz="2400" i="1" dirty="0" smtClean="0">
                <a:solidFill>
                  <a:schemeClr val="tx2"/>
                </a:solidFill>
                <a:latin typeface="Arial Unicode MS" pitchFamily="34" charset="-128"/>
              </a:rPr>
              <a:t>)</a:t>
            </a:r>
            <a:endParaRPr lang="en-US" sz="2400" i="1" dirty="0">
              <a:solidFill>
                <a:schemeClr val="tx2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defRPr/>
            </a:pPr>
            <a:endParaRPr lang="en-US" sz="2400" i="1" dirty="0" smtClean="0">
              <a:solidFill>
                <a:schemeClr val="tx2"/>
              </a:solidFill>
              <a:latin typeface="Arial Unicode MS" pitchFamily="34" charset="-128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400" dirty="0" smtClean="0">
                <a:solidFill>
                  <a:schemeClr val="tx2"/>
                </a:solidFill>
                <a:latin typeface="Arial Unicode MS" pitchFamily="34" charset="-128"/>
              </a:rPr>
              <a:t>Kph = Kmd + Knc </a:t>
            </a:r>
            <a:r>
              <a:rPr lang="en-US" sz="2400" i="1" dirty="0" smtClean="0">
                <a:solidFill>
                  <a:schemeClr val="tx2"/>
                </a:solidFill>
                <a:latin typeface="Arial Unicode MS" pitchFamily="34" charset="-128"/>
              </a:rPr>
              <a:t>physical capital (</a:t>
            </a:r>
            <a:r>
              <a:rPr lang="en-US" sz="2400" i="1" dirty="0" smtClean="0">
                <a:solidFill>
                  <a:srgbClr val="FF0000"/>
                </a:solidFill>
                <a:latin typeface="Arial Unicode MS" pitchFamily="34" charset="-128"/>
              </a:rPr>
              <a:t>man-made &amp;natural</a:t>
            </a:r>
            <a:r>
              <a:rPr lang="en-US" sz="2400" dirty="0" smtClean="0">
                <a:solidFill>
                  <a:schemeClr val="tx2"/>
                </a:solidFill>
                <a:latin typeface="Arial Unicode MS" pitchFamily="34" charset="-128"/>
              </a:rPr>
              <a:t>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400" b="1" dirty="0" smtClean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487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9154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The issues to discuss</a:t>
            </a:r>
            <a:r>
              <a:rPr lang="en-US" sz="2400" dirty="0" smtClean="0">
                <a:solidFill>
                  <a:schemeClr val="tx2"/>
                </a:solidFill>
              </a:rPr>
              <a:t>: 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  <a:p>
            <a:endParaRPr lang="en-US" sz="3600" b="1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What are </a:t>
            </a:r>
            <a:r>
              <a:rPr lang="en-US" sz="3600" b="1" dirty="0"/>
              <a:t>the </a:t>
            </a:r>
            <a:r>
              <a:rPr lang="en-US" sz="3600" b="1" dirty="0" smtClean="0"/>
              <a:t>main economic </a:t>
            </a:r>
            <a:r>
              <a:rPr lang="en-US" sz="3600" b="1" dirty="0"/>
              <a:t>reasons </a:t>
            </a:r>
            <a:r>
              <a:rPr lang="en-US" sz="3600" b="1" dirty="0" smtClean="0"/>
              <a:t>for unequitable income distribution, as the foundation of social power?</a:t>
            </a:r>
          </a:p>
          <a:p>
            <a:r>
              <a:rPr lang="en-US" sz="3600" b="1" dirty="0" smtClean="0"/>
              <a:t> </a:t>
            </a:r>
          </a:p>
          <a:p>
            <a:r>
              <a:rPr lang="en-US" sz="3600" b="1" dirty="0" smtClean="0"/>
              <a:t>2. What would be the consequences of an</a:t>
            </a:r>
          </a:p>
          <a:p>
            <a:r>
              <a:rPr lang="en-US" sz="3600" b="1" dirty="0" smtClean="0"/>
              <a:t>     equitable distribution of power in society?</a:t>
            </a:r>
          </a:p>
          <a:p>
            <a:pPr marL="514350" indent="-514350">
              <a:buFont typeface="+mj-lt"/>
              <a:buAutoNum type="arabicPeriod"/>
            </a:pPr>
            <a:endParaRPr lang="en-US" sz="3600" b="1" dirty="0" smtClean="0"/>
          </a:p>
          <a:p>
            <a:r>
              <a:rPr lang="en-US" sz="3600" b="1" dirty="0" smtClean="0"/>
              <a:t>3. How can it be achieved?</a:t>
            </a:r>
          </a:p>
        </p:txBody>
      </p:sp>
    </p:spTree>
    <p:extLst>
      <p:ext uri="{BB962C8B-B14F-4D97-AF65-F5344CB8AC3E}">
        <p14:creationId xmlns:p14="http://schemas.microsoft.com/office/powerpoint/2010/main" val="185370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1295400"/>
          </a:xfrm>
        </p:spPr>
        <p:txBody>
          <a:bodyPr>
            <a:normAutofit fontScale="90000"/>
          </a:bodyPr>
          <a:lstStyle/>
          <a:p>
            <a:r>
              <a:rPr lang="en-US" altLang="en-US" sz="3200" b="1" dirty="0">
                <a:latin typeface="Arial" charset="0"/>
                <a:cs typeface="Times New Roman" pitchFamily="18" charset="0"/>
              </a:rPr>
              <a:t>1.The main economic reasons for unequitable income </a:t>
            </a:r>
            <a:r>
              <a:rPr lang="en-US" altLang="en-US" sz="3200" b="1" dirty="0" smtClean="0">
                <a:latin typeface="Arial" charset="0"/>
                <a:cs typeface="Times New Roman" pitchFamily="18" charset="0"/>
              </a:rPr>
              <a:t>distribution: Implications of two Basic </a:t>
            </a:r>
            <a:r>
              <a:rPr lang="en-US" altLang="en-US" sz="3200" b="1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Approaches to Sustainability </a:t>
            </a:r>
            <a:endParaRPr lang="en-US" altLang="en-US" sz="3200" b="1" dirty="0" smtClean="0">
              <a:solidFill>
                <a:schemeClr val="tx1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lnSpcReduction="10000"/>
          </a:bodyPr>
          <a:lstStyle/>
          <a:p>
            <a:pPr marL="609600" indent="-609600" eaLnBrk="1" hangingPunct="1"/>
            <a:endParaRPr lang="en-US" altLang="en-US" sz="2800" b="1" dirty="0" smtClean="0">
              <a:solidFill>
                <a:srgbClr val="FF0000"/>
              </a:solidFill>
            </a:endParaRPr>
          </a:p>
          <a:p>
            <a:pPr marL="609600" indent="-609600" eaLnBrk="1" hangingPunct="1"/>
            <a:r>
              <a:rPr lang="en-US" altLang="en-US" sz="2800" b="1" dirty="0" smtClean="0">
                <a:solidFill>
                  <a:srgbClr val="FF0000"/>
                </a:solidFill>
              </a:rPr>
              <a:t>Maximizing Material Wealth (MMW) </a:t>
            </a:r>
            <a:r>
              <a:rPr lang="en-US" altLang="en-US" sz="2800" b="1" dirty="0" smtClean="0"/>
              <a:t>vs.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Maintaining Non-Declining Total Capital (NDTC) </a:t>
            </a:r>
          </a:p>
          <a:p>
            <a:pPr marL="609600" indent="-609600" eaLnBrk="1" hangingPunct="1"/>
            <a:endParaRPr lang="en-US" altLang="en-US" b="1" dirty="0" smtClean="0"/>
          </a:p>
          <a:p>
            <a:pPr marL="609600" indent="-609600" eaLnBrk="1" hangingPunct="1"/>
            <a:r>
              <a:rPr lang="en-US" altLang="en-US" sz="2400" b="1" dirty="0" smtClean="0"/>
              <a:t>Applying John HARTWICK’s rule (1977): “constant level of consumption could be maintained perpetually if all the scarcity rents were invested in capital.”(after Tietenberg 2008)</a:t>
            </a:r>
          </a:p>
          <a:p>
            <a:pPr marL="609600" indent="-609600" eaLnBrk="1" hangingPunct="1"/>
            <a:endParaRPr lang="en-US" altLang="en-US" sz="2400" b="1" dirty="0"/>
          </a:p>
          <a:p>
            <a:pPr marL="609600" indent="-609600" eaLnBrk="1" hangingPunct="1"/>
            <a:r>
              <a:rPr lang="en-US" altLang="en-US" b="1" dirty="0"/>
              <a:t>I</a:t>
            </a:r>
            <a:r>
              <a:rPr lang="en-US" altLang="en-US" b="1" dirty="0" smtClean="0"/>
              <a:t>mplications of the dominant </a:t>
            </a:r>
            <a:r>
              <a:rPr lang="en-US" altLang="en-US" b="1" dirty="0" smtClean="0">
                <a:solidFill>
                  <a:srgbClr val="FF0000"/>
                </a:solidFill>
              </a:rPr>
              <a:t>MMW</a:t>
            </a:r>
            <a:r>
              <a:rPr lang="en-US" altLang="en-US" b="1" dirty="0" smtClean="0"/>
              <a:t> approach =&gt; huge distributional gap, </a:t>
            </a:r>
            <a:r>
              <a:rPr lang="en-US" altLang="en-US" b="1" dirty="0" smtClean="0">
                <a:solidFill>
                  <a:srgbClr val="FF0000"/>
                </a:solidFill>
              </a:rPr>
              <a:t>dominance of material private goods</a:t>
            </a:r>
            <a:r>
              <a:rPr lang="en-US" altLang="en-US" b="1" dirty="0" smtClean="0"/>
              <a:t>, </a:t>
            </a:r>
            <a:r>
              <a:rPr lang="en-US" altLang="en-US" b="1" dirty="0" smtClean="0">
                <a:solidFill>
                  <a:srgbClr val="FF0000"/>
                </a:solidFill>
              </a:rPr>
              <a:t>discrimination</a:t>
            </a:r>
            <a:r>
              <a:rPr lang="en-US" altLang="en-US" b="1" dirty="0" smtClean="0"/>
              <a:t> of investment in </a:t>
            </a:r>
            <a:r>
              <a:rPr lang="en-US" altLang="en-US" b="1" dirty="0" smtClean="0">
                <a:solidFill>
                  <a:srgbClr val="FF0000"/>
                </a:solidFill>
              </a:rPr>
              <a:t>non-material capital </a:t>
            </a:r>
            <a:r>
              <a:rPr lang="en-US" altLang="en-US" b="1" dirty="0" smtClean="0"/>
              <a:t>and </a:t>
            </a:r>
            <a:r>
              <a:rPr lang="en-US" altLang="en-US" b="1" dirty="0" smtClean="0">
                <a:solidFill>
                  <a:srgbClr val="FF0000"/>
                </a:solidFill>
              </a:rPr>
              <a:t>public goods</a:t>
            </a:r>
          </a:p>
          <a:p>
            <a:pPr marL="609600" indent="-609600" eaLnBrk="1" hangingPunct="1"/>
            <a:endParaRPr lang="en-US" altLang="en-US" sz="2800" b="1" dirty="0" smtClean="0"/>
          </a:p>
          <a:p>
            <a:pPr marL="609600" indent="-609600" eaLnBrk="1" hangingPunct="1"/>
            <a:endParaRPr lang="en-US" altLang="en-US" sz="2800" b="1" dirty="0"/>
          </a:p>
          <a:p>
            <a:pPr marL="609600" indent="-609600" eaLnBrk="1" hangingPunct="1"/>
            <a:endParaRPr lang="en-US" alt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207154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9091"/>
            <a:ext cx="8458200" cy="1077218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Further </a:t>
            </a:r>
            <a:r>
              <a:rPr lang="en-US" altLang="en-US" sz="3200" b="1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Implications of the Dominance of the </a:t>
            </a:r>
            <a:r>
              <a:rPr lang="en-US" altLang="en-US" sz="32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MMW</a:t>
            </a:r>
            <a:r>
              <a:rPr lang="en-US" altLang="en-US" sz="3200" b="1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Approaches</a:t>
            </a:r>
            <a:endParaRPr lang="en-US" altLang="en-US" sz="3200" b="1" dirty="0" smtClean="0">
              <a:solidFill>
                <a:schemeClr val="tx1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609600" indent="-609600" eaLnBrk="1" hangingPunct="1"/>
            <a:r>
              <a:rPr lang="en-US" altLang="en-US" sz="2800" b="1" dirty="0" smtClean="0"/>
              <a:t>Maximizing Material Wealth led to:</a:t>
            </a:r>
          </a:p>
          <a:p>
            <a:pPr marL="1009650" lvl="1" indent="-609600" eaLnBrk="1" hangingPunct="1"/>
            <a:r>
              <a:rPr lang="en-US" altLang="en-US" sz="2400" b="1" dirty="0"/>
              <a:t>O</a:t>
            </a:r>
            <a:r>
              <a:rPr lang="en-US" altLang="en-US" sz="2400" b="1" dirty="0" smtClean="0"/>
              <a:t>verpricing man-made and financial capital =&gt; crises</a:t>
            </a:r>
          </a:p>
          <a:p>
            <a:pPr marL="1009650" lvl="1" indent="-609600" eaLnBrk="1" hangingPunct="1"/>
            <a:r>
              <a:rPr lang="en-US" altLang="en-US" sz="2400" b="1" dirty="0" smtClean="0"/>
              <a:t>Dominance of material values =&gt; consumerism</a:t>
            </a:r>
          </a:p>
          <a:p>
            <a:pPr marL="1009650" lvl="1" indent="-609600" eaLnBrk="1" hangingPunct="1"/>
            <a:r>
              <a:rPr lang="en-US" altLang="en-US" sz="2400" b="1" dirty="0" smtClean="0"/>
              <a:t>Discrimination of investments in non-material capital</a:t>
            </a:r>
          </a:p>
          <a:p>
            <a:pPr marL="1009650" lvl="1" indent="-609600" eaLnBrk="1" hangingPunct="1"/>
            <a:r>
              <a:rPr lang="en-US" altLang="en-US" sz="2400" b="1" dirty="0" smtClean="0"/>
              <a:t>Erosion of ethical values, compassion &amp; solidarity</a:t>
            </a:r>
          </a:p>
          <a:p>
            <a:pPr marL="1009650" lvl="1" indent="-609600" eaLnBrk="1" hangingPunct="1"/>
            <a:r>
              <a:rPr lang="en-US" altLang="en-US" sz="2400" b="1" dirty="0" smtClean="0"/>
              <a:t>Greed and corruption</a:t>
            </a:r>
          </a:p>
          <a:p>
            <a:pPr marL="1009650" lvl="1" indent="-609600" eaLnBrk="1" hangingPunct="1"/>
            <a:r>
              <a:rPr lang="en-US" altLang="en-US" sz="2400" b="1" dirty="0" smtClean="0">
                <a:solidFill>
                  <a:srgbClr val="FF0000"/>
                </a:solidFill>
              </a:rPr>
              <a:t>Uncontrolled</a:t>
            </a:r>
            <a:r>
              <a:rPr lang="en-US" altLang="en-US" sz="2400" b="1" dirty="0" smtClean="0"/>
              <a:t> depreciation and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degradation</a:t>
            </a:r>
            <a:r>
              <a:rPr lang="en-US" altLang="en-US" sz="2400" b="1" dirty="0" smtClean="0"/>
              <a:t> of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public goods</a:t>
            </a:r>
            <a:r>
              <a:rPr lang="en-US" altLang="en-US" sz="2400" b="1" dirty="0" smtClean="0"/>
              <a:t> – both natural and institutional </a:t>
            </a:r>
          </a:p>
          <a:p>
            <a:pPr marL="1009650" lvl="1" indent="-609600" eaLnBrk="1" hangingPunct="1"/>
            <a:r>
              <a:rPr lang="en-US" altLang="en-US" sz="2400" b="1" dirty="0" smtClean="0"/>
              <a:t>Local, regional and international conflicts and wars    </a:t>
            </a:r>
            <a:endParaRPr lang="en-US" altLang="en-US" b="1" dirty="0" smtClean="0"/>
          </a:p>
          <a:p>
            <a:pPr marL="609600" indent="-609600" eaLnBrk="1" hangingPunct="1"/>
            <a:r>
              <a:rPr lang="en-US" altLang="en-US" sz="2800" b="1" dirty="0" smtClean="0"/>
              <a:t>Significant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deterioration</a:t>
            </a:r>
            <a:r>
              <a:rPr lang="en-US" altLang="en-US" sz="2800" b="1" dirty="0" smtClean="0"/>
              <a:t> of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public trust </a:t>
            </a:r>
            <a:r>
              <a:rPr lang="en-US" altLang="en-US" sz="2800" b="1" dirty="0" smtClean="0"/>
              <a:t>in two basic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resource allocation modes</a:t>
            </a:r>
            <a:r>
              <a:rPr lang="en-US" altLang="en-US" sz="2800" b="1" dirty="0" smtClean="0"/>
              <a:t>: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self-regulated markets</a:t>
            </a:r>
            <a:r>
              <a:rPr lang="en-US" altLang="en-US" sz="2800" b="1" dirty="0" smtClean="0"/>
              <a:t> and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government regulations</a:t>
            </a:r>
            <a:r>
              <a:rPr lang="en-US" altLang="en-US" sz="2800" b="1" dirty="0" smtClean="0"/>
              <a:t>, including centrally planning</a:t>
            </a:r>
            <a:endParaRPr lang="en-US" altLang="en-US" sz="2800" b="1" dirty="0"/>
          </a:p>
          <a:p>
            <a:pPr marL="609600" indent="-609600" eaLnBrk="1" hangingPunct="1"/>
            <a:endParaRPr lang="en-US" alt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152385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9091"/>
            <a:ext cx="8458200" cy="1077218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Potential Implications of the Shift to the </a:t>
            </a:r>
            <a:r>
              <a:rPr lang="en-US" altLang="en-US" sz="32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NDTC</a:t>
            </a:r>
            <a:r>
              <a:rPr lang="en-US" altLang="en-US" sz="3200" b="1" dirty="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Approach to Sustainability</a:t>
            </a:r>
            <a:endParaRPr lang="en-US" altLang="en-US" sz="3200" b="1" dirty="0" smtClean="0">
              <a:solidFill>
                <a:schemeClr val="tx1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609600" indent="-609600" eaLnBrk="1" hangingPunct="1"/>
            <a:r>
              <a:rPr lang="en-US" altLang="en-US" sz="2800" b="1" dirty="0" smtClean="0"/>
              <a:t>Maintaining Non-declining Total Capital should produce:</a:t>
            </a:r>
          </a:p>
          <a:p>
            <a:pPr marL="1009650" lvl="1" indent="-609600" eaLnBrk="1" hangingPunct="1"/>
            <a:r>
              <a:rPr lang="en-US" altLang="en-US" sz="2400" b="1" dirty="0" smtClean="0"/>
              <a:t>A right balance between </a:t>
            </a:r>
            <a:r>
              <a:rPr lang="en-US" altLang="en-US" sz="2400" b="1" i="1" dirty="0" smtClean="0">
                <a:solidFill>
                  <a:srgbClr val="FF0000"/>
                </a:solidFill>
              </a:rPr>
              <a:t>material and non-material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400" b="1" i="1" dirty="0" smtClean="0">
                <a:solidFill>
                  <a:srgbClr val="FF0000"/>
                </a:solidFill>
              </a:rPr>
              <a:t>forms of capital </a:t>
            </a:r>
            <a:r>
              <a:rPr lang="en-US" altLang="en-US" sz="2400" b="1" dirty="0" smtClean="0"/>
              <a:t>=&gt; avoiding previous crises</a:t>
            </a:r>
          </a:p>
          <a:p>
            <a:pPr marL="1009650" lvl="1" indent="-609600" eaLnBrk="1" hangingPunct="1"/>
            <a:r>
              <a:rPr lang="en-US" altLang="en-US" sz="2400" b="1" dirty="0"/>
              <a:t>I</a:t>
            </a:r>
            <a:r>
              <a:rPr lang="en-US" altLang="en-US" sz="2400" b="1" dirty="0" smtClean="0"/>
              <a:t>ncentives to invest in </a:t>
            </a:r>
            <a:r>
              <a:rPr lang="en-US" altLang="en-US" sz="2400" b="1" i="1" dirty="0" smtClean="0">
                <a:solidFill>
                  <a:srgbClr val="FF0000"/>
                </a:solidFill>
              </a:rPr>
              <a:t>human capital </a:t>
            </a:r>
            <a:r>
              <a:rPr lang="en-US" altLang="en-US" sz="2400" b="1" i="1" dirty="0" smtClean="0"/>
              <a:t>(HC) </a:t>
            </a:r>
            <a:r>
              <a:rPr lang="en-US" altLang="en-US" sz="2400" b="1" dirty="0" smtClean="0"/>
              <a:t>with its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unlimited</a:t>
            </a:r>
            <a:r>
              <a:rPr lang="en-US" altLang="en-US" sz="2400" b="1" dirty="0" smtClean="0"/>
              <a:t> potential of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creativity</a:t>
            </a:r>
            <a:r>
              <a:rPr lang="en-US" altLang="en-US" sz="2400" b="1" dirty="0" smtClean="0"/>
              <a:t> and innovations</a:t>
            </a:r>
          </a:p>
          <a:p>
            <a:pPr marL="1009650" lvl="1" indent="-609600" eaLnBrk="1" hangingPunct="1"/>
            <a:r>
              <a:rPr lang="en-US" altLang="en-US" sz="2400" b="1" dirty="0" smtClean="0"/>
              <a:t>Encouragement to invest in </a:t>
            </a:r>
            <a:r>
              <a:rPr lang="en-US" altLang="en-US" sz="2400" b="1" i="1" dirty="0" smtClean="0">
                <a:solidFill>
                  <a:srgbClr val="FF0000"/>
                </a:solidFill>
              </a:rPr>
              <a:t>social capita</a:t>
            </a:r>
            <a:r>
              <a:rPr lang="en-US" altLang="en-US" sz="2400" b="1" i="1" dirty="0" smtClean="0"/>
              <a:t>l (SC) </a:t>
            </a:r>
            <a:r>
              <a:rPr lang="en-US" altLang="en-US" sz="2400" b="1" dirty="0" smtClean="0"/>
              <a:t>forging in business and public life stronger relations that based on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ethical principles </a:t>
            </a:r>
            <a:r>
              <a:rPr lang="en-US" altLang="en-US" sz="2400" b="1" dirty="0" smtClean="0"/>
              <a:t>will produce trust, higher standards of behavior, shared norms and values, including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altruism, compassion </a:t>
            </a:r>
            <a:r>
              <a:rPr lang="en-US" altLang="en-US" sz="2400" b="1" dirty="0" smtClean="0"/>
              <a:t>and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mercy</a:t>
            </a:r>
          </a:p>
          <a:p>
            <a:pPr marL="1009650" lvl="1" indent="-609600" eaLnBrk="1" hangingPunct="1"/>
            <a:r>
              <a:rPr lang="en-US" altLang="en-US" sz="2400" b="1" dirty="0" smtClean="0"/>
              <a:t>Significant contribution to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paradigm shift in economics</a:t>
            </a:r>
            <a:r>
              <a:rPr lang="en-US" altLang="en-US" sz="2400" b="1" dirty="0" smtClean="0"/>
              <a:t> with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Human-Centered Sustainability (HCS)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99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0"/>
            <a:ext cx="90678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sz="3600" b="1" dirty="0">
                <a:solidFill>
                  <a:srgbClr val="000000"/>
                </a:solidFill>
                <a:latin typeface="+mj-lt"/>
              </a:rPr>
              <a:t>Defining Social Capital (SC) </a:t>
            </a:r>
          </a:p>
          <a:p>
            <a:pPr eaLnBrk="1" hangingPunct="1">
              <a:spcBef>
                <a:spcPts val="0"/>
              </a:spcBef>
            </a:pPr>
            <a:endParaRPr lang="en-US" sz="3200" b="1" dirty="0">
              <a:solidFill>
                <a:srgbClr val="000000"/>
              </a:solidFill>
              <a:latin typeface="Arial"/>
            </a:endParaRPr>
          </a:p>
          <a:p>
            <a:pPr eaLnBrk="1" hangingPunct="1">
              <a:spcBef>
                <a:spcPts val="0"/>
              </a:spcBef>
            </a:pPr>
            <a:endParaRPr lang="en-US" sz="3200" b="1" dirty="0">
              <a:solidFill>
                <a:srgbClr val="000000"/>
              </a:solidFill>
              <a:latin typeface="Arial"/>
            </a:endParaRPr>
          </a:p>
          <a:p>
            <a:pPr eaLnBrk="1" hangingPunct="1">
              <a:spcBef>
                <a:spcPts val="0"/>
              </a:spcBef>
            </a:pPr>
            <a:r>
              <a:rPr lang="en-US" sz="3200" b="1" i="1" dirty="0">
                <a:solidFill>
                  <a:srgbClr val="000000"/>
                </a:solidFill>
                <a:latin typeface="Arial"/>
              </a:rPr>
              <a:t>SC is a special type of capital resulting from </a:t>
            </a:r>
            <a:r>
              <a:rPr lang="en-US" sz="3200" b="1" i="1" dirty="0">
                <a:solidFill>
                  <a:srgbClr val="FF0000"/>
                </a:solidFill>
                <a:latin typeface="Arial"/>
              </a:rPr>
              <a:t>investments in building relations, institutions and networks </a:t>
            </a:r>
            <a:r>
              <a:rPr lang="en-US" sz="3200" b="1" i="1" dirty="0">
                <a:latin typeface="Arial"/>
              </a:rPr>
              <a:t>that </a:t>
            </a:r>
            <a:r>
              <a:rPr lang="en-US" sz="3200" b="1" i="1" dirty="0">
                <a:solidFill>
                  <a:srgbClr val="FF0000"/>
                </a:solidFill>
                <a:latin typeface="Arial"/>
              </a:rPr>
              <a:t>produce collaborative attitudes, shared norms and values, mutual understanding and trust </a:t>
            </a:r>
            <a:r>
              <a:rPr lang="en-US" sz="3200" b="1" i="1" dirty="0">
                <a:solidFill>
                  <a:srgbClr val="000000"/>
                </a:solidFill>
                <a:latin typeface="Arial"/>
              </a:rPr>
              <a:t>– critical factors for cooperation with other types of capital and thus contributing to sustainable </a:t>
            </a:r>
            <a:r>
              <a:rPr lang="en-US" sz="3200" b="1" i="1" dirty="0" smtClean="0">
                <a:solidFill>
                  <a:srgbClr val="000000"/>
                </a:solidFill>
                <a:latin typeface="Arial"/>
              </a:rPr>
              <a:t>development (SD)</a:t>
            </a:r>
            <a:r>
              <a:rPr lang="en-US" sz="3200" b="1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eaLnBrk="1" hangingPunct="1">
              <a:spcBef>
                <a:spcPts val="0"/>
              </a:spcBef>
            </a:pPr>
            <a:endParaRPr lang="en-US" sz="3200" b="1" dirty="0">
              <a:solidFill>
                <a:srgbClr val="000000"/>
              </a:solidFill>
              <a:latin typeface="Arial"/>
            </a:endParaRPr>
          </a:p>
          <a:p>
            <a:pPr eaLnBrk="1" hangingPunct="1">
              <a:spcBef>
                <a:spcPts val="0"/>
              </a:spcBef>
            </a:pPr>
            <a:r>
              <a:rPr lang="en-US" sz="3200" b="1" dirty="0" smtClean="0">
                <a:solidFill>
                  <a:srgbClr val="000000"/>
                </a:solidFill>
                <a:latin typeface="Arial"/>
              </a:rPr>
              <a:t>SC – </a:t>
            </a:r>
            <a:r>
              <a:rPr lang="en-US" sz="3200" b="1" dirty="0" smtClean="0">
                <a:solidFill>
                  <a:srgbClr val="FF0000"/>
                </a:solidFill>
                <a:latin typeface="Arial"/>
              </a:rPr>
              <a:t>positive</a:t>
            </a:r>
            <a:r>
              <a:rPr lang="en-US" sz="3200" b="1" dirty="0" smtClean="0">
                <a:solidFill>
                  <a:srgbClr val="000000"/>
                </a:solidFill>
                <a:latin typeface="Arial"/>
              </a:rPr>
              <a:t> or </a:t>
            </a:r>
            <a:r>
              <a:rPr lang="en-US" sz="3200" b="1" dirty="0" smtClean="0">
                <a:solidFill>
                  <a:srgbClr val="FF0000"/>
                </a:solidFill>
                <a:latin typeface="Arial"/>
              </a:rPr>
              <a:t>negative</a:t>
            </a:r>
            <a:r>
              <a:rPr lang="en-US" sz="3200" b="1" dirty="0" smtClean="0">
                <a:solidFill>
                  <a:srgbClr val="000000"/>
                </a:solidFill>
                <a:latin typeface="Arial"/>
              </a:rPr>
              <a:t> (non-ethical)</a:t>
            </a:r>
            <a:endParaRPr lang="en-US" sz="3200" b="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13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/>
          </p:nvPr>
        </p:nvSpPr>
        <p:spPr>
          <a:xfrm>
            <a:off x="457200" y="255657"/>
            <a:ext cx="8229600" cy="707886"/>
          </a:xfrm>
        </p:spPr>
        <p:txBody>
          <a:bodyPr/>
          <a:lstStyle/>
          <a:p>
            <a:r>
              <a:rPr lang="en-US" altLang="en-US" sz="4000" dirty="0" smtClean="0"/>
              <a:t>Measuring SC</a:t>
            </a:r>
          </a:p>
        </p:txBody>
      </p:sp>
      <p:sp>
        <p:nvSpPr>
          <p:cNvPr id="80899" name="Rectangle 4"/>
          <p:cNvSpPr>
            <a:spLocks noChangeArrowheads="1"/>
          </p:cNvSpPr>
          <p:nvPr/>
        </p:nvSpPr>
        <p:spPr bwMode="auto">
          <a:xfrm>
            <a:off x="7696200" y="5334000"/>
            <a:ext cx="13716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0900" name="Rectangle 3"/>
          <p:cNvSpPr>
            <a:spLocks noGrp="1"/>
          </p:cNvSpPr>
          <p:nvPr>
            <p:ph type="body" idx="1"/>
          </p:nvPr>
        </p:nvSpPr>
        <p:spPr>
          <a:xfrm>
            <a:off x="0" y="1295400"/>
            <a:ext cx="9102725" cy="5486400"/>
          </a:xfrm>
        </p:spPr>
        <p:txBody>
          <a:bodyPr/>
          <a:lstStyle/>
          <a:p>
            <a:r>
              <a:rPr lang="en-US" altLang="en-US" b="1" dirty="0" smtClean="0"/>
              <a:t>The </a:t>
            </a:r>
            <a:r>
              <a:rPr lang="en-US" altLang="en-US" b="1" dirty="0" smtClean="0">
                <a:solidFill>
                  <a:srgbClr val="FF0000"/>
                </a:solidFill>
              </a:rPr>
              <a:t>economic value of SC </a:t>
            </a:r>
            <a:r>
              <a:rPr lang="en-US" altLang="en-US" b="1" dirty="0" smtClean="0"/>
              <a:t>depends on </a:t>
            </a:r>
            <a:r>
              <a:rPr lang="en-US" altLang="en-US" b="1" dirty="0" smtClean="0">
                <a:solidFill>
                  <a:srgbClr val="FF0000"/>
                </a:solidFill>
              </a:rPr>
              <a:t>time invested </a:t>
            </a:r>
            <a:r>
              <a:rPr lang="en-US" altLang="en-US" b="1" dirty="0" smtClean="0"/>
              <a:t>in developing institutions, networks, relations, attitudes and trust within the a certain group of people (from family, through firms, cluster, region, nation to global community) Bochniarz (2008)</a:t>
            </a:r>
          </a:p>
          <a:p>
            <a:endParaRPr lang="en-US" altLang="en-US" b="1" dirty="0" smtClean="0"/>
          </a:p>
          <a:p>
            <a:r>
              <a:rPr lang="en-US" altLang="en-US" sz="2600" b="1" dirty="0" smtClean="0"/>
              <a:t>Similar approach proposed C. Roman (2009) with a set of complex indicators assessing its value mainly through surveys</a:t>
            </a:r>
          </a:p>
          <a:p>
            <a:pPr marL="0" indent="0">
              <a:buNone/>
            </a:pPr>
            <a:endParaRPr lang="en-US" alt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579479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0678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2</a:t>
            </a:r>
            <a:r>
              <a:rPr lang="en-US" sz="2800" b="1" dirty="0" smtClean="0">
                <a:solidFill>
                  <a:schemeClr val="tx2"/>
                </a:solidFill>
              </a:rPr>
              <a:t>. </a:t>
            </a:r>
            <a:r>
              <a:rPr lang="en-US" sz="2800" b="1" dirty="0">
                <a:solidFill>
                  <a:schemeClr val="tx2"/>
                </a:solidFill>
              </a:rPr>
              <a:t>What would be the consequences of an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     equitable distribution of power in society?</a:t>
            </a:r>
          </a:p>
          <a:p>
            <a:pPr marL="514350" indent="-514350">
              <a:buAutoNum type="alphaLcPeriod"/>
            </a:pPr>
            <a:endParaRPr lang="en-US" sz="2800" b="1" dirty="0" smtClean="0">
              <a:solidFill>
                <a:schemeClr val="tx2"/>
              </a:solidFill>
            </a:endParaRPr>
          </a:p>
          <a:p>
            <a:pPr marL="514350" indent="-514350">
              <a:buAutoNum type="alphaLcPeriod"/>
            </a:pPr>
            <a:r>
              <a:rPr lang="en-US" sz="2800" b="1" dirty="0" smtClean="0">
                <a:solidFill>
                  <a:schemeClr val="tx2"/>
                </a:solidFill>
              </a:rPr>
              <a:t>More investment in HC &amp; SC to build a </a:t>
            </a:r>
            <a:r>
              <a:rPr lang="en-US" sz="2800" b="1" dirty="0" smtClean="0">
                <a:solidFill>
                  <a:srgbClr val="FF0000"/>
                </a:solidFill>
              </a:rPr>
              <a:t>critical mass for a progressive institutional change</a:t>
            </a:r>
            <a:r>
              <a:rPr lang="en-US" sz="2800" b="1" dirty="0" smtClean="0">
                <a:solidFill>
                  <a:schemeClr val="tx2"/>
                </a:solidFill>
              </a:rPr>
              <a:t> toward </a:t>
            </a:r>
            <a:r>
              <a:rPr lang="en-US" sz="2800" b="1" dirty="0" smtClean="0">
                <a:solidFill>
                  <a:srgbClr val="FF0000"/>
                </a:solidFill>
              </a:rPr>
              <a:t>meritocracy </a:t>
            </a:r>
            <a:r>
              <a:rPr lang="en-US" sz="2800" b="1" dirty="0" smtClean="0">
                <a:solidFill>
                  <a:schemeClr val="tx2"/>
                </a:solidFill>
              </a:rPr>
              <a:t>from plutocracy or populism and xenophobia.</a:t>
            </a:r>
          </a:p>
          <a:p>
            <a:pPr marL="514350" indent="-514350">
              <a:buAutoNum type="alphaLcPeriod"/>
            </a:pPr>
            <a:endParaRPr lang="en-US" sz="2800" b="1" dirty="0" smtClean="0">
              <a:solidFill>
                <a:schemeClr val="tx2"/>
              </a:solidFill>
            </a:endParaRPr>
          </a:p>
          <a:p>
            <a:pPr marL="514350" indent="-514350">
              <a:buAutoNum type="alphaLcPeriod"/>
            </a:pPr>
            <a:r>
              <a:rPr lang="en-US" sz="2800" b="1" dirty="0" smtClean="0">
                <a:solidFill>
                  <a:srgbClr val="FF0000"/>
                </a:solidFill>
              </a:rPr>
              <a:t>Monetization of HC &amp; SC </a:t>
            </a:r>
            <a:r>
              <a:rPr lang="en-US" sz="2800" b="1" dirty="0" smtClean="0">
                <a:solidFill>
                  <a:schemeClr val="tx2"/>
                </a:solidFill>
              </a:rPr>
              <a:t>to make them </a:t>
            </a:r>
            <a:r>
              <a:rPr lang="en-US" sz="2800" b="1" dirty="0" smtClean="0">
                <a:solidFill>
                  <a:srgbClr val="FF0000"/>
                </a:solidFill>
              </a:rPr>
              <a:t>equally important</a:t>
            </a:r>
            <a:r>
              <a:rPr lang="en-US" sz="2800" b="1" dirty="0" smtClean="0">
                <a:solidFill>
                  <a:schemeClr val="tx2"/>
                </a:solidFill>
              </a:rPr>
              <a:t> with material capitals (</a:t>
            </a:r>
            <a:r>
              <a:rPr lang="en-US" sz="2800" b="1" dirty="0" smtClean="0">
                <a:solidFill>
                  <a:srgbClr val="FF0000"/>
                </a:solidFill>
              </a:rPr>
              <a:t>physical &amp; financial</a:t>
            </a:r>
            <a:r>
              <a:rPr lang="en-US" sz="2800" b="1" dirty="0" smtClean="0">
                <a:solidFill>
                  <a:schemeClr val="tx2"/>
                </a:solidFill>
              </a:rPr>
              <a:t>), which are significantly overpriced now in national accounting. </a:t>
            </a:r>
          </a:p>
          <a:p>
            <a:endParaRPr lang="en-US" sz="2800" b="1" dirty="0" smtClean="0"/>
          </a:p>
          <a:p>
            <a:endParaRPr lang="en-US" sz="2800" b="1" dirty="0"/>
          </a:p>
          <a:p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33453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9154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2</a:t>
            </a:r>
            <a:r>
              <a:rPr lang="en-US" sz="2800" b="1" dirty="0" smtClean="0">
                <a:solidFill>
                  <a:schemeClr val="tx2"/>
                </a:solidFill>
              </a:rPr>
              <a:t>. Continue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pPr marL="514350" indent="-514350">
              <a:buAutoNum type="alphaLcPeriod"/>
            </a:pPr>
            <a:r>
              <a:rPr lang="en-US" sz="2800" b="1" dirty="0" smtClean="0">
                <a:solidFill>
                  <a:schemeClr val="tx2"/>
                </a:solidFill>
              </a:rPr>
              <a:t>Wider Money distribution is </a:t>
            </a:r>
            <a:r>
              <a:rPr lang="en-US" sz="2800" b="1" dirty="0" smtClean="0">
                <a:solidFill>
                  <a:srgbClr val="FF0000"/>
                </a:solidFill>
              </a:rPr>
              <a:t>good ONLY if motivates people</a:t>
            </a:r>
            <a:r>
              <a:rPr lang="en-US" sz="2800" b="1" dirty="0" smtClean="0">
                <a:solidFill>
                  <a:schemeClr val="tx2"/>
                </a:solidFill>
              </a:rPr>
              <a:t> to invest in their own and their families HC – otherwise is a waste of resources (except disable people).</a:t>
            </a:r>
          </a:p>
          <a:p>
            <a:pPr marL="514350" indent="-514350">
              <a:buAutoNum type="alphaLcPeriod"/>
            </a:pPr>
            <a:r>
              <a:rPr lang="en-US" sz="2800" b="1" dirty="0" smtClean="0">
                <a:solidFill>
                  <a:schemeClr val="tx2"/>
                </a:solidFill>
              </a:rPr>
              <a:t>Providing more </a:t>
            </a:r>
            <a:r>
              <a:rPr lang="en-US" sz="2800" b="1" dirty="0" smtClean="0">
                <a:solidFill>
                  <a:srgbClr val="FF0000"/>
                </a:solidFill>
              </a:rPr>
              <a:t>well-designed public goods </a:t>
            </a:r>
            <a:r>
              <a:rPr lang="en-US" sz="2800" b="1" dirty="0" smtClean="0">
                <a:solidFill>
                  <a:schemeClr val="tx2"/>
                </a:solidFill>
              </a:rPr>
              <a:t>such as (e.g.) pre-natal &amp; preschool care, education for all including colleges.</a:t>
            </a:r>
          </a:p>
          <a:p>
            <a:pPr marL="514350" indent="-514350">
              <a:buAutoNum type="alphaLcPeriod"/>
            </a:pPr>
            <a:r>
              <a:rPr lang="en-US" sz="2800" b="1" dirty="0" smtClean="0">
                <a:solidFill>
                  <a:schemeClr val="tx2"/>
                </a:solidFill>
              </a:rPr>
              <a:t>Building better and more </a:t>
            </a:r>
            <a:r>
              <a:rPr lang="en-US" sz="2800" b="1" dirty="0" smtClean="0">
                <a:solidFill>
                  <a:srgbClr val="FF0000"/>
                </a:solidFill>
              </a:rPr>
              <a:t>accessible infrastructure </a:t>
            </a:r>
            <a:r>
              <a:rPr lang="en-US" sz="2800" b="1" dirty="0" smtClean="0">
                <a:solidFill>
                  <a:schemeClr val="tx2"/>
                </a:solidFill>
              </a:rPr>
              <a:t>– both technical and social.</a:t>
            </a:r>
          </a:p>
          <a:p>
            <a:pPr marL="514350" indent="-514350">
              <a:buAutoNum type="alphaLcPeriod"/>
            </a:pPr>
            <a:r>
              <a:rPr lang="en-US" sz="2800" b="1" dirty="0" smtClean="0">
                <a:solidFill>
                  <a:schemeClr val="tx2"/>
                </a:solidFill>
              </a:rPr>
              <a:t>Considering introduction of </a:t>
            </a:r>
            <a:r>
              <a:rPr lang="en-US" sz="2800" b="1" dirty="0" smtClean="0">
                <a:solidFill>
                  <a:srgbClr val="FF0000"/>
                </a:solidFill>
              </a:rPr>
              <a:t>basic income concept only</a:t>
            </a:r>
            <a:r>
              <a:rPr lang="en-US" sz="2800" b="1" dirty="0" smtClean="0">
                <a:solidFill>
                  <a:schemeClr val="tx2"/>
                </a:solidFill>
              </a:rPr>
              <a:t> within societies </a:t>
            </a:r>
            <a:r>
              <a:rPr lang="en-US" sz="2800" b="1" dirty="0" smtClean="0">
                <a:solidFill>
                  <a:srgbClr val="FF0000"/>
                </a:solidFill>
              </a:rPr>
              <a:t>rich of SC, trusting each other </a:t>
            </a:r>
            <a:r>
              <a:rPr lang="en-US" sz="2800" b="1" dirty="0" smtClean="0">
                <a:solidFill>
                  <a:schemeClr val="tx2"/>
                </a:solidFill>
              </a:rPr>
              <a:t>and NOT abusing the system.</a:t>
            </a:r>
          </a:p>
          <a:p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286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1118</Words>
  <Application>Microsoft Office PowerPoint</Application>
  <PresentationFormat>On-screen Show (4:3)</PresentationFormat>
  <Paragraphs>127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1.The main economic reasons for unequitable income distribution: Implications of two Basic Approaches to Sustainability </vt:lpstr>
      <vt:lpstr>Further Implications of the Dominance of the MMW Approaches</vt:lpstr>
      <vt:lpstr>Potential Implications of the Shift to the NDTC Approach to Sustainability</vt:lpstr>
      <vt:lpstr>PowerPoint Presentation</vt:lpstr>
      <vt:lpstr>Measuring SC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Continue HCSD based on Non-Declining Wealth – current state</vt:lpstr>
      <vt:lpstr>PowerPoint Presentation</vt:lpstr>
      <vt:lpstr>3. Continue  HCSD based on Non-declining Total Capital - proposed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Zbigniew</dc:creator>
  <cp:lastModifiedBy>Zbigniew</cp:lastModifiedBy>
  <cp:revision>78</cp:revision>
  <cp:lastPrinted>2016-10-26T09:31:53Z</cp:lastPrinted>
  <dcterms:created xsi:type="dcterms:W3CDTF">2016-10-24T20:53:00Z</dcterms:created>
  <dcterms:modified xsi:type="dcterms:W3CDTF">2016-11-02T11:32:50Z</dcterms:modified>
</cp:coreProperties>
</file>