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36" r:id="rId3"/>
    <p:sldId id="377" r:id="rId4"/>
    <p:sldId id="378" r:id="rId5"/>
    <p:sldId id="343" r:id="rId6"/>
    <p:sldId id="345" r:id="rId7"/>
    <p:sldId id="351" r:id="rId8"/>
    <p:sldId id="379" r:id="rId9"/>
    <p:sldId id="380" r:id="rId10"/>
    <p:sldId id="383" r:id="rId11"/>
    <p:sldId id="384" r:id="rId12"/>
    <p:sldId id="381" r:id="rId13"/>
    <p:sldId id="386" r:id="rId14"/>
    <p:sldId id="382" r:id="rId15"/>
    <p:sldId id="385" r:id="rId16"/>
    <p:sldId id="346" r:id="rId17"/>
    <p:sldId id="348" r:id="rId18"/>
    <p:sldId id="342" r:id="rId19"/>
    <p:sldId id="359" r:id="rId20"/>
    <p:sldId id="361" r:id="rId21"/>
    <p:sldId id="363" r:id="rId22"/>
    <p:sldId id="364" r:id="rId23"/>
    <p:sldId id="365" r:id="rId24"/>
    <p:sldId id="367" r:id="rId25"/>
    <p:sldId id="366" r:id="rId26"/>
    <p:sldId id="341" r:id="rId27"/>
    <p:sldId id="349" r:id="rId28"/>
    <p:sldId id="317" r:id="rId29"/>
    <p:sldId id="333" r:id="rId30"/>
    <p:sldId id="334" r:id="rId31"/>
    <p:sldId id="332" r:id="rId32"/>
    <p:sldId id="335" r:id="rId33"/>
    <p:sldId id="330" r:id="rId34"/>
    <p:sldId id="331" r:id="rId35"/>
    <p:sldId id="327" r:id="rId36"/>
    <p:sldId id="328" r:id="rId37"/>
    <p:sldId id="329" r:id="rId38"/>
    <p:sldId id="326" r:id="rId39"/>
    <p:sldId id="340" r:id="rId40"/>
    <p:sldId id="337" r:id="rId41"/>
    <p:sldId id="339" r:id="rId42"/>
    <p:sldId id="338" r:id="rId4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CC33"/>
    <a:srgbClr val="FFFF00"/>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90468" autoAdjust="0"/>
  </p:normalViewPr>
  <p:slideViewPr>
    <p:cSldViewPr>
      <p:cViewPr varScale="1">
        <p:scale>
          <a:sx n="51" d="100"/>
          <a:sy n="51" d="100"/>
        </p:scale>
        <p:origin x="-85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5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D34134F-BA01-42F8-91FA-9B44CDACB08D}" type="datetimeFigureOut">
              <a:rPr lang="en-GB"/>
              <a:pPr>
                <a:defRPr/>
              </a:pPr>
              <a:t>31/10/2016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30939B2-5585-4E8B-9A6E-5C3AF9133F7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977C4B-7797-48FC-8252-88B1DFF93720}"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p:cNvSpPr>
          <p:nvPr>
            <p:ph type="sldImg"/>
          </p:nvPr>
        </p:nvSpPr>
        <p:spPr bwMode="auto">
          <a:noFill/>
          <a:ln>
            <a:solidFill>
              <a:srgbClr val="000000"/>
            </a:solidFill>
            <a:miter lim="800000"/>
            <a:headEnd/>
            <a:tailEnd/>
          </a:ln>
        </p:spPr>
      </p:sp>
      <p:sp>
        <p:nvSpPr>
          <p:cNvPr id="7065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06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E4AB69-2A86-4844-9EDA-6E238D5A56C3}" type="slidenum">
              <a:rPr lang="en-GB" smtClean="0"/>
              <a:pPr/>
              <a:t>36</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egnaposto immagine diapositiva 1"/>
          <p:cNvSpPr>
            <a:spLocks noGrp="1" noRot="1" noChangeAspect="1"/>
          </p:cNvSpPr>
          <p:nvPr>
            <p:ph type="sldImg"/>
          </p:nvPr>
        </p:nvSpPr>
        <p:spPr bwMode="auto">
          <a:noFill/>
          <a:ln>
            <a:solidFill>
              <a:srgbClr val="000000"/>
            </a:solidFill>
            <a:miter lim="800000"/>
            <a:headEnd/>
            <a:tailEnd/>
          </a:ln>
        </p:spPr>
      </p:sp>
      <p:sp>
        <p:nvSpPr>
          <p:cNvPr id="72706"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27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BF9796-DB3C-4137-B0F7-3D164D6B8D85}" type="slidenum">
              <a:rPr lang="en-GB" smtClean="0"/>
              <a:pPr/>
              <a:t>37</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immagine diapositiva 1"/>
          <p:cNvSpPr>
            <a:spLocks noGrp="1" noRot="1" noChangeAspect="1"/>
          </p:cNvSpPr>
          <p:nvPr>
            <p:ph type="sldImg"/>
          </p:nvPr>
        </p:nvSpPr>
        <p:spPr bwMode="auto">
          <a:noFill/>
          <a:ln>
            <a:solidFill>
              <a:srgbClr val="000000"/>
            </a:solidFill>
            <a:miter lim="800000"/>
            <a:headEnd/>
            <a:tailEnd/>
          </a:ln>
        </p:spPr>
      </p:sp>
      <p:sp>
        <p:nvSpPr>
          <p:cNvPr id="7577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57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E3F322-9AFE-489D-ACC8-820ACBCA7398}" type="slidenum">
              <a:rPr lang="en-GB" smtClean="0"/>
              <a:pPr/>
              <a:t>39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4BC689F-2CF8-44C0-8F8F-BD3D83A3784D}" type="slidenum">
              <a:rPr lang="en-GB" sz="1200"/>
              <a:pPr algn="r"/>
              <a:t>7</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29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3D7645-F82B-4ACA-9842-8C39CC87869B}" type="slidenum">
              <a:rPr lang="en-GB" sz="1200"/>
              <a:pPr algn="r"/>
              <a:t>8</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71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811D9E9-748A-4187-A801-ED82DFF87532}" type="slidenum">
              <a:rPr lang="en-GB" sz="1200"/>
              <a:pPr algn="r"/>
              <a:t>19</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BD81E02-0983-4B0B-A4EB-2795A7CB0A10}" type="slidenum">
              <a:rPr lang="en-GB" sz="1200"/>
              <a:pPr algn="r"/>
              <a:t>20</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4E6B58B-B7D0-474E-B3A4-80C6A7E45C5C}" type="slidenum">
              <a:rPr lang="en-GB" sz="1200"/>
              <a:pPr algn="r"/>
              <a:t>21</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632EA64-3E09-4A56-8C69-DAF194F50F6D}" type="slidenum">
              <a:rPr lang="en-GB" sz="1200"/>
              <a:pPr algn="r"/>
              <a:t>22</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2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9E043D3-381E-4DAD-8F85-3681C85AB4FA}" type="slidenum">
              <a:rPr lang="en-GB" sz="1200"/>
              <a:pPr algn="r"/>
              <a:t>23</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7DA69E7-4E65-405C-BBEF-EA79443528D7}" type="slidenum">
              <a:rPr lang="en-GB" sz="1200"/>
              <a:pPr algn="r"/>
              <a:t>25</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70003622-E5E6-4413-9EC4-684F67AA86DD}" type="datetimeFigureOut">
              <a:rPr lang="en-US"/>
              <a:pPr>
                <a:defRPr/>
              </a:pPr>
              <a:t>10/31/2016</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7C73B21-AD57-4A50-ADC8-CF965D7EC05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D30AF67-BA4B-4E8A-83E6-51BB2A5D8F77}" type="datetimeFigureOut">
              <a:rPr lang="en-US"/>
              <a:pPr>
                <a:defRPr/>
              </a:pPr>
              <a:t>10/31/2016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B6CEFC2-66E3-4F85-BEFA-C52B4626F9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12810C4-2284-434C-A257-9BDCC0EB7CAC}" type="datetimeFigureOut">
              <a:rPr lang="en-US"/>
              <a:pPr>
                <a:defRPr/>
              </a:pPr>
              <a:t>10/31/2016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8D9F2C-D70E-40E0-94E8-BEA7DD13E6B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8025631-9F74-4A5A-82E1-CF112A198210}" type="datetimeFigureOut">
              <a:rPr lang="en-US"/>
              <a:pPr>
                <a:defRPr/>
              </a:pPr>
              <a:t>10/31/2016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00F1A5-DE52-4E0C-BCE7-28B6EB28DFC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9736EF-8282-499B-A3F7-DCCC3792A92D}" type="datetimeFigureOut">
              <a:rPr lang="en-US"/>
              <a:pPr>
                <a:defRPr/>
              </a:pPr>
              <a:t>10/31/2016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72EDE8-6449-4FA5-9574-C61546971CF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636D72B-C897-4AD9-83D8-4D7CA6A3535E}" type="datetimeFigureOut">
              <a:rPr lang="en-US"/>
              <a:pPr>
                <a:defRPr/>
              </a:pPr>
              <a:t>10/31/2016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FF3E1A5-EFA9-44C3-AC6A-2E3727AAD0F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46FD0882-9DCE-4E1E-B092-B75FF6396919}" type="datetimeFigureOut">
              <a:rPr lang="en-US"/>
              <a:pPr>
                <a:defRPr/>
              </a:pPr>
              <a:t>10/31/2016</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28796A0-D317-422A-96C0-86C000B8606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DBB432C-44CA-4C59-B69F-61F5D81E684B}" type="datetimeFigureOut">
              <a:rPr lang="en-US"/>
              <a:pPr>
                <a:defRPr/>
              </a:pPr>
              <a:t>10/31/2016</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20DF09F-4F4C-4AD8-B5AC-A47375B0840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4D6B7C6-5742-4896-B775-CE4DB75E0964}" type="datetimeFigureOut">
              <a:rPr lang="en-US"/>
              <a:pPr>
                <a:defRPr/>
              </a:pPr>
              <a:t>10/31/2016</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9F5F841-638C-43F2-9BDD-CE4DB11658A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3931D5E-D3A8-4668-B902-9E3D4A87E7AE}" type="datetimeFigureOut">
              <a:rPr lang="en-US"/>
              <a:pPr>
                <a:defRPr/>
              </a:pPr>
              <a:t>10/31/2016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5CC1687-D070-4E08-8488-59CC9DE584C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57B48A3D-281B-476D-91D5-5DB335187429}" type="datetimeFigureOut">
              <a:rPr lang="en-US"/>
              <a:pPr>
                <a:defRPr/>
              </a:pPr>
              <a:t>10/31/2016</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AE29039-552D-4928-AFE7-A36133CC25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it-IT"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DCB7B54-24EA-43E6-AA4F-63A939A7BDEC}" type="datetimeFigureOut">
              <a:rPr lang="en-US"/>
              <a:pPr>
                <a:defRPr/>
              </a:pPr>
              <a:t>10/31/2016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9BB9396-5DAF-4597-A143-DF256DB3B5EE}"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zucconi@worldacadem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wunicon.org/" TargetMode="External"/><Relationship Id="rId7" Type="http://schemas.openxmlformats.org/officeDocument/2006/relationships/image" Target="../media/image3.png"/><Relationship Id="rId2" Type="http://schemas.openxmlformats.org/officeDocument/2006/relationships/hyperlink" Target="mailto:azucconi@worldacademy.org" TargetMode="External"/><Relationship Id="rId1" Type="http://schemas.openxmlformats.org/officeDocument/2006/relationships/slideLayout" Target="../slideLayouts/slideLayout3.xml"/><Relationship Id="rId6" Type="http://schemas.openxmlformats.org/officeDocument/2006/relationships/image" Target="../media/image2.wmf"/><Relationship Id="rId5" Type="http://schemas.openxmlformats.org/officeDocument/2006/relationships/hyperlink" Target="http://www.iacp.it/" TargetMode="External"/><Relationship Id="rId4" Type="http://schemas.openxmlformats.org/officeDocument/2006/relationships/hyperlink" Target="http://www.worldacadem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304800" y="457200"/>
            <a:ext cx="8839200" cy="5638800"/>
          </a:xfrm>
        </p:spPr>
        <p:txBody>
          <a:bodyPr/>
          <a:lstStyle/>
          <a:p>
            <a:pPr marR="0" algn="ctr" eaLnBrk="1" hangingPunct="1">
              <a:lnSpc>
                <a:spcPct val="90000"/>
              </a:lnSpc>
            </a:pPr>
            <a:endParaRPr lang="en-US" altLang="it-IT" sz="1800" b="1" smtClean="0"/>
          </a:p>
          <a:p>
            <a:pPr marR="0" algn="ctr" eaLnBrk="1" hangingPunct="1">
              <a:lnSpc>
                <a:spcPct val="90000"/>
              </a:lnSpc>
            </a:pPr>
            <a:r>
              <a:rPr lang="it-IT" altLang="it-IT" sz="4500" b="1" smtClean="0"/>
              <a:t>Human Relationships &amp; Social Power</a:t>
            </a:r>
            <a:endParaRPr lang="it-IT" altLang="it-IT" sz="2800" b="1" smtClean="0"/>
          </a:p>
          <a:p>
            <a:pPr marR="0" algn="ctr" eaLnBrk="1" hangingPunct="1">
              <a:lnSpc>
                <a:spcPct val="90000"/>
              </a:lnSpc>
            </a:pPr>
            <a:endParaRPr lang="en-US" altLang="it-IT" sz="2800" b="1" smtClean="0"/>
          </a:p>
          <a:p>
            <a:pPr marR="0" algn="ctr" eaLnBrk="1" hangingPunct="1">
              <a:lnSpc>
                <a:spcPct val="90000"/>
              </a:lnSpc>
            </a:pPr>
            <a:r>
              <a:rPr lang="en-US" altLang="it-IT" sz="2800" b="1" smtClean="0"/>
              <a:t>Alberto Zucconi</a:t>
            </a:r>
            <a:r>
              <a:rPr lang="en-US" altLang="it-IT" sz="2000" b="1" smtClean="0"/>
              <a:t> </a:t>
            </a:r>
          </a:p>
          <a:p>
            <a:pPr marR="0" algn="ctr" eaLnBrk="1" hangingPunct="1">
              <a:lnSpc>
                <a:spcPct val="90000"/>
              </a:lnSpc>
            </a:pPr>
            <a:r>
              <a:rPr lang="en-US" altLang="it-IT" sz="2000" b="1" smtClean="0"/>
              <a:t>World Academy of Art and Science (WAAS)</a:t>
            </a:r>
          </a:p>
          <a:p>
            <a:pPr marR="0" algn="ctr" eaLnBrk="1" hangingPunct="1">
              <a:lnSpc>
                <a:spcPct val="90000"/>
              </a:lnSpc>
            </a:pPr>
            <a:r>
              <a:rPr lang="en-US" altLang="it-IT" sz="2000" b="1" smtClean="0"/>
              <a:t>World University Consortium (WUC)</a:t>
            </a:r>
          </a:p>
          <a:p>
            <a:pPr marR="0" algn="ctr" eaLnBrk="1" hangingPunct="1">
              <a:lnSpc>
                <a:spcPct val="90000"/>
              </a:lnSpc>
            </a:pPr>
            <a:r>
              <a:rPr lang="en-US" altLang="it-IT" sz="2000" b="1" smtClean="0"/>
              <a:t>Person Centered Approach Institute (IACP) </a:t>
            </a:r>
          </a:p>
          <a:p>
            <a:pPr marR="0" algn="ctr" eaLnBrk="1" hangingPunct="1">
              <a:lnSpc>
                <a:spcPct val="90000"/>
              </a:lnSpc>
            </a:pPr>
            <a:r>
              <a:rPr lang="en-US" altLang="it-IT" sz="2000" b="1" smtClean="0">
                <a:hlinkClick r:id="rId3"/>
              </a:rPr>
              <a:t>azucconi@</a:t>
            </a:r>
            <a:r>
              <a:rPr lang="it-IT" altLang="it-IT" sz="2000" b="1" smtClean="0">
                <a:hlinkClick r:id="rId3"/>
              </a:rPr>
              <a:t>worldacademy.org</a:t>
            </a:r>
            <a:endParaRPr lang="it-IT" altLang="it-IT" sz="2000" b="1" smtClean="0"/>
          </a:p>
          <a:p>
            <a:pPr marR="0" algn="ctr" eaLnBrk="1" hangingPunct="1">
              <a:lnSpc>
                <a:spcPct val="90000"/>
              </a:lnSpc>
            </a:pPr>
            <a:endParaRPr lang="it-IT" altLang="it-IT" sz="2000" b="1" smtClean="0"/>
          </a:p>
          <a:p>
            <a:pPr marR="0" algn="ctr" eaLnBrk="1" hangingPunct="1">
              <a:lnSpc>
                <a:spcPct val="90000"/>
              </a:lnSpc>
            </a:pPr>
            <a:endParaRPr lang="en-US" altLang="it-IT" sz="2000" b="1" smtClean="0"/>
          </a:p>
          <a:p>
            <a:pPr marR="0" algn="ctr" eaLnBrk="1" hangingPunct="1">
              <a:lnSpc>
                <a:spcPct val="90000"/>
              </a:lnSpc>
            </a:pPr>
            <a:endParaRPr lang="it-IT" altLang="it-IT" sz="3700" b="1" smtClean="0"/>
          </a:p>
          <a:p>
            <a:pPr marR="0" algn="ctr" eaLnBrk="1" hangingPunct="1">
              <a:lnSpc>
                <a:spcPct val="90000"/>
              </a:lnSpc>
            </a:pPr>
            <a:endParaRPr lang="it-IT" altLang="it-IT" sz="3700" b="1" smtClean="0"/>
          </a:p>
          <a:p>
            <a:pPr marR="0" algn="ctr" eaLnBrk="1" hangingPunct="1">
              <a:lnSpc>
                <a:spcPct val="90000"/>
              </a:lnSpc>
            </a:pPr>
            <a:r>
              <a:rPr lang="en-US" altLang="it-IT" sz="2800" b="1" smtClean="0"/>
              <a:t>IUC</a:t>
            </a:r>
            <a:r>
              <a:rPr lang="it-IT" altLang="it-IT" sz="2800" b="1" smtClean="0"/>
              <a:t>, </a:t>
            </a:r>
            <a:r>
              <a:rPr lang="en-US" altLang="it-IT" sz="2800" b="1" smtClean="0"/>
              <a:t>Dubrovnick, October 30-November 3, 2016</a:t>
            </a:r>
          </a:p>
        </p:txBody>
      </p:sp>
      <p:sp>
        <p:nvSpPr>
          <p:cNvPr id="14338"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14339"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4341" name="Picture 50"/>
            <p:cNvPicPr>
              <a:picLocks noChangeAspect="1" noChangeArrowheads="1"/>
            </p:cNvPicPr>
            <p:nvPr/>
          </p:nvPicPr>
          <p:blipFill>
            <a:blip r:embed="rId4"/>
            <a:srcRect/>
            <a:stretch>
              <a:fillRect/>
            </a:stretch>
          </p:blipFill>
          <p:spPr bwMode="auto">
            <a:xfrm>
              <a:off x="6405728" y="6326187"/>
              <a:ext cx="2717800" cy="377825"/>
            </a:xfrm>
            <a:prstGeom prst="rect">
              <a:avLst/>
            </a:prstGeom>
            <a:noFill/>
            <a:ln w="9525">
              <a:noFill/>
              <a:miter lim="800000"/>
              <a:headEnd/>
              <a:tailEnd/>
            </a:ln>
          </p:spPr>
        </p:pic>
        <p:pic>
          <p:nvPicPr>
            <p:cNvPr id="14342" name="Picture 8"/>
            <p:cNvPicPr>
              <a:picLocks noChangeAspect="1"/>
            </p:cNvPicPr>
            <p:nvPr/>
          </p:nvPicPr>
          <p:blipFill>
            <a:blip r:embed="rId5"/>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4345" name="Picture 11"/>
            <p:cNvPicPr>
              <a:picLocks noChangeAspect="1"/>
            </p:cNvPicPr>
            <p:nvPr/>
          </p:nvPicPr>
          <p:blipFill>
            <a:blip r:embed="rId6"/>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testo 2"/>
          <p:cNvSpPr>
            <a:spLocks noGrp="1"/>
          </p:cNvSpPr>
          <p:nvPr>
            <p:ph type="body" idx="4294967295"/>
          </p:nvPr>
        </p:nvSpPr>
        <p:spPr>
          <a:xfrm>
            <a:off x="530225" y="914400"/>
            <a:ext cx="8080375" cy="4419600"/>
          </a:xfrm>
        </p:spPr>
        <p:txBody>
          <a:bodyPr lIns="45720" rIns="45720"/>
          <a:lstStyle/>
          <a:p>
            <a:pPr marL="0" indent="0" eaLnBrk="1" hangingPunct="1">
              <a:buFont typeface="Wingdings 2" pitchFamily="18" charset="2"/>
              <a:buNone/>
            </a:pPr>
            <a:endParaRPr lang="it-IT" sz="2800" smtClean="0"/>
          </a:p>
        </p:txBody>
      </p:sp>
      <p:pic>
        <p:nvPicPr>
          <p:cNvPr id="87043" name="Picture 2"/>
          <p:cNvPicPr>
            <a:picLocks noChangeAspect="1" noChangeArrowheads="1"/>
          </p:cNvPicPr>
          <p:nvPr/>
        </p:nvPicPr>
        <p:blipFill>
          <a:blip r:embed="rId2"/>
          <a:srcRect/>
          <a:stretch>
            <a:fillRect/>
          </a:stretch>
        </p:blipFill>
        <p:spPr bwMode="auto">
          <a:xfrm>
            <a:off x="-500063" y="3175"/>
            <a:ext cx="1014412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2"/>
          <p:cNvSpPr>
            <a:spLocks noGrp="1"/>
          </p:cNvSpPr>
          <p:nvPr>
            <p:ph type="body" idx="4294967295"/>
          </p:nvPr>
        </p:nvSpPr>
        <p:spPr>
          <a:xfrm>
            <a:off x="381000" y="914400"/>
            <a:ext cx="8534400" cy="5029200"/>
          </a:xfrm>
        </p:spPr>
        <p:txBody>
          <a:bodyPr lIns="45720" rIns="45720"/>
          <a:lstStyle/>
          <a:p>
            <a:pPr marL="0" indent="0" algn="ctr" eaLnBrk="1" hangingPunct="1">
              <a:buFont typeface="Wingdings 2" pitchFamily="18" charset="2"/>
              <a:buNone/>
            </a:pPr>
            <a:endParaRPr lang="en-US" altLang="it-IT" sz="3200" smtClean="0">
              <a:latin typeface="Arial" charset="0"/>
              <a:cs typeface="Arial" charset="0"/>
            </a:endParaRPr>
          </a:p>
        </p:txBody>
      </p:sp>
      <p:grpSp>
        <p:nvGrpSpPr>
          <p:cNvPr id="88067"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800"/>
            </a:p>
          </p:txBody>
        </p:sp>
        <p:pic>
          <p:nvPicPr>
            <p:cNvPr id="88069"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88070"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88073"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88074" name="Picture 11" descr="Nubi inquinanti prodotte da una fabbrica"/>
          <p:cNvPicPr>
            <a:picLocks noChangeAspect="1" noChangeArrowheads="1"/>
          </p:cNvPicPr>
          <p:nvPr/>
        </p:nvPicPr>
        <p:blipFill>
          <a:blip r:embed="rId5"/>
          <a:srcRect/>
          <a:stretch>
            <a:fillRect/>
          </a:stretch>
        </p:blipFill>
        <p:spPr bwMode="auto">
          <a:xfrm>
            <a:off x="0" y="0"/>
            <a:ext cx="92964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2"/>
          <p:cNvSpPr>
            <a:spLocks noGrp="1"/>
          </p:cNvSpPr>
          <p:nvPr>
            <p:ph type="body" idx="4294967295"/>
          </p:nvPr>
        </p:nvSpPr>
        <p:spPr>
          <a:xfrm>
            <a:off x="457200" y="304800"/>
            <a:ext cx="8305800" cy="5105400"/>
          </a:xfrm>
        </p:spPr>
        <p:txBody>
          <a:bodyPr lIns="45720" rIns="45720"/>
          <a:lstStyle/>
          <a:p>
            <a:pPr marL="0" indent="0" algn="just" eaLnBrk="1" hangingPunct="1">
              <a:lnSpc>
                <a:spcPct val="90000"/>
              </a:lnSpc>
              <a:buFont typeface="Wingdings 2" pitchFamily="18" charset="2"/>
              <a:buNone/>
            </a:pPr>
            <a:r>
              <a:rPr lang="it-IT" altLang="it-IT" sz="2400" smtClean="0">
                <a:solidFill>
                  <a:srgbClr val="FFFF00"/>
                </a:solidFill>
                <a:latin typeface="Arial" charset="0"/>
                <a:cs typeface="Arial" charset="0"/>
              </a:rPr>
              <a:t>Power is attibuted</a:t>
            </a:r>
            <a:r>
              <a:rPr lang="it-IT" altLang="it-IT" sz="2400" smtClean="0">
                <a:latin typeface="Arial" charset="0"/>
                <a:cs typeface="Arial" charset="0"/>
              </a:rPr>
              <a:t>, and at the same time the powerful actively  and often brutally acquire and extend their power by propaganda that generate identification and intojection.</a:t>
            </a:r>
          </a:p>
          <a:p>
            <a:pPr marL="0" indent="0" algn="just" eaLnBrk="1" hangingPunct="1">
              <a:lnSpc>
                <a:spcPct val="90000"/>
              </a:lnSpc>
              <a:buFont typeface="Wingdings 2" pitchFamily="18" charset="2"/>
              <a:buNone/>
            </a:pPr>
            <a:endParaRPr lang="it-IT" altLang="it-IT" sz="1000" smtClean="0">
              <a:latin typeface="Arial" charset="0"/>
              <a:cs typeface="Arial" charset="0"/>
            </a:endParaRPr>
          </a:p>
          <a:p>
            <a:pPr marL="0" indent="0" algn="just" eaLnBrk="1" hangingPunct="1">
              <a:lnSpc>
                <a:spcPct val="90000"/>
              </a:lnSpc>
              <a:buFont typeface="Wingdings 2" pitchFamily="18" charset="2"/>
              <a:buNone/>
            </a:pPr>
            <a:r>
              <a:rPr lang="it-IT" altLang="it-IT" sz="2400" b="1" smtClean="0">
                <a:solidFill>
                  <a:srgbClr val="FFFF00"/>
                </a:solidFill>
                <a:latin typeface="Arial" charset="0"/>
                <a:cs typeface="Arial" charset="0"/>
              </a:rPr>
              <a:t>Critical thinking was banned even punished with death</a:t>
            </a:r>
          </a:p>
          <a:p>
            <a:pPr marL="0" indent="0" algn="just" eaLnBrk="1" hangingPunct="1">
              <a:lnSpc>
                <a:spcPct val="90000"/>
              </a:lnSpc>
              <a:buFont typeface="Wingdings 2" pitchFamily="18" charset="2"/>
              <a:buNone/>
            </a:pPr>
            <a:r>
              <a:rPr lang="it-IT" altLang="it-IT" sz="2400" smtClean="0">
                <a:latin typeface="Arial" charset="0"/>
                <a:cs typeface="Arial" charset="0"/>
              </a:rPr>
              <a:t>In the past power was embedded with religious institutions</a:t>
            </a:r>
          </a:p>
          <a:p>
            <a:pPr marL="0" indent="0" algn="just" eaLnBrk="1" hangingPunct="1">
              <a:lnSpc>
                <a:spcPct val="90000"/>
              </a:lnSpc>
              <a:buFont typeface="Wingdings 2" pitchFamily="18" charset="2"/>
              <a:buNone/>
            </a:pPr>
            <a:r>
              <a:rPr lang="it-IT" altLang="it-IT" sz="2400" smtClean="0">
                <a:latin typeface="Arial" charset="0"/>
                <a:cs typeface="Arial" charset="0"/>
              </a:rPr>
              <a:t>The sorce of power deriving by the ultimate power source: God in monotheist religion, the gods in politheist religions .</a:t>
            </a:r>
          </a:p>
          <a:p>
            <a:pPr marL="0" indent="0" algn="just" eaLnBrk="1" hangingPunct="1">
              <a:lnSpc>
                <a:spcPct val="90000"/>
              </a:lnSpc>
              <a:buFont typeface="Wingdings 2" pitchFamily="18" charset="2"/>
              <a:buNone/>
            </a:pPr>
            <a:r>
              <a:rPr lang="it-IT" altLang="it-IT" sz="2400" smtClean="0">
                <a:latin typeface="Arial" charset="0"/>
                <a:cs typeface="Arial" charset="0"/>
              </a:rPr>
              <a:t>The cast of higth priests was recognized to have enourmous power as an intermediary between Gog and the people’s needs. </a:t>
            </a:r>
          </a:p>
          <a:p>
            <a:pPr marL="0" indent="0" algn="just" eaLnBrk="1" hangingPunct="1">
              <a:lnSpc>
                <a:spcPct val="90000"/>
              </a:lnSpc>
              <a:buFont typeface="Wingdings 2" pitchFamily="18" charset="2"/>
              <a:buNone/>
            </a:pPr>
            <a:endParaRPr lang="it-IT" altLang="it-IT" sz="1000" smtClean="0">
              <a:latin typeface="Arial" charset="0"/>
              <a:cs typeface="Arial" charset="0"/>
            </a:endParaRPr>
          </a:p>
          <a:p>
            <a:pPr marL="0" indent="0" algn="just" eaLnBrk="1" hangingPunct="1">
              <a:lnSpc>
                <a:spcPct val="90000"/>
              </a:lnSpc>
              <a:buFont typeface="Wingdings 2" pitchFamily="18" charset="2"/>
              <a:buNone/>
            </a:pPr>
            <a:r>
              <a:rPr lang="it-IT" altLang="it-IT" sz="2400" smtClean="0">
                <a:latin typeface="Arial" charset="0"/>
                <a:cs typeface="Arial" charset="0"/>
              </a:rPr>
              <a:t>Rulers in many nations and cultures where god on earth, it was so for the Parahon Egypt, the Cesare in the Roman empire.</a:t>
            </a:r>
          </a:p>
          <a:p>
            <a:pPr marL="0" indent="0" algn="just" eaLnBrk="1" hangingPunct="1">
              <a:lnSpc>
                <a:spcPct val="90000"/>
              </a:lnSpc>
              <a:buFont typeface="Wingdings 2" pitchFamily="18" charset="2"/>
              <a:buNone/>
            </a:pPr>
            <a:r>
              <a:rPr lang="it-IT" altLang="it-IT" sz="2400" smtClean="0">
                <a:latin typeface="Arial" charset="0"/>
                <a:cs typeface="Arial" charset="0"/>
              </a:rPr>
              <a:t>Also in modern times we have similar  examples:,  Lenin, Stalin, Mussolini, Hitler, Mao, Kim il Sung etc.</a:t>
            </a:r>
            <a:endParaRPr lang="en-US" altLang="it-IT" sz="3200" smtClean="0">
              <a:latin typeface="Arial" charset="0"/>
              <a:cs typeface="Arial" charset="0"/>
            </a:endParaRPr>
          </a:p>
        </p:txBody>
      </p:sp>
      <p:grpSp>
        <p:nvGrpSpPr>
          <p:cNvPr id="84995"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4997"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84998"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85001"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testo 2"/>
          <p:cNvSpPr>
            <a:spLocks noGrp="1"/>
          </p:cNvSpPr>
          <p:nvPr>
            <p:ph type="body" idx="4294967295"/>
          </p:nvPr>
        </p:nvSpPr>
        <p:spPr>
          <a:xfrm>
            <a:off x="530225" y="914400"/>
            <a:ext cx="7772400" cy="3300413"/>
          </a:xfrm>
        </p:spPr>
        <p:txBody>
          <a:bodyPr lIns="45720" rIns="45720"/>
          <a:lstStyle/>
          <a:p>
            <a:pPr marL="0" indent="0" eaLnBrk="1" hangingPunct="1">
              <a:buFont typeface="Wingdings 2" pitchFamily="18" charset="2"/>
              <a:buNone/>
            </a:pPr>
            <a:r>
              <a:rPr lang="en-GB" sz="2200" smtClean="0"/>
              <a:t>How we construe our experience?</a:t>
            </a:r>
            <a:endParaRPr lang="it-IT" sz="2200" smtClean="0"/>
          </a:p>
          <a:p>
            <a:pPr marL="0" indent="0" eaLnBrk="1" hangingPunct="1">
              <a:buFont typeface="Wingdings 2" pitchFamily="18" charset="2"/>
              <a:buNone/>
            </a:pPr>
            <a:r>
              <a:rPr lang="en-GB" sz="2200" smtClean="0"/>
              <a:t> </a:t>
            </a:r>
            <a:endParaRPr lang="it-IT" sz="2200" smtClean="0"/>
          </a:p>
          <a:p>
            <a:pPr marL="0" indent="0" eaLnBrk="1" hangingPunct="1">
              <a:buFont typeface="Wingdings 2" pitchFamily="18" charset="2"/>
              <a:buNone/>
            </a:pPr>
            <a:r>
              <a:rPr lang="en-GB" sz="2200" smtClean="0"/>
              <a:t>What kind of narratives  we create?</a:t>
            </a:r>
            <a:endParaRPr lang="it-IT" sz="2200" smtClean="0"/>
          </a:p>
          <a:p>
            <a:pPr marL="0" indent="0" eaLnBrk="1" hangingPunct="1">
              <a:buFont typeface="Wingdings 2" pitchFamily="18" charset="2"/>
              <a:buNone/>
            </a:pPr>
            <a:r>
              <a:rPr lang="en-GB" sz="2200" smtClean="0"/>
              <a:t> </a:t>
            </a:r>
            <a:endParaRPr lang="it-IT" sz="2200" smtClean="0"/>
          </a:p>
          <a:p>
            <a:pPr marL="0" indent="0" eaLnBrk="1" hangingPunct="1">
              <a:buFont typeface="Wingdings 2" pitchFamily="18" charset="2"/>
              <a:buNone/>
            </a:pPr>
            <a:r>
              <a:rPr lang="en-GB" sz="2200" smtClean="0"/>
              <a:t>What kind of consequences  we bring upon ourselves and the planet?</a:t>
            </a:r>
            <a:endParaRPr lang="it-IT" sz="2200" smtClean="0"/>
          </a:p>
          <a:p>
            <a:pPr marL="0" indent="0" eaLnBrk="1" hangingPunct="1">
              <a:buFont typeface="Wingdings 2" pitchFamily="18" charset="2"/>
              <a:buNone/>
            </a:pPr>
            <a:r>
              <a:rPr lang="en-GB" sz="2200" smtClean="0"/>
              <a:t> </a:t>
            </a:r>
            <a:endParaRPr lang="it-IT" sz="2200" smtClean="0"/>
          </a:p>
          <a:p>
            <a:pPr marL="0" indent="0" eaLnBrk="1" hangingPunct="1">
              <a:buFont typeface="Wingdings 2" pitchFamily="18" charset="2"/>
              <a:buNone/>
            </a:pPr>
            <a:r>
              <a:rPr lang="en-GB" sz="2200" smtClean="0"/>
              <a:t>How we use our power?</a:t>
            </a:r>
            <a:endParaRPr lang="it-IT" sz="2200" smtClean="0"/>
          </a:p>
          <a:p>
            <a:pPr marL="0" indent="0" eaLnBrk="1" hangingPunct="1">
              <a:buFont typeface="Wingdings 2" pitchFamily="18" charset="2"/>
              <a:buNone/>
            </a:pPr>
            <a:r>
              <a:rPr lang="en-GB" sz="2200" smtClean="0"/>
              <a:t> </a:t>
            </a:r>
            <a:endParaRPr lang="it-IT" sz="2200" smtClean="0"/>
          </a:p>
          <a:p>
            <a:pPr marL="0" indent="0" eaLnBrk="1" hangingPunct="1">
              <a:buFont typeface="Wingdings 2" pitchFamily="18" charset="2"/>
              <a:buNone/>
            </a:pPr>
            <a:endParaRPr lang="it-IT" sz="2200" smtClean="0"/>
          </a:p>
        </p:txBody>
      </p:sp>
      <p:pic>
        <p:nvPicPr>
          <p:cNvPr id="90115" name="Immagine 1"/>
          <p:cNvPicPr>
            <a:picLocks noChangeAspect="1"/>
          </p:cNvPicPr>
          <p:nvPr/>
        </p:nvPicPr>
        <p:blipFill>
          <a:blip r:embed="rId2"/>
          <a:srcRect/>
          <a:stretch>
            <a:fillRect/>
          </a:stretch>
        </p:blipFill>
        <p:spPr bwMode="auto">
          <a:xfrm>
            <a:off x="4724400" y="3048000"/>
            <a:ext cx="4419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2"/>
          <p:cNvSpPr>
            <a:spLocks noGrp="1"/>
          </p:cNvSpPr>
          <p:nvPr>
            <p:ph type="body" idx="4294967295"/>
          </p:nvPr>
        </p:nvSpPr>
        <p:spPr>
          <a:xfrm>
            <a:off x="457200" y="457200"/>
            <a:ext cx="8305800" cy="5410200"/>
          </a:xfrm>
        </p:spPr>
        <p:txBody>
          <a:bodyPr lIns="45720" rIns="45720"/>
          <a:lstStyle/>
          <a:p>
            <a:pPr marL="0" indent="0" eaLnBrk="1" hangingPunct="1">
              <a:lnSpc>
                <a:spcPct val="90000"/>
              </a:lnSpc>
              <a:buFont typeface="Wingdings 2" pitchFamily="18" charset="2"/>
              <a:buNone/>
            </a:pPr>
            <a:r>
              <a:rPr lang="en-GB" sz="3400" smtClean="0"/>
              <a:t>How society has organized education and graduated experts, leaders, decision makers that cannot see clearly how we created the problems </a:t>
            </a:r>
          </a:p>
          <a:p>
            <a:pPr marL="0" indent="0" eaLnBrk="1" hangingPunct="1">
              <a:lnSpc>
                <a:spcPct val="90000"/>
              </a:lnSpc>
              <a:buFont typeface="Wingdings 2" pitchFamily="18" charset="2"/>
              <a:buNone/>
            </a:pPr>
            <a:r>
              <a:rPr lang="en-GB" sz="3800" smtClean="0">
                <a:solidFill>
                  <a:srgbClr val="FFFF00"/>
                </a:solidFill>
              </a:rPr>
              <a:t>Then we socially construe ourselves </a:t>
            </a:r>
          </a:p>
          <a:p>
            <a:pPr marL="0" indent="0" eaLnBrk="1" hangingPunct="1">
              <a:lnSpc>
                <a:spcPct val="90000"/>
              </a:lnSpc>
              <a:buFont typeface="Wingdings 2" pitchFamily="18" charset="2"/>
              <a:buNone/>
            </a:pPr>
            <a:r>
              <a:rPr lang="en-GB" sz="3800" smtClean="0">
                <a:solidFill>
                  <a:srgbClr val="FFFF00"/>
                </a:solidFill>
              </a:rPr>
              <a:t>as  </a:t>
            </a:r>
            <a:r>
              <a:rPr lang="en-GB" sz="3700" smtClean="0">
                <a:solidFill>
                  <a:srgbClr val="FFFF00"/>
                </a:solidFill>
              </a:rPr>
              <a:t>impotent</a:t>
            </a:r>
            <a:r>
              <a:rPr lang="en-GB" sz="3300" smtClean="0">
                <a:solidFill>
                  <a:srgbClr val="FFFF00"/>
                </a:solidFill>
              </a:rPr>
              <a:t> </a:t>
            </a:r>
            <a:endParaRPr lang="en-GB" sz="3300" smtClean="0"/>
          </a:p>
          <a:p>
            <a:pPr marL="0" indent="0" eaLnBrk="1" hangingPunct="1">
              <a:lnSpc>
                <a:spcPct val="90000"/>
              </a:lnSpc>
              <a:buFont typeface="Wingdings 2" pitchFamily="18" charset="2"/>
              <a:buNone/>
            </a:pPr>
            <a:r>
              <a:rPr lang="en-GB" sz="3300" smtClean="0"/>
              <a:t>lacking   the effective ways  to manage the problems we created for  ignorance, greed and </a:t>
            </a:r>
            <a:r>
              <a:rPr lang="en-GB" sz="3300" smtClean="0">
                <a:solidFill>
                  <a:srgbClr val="FFFF00"/>
                </a:solidFill>
              </a:rPr>
              <a:t>alienated short-sighted ways of being in relation with ourselves others and the world…. </a:t>
            </a:r>
          </a:p>
          <a:p>
            <a:pPr marL="0" indent="0" eaLnBrk="1" hangingPunct="1">
              <a:lnSpc>
                <a:spcPct val="90000"/>
              </a:lnSpc>
              <a:buFont typeface="Wingdings 2" pitchFamily="18" charset="2"/>
              <a:buNone/>
            </a:pPr>
            <a:endParaRPr lang="it-IT" sz="3000" smtClean="0">
              <a:solidFill>
                <a:srgbClr val="FFFF00"/>
              </a:solidFill>
            </a:endParaRPr>
          </a:p>
          <a:p>
            <a:pPr marL="0" indent="0" algn="just" eaLnBrk="1" hangingPunct="1">
              <a:lnSpc>
                <a:spcPct val="90000"/>
              </a:lnSpc>
              <a:buFont typeface="Wingdings 2" pitchFamily="18" charset="2"/>
              <a:buNone/>
            </a:pPr>
            <a:endParaRPr lang="en-US" altLang="it-IT" smtClean="0">
              <a:solidFill>
                <a:srgbClr val="FFFF00"/>
              </a:solidFill>
              <a:latin typeface="Arial" charset="0"/>
              <a:cs typeface="Arial" charset="0"/>
            </a:endParaRPr>
          </a:p>
        </p:txBody>
      </p:sp>
      <p:grpSp>
        <p:nvGrpSpPr>
          <p:cNvPr id="86019"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6021"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86022"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86025"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Placeholder 2"/>
          <p:cNvSpPr>
            <a:spLocks noGrp="1"/>
          </p:cNvSpPr>
          <p:nvPr>
            <p:ph type="body" idx="4294967295"/>
          </p:nvPr>
        </p:nvSpPr>
        <p:spPr>
          <a:xfrm>
            <a:off x="457200" y="304800"/>
            <a:ext cx="8305800" cy="5105400"/>
          </a:xfrm>
        </p:spPr>
        <p:txBody>
          <a:bodyPr lIns="45720" rIns="45720"/>
          <a:lstStyle/>
          <a:p>
            <a:pPr marL="0" indent="0" algn="just" eaLnBrk="1" hangingPunct="1">
              <a:lnSpc>
                <a:spcPct val="90000"/>
              </a:lnSpc>
              <a:buFont typeface="Wingdings 2" pitchFamily="18" charset="2"/>
              <a:buNone/>
            </a:pPr>
            <a:r>
              <a:rPr lang="it-IT" altLang="it-IT" sz="2400" smtClean="0">
                <a:solidFill>
                  <a:srgbClr val="FFFF00"/>
                </a:solidFill>
                <a:latin typeface="Arial" charset="0"/>
                <a:cs typeface="Arial" charset="0"/>
              </a:rPr>
              <a:t>Power is attibuted</a:t>
            </a:r>
            <a:r>
              <a:rPr lang="it-IT" altLang="it-IT" sz="2400" smtClean="0">
                <a:latin typeface="Arial" charset="0"/>
                <a:cs typeface="Arial" charset="0"/>
              </a:rPr>
              <a:t>, and at the same time the powerful actively  and often brutally acquire and extend their power by propaganda that generate identification and intojection.</a:t>
            </a:r>
          </a:p>
          <a:p>
            <a:pPr marL="0" indent="0" algn="just" eaLnBrk="1" hangingPunct="1">
              <a:lnSpc>
                <a:spcPct val="90000"/>
              </a:lnSpc>
              <a:buFont typeface="Wingdings 2" pitchFamily="18" charset="2"/>
              <a:buNone/>
            </a:pPr>
            <a:endParaRPr lang="it-IT" altLang="it-IT" sz="1000" smtClean="0">
              <a:latin typeface="Arial" charset="0"/>
              <a:cs typeface="Arial" charset="0"/>
            </a:endParaRPr>
          </a:p>
          <a:p>
            <a:pPr marL="0" indent="0" algn="just" eaLnBrk="1" hangingPunct="1">
              <a:lnSpc>
                <a:spcPct val="90000"/>
              </a:lnSpc>
              <a:buFont typeface="Wingdings 2" pitchFamily="18" charset="2"/>
              <a:buNone/>
            </a:pPr>
            <a:r>
              <a:rPr lang="it-IT" altLang="it-IT" sz="2400" b="1" smtClean="0">
                <a:solidFill>
                  <a:srgbClr val="FFFF00"/>
                </a:solidFill>
                <a:latin typeface="Arial" charset="0"/>
                <a:cs typeface="Arial" charset="0"/>
              </a:rPr>
              <a:t>Critical thinking was banned even punished with death</a:t>
            </a:r>
          </a:p>
          <a:p>
            <a:pPr marL="0" indent="0" algn="just" eaLnBrk="1" hangingPunct="1">
              <a:lnSpc>
                <a:spcPct val="90000"/>
              </a:lnSpc>
              <a:buFont typeface="Wingdings 2" pitchFamily="18" charset="2"/>
              <a:buNone/>
            </a:pPr>
            <a:r>
              <a:rPr lang="it-IT" altLang="it-IT" sz="2400" smtClean="0">
                <a:latin typeface="Arial" charset="0"/>
                <a:cs typeface="Arial" charset="0"/>
              </a:rPr>
              <a:t>In the past power was embedded with religious institutions</a:t>
            </a:r>
          </a:p>
          <a:p>
            <a:pPr marL="0" indent="0" algn="just" eaLnBrk="1" hangingPunct="1">
              <a:lnSpc>
                <a:spcPct val="90000"/>
              </a:lnSpc>
              <a:buFont typeface="Wingdings 2" pitchFamily="18" charset="2"/>
              <a:buNone/>
            </a:pPr>
            <a:r>
              <a:rPr lang="it-IT" altLang="it-IT" sz="2400" smtClean="0">
                <a:latin typeface="Arial" charset="0"/>
                <a:cs typeface="Arial" charset="0"/>
              </a:rPr>
              <a:t>The sorce of power deriving by the ultimate power source: God in monotheist religion, the gods in politheist religions .</a:t>
            </a:r>
          </a:p>
          <a:p>
            <a:pPr marL="0" indent="0" algn="just" eaLnBrk="1" hangingPunct="1">
              <a:lnSpc>
                <a:spcPct val="90000"/>
              </a:lnSpc>
              <a:buFont typeface="Wingdings 2" pitchFamily="18" charset="2"/>
              <a:buNone/>
            </a:pPr>
            <a:r>
              <a:rPr lang="it-IT" altLang="it-IT" sz="2400" smtClean="0">
                <a:latin typeface="Arial" charset="0"/>
                <a:cs typeface="Arial" charset="0"/>
              </a:rPr>
              <a:t>The cast of higth priests was recognized to have enourmous power as an intermediary between Gog and the people’s needs. </a:t>
            </a:r>
          </a:p>
          <a:p>
            <a:pPr marL="0" indent="0" algn="just" eaLnBrk="1" hangingPunct="1">
              <a:lnSpc>
                <a:spcPct val="90000"/>
              </a:lnSpc>
              <a:buFont typeface="Wingdings 2" pitchFamily="18" charset="2"/>
              <a:buNone/>
            </a:pPr>
            <a:endParaRPr lang="it-IT" altLang="it-IT" sz="1000" smtClean="0">
              <a:latin typeface="Arial" charset="0"/>
              <a:cs typeface="Arial" charset="0"/>
            </a:endParaRPr>
          </a:p>
          <a:p>
            <a:pPr marL="0" indent="0" algn="just" eaLnBrk="1" hangingPunct="1">
              <a:lnSpc>
                <a:spcPct val="90000"/>
              </a:lnSpc>
              <a:buFont typeface="Wingdings 2" pitchFamily="18" charset="2"/>
              <a:buNone/>
            </a:pPr>
            <a:r>
              <a:rPr lang="it-IT" altLang="it-IT" sz="2400" smtClean="0">
                <a:latin typeface="Arial" charset="0"/>
                <a:cs typeface="Arial" charset="0"/>
              </a:rPr>
              <a:t>Rulers in many nations and cultures where god on earth, it was so for the Parahon Egypt, the Cesare in the Roman empire.</a:t>
            </a:r>
          </a:p>
          <a:p>
            <a:pPr marL="0" indent="0" algn="just" eaLnBrk="1" hangingPunct="1">
              <a:lnSpc>
                <a:spcPct val="90000"/>
              </a:lnSpc>
              <a:buFont typeface="Wingdings 2" pitchFamily="18" charset="2"/>
              <a:buNone/>
            </a:pPr>
            <a:r>
              <a:rPr lang="it-IT" altLang="it-IT" sz="2400" smtClean="0">
                <a:latin typeface="Arial" charset="0"/>
                <a:cs typeface="Arial" charset="0"/>
              </a:rPr>
              <a:t>Also in modern times we have similar  examples:,  Lenin, Stalin, Mussolini, Hitler, Mao, Kim il Sung etc.</a:t>
            </a:r>
            <a:endParaRPr lang="en-US" altLang="it-IT" sz="3200" smtClean="0">
              <a:latin typeface="Arial" charset="0"/>
              <a:cs typeface="Arial" charset="0"/>
            </a:endParaRPr>
          </a:p>
        </p:txBody>
      </p:sp>
      <p:grpSp>
        <p:nvGrpSpPr>
          <p:cNvPr id="89091"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9093"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89094"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89097"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a:xfrm>
            <a:off x="457200" y="1066800"/>
            <a:ext cx="8305800" cy="4876800"/>
          </a:xfrm>
        </p:spPr>
        <p:txBody>
          <a:bodyPr/>
          <a:lstStyle/>
          <a:p>
            <a:pPr algn="just" eaLnBrk="1" hangingPunct="1"/>
            <a:r>
              <a:rPr lang="en-US" altLang="it-IT" sz="2800" smtClean="0">
                <a:latin typeface="Arial" charset="0"/>
                <a:cs typeface="Arial" charset="0"/>
              </a:rPr>
              <a:t>The social environment influences individual behavior through the imposition or communication of societal norms and through individual adherence to and respect for the social model of control. </a:t>
            </a:r>
          </a:p>
          <a:p>
            <a:pPr algn="just" eaLnBrk="1" hangingPunct="1"/>
            <a:r>
              <a:rPr lang="it-IT" altLang="it-IT" sz="2800" smtClean="0">
                <a:latin typeface="Arial" charset="0"/>
                <a:cs typeface="Arial" charset="0"/>
              </a:rPr>
              <a:t>This process occurs in every community since every community is an epistemic community that in order to survive and possibly to prosper needs to effective communication and social organization provided by  having and sharing a consensus reality</a:t>
            </a:r>
            <a:endParaRPr lang="en-US" altLang="it-IT" sz="2800" smtClean="0">
              <a:latin typeface="Arial" charset="0"/>
              <a:cs typeface="Arial" charset="0"/>
            </a:endParaRPr>
          </a:p>
        </p:txBody>
      </p:sp>
      <p:grpSp>
        <p:nvGrpSpPr>
          <p:cNvPr id="26626"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6628"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26629"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6632"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a:xfrm>
            <a:off x="457200" y="-76200"/>
            <a:ext cx="8305800" cy="4876800"/>
          </a:xfrm>
        </p:spPr>
        <p:txBody>
          <a:bodyPr/>
          <a:lstStyle/>
          <a:p>
            <a:pPr algn="just" eaLnBrk="1" hangingPunct="1"/>
            <a:r>
              <a:rPr lang="en-US" altLang="it-IT" sz="2800" smtClean="0">
                <a:latin typeface="Arial" charset="0"/>
                <a:cs typeface="Arial" charset="0"/>
              </a:rPr>
              <a:t>The term “consensus reality" here is referred to any generally accepted set of beliefs or  assumptions or the meaning of some experience.</a:t>
            </a:r>
          </a:p>
          <a:p>
            <a:pPr algn="just" eaLnBrk="1" hangingPunct="1"/>
            <a:r>
              <a:rPr lang="it-IT" altLang="it-IT" sz="2800" smtClean="0">
                <a:latin typeface="Arial" charset="0"/>
                <a:cs typeface="Arial" charset="0"/>
              </a:rPr>
              <a:t>The consensus reality migth be functional or disfunctional for a community and its individual members.</a:t>
            </a:r>
          </a:p>
          <a:p>
            <a:pPr algn="just" eaLnBrk="1" hangingPunct="1"/>
            <a:r>
              <a:rPr lang="it-IT" altLang="it-IT" sz="2800" smtClean="0">
                <a:latin typeface="Arial" charset="0"/>
                <a:cs typeface="Arial" charset="0"/>
              </a:rPr>
              <a:t>Is functional if permits non distorted contact with external reality and in doing so has adaptive values (survival and prosperity) when disfunctional it imperil the survival of the community and of its members</a:t>
            </a:r>
          </a:p>
          <a:p>
            <a:pPr algn="just" eaLnBrk="1" hangingPunct="1"/>
            <a:r>
              <a:rPr lang="it-IT" altLang="it-IT" sz="2800" smtClean="0">
                <a:latin typeface="Arial" charset="0"/>
                <a:cs typeface="Arial" charset="0"/>
              </a:rPr>
              <a:t>Examples: Peublo Indians self destruction and Antropocene Era  self imposed destruction </a:t>
            </a:r>
            <a:endParaRPr lang="en-US" altLang="it-IT" sz="2800" smtClean="0">
              <a:latin typeface="Arial" charset="0"/>
              <a:cs typeface="Arial" charset="0"/>
            </a:endParaRPr>
          </a:p>
        </p:txBody>
      </p:sp>
      <p:grpSp>
        <p:nvGrpSpPr>
          <p:cNvPr id="27650"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7652"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27653"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7656"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a:xfrm>
            <a:off x="457200" y="0"/>
            <a:ext cx="8305800" cy="5105400"/>
          </a:xfrm>
        </p:spPr>
        <p:txBody>
          <a:bodyPr/>
          <a:lstStyle/>
          <a:p>
            <a:pPr algn="just" eaLnBrk="1" hangingPunct="1"/>
            <a:r>
              <a:rPr lang="en-US" altLang="it-IT" sz="2400" b="1" smtClean="0">
                <a:solidFill>
                  <a:srgbClr val="FFFF00"/>
                </a:solidFill>
                <a:latin typeface="Arial" charset="0"/>
                <a:cs typeface="Arial" charset="0"/>
              </a:rPr>
              <a:t>Every approach</a:t>
            </a:r>
            <a:r>
              <a:rPr lang="it-IT" altLang="it-IT" sz="2400" smtClean="0">
                <a:latin typeface="Arial" charset="0"/>
                <a:cs typeface="Arial" charset="0"/>
              </a:rPr>
              <a:t> to </a:t>
            </a:r>
            <a:r>
              <a:rPr lang="en-US" altLang="it-IT" sz="2400" smtClean="0">
                <a:latin typeface="Arial" charset="0"/>
                <a:cs typeface="Arial" charset="0"/>
              </a:rPr>
              <a:t>religion, philosophy, political system, organizational stucture or human science,  like </a:t>
            </a:r>
            <a:r>
              <a:rPr lang="it-IT" altLang="it-IT" sz="2400" smtClean="0">
                <a:latin typeface="Arial" charset="0"/>
                <a:cs typeface="Arial" charset="0"/>
              </a:rPr>
              <a:t>medicine, psychology, sociology, psychiatry </a:t>
            </a:r>
            <a:r>
              <a:rPr lang="en-US" altLang="it-IT" sz="2400" b="1" smtClean="0">
                <a:solidFill>
                  <a:srgbClr val="FFFF00"/>
                </a:solidFill>
                <a:latin typeface="Arial" charset="0"/>
                <a:cs typeface="Arial" charset="0"/>
              </a:rPr>
              <a:t>is  based on a view of human nature, which in turn is based on values. </a:t>
            </a:r>
            <a:r>
              <a:rPr lang="en-US" altLang="it-IT" sz="2400" b="1" smtClean="0">
                <a:solidFill>
                  <a:srgbClr val="33CC33"/>
                </a:solidFill>
                <a:latin typeface="Arial" charset="0"/>
                <a:cs typeface="Arial" charset="0"/>
              </a:rPr>
              <a:t>Those values determine the politics of the approach and </a:t>
            </a:r>
          </a:p>
          <a:p>
            <a:pPr algn="just" eaLnBrk="1" hangingPunct="1"/>
            <a:r>
              <a:rPr lang="en-US" altLang="it-IT" sz="2400" b="1" smtClean="0">
                <a:solidFill>
                  <a:srgbClr val="33CC33"/>
                </a:solidFill>
                <a:latin typeface="Arial" charset="0"/>
                <a:cs typeface="Arial" charset="0"/>
              </a:rPr>
              <a:t>influence outcomes.</a:t>
            </a:r>
            <a:r>
              <a:rPr lang="en-US" altLang="it-IT" sz="2400" smtClean="0">
                <a:latin typeface="Arial" charset="0"/>
                <a:cs typeface="Arial" charset="0"/>
              </a:rPr>
              <a:t> </a:t>
            </a:r>
          </a:p>
          <a:p>
            <a:pPr algn="just" eaLnBrk="1" hangingPunct="1"/>
            <a:r>
              <a:rPr lang="it-IT" altLang="it-IT" sz="2400" smtClean="0">
                <a:latin typeface="Arial" charset="0"/>
                <a:cs typeface="Arial" charset="0"/>
              </a:rPr>
              <a:t>Example: </a:t>
            </a:r>
            <a:r>
              <a:rPr lang="en-US" altLang="it-IT" sz="2400" smtClean="0">
                <a:latin typeface="Arial" charset="0"/>
                <a:cs typeface="Arial" charset="0"/>
              </a:rPr>
              <a:t>To be trained generally in the traditional educational model</a:t>
            </a:r>
            <a:r>
              <a:rPr lang="it-IT" altLang="it-IT" sz="2400" smtClean="0">
                <a:latin typeface="Arial" charset="0"/>
                <a:cs typeface="Arial" charset="0"/>
              </a:rPr>
              <a:t>, centerd on the </a:t>
            </a:r>
            <a:r>
              <a:rPr lang="en-US" altLang="it-IT" sz="2400" smtClean="0">
                <a:latin typeface="Arial" charset="0"/>
                <a:cs typeface="Arial" charset="0"/>
              </a:rPr>
              <a:t>teacher  or to be trained as a facilitator of learning in a person centered and student centered </a:t>
            </a:r>
            <a:r>
              <a:rPr lang="it-IT" altLang="it-IT" sz="2400" smtClean="0">
                <a:latin typeface="Arial" charset="0"/>
                <a:cs typeface="Arial" charset="0"/>
              </a:rPr>
              <a:t>model </a:t>
            </a:r>
            <a:r>
              <a:rPr lang="en-US" altLang="it-IT" sz="2400" smtClean="0">
                <a:latin typeface="Arial" charset="0"/>
                <a:cs typeface="Arial" charset="0"/>
              </a:rPr>
              <a:t> is to enter into and belong to a construed world of values, to take on different roles,  and to create </a:t>
            </a:r>
            <a:r>
              <a:rPr lang="it-IT" altLang="it-IT" sz="2400" smtClean="0">
                <a:latin typeface="Arial" charset="0"/>
                <a:cs typeface="Arial" charset="0"/>
              </a:rPr>
              <a:t>educational </a:t>
            </a:r>
            <a:r>
              <a:rPr lang="en-US" altLang="it-IT" sz="2400" smtClean="0">
                <a:latin typeface="Arial" charset="0"/>
                <a:cs typeface="Arial" charset="0"/>
              </a:rPr>
              <a:t>settings that actively promote different narratives. The definitions of human nature, learning processes</a:t>
            </a:r>
            <a:r>
              <a:rPr lang="it-IT" altLang="it-IT" sz="2400" smtClean="0">
                <a:latin typeface="Arial" charset="0"/>
                <a:cs typeface="Arial" charset="0"/>
              </a:rPr>
              <a:t>, </a:t>
            </a:r>
            <a:r>
              <a:rPr lang="en-US" altLang="it-IT" sz="2400" smtClean="0">
                <a:latin typeface="Arial" charset="0"/>
                <a:cs typeface="Arial" charset="0"/>
              </a:rPr>
              <a:t>pedagog</a:t>
            </a:r>
            <a:r>
              <a:rPr lang="it-IT" altLang="it-IT" sz="2400" smtClean="0">
                <a:latin typeface="Arial" charset="0"/>
                <a:cs typeface="Arial" charset="0"/>
              </a:rPr>
              <a:t>ies, learning objectives, </a:t>
            </a:r>
            <a:r>
              <a:rPr lang="en-US" altLang="it-IT" sz="2400" smtClean="0">
                <a:latin typeface="Arial" charset="0"/>
                <a:cs typeface="Arial" charset="0"/>
              </a:rPr>
              <a:t>  the roles of</a:t>
            </a:r>
            <a:r>
              <a:rPr lang="it-IT" altLang="it-IT" sz="2400" smtClean="0">
                <a:latin typeface="Arial" charset="0"/>
                <a:cs typeface="Arial" charset="0"/>
              </a:rPr>
              <a:t> </a:t>
            </a:r>
            <a:r>
              <a:rPr lang="en-US" altLang="it-IT" sz="2400" smtClean="0">
                <a:latin typeface="Arial" charset="0"/>
                <a:cs typeface="Arial" charset="0"/>
              </a:rPr>
              <a:t>   t</a:t>
            </a:r>
            <a:r>
              <a:rPr lang="it-IT" altLang="it-IT" sz="2400" smtClean="0">
                <a:latin typeface="Arial" charset="0"/>
                <a:cs typeface="Arial" charset="0"/>
              </a:rPr>
              <a:t>eachers and students or learners </a:t>
            </a:r>
            <a:r>
              <a:rPr lang="en-US" altLang="it-IT" sz="2400" smtClean="0">
                <a:latin typeface="Arial" charset="0"/>
                <a:cs typeface="Arial" charset="0"/>
              </a:rPr>
              <a:t>are all influenced by differences </a:t>
            </a:r>
            <a:r>
              <a:rPr lang="it-IT" altLang="it-IT" sz="2400" smtClean="0">
                <a:latin typeface="Arial" charset="0"/>
                <a:cs typeface="Arial" charset="0"/>
              </a:rPr>
              <a:t>of the educational </a:t>
            </a:r>
            <a:r>
              <a:rPr lang="en-US" altLang="it-IT" sz="2400" smtClean="0">
                <a:latin typeface="Arial" charset="0"/>
                <a:cs typeface="Arial" charset="0"/>
              </a:rPr>
              <a:t>approach </a:t>
            </a:r>
            <a:r>
              <a:rPr lang="en-US" altLang="it-IT" sz="1400" smtClean="0">
                <a:latin typeface="Arial" charset="0"/>
                <a:cs typeface="Arial" charset="0"/>
              </a:rPr>
              <a:t>(Zucconi,  2001, 2003,  2013, 2016).</a:t>
            </a:r>
          </a:p>
        </p:txBody>
      </p:sp>
      <p:grpSp>
        <p:nvGrpSpPr>
          <p:cNvPr id="30722"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0724"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30725"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30728"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ubtitle 2"/>
          <p:cNvSpPr>
            <a:spLocks noGrp="1"/>
          </p:cNvSpPr>
          <p:nvPr>
            <p:ph type="subTitle" idx="4294967295"/>
          </p:nvPr>
        </p:nvSpPr>
        <p:spPr>
          <a:xfrm>
            <a:off x="569913" y="609600"/>
            <a:ext cx="8229600" cy="5156200"/>
          </a:xfrm>
        </p:spPr>
        <p:txBody>
          <a:bodyPr lIns="0" rIns="18288"/>
          <a:lstStyle/>
          <a:p>
            <a:pPr marL="0" indent="0">
              <a:lnSpc>
                <a:spcPct val="80000"/>
              </a:lnSpc>
              <a:buFont typeface="Arial" charset="0"/>
              <a:buNone/>
            </a:pPr>
            <a:r>
              <a:rPr lang="en-US" sz="2500" smtClean="0">
                <a:solidFill>
                  <a:srgbClr val="FFFF00"/>
                </a:solidFill>
                <a:latin typeface="Arial" charset="0"/>
                <a:cs typeface="Arial" charset="0"/>
              </a:rPr>
              <a:t>Rogers</a:t>
            </a:r>
            <a:r>
              <a:rPr lang="en-US" sz="2500" smtClean="0">
                <a:latin typeface="Arial" charset="0"/>
                <a:cs typeface="Arial" charset="0"/>
              </a:rPr>
              <a:t> found in his research that </a:t>
            </a:r>
            <a:r>
              <a:rPr lang="en-US" sz="2500" smtClean="0">
                <a:solidFill>
                  <a:srgbClr val="FFFF00"/>
                </a:solidFill>
                <a:latin typeface="Arial" charset="0"/>
                <a:cs typeface="Arial" charset="0"/>
              </a:rPr>
              <a:t>fully functioning people </a:t>
            </a:r>
            <a:r>
              <a:rPr lang="en-US" sz="2500" smtClean="0">
                <a:latin typeface="Arial" charset="0"/>
                <a:cs typeface="Arial" charset="0"/>
              </a:rPr>
              <a:t>where: </a:t>
            </a:r>
          </a:p>
          <a:p>
            <a:pPr marL="0" indent="0">
              <a:lnSpc>
                <a:spcPct val="80000"/>
              </a:lnSpc>
              <a:buFont typeface="Arial" charset="0"/>
              <a:buNone/>
            </a:pPr>
            <a:r>
              <a:rPr lang="en-US" sz="2500" smtClean="0">
                <a:solidFill>
                  <a:srgbClr val="FFFF00"/>
                </a:solidFill>
                <a:latin typeface="Arial" charset="0"/>
                <a:cs typeface="Arial" charset="0"/>
              </a:rPr>
              <a:t>Self aware</a:t>
            </a:r>
            <a:r>
              <a:rPr lang="en-US" sz="2500" smtClean="0">
                <a:latin typeface="Arial" charset="0"/>
                <a:cs typeface="Arial" charset="0"/>
              </a:rPr>
              <a:t>, integrated, in touch, deep, authentic, trusting, creative, good capacity for affiliation and communication, balanced and realistic. </a:t>
            </a:r>
          </a:p>
          <a:p>
            <a:pPr marL="0" indent="0">
              <a:lnSpc>
                <a:spcPct val="80000"/>
              </a:lnSpc>
              <a:buFont typeface="Arial" charset="0"/>
              <a:buNone/>
            </a:pPr>
            <a:r>
              <a:rPr lang="en-US" sz="2500" smtClean="0">
                <a:solidFill>
                  <a:srgbClr val="FFFF00"/>
                </a:solidFill>
                <a:latin typeface="Arial" charset="0"/>
                <a:cs typeface="Arial" charset="0"/>
              </a:rPr>
              <a:t>Psychological health</a:t>
            </a:r>
            <a:r>
              <a:rPr lang="en-US" sz="2500" smtClean="0">
                <a:latin typeface="Arial" charset="0"/>
                <a:cs typeface="Arial" charset="0"/>
              </a:rPr>
              <a:t>, maturity, existential depth, effective self- regulation, respect for themselves and others </a:t>
            </a:r>
          </a:p>
          <a:p>
            <a:pPr marL="0" indent="0">
              <a:lnSpc>
                <a:spcPct val="80000"/>
              </a:lnSpc>
              <a:buFont typeface="Arial" charset="0"/>
              <a:buNone/>
            </a:pPr>
            <a:r>
              <a:rPr lang="en-US" sz="2500" smtClean="0">
                <a:solidFill>
                  <a:srgbClr val="FFFF00"/>
                </a:solidFill>
                <a:latin typeface="Arial" charset="0"/>
                <a:cs typeface="Arial" charset="0"/>
              </a:rPr>
              <a:t>Openness  to experience </a:t>
            </a:r>
            <a:r>
              <a:rPr lang="en-US" sz="2500" smtClean="0">
                <a:latin typeface="Arial" charset="0"/>
                <a:cs typeface="Arial" charset="0"/>
              </a:rPr>
              <a:t>(instead of the rigid defense stance of the person feeling under threat)</a:t>
            </a:r>
          </a:p>
          <a:p>
            <a:pPr marL="0" indent="0">
              <a:lnSpc>
                <a:spcPct val="80000"/>
              </a:lnSpc>
              <a:buFont typeface="Arial" charset="0"/>
              <a:buNone/>
            </a:pPr>
            <a:r>
              <a:rPr lang="en-US" sz="2500" smtClean="0">
                <a:solidFill>
                  <a:srgbClr val="FFFF00"/>
                </a:solidFill>
                <a:latin typeface="Arial" charset="0"/>
                <a:cs typeface="Arial" charset="0"/>
              </a:rPr>
              <a:t>Personality</a:t>
            </a:r>
            <a:r>
              <a:rPr lang="en-US" sz="2500" smtClean="0">
                <a:latin typeface="Arial" charset="0"/>
                <a:cs typeface="Arial" charset="0"/>
              </a:rPr>
              <a:t>: mature, fluid, absence of rigidity and fundamentalism </a:t>
            </a:r>
          </a:p>
          <a:p>
            <a:pPr marL="0" indent="0">
              <a:lnSpc>
                <a:spcPct val="80000"/>
              </a:lnSpc>
              <a:buFont typeface="Arial" charset="0"/>
              <a:buNone/>
            </a:pPr>
            <a:r>
              <a:rPr lang="en-US" sz="2500" smtClean="0">
                <a:solidFill>
                  <a:srgbClr val="FFFF00"/>
                </a:solidFill>
                <a:latin typeface="Arial" charset="0"/>
                <a:cs typeface="Arial" charset="0"/>
              </a:rPr>
              <a:t>Maximum of adaptability and resilience</a:t>
            </a:r>
          </a:p>
          <a:p>
            <a:pPr marL="0" indent="0">
              <a:lnSpc>
                <a:spcPct val="80000"/>
              </a:lnSpc>
              <a:buFont typeface="Arial" charset="0"/>
              <a:buNone/>
            </a:pPr>
            <a:r>
              <a:rPr lang="en-US" sz="2500" smtClean="0">
                <a:solidFill>
                  <a:srgbClr val="FFFF00"/>
                </a:solidFill>
                <a:latin typeface="Arial" charset="0"/>
                <a:cs typeface="Arial" charset="0"/>
              </a:rPr>
              <a:t>Trust in themselves, their organism, their intuition, feelings and their values</a:t>
            </a:r>
          </a:p>
          <a:p>
            <a:pPr marL="0" indent="0">
              <a:lnSpc>
                <a:spcPct val="80000"/>
              </a:lnSpc>
              <a:buFont typeface="Arial" charset="0"/>
              <a:buNone/>
            </a:pPr>
            <a:r>
              <a:rPr lang="en-US" sz="2500" smtClean="0">
                <a:solidFill>
                  <a:srgbClr val="FFFF00"/>
                </a:solidFill>
                <a:latin typeface="Arial" charset="0"/>
                <a:cs typeface="Arial" charset="0"/>
              </a:rPr>
              <a:t>Sense of direction</a:t>
            </a:r>
            <a:r>
              <a:rPr lang="en-US" sz="2500" smtClean="0">
                <a:latin typeface="Arial" charset="0"/>
                <a:cs typeface="Arial" charset="0"/>
              </a:rPr>
              <a:t>, purpose, leadership qualities</a:t>
            </a:r>
          </a:p>
          <a:p>
            <a:pPr marL="0" indent="0" algn="ctr" eaLnBrk="1" hangingPunct="1">
              <a:lnSpc>
                <a:spcPct val="80000"/>
              </a:lnSpc>
              <a:buFont typeface="Wingdings 2" pitchFamily="18" charset="2"/>
              <a:buNone/>
            </a:pPr>
            <a:endParaRPr lang="en-US" altLang="it-IT" sz="2400" b="1" smtClean="0"/>
          </a:p>
        </p:txBody>
      </p:sp>
      <p:grpSp>
        <p:nvGrpSpPr>
          <p:cNvPr id="46082"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6084"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6085"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6088"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4294967295"/>
          </p:nvPr>
        </p:nvSpPr>
        <p:spPr>
          <a:xfrm>
            <a:off x="304800" y="762000"/>
            <a:ext cx="8610600" cy="5410200"/>
          </a:xfrm>
        </p:spPr>
        <p:txBody>
          <a:bodyPr lIns="45720" rIns="45720"/>
          <a:lstStyle/>
          <a:p>
            <a:pPr marL="34925" indent="0">
              <a:lnSpc>
                <a:spcPct val="90000"/>
              </a:lnSpc>
              <a:spcBef>
                <a:spcPts val="600"/>
              </a:spcBef>
              <a:buFont typeface="Wingdings 2" pitchFamily="18" charset="2"/>
              <a:buNone/>
            </a:pPr>
            <a:r>
              <a:rPr lang="en-US" altLang="it-IT" sz="3600" b="1" smtClean="0">
                <a:solidFill>
                  <a:srgbClr val="33CC33"/>
                </a:solidFill>
              </a:rPr>
              <a:t>As promoters of change</a:t>
            </a:r>
            <a:r>
              <a:rPr lang="en-US" altLang="it-IT" sz="3600" smtClean="0"/>
              <a:t>, no matter if we are scientists, health practitioners, opinion makers, politicians, educators or committed citizens we need to be aware of: </a:t>
            </a:r>
          </a:p>
          <a:p>
            <a:pPr marL="34925" indent="0">
              <a:lnSpc>
                <a:spcPct val="90000"/>
              </a:lnSpc>
              <a:spcBef>
                <a:spcPts val="600"/>
              </a:spcBef>
              <a:buFont typeface="Wingdings 2" pitchFamily="18" charset="2"/>
              <a:buNone/>
            </a:pPr>
            <a:r>
              <a:rPr lang="en-US" altLang="it-IT" sz="3600" b="1" smtClean="0">
                <a:solidFill>
                  <a:srgbClr val="FFFF00"/>
                </a:solidFill>
              </a:rPr>
              <a:t>How our social and personal selves are socially construed?</a:t>
            </a:r>
          </a:p>
          <a:p>
            <a:pPr marL="34925" indent="0">
              <a:lnSpc>
                <a:spcPct val="90000"/>
              </a:lnSpc>
              <a:spcBef>
                <a:spcPts val="600"/>
              </a:spcBef>
              <a:buFont typeface="Wingdings 2" pitchFamily="18" charset="2"/>
              <a:buNone/>
            </a:pPr>
            <a:r>
              <a:rPr lang="en-US" altLang="it-IT" sz="3600" smtClean="0"/>
              <a:t>Are the present narratives effective for promoting the  </a:t>
            </a:r>
            <a:r>
              <a:rPr lang="en-US" altLang="it-IT" sz="3600" smtClean="0">
                <a:solidFill>
                  <a:srgbClr val="FFFF00"/>
                </a:solidFill>
              </a:rPr>
              <a:t>sustainable  development of the human potentialities of all the  people </a:t>
            </a:r>
            <a:r>
              <a:rPr lang="en-US" altLang="it-IT" sz="3600" smtClean="0"/>
              <a:t>or not? </a:t>
            </a:r>
            <a:endParaRPr lang="en-US" altLang="it-IT" sz="7200" smtClean="0"/>
          </a:p>
        </p:txBody>
      </p:sp>
      <p:grpSp>
        <p:nvGrpSpPr>
          <p:cNvPr id="16386"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6388"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6389"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6392"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type="subTitle" idx="4294967295"/>
          </p:nvPr>
        </p:nvSpPr>
        <p:spPr>
          <a:xfrm>
            <a:off x="569913" y="457200"/>
            <a:ext cx="8229600" cy="5732463"/>
          </a:xfrm>
        </p:spPr>
        <p:txBody>
          <a:bodyPr lIns="0" rIns="18288"/>
          <a:lstStyle/>
          <a:p>
            <a:pPr marL="0" indent="0">
              <a:lnSpc>
                <a:spcPct val="90000"/>
              </a:lnSpc>
              <a:buFont typeface="Wingdings 2" pitchFamily="18" charset="2"/>
              <a:buNone/>
            </a:pPr>
            <a:r>
              <a:rPr lang="en-US" sz="3600" smtClean="0">
                <a:latin typeface="Arial" charset="0"/>
                <a:cs typeface="Arial" charset="0"/>
              </a:rPr>
              <a:t>Carl Rogers’ research over the last 70 years has identified specific  qualities in relationships which empower people to  develop their potentialities:</a:t>
            </a:r>
          </a:p>
          <a:p>
            <a:pPr marL="0" indent="0">
              <a:lnSpc>
                <a:spcPct val="90000"/>
              </a:lnSpc>
              <a:buFont typeface="Wingdings 2" pitchFamily="18" charset="2"/>
              <a:buNone/>
            </a:pPr>
            <a:endParaRPr lang="en-US" sz="3600" smtClean="0">
              <a:latin typeface="Arial" charset="0"/>
              <a:cs typeface="Arial" charset="0"/>
            </a:endParaRPr>
          </a:p>
          <a:p>
            <a:pPr marL="0" indent="0">
              <a:lnSpc>
                <a:spcPct val="90000"/>
              </a:lnSpc>
              <a:buFont typeface="Wingdings 2" pitchFamily="18" charset="2"/>
              <a:buNone/>
            </a:pPr>
            <a:r>
              <a:rPr lang="en-US" sz="2400" b="1" smtClean="0">
                <a:latin typeface="Arial" charset="0"/>
                <a:cs typeface="Arial" charset="0"/>
              </a:rPr>
              <a:t>The relationships that foster personal growth are:</a:t>
            </a:r>
          </a:p>
          <a:p>
            <a:pPr marL="0" indent="0">
              <a:lnSpc>
                <a:spcPct val="90000"/>
              </a:lnSpc>
              <a:buClrTx/>
              <a:buFont typeface="Wingdings 2" pitchFamily="18" charset="2"/>
              <a:buNone/>
            </a:pPr>
            <a:r>
              <a:rPr lang="en-US" sz="3600" b="1" smtClean="0">
                <a:solidFill>
                  <a:srgbClr val="FFFF00"/>
                </a:solidFill>
                <a:latin typeface="Arial" charset="0"/>
                <a:cs typeface="Arial" charset="0"/>
              </a:rPr>
              <a:t>Respect</a:t>
            </a:r>
          </a:p>
          <a:p>
            <a:pPr marL="0" indent="0">
              <a:lnSpc>
                <a:spcPct val="90000"/>
              </a:lnSpc>
              <a:buClrTx/>
              <a:buFont typeface="Wingdings 2" pitchFamily="18" charset="2"/>
              <a:buNone/>
            </a:pPr>
            <a:r>
              <a:rPr lang="en-US" sz="3600" b="1" smtClean="0">
                <a:solidFill>
                  <a:srgbClr val="FFFF00"/>
                </a:solidFill>
                <a:latin typeface="Arial" charset="0"/>
                <a:cs typeface="Arial" charset="0"/>
              </a:rPr>
              <a:t>Empathic understanding </a:t>
            </a:r>
          </a:p>
          <a:p>
            <a:pPr marL="0" indent="0">
              <a:lnSpc>
                <a:spcPct val="90000"/>
              </a:lnSpc>
              <a:buClrTx/>
              <a:buFont typeface="Wingdings 2" pitchFamily="18" charset="2"/>
              <a:buNone/>
            </a:pPr>
            <a:r>
              <a:rPr lang="en-US" sz="3600" b="1" smtClean="0">
                <a:solidFill>
                  <a:srgbClr val="FFFF00"/>
                </a:solidFill>
                <a:latin typeface="Arial" charset="0"/>
                <a:cs typeface="Arial" charset="0"/>
              </a:rPr>
              <a:t>Authenticity</a:t>
            </a:r>
            <a:r>
              <a:rPr lang="en-US" sz="3600" b="1" smtClean="0">
                <a:latin typeface="Arial" charset="0"/>
                <a:cs typeface="Arial" charset="0"/>
              </a:rPr>
              <a:t>/congruence ( capacity of deep contact)</a:t>
            </a:r>
          </a:p>
          <a:p>
            <a:pPr marL="0" indent="0" algn="ctr" eaLnBrk="1" hangingPunct="1">
              <a:lnSpc>
                <a:spcPct val="90000"/>
              </a:lnSpc>
              <a:buFont typeface="Wingdings 2" pitchFamily="18" charset="2"/>
              <a:buNone/>
            </a:pPr>
            <a:endParaRPr lang="en-US" altLang="it-IT" sz="2800" b="1" smtClean="0"/>
          </a:p>
        </p:txBody>
      </p:sp>
      <p:grpSp>
        <p:nvGrpSpPr>
          <p:cNvPr id="48130"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8132"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8133"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8136"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ubtitle 2"/>
          <p:cNvSpPr>
            <a:spLocks noGrp="1"/>
          </p:cNvSpPr>
          <p:nvPr>
            <p:ph type="subTitle" idx="4294967295"/>
          </p:nvPr>
        </p:nvSpPr>
        <p:spPr>
          <a:xfrm>
            <a:off x="533400" y="763588"/>
            <a:ext cx="8229600" cy="5637212"/>
          </a:xfrm>
        </p:spPr>
        <p:txBody>
          <a:bodyPr lIns="0" rIns="18288"/>
          <a:lstStyle/>
          <a:p>
            <a:pPr marL="0" indent="0">
              <a:lnSpc>
                <a:spcPct val="80000"/>
              </a:lnSpc>
              <a:buFont typeface="Wingdings 2" pitchFamily="18" charset="2"/>
              <a:buNone/>
            </a:pPr>
            <a:r>
              <a:rPr lang="en-US" sz="3600" b="1" smtClean="0">
                <a:solidFill>
                  <a:srgbClr val="FFFF00"/>
                </a:solidFill>
                <a:latin typeface="Arial" charset="0"/>
                <a:cs typeface="Arial" charset="0"/>
              </a:rPr>
              <a:t>People that are related to in this nourishing way tend to reproduce these qualities in their relationships.</a:t>
            </a:r>
          </a:p>
          <a:p>
            <a:pPr marL="0" indent="0">
              <a:lnSpc>
                <a:spcPct val="80000"/>
              </a:lnSpc>
              <a:buFont typeface="Wingdings 2" pitchFamily="18" charset="2"/>
              <a:buNone/>
            </a:pPr>
            <a:r>
              <a:rPr lang="en-US" sz="2400" smtClean="0">
                <a:latin typeface="Arial" charset="0"/>
                <a:cs typeface="Arial" charset="0"/>
              </a:rPr>
              <a:t>Unfortunately, this also tends to hold true in the </a:t>
            </a:r>
            <a:r>
              <a:rPr lang="en-US" sz="2400" b="1" smtClean="0">
                <a:solidFill>
                  <a:srgbClr val="FFFF00"/>
                </a:solidFill>
                <a:latin typeface="Arial" charset="0"/>
                <a:cs typeface="Arial" charset="0"/>
              </a:rPr>
              <a:t>opposite case</a:t>
            </a:r>
            <a:r>
              <a:rPr lang="en-US" sz="2400" smtClean="0">
                <a:solidFill>
                  <a:srgbClr val="FFFF00"/>
                </a:solidFill>
                <a:latin typeface="Arial" charset="0"/>
                <a:cs typeface="Arial" charset="0"/>
              </a:rPr>
              <a:t>: </a:t>
            </a:r>
          </a:p>
          <a:p>
            <a:pPr marL="0" indent="0">
              <a:lnSpc>
                <a:spcPct val="80000"/>
              </a:lnSpc>
              <a:buFont typeface="Wingdings 2" pitchFamily="18" charset="2"/>
              <a:buNone/>
            </a:pPr>
            <a:endParaRPr lang="en-US" sz="1400" smtClean="0">
              <a:latin typeface="Arial" charset="0"/>
              <a:cs typeface="Arial" charset="0"/>
            </a:endParaRPr>
          </a:p>
          <a:p>
            <a:pPr marL="0" indent="0">
              <a:lnSpc>
                <a:spcPct val="80000"/>
              </a:lnSpc>
              <a:buFont typeface="Wingdings 2" pitchFamily="18" charset="2"/>
              <a:buNone/>
            </a:pPr>
            <a:r>
              <a:rPr lang="en-US" sz="2400" smtClean="0">
                <a:latin typeface="Arial" charset="0"/>
                <a:cs typeface="Arial" charset="0"/>
              </a:rPr>
              <a:t>when people are related to in unhealthy, dysfunctional, demeaning, disrespectful and  violent ways  they tend to suffer from such mistreatment and </a:t>
            </a:r>
            <a:r>
              <a:rPr lang="en-US" sz="2400" smtClean="0">
                <a:solidFill>
                  <a:srgbClr val="FFFF00"/>
                </a:solidFill>
                <a:latin typeface="Arial" charset="0"/>
                <a:cs typeface="Arial" charset="0"/>
              </a:rPr>
              <a:t>tend to reproduce the same relational patterns with others; </a:t>
            </a:r>
          </a:p>
          <a:p>
            <a:pPr marL="0" indent="0">
              <a:lnSpc>
                <a:spcPct val="80000"/>
              </a:lnSpc>
              <a:buFont typeface="Wingdings 2" pitchFamily="18" charset="2"/>
              <a:buNone/>
            </a:pPr>
            <a:endParaRPr lang="en-US" sz="1400" smtClean="0">
              <a:latin typeface="Arial" charset="0"/>
              <a:cs typeface="Arial" charset="0"/>
            </a:endParaRPr>
          </a:p>
          <a:p>
            <a:pPr marL="0" indent="0">
              <a:lnSpc>
                <a:spcPct val="80000"/>
              </a:lnSpc>
              <a:buFont typeface="Wingdings 2" pitchFamily="18" charset="2"/>
              <a:buNone/>
            </a:pPr>
            <a:r>
              <a:rPr lang="en-US" sz="2400" smtClean="0">
                <a:latin typeface="Arial" charset="0"/>
                <a:cs typeface="Arial" charset="0"/>
              </a:rPr>
              <a:t>their </a:t>
            </a:r>
            <a:r>
              <a:rPr lang="en-US" sz="2400" b="1" smtClean="0">
                <a:latin typeface="Arial" charset="0"/>
                <a:cs typeface="Arial" charset="0"/>
              </a:rPr>
              <a:t>capacity of contact with their inner core is lost</a:t>
            </a:r>
            <a:r>
              <a:rPr lang="en-US" sz="2400" smtClean="0">
                <a:latin typeface="Arial" charset="0"/>
                <a:cs typeface="Arial" charset="0"/>
              </a:rPr>
              <a:t>, </a:t>
            </a:r>
            <a:r>
              <a:rPr lang="en-US" sz="2400" b="1" smtClean="0">
                <a:latin typeface="Arial" charset="0"/>
                <a:cs typeface="Arial" charset="0"/>
              </a:rPr>
              <a:t>self-regulation becomes impaired</a:t>
            </a:r>
            <a:r>
              <a:rPr lang="en-US" sz="2400" smtClean="0">
                <a:latin typeface="Arial" charset="0"/>
                <a:cs typeface="Arial" charset="0"/>
              </a:rPr>
              <a:t> and as a result they become rigid and defended and </a:t>
            </a:r>
            <a:r>
              <a:rPr lang="en-US" sz="2400" b="1" smtClean="0">
                <a:latin typeface="Arial" charset="0"/>
                <a:cs typeface="Arial" charset="0"/>
              </a:rPr>
              <a:t>risk fragmentation, </a:t>
            </a:r>
            <a:r>
              <a:rPr lang="en-US" sz="2400" b="1" smtClean="0">
                <a:solidFill>
                  <a:srgbClr val="FFFF00"/>
                </a:solidFill>
                <a:latin typeface="Arial" charset="0"/>
                <a:cs typeface="Arial" charset="0"/>
              </a:rPr>
              <a:t>a quite dramatic form of disempowerment.</a:t>
            </a:r>
          </a:p>
          <a:p>
            <a:pPr marL="0" indent="0">
              <a:lnSpc>
                <a:spcPct val="80000"/>
              </a:lnSpc>
              <a:buFont typeface="Wingdings 2" pitchFamily="18" charset="2"/>
              <a:buNone/>
            </a:pPr>
            <a:endParaRPr lang="en-US" sz="4400" smtClean="0"/>
          </a:p>
          <a:p>
            <a:pPr marL="0" indent="0" algn="ctr" eaLnBrk="1" hangingPunct="1">
              <a:lnSpc>
                <a:spcPct val="80000"/>
              </a:lnSpc>
              <a:buFont typeface="Wingdings 2" pitchFamily="18" charset="2"/>
              <a:buNone/>
            </a:pPr>
            <a:endParaRPr lang="en-US" altLang="it-IT" sz="1800" b="1" smtClean="0"/>
          </a:p>
        </p:txBody>
      </p:sp>
      <p:grpSp>
        <p:nvGrpSpPr>
          <p:cNvPr id="50178"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0180"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0181"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0184"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ubtitle 2"/>
          <p:cNvSpPr>
            <a:spLocks noGrp="1"/>
          </p:cNvSpPr>
          <p:nvPr>
            <p:ph type="subTitle" idx="4294967295"/>
          </p:nvPr>
        </p:nvSpPr>
        <p:spPr>
          <a:xfrm>
            <a:off x="569913" y="1066800"/>
            <a:ext cx="8229600" cy="5029200"/>
          </a:xfrm>
        </p:spPr>
        <p:txBody>
          <a:bodyPr lIns="0" rIns="18288"/>
          <a:lstStyle/>
          <a:p>
            <a:pPr marL="0" indent="0">
              <a:lnSpc>
                <a:spcPct val="80000"/>
              </a:lnSpc>
              <a:buFont typeface="Wingdings 2" pitchFamily="18" charset="2"/>
              <a:buNone/>
            </a:pPr>
            <a:r>
              <a:rPr lang="en-US" sz="5400" smtClean="0">
                <a:latin typeface="Arial" charset="0"/>
                <a:cs typeface="Arial" charset="0"/>
              </a:rPr>
              <a:t>We need to be aware on how we construe our experiences of what we call reality: the relationship with ourselves, the others, the world.</a:t>
            </a:r>
            <a:endParaRPr lang="it-IT" sz="5400" smtClean="0">
              <a:latin typeface="Arial" charset="0"/>
              <a:cs typeface="Arial" charset="0"/>
            </a:endParaRPr>
          </a:p>
          <a:p>
            <a:pPr marL="0" indent="0" algn="ctr">
              <a:lnSpc>
                <a:spcPct val="80000"/>
              </a:lnSpc>
              <a:buFont typeface="Wingdings 2" pitchFamily="18" charset="2"/>
              <a:buNone/>
            </a:pPr>
            <a:endParaRPr lang="en-US" sz="2000" b="1" smtClean="0">
              <a:latin typeface="Arial" charset="0"/>
              <a:cs typeface="Arial" charset="0"/>
            </a:endParaRPr>
          </a:p>
          <a:p>
            <a:pPr marL="0" indent="0" algn="ctr" eaLnBrk="1" hangingPunct="1">
              <a:lnSpc>
                <a:spcPct val="80000"/>
              </a:lnSpc>
              <a:buFont typeface="Wingdings 2" pitchFamily="18" charset="2"/>
              <a:buNone/>
            </a:pPr>
            <a:endParaRPr lang="en-US" altLang="it-IT" sz="1600" b="1" smtClean="0"/>
          </a:p>
        </p:txBody>
      </p:sp>
      <p:sp>
        <p:nvSpPr>
          <p:cNvPr id="52226"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52227"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2229"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2230"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2233"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ubtitle 2"/>
          <p:cNvSpPr>
            <a:spLocks noGrp="1"/>
          </p:cNvSpPr>
          <p:nvPr>
            <p:ph type="subTitle" idx="4294967295"/>
          </p:nvPr>
        </p:nvSpPr>
        <p:spPr>
          <a:xfrm>
            <a:off x="569913" y="457200"/>
            <a:ext cx="8229600" cy="5561013"/>
          </a:xfrm>
        </p:spPr>
        <p:txBody>
          <a:bodyPr lIns="0" rIns="18288"/>
          <a:lstStyle/>
          <a:p>
            <a:pPr marL="0" indent="0">
              <a:lnSpc>
                <a:spcPct val="80000"/>
              </a:lnSpc>
              <a:buFont typeface="Wingdings 2" pitchFamily="18" charset="2"/>
              <a:buNone/>
              <a:defRPr/>
            </a:pPr>
            <a:r>
              <a:rPr lang="it-IT" sz="3600" dirty="0" err="1">
                <a:latin typeface="Arial" charset="0"/>
                <a:cs typeface="Arial" charset="0"/>
              </a:rPr>
              <a:t>We</a:t>
            </a:r>
            <a:r>
              <a:rPr lang="it-IT" sz="3600" dirty="0">
                <a:latin typeface="Arial" charset="0"/>
                <a:cs typeface="Arial" charset="0"/>
              </a:rPr>
              <a:t>  </a:t>
            </a:r>
            <a:r>
              <a:rPr lang="it-IT" sz="3600" dirty="0" err="1">
                <a:latin typeface="Arial" charset="0"/>
                <a:cs typeface="Arial" charset="0"/>
              </a:rPr>
              <a:t>need</a:t>
            </a:r>
            <a:r>
              <a:rPr lang="it-IT" sz="3600" dirty="0">
                <a:latin typeface="Arial" charset="0"/>
                <a:cs typeface="Arial" charset="0"/>
              </a:rPr>
              <a:t>  to </a:t>
            </a:r>
            <a:r>
              <a:rPr lang="it-IT" sz="3600" dirty="0" err="1">
                <a:latin typeface="Arial" charset="0"/>
                <a:cs typeface="Arial" charset="0"/>
              </a:rPr>
              <a:t>foster</a:t>
            </a:r>
            <a:r>
              <a:rPr lang="it-IT" sz="3600" dirty="0">
                <a:latin typeface="Arial" charset="0"/>
                <a:cs typeface="Arial" charset="0"/>
              </a:rPr>
              <a:t> the </a:t>
            </a:r>
            <a:r>
              <a:rPr lang="it-IT" sz="3600" dirty="0" err="1">
                <a:latin typeface="Arial" charset="0"/>
                <a:cs typeface="Arial" charset="0"/>
              </a:rPr>
              <a:t>conditions</a:t>
            </a:r>
            <a:r>
              <a:rPr lang="it-IT" sz="3600" dirty="0">
                <a:latin typeface="Arial" charset="0"/>
                <a:cs typeface="Arial" charset="0"/>
              </a:rPr>
              <a:t> to </a:t>
            </a:r>
            <a:r>
              <a:rPr lang="it-IT" sz="3600" dirty="0" err="1">
                <a:latin typeface="Arial" charset="0"/>
                <a:cs typeface="Arial" charset="0"/>
              </a:rPr>
              <a:t>have</a:t>
            </a:r>
            <a:r>
              <a:rPr lang="it-IT" sz="3600" dirty="0">
                <a:latin typeface="Arial" charset="0"/>
                <a:cs typeface="Arial" charset="0"/>
              </a:rPr>
              <a:t> </a:t>
            </a:r>
            <a:r>
              <a:rPr lang="it-IT" sz="3600" b="1" dirty="0">
                <a:solidFill>
                  <a:srgbClr val="FFFF00"/>
                </a:solidFill>
                <a:latin typeface="Arial" charset="0"/>
                <a:cs typeface="Arial" charset="0"/>
              </a:rPr>
              <a:t>more</a:t>
            </a:r>
            <a:r>
              <a:rPr lang="it-IT" sz="3600" dirty="0">
                <a:latin typeface="Arial" charset="0"/>
                <a:cs typeface="Arial" charset="0"/>
              </a:rPr>
              <a:t> self </a:t>
            </a:r>
            <a:r>
              <a:rPr lang="it-IT" sz="3600" dirty="0" err="1">
                <a:latin typeface="Arial" charset="0"/>
                <a:cs typeface="Arial" charset="0"/>
              </a:rPr>
              <a:t>actualized</a:t>
            </a:r>
            <a:r>
              <a:rPr lang="it-IT" sz="3600" dirty="0">
                <a:latin typeface="Arial" charset="0"/>
                <a:cs typeface="Arial" charset="0"/>
              </a:rPr>
              <a:t> </a:t>
            </a:r>
            <a:r>
              <a:rPr lang="it-IT" sz="3600" dirty="0" err="1">
                <a:latin typeface="Arial" charset="0"/>
                <a:cs typeface="Arial" charset="0"/>
              </a:rPr>
              <a:t>people</a:t>
            </a:r>
            <a:r>
              <a:rPr lang="it-IT" sz="3600" dirty="0">
                <a:latin typeface="Arial" charset="0"/>
                <a:cs typeface="Arial" charset="0"/>
              </a:rPr>
              <a:t> </a:t>
            </a:r>
            <a:r>
              <a:rPr lang="it-IT" sz="3600" dirty="0" err="1">
                <a:latin typeface="Arial" charset="0"/>
                <a:cs typeface="Arial" charset="0"/>
              </a:rPr>
              <a:t>that</a:t>
            </a:r>
            <a:r>
              <a:rPr lang="it-IT" sz="3600" dirty="0">
                <a:latin typeface="Arial" charset="0"/>
                <a:cs typeface="Arial" charset="0"/>
              </a:rPr>
              <a:t> relate to </a:t>
            </a:r>
            <a:r>
              <a:rPr lang="it-IT" sz="3600" dirty="0" err="1">
                <a:latin typeface="Arial" charset="0"/>
                <a:cs typeface="Arial" charset="0"/>
              </a:rPr>
              <a:t>themselves</a:t>
            </a:r>
            <a:r>
              <a:rPr lang="it-IT" sz="3600" dirty="0">
                <a:latin typeface="Arial" charset="0"/>
                <a:cs typeface="Arial" charset="0"/>
              </a:rPr>
              <a:t>, to </a:t>
            </a:r>
            <a:r>
              <a:rPr lang="it-IT" sz="3600" dirty="0" err="1">
                <a:latin typeface="Arial" charset="0"/>
                <a:cs typeface="Arial" charset="0"/>
              </a:rPr>
              <a:t>others</a:t>
            </a:r>
            <a:r>
              <a:rPr lang="it-IT" sz="3600" dirty="0">
                <a:latin typeface="Arial" charset="0"/>
                <a:cs typeface="Arial" charset="0"/>
              </a:rPr>
              <a:t> and to the </a:t>
            </a:r>
            <a:r>
              <a:rPr lang="it-IT" sz="3600" dirty="0" err="1">
                <a:latin typeface="Arial" charset="0"/>
                <a:cs typeface="Arial" charset="0"/>
              </a:rPr>
              <a:t>planet</a:t>
            </a:r>
            <a:r>
              <a:rPr lang="it-IT" sz="3600" dirty="0">
                <a:latin typeface="Arial" charset="0"/>
                <a:cs typeface="Arial" charset="0"/>
              </a:rPr>
              <a:t> with </a:t>
            </a:r>
            <a:r>
              <a:rPr lang="it-IT" sz="3600" b="1" dirty="0">
                <a:solidFill>
                  <a:srgbClr val="FFFF00"/>
                </a:solidFill>
                <a:latin typeface="Arial" charset="0"/>
                <a:cs typeface="Arial" charset="0"/>
              </a:rPr>
              <a:t>more</a:t>
            </a:r>
            <a:endParaRPr lang="it-IT" sz="800" b="1" dirty="0">
              <a:solidFill>
                <a:srgbClr val="FFFF00"/>
              </a:solidFill>
              <a:latin typeface="Arial" charset="0"/>
              <a:cs typeface="Arial" charset="0"/>
            </a:endParaRPr>
          </a:p>
          <a:p>
            <a:pPr>
              <a:lnSpc>
                <a:spcPct val="80000"/>
              </a:lnSpc>
              <a:defRPr/>
            </a:pPr>
            <a:r>
              <a:rPr lang="it-IT" sz="3600" b="1" dirty="0" err="1">
                <a:latin typeface="Arial" charset="0"/>
                <a:cs typeface="Arial" charset="0"/>
              </a:rPr>
              <a:t>Respect</a:t>
            </a:r>
            <a:r>
              <a:rPr lang="it-IT" sz="3600" b="1" dirty="0">
                <a:latin typeface="Arial" charset="0"/>
                <a:cs typeface="Arial" charset="0"/>
              </a:rPr>
              <a:t> </a:t>
            </a:r>
          </a:p>
          <a:p>
            <a:pPr>
              <a:lnSpc>
                <a:spcPct val="80000"/>
              </a:lnSpc>
              <a:defRPr/>
            </a:pPr>
            <a:r>
              <a:rPr lang="it-IT" sz="3600" b="1" dirty="0" err="1">
                <a:latin typeface="Arial" charset="0"/>
                <a:cs typeface="Arial" charset="0"/>
              </a:rPr>
              <a:t>Empathy</a:t>
            </a:r>
            <a:endParaRPr lang="it-IT" sz="3600" b="1" dirty="0">
              <a:latin typeface="Arial" charset="0"/>
              <a:cs typeface="Arial" charset="0"/>
            </a:endParaRPr>
          </a:p>
          <a:p>
            <a:pPr>
              <a:lnSpc>
                <a:spcPct val="80000"/>
              </a:lnSpc>
              <a:defRPr/>
            </a:pPr>
            <a:r>
              <a:rPr lang="it-IT" sz="3600" b="1" dirty="0" err="1">
                <a:latin typeface="Arial" charset="0"/>
                <a:cs typeface="Arial" charset="0"/>
              </a:rPr>
              <a:t>Authenticity</a:t>
            </a:r>
            <a:r>
              <a:rPr lang="it-IT" sz="3600" b="1" dirty="0">
                <a:latin typeface="Arial" charset="0"/>
                <a:cs typeface="Arial" charset="0"/>
              </a:rPr>
              <a:t> (</a:t>
            </a:r>
            <a:r>
              <a:rPr lang="it-IT" sz="3600" b="1" dirty="0" err="1">
                <a:latin typeface="Arial" charset="0"/>
                <a:cs typeface="Arial" charset="0"/>
              </a:rPr>
              <a:t>capacity</a:t>
            </a:r>
            <a:r>
              <a:rPr lang="it-IT" sz="3600" b="1" dirty="0">
                <a:latin typeface="Arial" charset="0"/>
                <a:cs typeface="Arial" charset="0"/>
              </a:rPr>
              <a:t> of deep </a:t>
            </a:r>
            <a:r>
              <a:rPr lang="it-IT" sz="3600" b="1" dirty="0" err="1">
                <a:latin typeface="Arial" charset="0"/>
                <a:cs typeface="Arial" charset="0"/>
              </a:rPr>
              <a:t>contact</a:t>
            </a:r>
            <a:r>
              <a:rPr lang="it-IT" sz="3600" b="1" dirty="0">
                <a:latin typeface="Arial" charset="0"/>
                <a:cs typeface="Arial" charset="0"/>
              </a:rPr>
              <a:t>)</a:t>
            </a:r>
          </a:p>
          <a:p>
            <a:pPr marL="0" indent="0">
              <a:lnSpc>
                <a:spcPct val="80000"/>
              </a:lnSpc>
              <a:buFont typeface="Wingdings 2" pitchFamily="18" charset="2"/>
              <a:buNone/>
              <a:defRPr/>
            </a:pPr>
            <a:endParaRPr lang="it-IT" sz="8000" dirty="0">
              <a:latin typeface="Arial" charset="0"/>
              <a:cs typeface="Arial" charset="0"/>
            </a:endParaRPr>
          </a:p>
          <a:p>
            <a:pPr marL="0" indent="0" algn="ctr">
              <a:lnSpc>
                <a:spcPct val="80000"/>
              </a:lnSpc>
              <a:buFont typeface="Wingdings 2" pitchFamily="18" charset="2"/>
              <a:buNone/>
              <a:defRPr/>
            </a:pPr>
            <a:endParaRPr lang="en-US" sz="2000" b="1" dirty="0">
              <a:latin typeface="Arial" charset="0"/>
              <a:cs typeface="Arial" charset="0"/>
            </a:endParaRPr>
          </a:p>
          <a:p>
            <a:pPr marL="0" indent="0" algn="ctr" eaLnBrk="1" hangingPunct="1">
              <a:lnSpc>
                <a:spcPct val="80000"/>
              </a:lnSpc>
              <a:buFont typeface="Wingdings 2" pitchFamily="18" charset="2"/>
              <a:buNone/>
              <a:defRPr/>
            </a:pPr>
            <a:endParaRPr lang="en-US" altLang="it-IT" sz="1600" b="1" dirty="0"/>
          </a:p>
        </p:txBody>
      </p:sp>
      <p:sp>
        <p:nvSpPr>
          <p:cNvPr id="54274"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54275"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4278"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4279"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4282"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pic>
        <p:nvPicPr>
          <p:cNvPr id="54276" name="Immagine 1"/>
          <p:cNvPicPr>
            <a:picLocks noChangeAspect="1"/>
          </p:cNvPicPr>
          <p:nvPr/>
        </p:nvPicPr>
        <p:blipFill>
          <a:blip r:embed="rId6"/>
          <a:srcRect/>
          <a:stretch>
            <a:fillRect/>
          </a:stretch>
        </p:blipFill>
        <p:spPr bwMode="auto">
          <a:xfrm>
            <a:off x="4498975" y="3505200"/>
            <a:ext cx="4645025" cy="27241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3037" y="609600"/>
            <a:ext cx="8610600" cy="6172200"/>
          </a:xfrm>
        </p:spPr>
        <p:txBody>
          <a:bodyPr lIns="45720" rIns="45720">
            <a:noAutofit/>
          </a:bodyPr>
          <a:lstStyle/>
          <a:p>
            <a:pPr marL="0" indent="0" eaLnBrk="1" fontAlgn="auto" hangingPunct="1">
              <a:spcAft>
                <a:spcPts val="0"/>
              </a:spcAft>
              <a:buClr>
                <a:schemeClr val="accent3"/>
              </a:buClr>
              <a:buFont typeface="Wingdings 2"/>
              <a:buNone/>
              <a:defRPr/>
            </a:pPr>
            <a:r>
              <a:rPr lang="en-US" sz="2800" dirty="0">
                <a:latin typeface="Arial" pitchFamily="34" charset="0"/>
                <a:cs typeface="Arial" pitchFamily="34" charset="0"/>
              </a:rPr>
              <a:t>By fostering the conditions that protect and promote </a:t>
            </a:r>
            <a:r>
              <a:rPr lang="en-US" sz="2800" dirty="0">
                <a:solidFill>
                  <a:srgbClr val="FFFF00"/>
                </a:solidFill>
                <a:latin typeface="Arial" pitchFamily="34" charset="0"/>
                <a:cs typeface="Arial" pitchFamily="34" charset="0"/>
              </a:rPr>
              <a:t>individuality and empowerment  </a:t>
            </a:r>
            <a:r>
              <a:rPr lang="en-US" sz="2800" dirty="0">
                <a:latin typeface="Arial" pitchFamily="34" charset="0"/>
                <a:cs typeface="Arial" pitchFamily="34" charset="0"/>
              </a:rPr>
              <a:t>in </a:t>
            </a:r>
            <a:r>
              <a:rPr lang="en-US" sz="2800" dirty="0">
                <a:solidFill>
                  <a:srgbClr val="FFFF00"/>
                </a:solidFill>
                <a:latin typeface="Arial" pitchFamily="34" charset="0"/>
                <a:cs typeface="Arial" pitchFamily="34" charset="0"/>
              </a:rPr>
              <a:t>all the processes of the construction of  reality, identity, social roles and behaviors. </a:t>
            </a:r>
          </a:p>
          <a:p>
            <a:pPr marL="0" indent="0" eaLnBrk="1" fontAlgn="auto" hangingPunct="1">
              <a:spcAft>
                <a:spcPts val="0"/>
              </a:spcAft>
              <a:buClr>
                <a:schemeClr val="accent3"/>
              </a:buClr>
              <a:buFont typeface="Wingdings 2"/>
              <a:buNone/>
              <a:defRPr/>
            </a:pPr>
            <a:r>
              <a:rPr lang="en-US" sz="2800" dirty="0">
                <a:latin typeface="Arial" pitchFamily="34" charset="0"/>
                <a:cs typeface="Arial" pitchFamily="34" charset="0"/>
              </a:rPr>
              <a:t>By relating to others in respectful, emphatic, genuine and congruent ways and applying them as the relational foundations in:</a:t>
            </a:r>
          </a:p>
          <a:p>
            <a:pPr marL="5120640" lvl="8">
              <a:spcBef>
                <a:spcPts val="600"/>
              </a:spcBef>
              <a:defRPr/>
            </a:pPr>
            <a:r>
              <a:rPr lang="en-US" sz="2800" b="1" i="1" dirty="0">
                <a:solidFill>
                  <a:srgbClr val="FFFF00"/>
                </a:solidFill>
                <a:latin typeface="Arial" pitchFamily="34" charset="0"/>
                <a:cs typeface="Arial" pitchFamily="34" charset="0"/>
              </a:rPr>
              <a:t>Parenting </a:t>
            </a:r>
          </a:p>
          <a:p>
            <a:pPr marL="5120640" lvl="8">
              <a:spcBef>
                <a:spcPts val="600"/>
              </a:spcBef>
              <a:defRPr/>
            </a:pPr>
            <a:r>
              <a:rPr lang="en-US" sz="2800" b="1" i="1" dirty="0">
                <a:solidFill>
                  <a:srgbClr val="FFFF00"/>
                </a:solidFill>
                <a:latin typeface="Arial" pitchFamily="34" charset="0"/>
                <a:cs typeface="Arial" pitchFamily="34" charset="0"/>
              </a:rPr>
              <a:t>Schooling</a:t>
            </a:r>
          </a:p>
          <a:p>
            <a:pPr marL="5120640" lvl="8">
              <a:spcBef>
                <a:spcPts val="600"/>
              </a:spcBef>
              <a:defRPr/>
            </a:pPr>
            <a:r>
              <a:rPr lang="en-US" sz="2800" b="1" i="1" dirty="0">
                <a:solidFill>
                  <a:srgbClr val="FFFF00"/>
                </a:solidFill>
                <a:latin typeface="Arial" pitchFamily="34" charset="0"/>
                <a:cs typeface="Arial" pitchFamily="34" charset="0"/>
              </a:rPr>
              <a:t>Workplaces</a:t>
            </a:r>
          </a:p>
          <a:p>
            <a:pPr marL="5120640" lvl="8">
              <a:spcBef>
                <a:spcPts val="600"/>
              </a:spcBef>
              <a:defRPr/>
            </a:pPr>
            <a:r>
              <a:rPr lang="en-US" sz="2800" b="1" i="1" dirty="0">
                <a:solidFill>
                  <a:srgbClr val="FFFF00"/>
                </a:solidFill>
                <a:latin typeface="Arial" pitchFamily="34" charset="0"/>
                <a:cs typeface="Arial" pitchFamily="34" charset="0"/>
              </a:rPr>
              <a:t>Community</a:t>
            </a:r>
          </a:p>
          <a:p>
            <a:pPr marL="5120640" lvl="8">
              <a:spcBef>
                <a:spcPts val="600"/>
              </a:spcBef>
              <a:defRPr/>
            </a:pPr>
            <a:r>
              <a:rPr lang="en-US" sz="2800" b="1" i="1" dirty="0">
                <a:solidFill>
                  <a:srgbClr val="FFFF00"/>
                </a:solidFill>
                <a:latin typeface="Arial" pitchFamily="34" charset="0"/>
                <a:cs typeface="Arial" pitchFamily="34" charset="0"/>
              </a:rPr>
              <a:t>Society </a:t>
            </a:r>
          </a:p>
          <a:p>
            <a:pPr marL="5120640" lvl="8">
              <a:spcBef>
                <a:spcPts val="600"/>
              </a:spcBef>
              <a:defRPr/>
            </a:pPr>
            <a:r>
              <a:rPr lang="en-US" sz="2800" b="1" i="1" dirty="0">
                <a:solidFill>
                  <a:srgbClr val="FFFF00"/>
                </a:solidFill>
                <a:latin typeface="Arial" pitchFamily="34" charset="0"/>
                <a:cs typeface="Arial" pitchFamily="34" charset="0"/>
              </a:rPr>
              <a:t>Culture</a:t>
            </a:r>
          </a:p>
          <a:p>
            <a:pPr marL="3931920" indent="-182880" eaLnBrk="1" fontAlgn="auto" hangingPunct="1">
              <a:spcBef>
                <a:spcPts val="600"/>
              </a:spcBef>
              <a:spcAft>
                <a:spcPts val="0"/>
              </a:spcAft>
              <a:buClr>
                <a:schemeClr val="accent3"/>
              </a:buClr>
              <a:buFont typeface="Wingdings 2"/>
              <a:buNone/>
              <a:defRPr/>
            </a:pPr>
            <a:endParaRPr lang="en-US" sz="28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ubtitle 2"/>
          <p:cNvSpPr>
            <a:spLocks noGrp="1"/>
          </p:cNvSpPr>
          <p:nvPr>
            <p:ph type="subTitle" idx="4294967295"/>
          </p:nvPr>
        </p:nvSpPr>
        <p:spPr>
          <a:xfrm>
            <a:off x="569913" y="457200"/>
            <a:ext cx="8229600" cy="2590800"/>
          </a:xfrm>
        </p:spPr>
        <p:txBody>
          <a:bodyPr lIns="0" rIns="18288"/>
          <a:lstStyle/>
          <a:p>
            <a:pPr marL="0" indent="0" algn="ctr">
              <a:lnSpc>
                <a:spcPct val="80000"/>
              </a:lnSpc>
              <a:buFont typeface="Wingdings 2" pitchFamily="18" charset="2"/>
              <a:buNone/>
            </a:pPr>
            <a:endParaRPr lang="en-US" sz="2000" b="1" smtClean="0">
              <a:latin typeface="Arial" charset="0"/>
              <a:cs typeface="Arial" charset="0"/>
            </a:endParaRPr>
          </a:p>
          <a:p>
            <a:pPr marL="0" indent="0" algn="ctr" eaLnBrk="1" hangingPunct="1">
              <a:lnSpc>
                <a:spcPct val="80000"/>
              </a:lnSpc>
              <a:buFont typeface="Wingdings 2" pitchFamily="18" charset="2"/>
              <a:buNone/>
            </a:pPr>
            <a:endParaRPr lang="en-US" altLang="it-IT" sz="1600" b="1" smtClean="0"/>
          </a:p>
        </p:txBody>
      </p:sp>
      <p:sp>
        <p:nvSpPr>
          <p:cNvPr id="57346"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57347"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7350"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7351"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7354"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
        <p:nvSpPr>
          <p:cNvPr id="57348" name="Rectangle 11"/>
          <p:cNvSpPr>
            <a:spLocks noChangeArrowheads="1"/>
          </p:cNvSpPr>
          <p:nvPr/>
        </p:nvSpPr>
        <p:spPr bwMode="auto">
          <a:xfrm>
            <a:off x="381000" y="1096963"/>
            <a:ext cx="8153400" cy="3170237"/>
          </a:xfrm>
          <a:prstGeom prst="rect">
            <a:avLst/>
          </a:prstGeom>
          <a:noFill/>
          <a:ln w="9525">
            <a:noFill/>
            <a:miter lim="800000"/>
            <a:headEnd/>
            <a:tailEnd/>
          </a:ln>
        </p:spPr>
        <p:txBody>
          <a:bodyPr>
            <a:spAutoFit/>
          </a:bodyPr>
          <a:lstStyle/>
          <a:p>
            <a:r>
              <a:rPr lang="en-US" sz="2800" i="1">
                <a:solidFill>
                  <a:srgbClr val="FFFF00"/>
                </a:solidFill>
              </a:rPr>
              <a:t>Each of us </a:t>
            </a:r>
            <a:r>
              <a:rPr lang="en-US" sz="2800" i="1"/>
              <a:t>is part of the daily social construction of reality. </a:t>
            </a:r>
          </a:p>
          <a:p>
            <a:endParaRPr lang="en-US" sz="2800" i="1"/>
          </a:p>
          <a:p>
            <a:r>
              <a:rPr lang="en-US" sz="4400" b="1" i="1">
                <a:solidFill>
                  <a:srgbClr val="FFFF00"/>
                </a:solidFill>
              </a:rPr>
              <a:t>Are we part of the solution </a:t>
            </a:r>
          </a:p>
          <a:p>
            <a:r>
              <a:rPr lang="en-US" sz="2800" i="1"/>
              <a:t>or </a:t>
            </a:r>
          </a:p>
          <a:p>
            <a:r>
              <a:rPr lang="en-US" sz="4400" b="1" i="1">
                <a:solidFill>
                  <a:srgbClr val="FFFF00"/>
                </a:solidFill>
              </a:rPr>
              <a:t>are we part of the problem?</a:t>
            </a:r>
            <a:r>
              <a:rPr lang="en-US" sz="4400">
                <a:solidFill>
                  <a:srgbClr val="FFFF00"/>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a:xfrm>
            <a:off x="457200" y="990600"/>
            <a:ext cx="8305800" cy="5105400"/>
          </a:xfrm>
        </p:spPr>
        <p:txBody>
          <a:bodyPr/>
          <a:lstStyle/>
          <a:p>
            <a:pPr algn="ctr" eaLnBrk="1" hangingPunct="1">
              <a:defRPr/>
            </a:pPr>
            <a:r>
              <a:rPr lang="en-US" altLang="it-IT" sz="4400" dirty="0">
                <a:latin typeface="Arial" charset="0"/>
                <a:cs typeface="Arial" charset="0"/>
              </a:rPr>
              <a:t>Lets empower ourselves to     co-construe </a:t>
            </a:r>
          </a:p>
          <a:p>
            <a:pPr algn="ctr" eaLnBrk="1" hangingPunct="1">
              <a:defRPr/>
            </a:pPr>
            <a:r>
              <a:rPr lang="en-US" altLang="it-IT" sz="4400" dirty="0">
                <a:solidFill>
                  <a:srgbClr val="FFFF00"/>
                </a:solidFill>
                <a:latin typeface="Arial" charset="0"/>
                <a:cs typeface="Arial" charset="0"/>
              </a:rPr>
              <a:t>People-Centered &amp;</a:t>
            </a:r>
          </a:p>
          <a:p>
            <a:pPr algn="ctr" eaLnBrk="1" hangingPunct="1">
              <a:defRPr/>
            </a:pPr>
            <a:r>
              <a:rPr lang="en-US" altLang="it-IT" sz="4400" dirty="0">
                <a:solidFill>
                  <a:srgbClr val="FFFF00"/>
                </a:solidFill>
                <a:latin typeface="Arial" charset="0"/>
                <a:cs typeface="Arial" charset="0"/>
              </a:rPr>
              <a:t>Person- Centered </a:t>
            </a:r>
          </a:p>
          <a:p>
            <a:pPr algn="ctr" eaLnBrk="1" hangingPunct="1">
              <a:defRPr/>
            </a:pPr>
            <a:r>
              <a:rPr lang="en-US" altLang="it-IT" sz="4800" dirty="0">
                <a:solidFill>
                  <a:schemeClr val="accent3">
                    <a:lumMod val="75000"/>
                  </a:schemeClr>
                </a:solidFill>
                <a:latin typeface="Arial" charset="0"/>
                <a:cs typeface="Arial" charset="0"/>
              </a:rPr>
              <a:t>sustainable narratives!!</a:t>
            </a:r>
          </a:p>
        </p:txBody>
      </p:sp>
      <p:grpSp>
        <p:nvGrpSpPr>
          <p:cNvPr id="59394"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9396"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59397"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9400"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a:xfrm>
            <a:off x="457200" y="533400"/>
            <a:ext cx="8305800" cy="4876800"/>
          </a:xfrm>
        </p:spPr>
        <p:txBody>
          <a:bodyPr/>
          <a:lstStyle/>
          <a:p>
            <a:pPr algn="just" eaLnBrk="1" hangingPunct="1"/>
            <a:endParaRPr lang="it-IT" altLang="it-IT" sz="2800" smtClean="0">
              <a:latin typeface="Arial" charset="0"/>
              <a:cs typeface="Arial" charset="0"/>
            </a:endParaRPr>
          </a:p>
          <a:p>
            <a:pPr algn="just" eaLnBrk="1" hangingPunct="1"/>
            <a:endParaRPr lang="it-IT" altLang="it-IT" sz="2800" smtClean="0">
              <a:latin typeface="Arial" charset="0"/>
              <a:cs typeface="Arial" charset="0"/>
            </a:endParaRPr>
          </a:p>
          <a:p>
            <a:pPr algn="just" eaLnBrk="1" hangingPunct="1"/>
            <a:endParaRPr lang="it-IT" altLang="it-IT" sz="2800" smtClean="0">
              <a:latin typeface="Arial" charset="0"/>
              <a:cs typeface="Arial" charset="0"/>
            </a:endParaRPr>
          </a:p>
          <a:p>
            <a:pPr algn="just" eaLnBrk="1" hangingPunct="1"/>
            <a:r>
              <a:rPr lang="it-IT" altLang="it-IT" sz="2800" smtClean="0">
                <a:latin typeface="Arial" charset="0"/>
                <a:cs typeface="Arial" charset="0"/>
              </a:rPr>
              <a:t>At the social level you have mithologies and narratives that can be functional or difunctional, exactly as in individuals the way they construe the experience of thwenmselves, others and the words can be funtional or disfunctional.</a:t>
            </a:r>
          </a:p>
          <a:p>
            <a:pPr algn="just" eaLnBrk="1" hangingPunct="1"/>
            <a:endParaRPr lang="en-US" altLang="it-IT" sz="2800" smtClean="0">
              <a:latin typeface="Arial" charset="0"/>
              <a:cs typeface="Arial" charset="0"/>
            </a:endParaRPr>
          </a:p>
        </p:txBody>
      </p:sp>
      <p:grpSp>
        <p:nvGrpSpPr>
          <p:cNvPr id="28674"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8676"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28677"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8680"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4294967295"/>
          </p:nvPr>
        </p:nvSpPr>
        <p:spPr>
          <a:xfrm>
            <a:off x="304800" y="914400"/>
            <a:ext cx="8610600" cy="5029200"/>
          </a:xfrm>
        </p:spPr>
        <p:txBody>
          <a:bodyPr lIns="45720" rIns="45720"/>
          <a:lstStyle/>
          <a:p>
            <a:pPr marL="0" indent="0">
              <a:buFont typeface="Wingdings 2" pitchFamily="18" charset="2"/>
              <a:buNone/>
            </a:pPr>
            <a:endParaRPr lang="en-US" altLang="it-IT" sz="7200" smtClean="0"/>
          </a:p>
        </p:txBody>
      </p:sp>
      <p:grpSp>
        <p:nvGrpSpPr>
          <p:cNvPr id="61442"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1445"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61446"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1449"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61443" name="Picture 2" descr="C:\Users\a.zucconi\Desktop\sequenza--620x420.jpg"/>
          <p:cNvPicPr>
            <a:picLocks noChangeAspect="1" noChangeArrowheads="1"/>
          </p:cNvPicPr>
          <p:nvPr/>
        </p:nvPicPr>
        <p:blipFill>
          <a:blip r:embed="rId5"/>
          <a:srcRect/>
          <a:stretch>
            <a:fillRect/>
          </a:stretch>
        </p:blipFill>
        <p:spPr bwMode="auto">
          <a:xfrm>
            <a:off x="-534988" y="22225"/>
            <a:ext cx="10439401" cy="68294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4294967295"/>
          </p:nvPr>
        </p:nvSpPr>
        <p:spPr>
          <a:xfrm>
            <a:off x="304800" y="914400"/>
            <a:ext cx="8610600" cy="5029200"/>
          </a:xfrm>
        </p:spPr>
        <p:txBody>
          <a:bodyPr lIns="45720" rIns="45720"/>
          <a:lstStyle/>
          <a:p>
            <a:pPr marL="0" indent="0">
              <a:buFont typeface="Wingdings 2" pitchFamily="18" charset="2"/>
              <a:buNone/>
            </a:pPr>
            <a:endParaRPr lang="en-US" altLang="it-IT" sz="7200" smtClean="0"/>
          </a:p>
        </p:txBody>
      </p:sp>
      <p:grpSp>
        <p:nvGrpSpPr>
          <p:cNvPr id="62466"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2469"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62470"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2473"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62467" name="Picture 2" descr="C:\Users\a.zucconi\Desktop\victorias_secret.jpg"/>
          <p:cNvPicPr>
            <a:picLocks noChangeAspect="1" noChangeArrowheads="1"/>
          </p:cNvPicPr>
          <p:nvPr/>
        </p:nvPicPr>
        <p:blipFill>
          <a:blip r:embed="rId5"/>
          <a:srcRect/>
          <a:stretch>
            <a:fillRect/>
          </a:stretch>
        </p:blipFill>
        <p:spPr bwMode="auto">
          <a:xfrm>
            <a:off x="-1524000" y="0"/>
            <a:ext cx="12039600" cy="6829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2"/>
          <p:cNvSpPr>
            <a:spLocks noGrp="1"/>
          </p:cNvSpPr>
          <p:nvPr>
            <p:ph type="body" idx="4294967295"/>
          </p:nvPr>
        </p:nvSpPr>
        <p:spPr>
          <a:xfrm>
            <a:off x="304800" y="609600"/>
            <a:ext cx="8610600" cy="5410200"/>
          </a:xfrm>
        </p:spPr>
        <p:txBody>
          <a:bodyPr lIns="45720" rIns="45720"/>
          <a:lstStyle/>
          <a:p>
            <a:pPr marL="34925" indent="0">
              <a:spcBef>
                <a:spcPts val="600"/>
              </a:spcBef>
              <a:buFont typeface="Wingdings 2" pitchFamily="18" charset="2"/>
              <a:buNone/>
            </a:pPr>
            <a:r>
              <a:rPr lang="en-US" sz="3800" b="1" smtClean="0">
                <a:solidFill>
                  <a:srgbClr val="FFFF00"/>
                </a:solidFill>
              </a:rPr>
              <a:t>     Socio-cultural and personal constructs</a:t>
            </a:r>
            <a:r>
              <a:rPr lang="en-US" sz="3800" smtClean="0"/>
              <a:t> </a:t>
            </a:r>
          </a:p>
          <a:p>
            <a:pPr marL="1143000" lvl="2" indent="-228600">
              <a:buFont typeface="Wingdings 2" pitchFamily="18" charset="2"/>
              <a:buNone/>
            </a:pPr>
            <a:endParaRPr lang="en-US" sz="3300" smtClean="0"/>
          </a:p>
          <a:p>
            <a:pPr marL="1143000" lvl="2" indent="-228600">
              <a:buFont typeface="Wingdings 2" pitchFamily="18" charset="2"/>
              <a:buNone/>
            </a:pPr>
            <a:r>
              <a:rPr lang="en-US" sz="2900" smtClean="0"/>
              <a:t>  </a:t>
            </a:r>
            <a:r>
              <a:rPr lang="en-US" sz="3300" smtClean="0"/>
              <a:t>The ways communities and individual construe their experiences at the emotional and cognitive level- are interacting and influencing all the time with  the social and individual dimensions. </a:t>
            </a:r>
          </a:p>
          <a:p>
            <a:pPr marL="34925" indent="0">
              <a:buFont typeface="Wingdings 2" pitchFamily="18" charset="2"/>
              <a:buNone/>
            </a:pPr>
            <a:endParaRPr lang="en-US" altLang="it-IT" sz="8000" smtClean="0"/>
          </a:p>
        </p:txBody>
      </p:sp>
      <p:grpSp>
        <p:nvGrpSpPr>
          <p:cNvPr id="17410"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7412"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7413"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7416"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4294967295"/>
          </p:nvPr>
        </p:nvSpPr>
        <p:spPr>
          <a:xfrm>
            <a:off x="304800" y="914400"/>
            <a:ext cx="8610600" cy="5029200"/>
          </a:xfrm>
        </p:spPr>
        <p:txBody>
          <a:bodyPr lIns="45720" rIns="45720"/>
          <a:lstStyle/>
          <a:p>
            <a:pPr marL="0" indent="0">
              <a:buFont typeface="Wingdings 2" pitchFamily="18" charset="2"/>
              <a:buNone/>
            </a:pPr>
            <a:endParaRPr lang="en-US" altLang="it-IT" sz="7200" smtClean="0"/>
          </a:p>
        </p:txBody>
      </p:sp>
      <p:grpSp>
        <p:nvGrpSpPr>
          <p:cNvPr id="63490"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3493"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63494"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3497"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63491" name="Picture 2" descr="C:\Users\a.zucconi\Desktop\10-cose-che-ho-da-dire-sulle-modelle-oversize-L-MXCarS.jpg"/>
          <p:cNvPicPr>
            <a:picLocks noChangeAspect="1" noChangeArrowheads="1"/>
          </p:cNvPicPr>
          <p:nvPr/>
        </p:nvPicPr>
        <p:blipFill>
          <a:blip r:embed="rId5"/>
          <a:srcRect/>
          <a:stretch>
            <a:fillRect/>
          </a:stretch>
        </p:blipFill>
        <p:spPr bwMode="auto">
          <a:xfrm>
            <a:off x="0" y="0"/>
            <a:ext cx="9123363" cy="6811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4294967295"/>
          </p:nvPr>
        </p:nvSpPr>
        <p:spPr>
          <a:xfrm>
            <a:off x="304800" y="914400"/>
            <a:ext cx="8610600" cy="5334000"/>
          </a:xfrm>
        </p:spPr>
        <p:txBody>
          <a:bodyPr lIns="45720" rIns="45720"/>
          <a:lstStyle/>
          <a:p>
            <a:pPr>
              <a:defRPr/>
            </a:pPr>
            <a:r>
              <a:rPr lang="en-US" altLang="it-IT" sz="3600" dirty="0">
                <a:solidFill>
                  <a:srgbClr val="FFFF00"/>
                </a:solidFill>
              </a:rPr>
              <a:t> </a:t>
            </a:r>
            <a:r>
              <a:rPr lang="en-US" altLang="it-IT" sz="2800" dirty="0">
                <a:solidFill>
                  <a:srgbClr val="FFFF00"/>
                </a:solidFill>
              </a:rPr>
              <a:t>The Ideal body type portrayed in advertising is possessed by only 5% of American females.</a:t>
            </a:r>
          </a:p>
          <a:p>
            <a:pPr>
              <a:defRPr/>
            </a:pPr>
            <a:r>
              <a:rPr lang="en-US" altLang="it-IT" sz="2800" dirty="0">
                <a:solidFill>
                  <a:srgbClr val="FFFF00"/>
                </a:solidFill>
              </a:rPr>
              <a:t> 47% of girls in 5th-12th grade reported wanting to lose weight because of magazine pictures.</a:t>
            </a:r>
          </a:p>
          <a:p>
            <a:pPr>
              <a:defRPr/>
            </a:pPr>
            <a:r>
              <a:rPr lang="en-US" altLang="it-IT" sz="2800" dirty="0">
                <a:solidFill>
                  <a:srgbClr val="FFFF00"/>
                </a:solidFill>
              </a:rPr>
              <a:t> 69% of girls in 5th-12th grade reported that magazine pictures influenced their idea of a perfect body shape.</a:t>
            </a:r>
          </a:p>
          <a:p>
            <a:pPr>
              <a:defRPr/>
            </a:pPr>
            <a:r>
              <a:rPr lang="en-US" altLang="it-IT" sz="3600" dirty="0">
                <a:solidFill>
                  <a:srgbClr val="FFFF00"/>
                </a:solidFill>
              </a:rPr>
              <a:t> </a:t>
            </a:r>
            <a:r>
              <a:rPr lang="en-US" altLang="it-IT" sz="3200" dirty="0">
                <a:solidFill>
                  <a:srgbClr val="FFFF00"/>
                </a:solidFill>
              </a:rPr>
              <a:t>42% of 1st-3rd grade girls want to be thinner </a:t>
            </a:r>
            <a:r>
              <a:rPr lang="en-US" altLang="it-IT" sz="1800" dirty="0">
                <a:solidFill>
                  <a:srgbClr val="FFFF00"/>
                </a:solidFill>
              </a:rPr>
              <a:t>(</a:t>
            </a:r>
            <a:r>
              <a:rPr lang="en-US" altLang="it-IT" sz="1100" dirty="0">
                <a:solidFill>
                  <a:srgbClr val="FFFF00"/>
                </a:solidFill>
              </a:rPr>
              <a:t>Collins, M.E. (1991). Body figure perceptions and preferences among pre-adolescent children. International Journal of Eating Disorders, 199-208.</a:t>
            </a:r>
          </a:p>
          <a:p>
            <a:pPr>
              <a:defRPr/>
            </a:pPr>
            <a:r>
              <a:rPr lang="en-US" altLang="it-IT" sz="3200" dirty="0">
                <a:solidFill>
                  <a:srgbClr val="FFFF00"/>
                </a:solidFill>
              </a:rPr>
              <a:t>81% of 10 year olds are afraid of being fat (</a:t>
            </a:r>
            <a:r>
              <a:rPr lang="en-US" altLang="it-IT" sz="3200" dirty="0" err="1">
                <a:solidFill>
                  <a:srgbClr val="FFFF00"/>
                </a:solidFill>
              </a:rPr>
              <a:t>Mellin</a:t>
            </a:r>
            <a:r>
              <a:rPr lang="en-US" altLang="it-IT" sz="3200" dirty="0">
                <a:solidFill>
                  <a:srgbClr val="FFFF00"/>
                </a:solidFill>
              </a:rPr>
              <a:t> et al., 1991). </a:t>
            </a:r>
            <a:r>
              <a:rPr lang="en-US" altLang="it-IT" sz="1050" dirty="0" err="1">
                <a:solidFill>
                  <a:srgbClr val="FFFF00"/>
                </a:solidFill>
              </a:rPr>
              <a:t>Mellin</a:t>
            </a:r>
            <a:r>
              <a:rPr lang="en-US" altLang="it-IT" sz="1050" dirty="0">
                <a:solidFill>
                  <a:srgbClr val="FFFF00"/>
                </a:solidFill>
              </a:rPr>
              <a:t>, L., McNutt, S., Hu, Y., Schreiber, G.B., Crawford, P., &amp; </a:t>
            </a:r>
            <a:r>
              <a:rPr lang="en-US" altLang="it-IT" sz="1050" dirty="0" err="1">
                <a:solidFill>
                  <a:srgbClr val="FFFF00"/>
                </a:solidFill>
              </a:rPr>
              <a:t>Obarzanek</a:t>
            </a:r>
            <a:r>
              <a:rPr lang="en-US" altLang="it-IT" sz="1050" dirty="0">
                <a:solidFill>
                  <a:srgbClr val="FFFF00"/>
                </a:solidFill>
              </a:rPr>
              <a:t>, E. (1991). A longitudinal study of the dietary practices of black and white girls 9 and 10 years old at enrollment: The NHLBI growth and health study. Journal of Adolescent Health, 23-37.</a:t>
            </a:r>
          </a:p>
          <a:p>
            <a:pPr>
              <a:defRPr/>
            </a:pPr>
            <a:endParaRPr lang="en-US" altLang="it-IT" sz="1050" dirty="0"/>
          </a:p>
        </p:txBody>
      </p:sp>
      <p:grpSp>
        <p:nvGrpSpPr>
          <p:cNvPr id="64514"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4516"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6451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452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4294967295"/>
          </p:nvPr>
        </p:nvSpPr>
        <p:spPr>
          <a:xfrm>
            <a:off x="304800" y="914400"/>
            <a:ext cx="8610600" cy="5029200"/>
          </a:xfrm>
        </p:spPr>
        <p:txBody>
          <a:bodyPr lIns="45720" rIns="45720"/>
          <a:lstStyle/>
          <a:p>
            <a:pPr>
              <a:defRPr/>
            </a:pPr>
            <a:r>
              <a:rPr lang="en-US" altLang="it-IT" sz="3600" dirty="0">
                <a:solidFill>
                  <a:srgbClr val="FFFF00"/>
                </a:solidFill>
              </a:rPr>
              <a:t>Almost 50% of people with eating disorders meet the criteria for depression.</a:t>
            </a:r>
          </a:p>
          <a:p>
            <a:pPr>
              <a:defRPr/>
            </a:pPr>
            <a:endParaRPr lang="en-US" altLang="it-IT" sz="1600" dirty="0">
              <a:solidFill>
                <a:srgbClr val="FFFF00"/>
              </a:solidFill>
            </a:endParaRPr>
          </a:p>
          <a:p>
            <a:pPr>
              <a:defRPr/>
            </a:pPr>
            <a:r>
              <a:rPr lang="en-US" altLang="it-IT" sz="3600" dirty="0">
                <a:solidFill>
                  <a:srgbClr val="FFFF00"/>
                </a:solidFill>
              </a:rPr>
              <a:t>Only 1 in 10 men and women with eating disorders receive treatment. </a:t>
            </a:r>
          </a:p>
          <a:p>
            <a:pPr>
              <a:defRPr/>
            </a:pPr>
            <a:endParaRPr lang="en-US" altLang="it-IT" sz="1600" dirty="0">
              <a:solidFill>
                <a:srgbClr val="FFFF00"/>
              </a:solidFill>
            </a:endParaRPr>
          </a:p>
          <a:p>
            <a:pPr>
              <a:defRPr/>
            </a:pPr>
            <a:r>
              <a:rPr lang="en-US" altLang="it-IT" sz="3600" dirty="0">
                <a:solidFill>
                  <a:srgbClr val="FFFF00"/>
                </a:solidFill>
              </a:rPr>
              <a:t>Only 35% of people that receive treatment for eating disorders get treatment at a specialized facility.</a:t>
            </a:r>
          </a:p>
          <a:p>
            <a:pPr marL="0" indent="0">
              <a:buFont typeface="Wingdings 2" pitchFamily="18" charset="2"/>
              <a:buNone/>
              <a:defRPr/>
            </a:pPr>
            <a:r>
              <a:rPr lang="en-US" altLang="it-IT" sz="7200" dirty="0">
                <a:solidFill>
                  <a:srgbClr val="FFFF00"/>
                </a:solidFill>
              </a:rPr>
              <a:t>•</a:t>
            </a:r>
            <a:endParaRPr lang="en-US" altLang="it-IT" sz="7200" dirty="0"/>
          </a:p>
        </p:txBody>
      </p:sp>
      <p:grpSp>
        <p:nvGrpSpPr>
          <p:cNvPr id="65538"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5540"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65541"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5544"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4294967295"/>
          </p:nvPr>
        </p:nvSpPr>
        <p:spPr>
          <a:xfrm>
            <a:off x="304800" y="685800"/>
            <a:ext cx="8610600" cy="5029200"/>
          </a:xfrm>
        </p:spPr>
        <p:txBody>
          <a:bodyPr lIns="45720" rIns="45720"/>
          <a:lstStyle/>
          <a:p>
            <a:r>
              <a:rPr lang="en-US" altLang="it-IT" sz="3600" smtClean="0">
                <a:solidFill>
                  <a:srgbClr val="FFFF00"/>
                </a:solidFill>
              </a:rPr>
              <a:t> </a:t>
            </a:r>
            <a:r>
              <a:rPr lang="en-US" altLang="it-IT" sz="3200" smtClean="0">
                <a:solidFill>
                  <a:srgbClr val="FFFF00"/>
                </a:solidFill>
              </a:rPr>
              <a:t>Up to 30 million people in the U.S. of all ages and genders suffer from an eating disorder.</a:t>
            </a:r>
          </a:p>
          <a:p>
            <a:endParaRPr lang="en-US" altLang="it-IT" sz="1600" smtClean="0">
              <a:solidFill>
                <a:srgbClr val="FFFF00"/>
              </a:solidFill>
            </a:endParaRPr>
          </a:p>
          <a:p>
            <a:r>
              <a:rPr lang="en-US" altLang="it-IT" sz="3600" smtClean="0">
                <a:solidFill>
                  <a:srgbClr val="FFFF00"/>
                </a:solidFill>
              </a:rPr>
              <a:t> Eating disorders have the highest mortality rate of any mental illness.</a:t>
            </a:r>
          </a:p>
          <a:p>
            <a:endParaRPr lang="en-US" altLang="it-IT" sz="1200" smtClean="0">
              <a:solidFill>
                <a:srgbClr val="FFFF00"/>
              </a:solidFill>
            </a:endParaRPr>
          </a:p>
          <a:p>
            <a:r>
              <a:rPr lang="en-US" altLang="it-IT" sz="3600" smtClean="0">
                <a:solidFill>
                  <a:srgbClr val="FFFF00"/>
                </a:solidFill>
              </a:rPr>
              <a:t> 91% of women surveyed on a college campus had attempted to control their weight through dieting. 22% dieted “often” or “always.”</a:t>
            </a:r>
            <a:endParaRPr lang="en-US" altLang="it-IT" sz="7200" smtClean="0"/>
          </a:p>
        </p:txBody>
      </p:sp>
      <p:grpSp>
        <p:nvGrpSpPr>
          <p:cNvPr id="66562"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6564"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6656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656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4294967295"/>
          </p:nvPr>
        </p:nvSpPr>
        <p:spPr>
          <a:xfrm>
            <a:off x="304800" y="1143000"/>
            <a:ext cx="8610600" cy="5029200"/>
          </a:xfrm>
        </p:spPr>
        <p:txBody>
          <a:bodyPr lIns="45720" rIns="45720"/>
          <a:lstStyle/>
          <a:p>
            <a:r>
              <a:rPr lang="en-US" altLang="it-IT" sz="3600" smtClean="0">
                <a:solidFill>
                  <a:srgbClr val="FFFF00"/>
                </a:solidFill>
              </a:rPr>
              <a:t> Anorexia is the third most common chronic illness among adolescents.</a:t>
            </a:r>
          </a:p>
          <a:p>
            <a:endParaRPr lang="en-US" altLang="it-IT" sz="3600" smtClean="0">
              <a:solidFill>
                <a:srgbClr val="FFFF00"/>
              </a:solidFill>
            </a:endParaRPr>
          </a:p>
          <a:p>
            <a:r>
              <a:rPr lang="en-US" altLang="it-IT" sz="3600" smtClean="0">
                <a:solidFill>
                  <a:srgbClr val="FFFF00"/>
                </a:solidFill>
              </a:rPr>
              <a:t>The mortality rate associated with anorexia nervosa is 12 times higher than the death rate associated with all causes of death for females 15-24 years old.</a:t>
            </a:r>
          </a:p>
          <a:p>
            <a:endParaRPr lang="en-US" altLang="it-IT" sz="7200" smtClean="0"/>
          </a:p>
        </p:txBody>
      </p:sp>
      <p:grpSp>
        <p:nvGrpSpPr>
          <p:cNvPr id="67586"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7588"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67589"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7592"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a:xfrm>
            <a:off x="152400" y="0"/>
            <a:ext cx="8970963" cy="5791200"/>
          </a:xfrm>
        </p:spPr>
        <p:txBody>
          <a:bodyPr/>
          <a:lstStyle/>
          <a:p>
            <a:pPr eaLnBrk="1" hangingPunct="1"/>
            <a:r>
              <a:rPr lang="en-US" altLang="it-IT" sz="4800" b="1" smtClean="0">
                <a:latin typeface="Arial" charset="0"/>
                <a:cs typeface="Arial" charset="0"/>
              </a:rPr>
              <a:t>WHO’ action plan 2013-2020  </a:t>
            </a:r>
          </a:p>
          <a:p>
            <a:pPr eaLnBrk="1" hangingPunct="1"/>
            <a:endParaRPr lang="en-US" altLang="it-IT" sz="2400" smtClean="0">
              <a:solidFill>
                <a:srgbClr val="00B050"/>
              </a:solidFill>
              <a:latin typeface="Arial" charset="0"/>
              <a:cs typeface="Arial" charset="0"/>
            </a:endParaRPr>
          </a:p>
          <a:p>
            <a:pPr eaLnBrk="1" hangingPunct="1"/>
            <a:r>
              <a:rPr lang="en-US" altLang="it-IT" sz="2800" smtClean="0">
                <a:latin typeface="Arial" charset="0"/>
                <a:cs typeface="Arial" charset="0"/>
              </a:rPr>
              <a:t>Proposed actions for international and national partners</a:t>
            </a:r>
            <a:r>
              <a:rPr lang="en-US" altLang="it-IT" sz="2800" smtClean="0">
                <a:solidFill>
                  <a:srgbClr val="00B050"/>
                </a:solidFill>
                <a:latin typeface="Arial" charset="0"/>
                <a:cs typeface="Arial" charset="0"/>
              </a:rPr>
              <a:t>: </a:t>
            </a:r>
          </a:p>
          <a:p>
            <a:pPr eaLnBrk="1" hangingPunct="1"/>
            <a:endParaRPr lang="en-US" altLang="it-IT" sz="2400" smtClean="0">
              <a:solidFill>
                <a:srgbClr val="00B050"/>
              </a:solidFill>
              <a:latin typeface="Arial" charset="0"/>
              <a:cs typeface="Arial" charset="0"/>
            </a:endParaRPr>
          </a:p>
          <a:p>
            <a:pPr eaLnBrk="1" hangingPunct="1"/>
            <a:r>
              <a:rPr lang="en-US" altLang="it-IT" sz="4000" smtClean="0">
                <a:solidFill>
                  <a:srgbClr val="FFFF00"/>
                </a:solidFill>
                <a:latin typeface="Arial" charset="0"/>
                <a:cs typeface="Arial" charset="0"/>
              </a:rPr>
              <a:t>Engage all stakeholders in advocacy </a:t>
            </a:r>
          </a:p>
          <a:p>
            <a:pPr eaLnBrk="1" hangingPunct="1"/>
            <a:r>
              <a:rPr lang="en-US" altLang="it-IT" sz="2800" smtClean="0">
                <a:latin typeface="Arial" charset="0"/>
                <a:cs typeface="Arial" charset="0"/>
              </a:rPr>
              <a:t>to raise awareness of the magnitude of burden of disease associated with mental disorders and </a:t>
            </a:r>
            <a:r>
              <a:rPr lang="en-US" altLang="it-IT" sz="2800" smtClean="0">
                <a:solidFill>
                  <a:srgbClr val="FFFF00"/>
                </a:solidFill>
                <a:latin typeface="Arial" charset="0"/>
                <a:cs typeface="Arial" charset="0"/>
              </a:rPr>
              <a:t>the availability of effective intervention strategies for the promotion of mental health</a:t>
            </a:r>
            <a:r>
              <a:rPr lang="en-US" altLang="it-IT" sz="2800" smtClean="0">
                <a:latin typeface="Arial" charset="0"/>
                <a:cs typeface="Arial" charset="0"/>
              </a:rPr>
              <a:t>, prevention of mental disorders and treatment, care and recovery of persons with mental disorders.</a:t>
            </a:r>
          </a:p>
        </p:txBody>
      </p:sp>
      <p:grpSp>
        <p:nvGrpSpPr>
          <p:cNvPr id="68610"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8612"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68613"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8616"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a:xfrm>
            <a:off x="152400" y="0"/>
            <a:ext cx="8970963" cy="5791200"/>
          </a:xfrm>
        </p:spPr>
        <p:txBody>
          <a:bodyPr/>
          <a:lstStyle/>
          <a:p>
            <a:pPr eaLnBrk="1" hangingPunct="1"/>
            <a:r>
              <a:rPr lang="en-US" altLang="it-IT" sz="2800" b="1" smtClean="0">
                <a:solidFill>
                  <a:srgbClr val="FFFF00"/>
                </a:solidFill>
                <a:latin typeface="Arial" charset="0"/>
                <a:cs typeface="Arial" charset="0"/>
              </a:rPr>
              <a:t>WHO</a:t>
            </a:r>
            <a:r>
              <a:rPr lang="en-US" altLang="it-IT" sz="2800" b="1" smtClean="0">
                <a:latin typeface="Arial" charset="0"/>
                <a:cs typeface="Arial" charset="0"/>
              </a:rPr>
              <a:t>’ action plan 2013-2020</a:t>
            </a:r>
            <a:r>
              <a:rPr lang="en-US" altLang="it-IT" sz="2400" smtClean="0">
                <a:latin typeface="Arial" charset="0"/>
                <a:cs typeface="Arial" charset="0"/>
              </a:rPr>
              <a:t> is based on cross-cutting principles and approaches:</a:t>
            </a:r>
          </a:p>
          <a:p>
            <a:pPr eaLnBrk="1" hangingPunct="1"/>
            <a:endParaRPr lang="en-US" altLang="it-IT" sz="900" smtClean="0">
              <a:latin typeface="Arial" charset="0"/>
              <a:cs typeface="Arial" charset="0"/>
            </a:endParaRPr>
          </a:p>
          <a:p>
            <a:pPr eaLnBrk="1" hangingPunct="1"/>
            <a:endParaRPr lang="en-US" altLang="it-IT" sz="900" smtClean="0">
              <a:latin typeface="Arial" charset="0"/>
              <a:cs typeface="Arial" charset="0"/>
            </a:endParaRPr>
          </a:p>
          <a:p>
            <a:pPr eaLnBrk="1" hangingPunct="1"/>
            <a:r>
              <a:rPr lang="en-US" altLang="it-IT" sz="2000" b="1" smtClean="0">
                <a:latin typeface="Arial" charset="0"/>
                <a:cs typeface="Arial" charset="0"/>
              </a:rPr>
              <a:t>1. Universal health coverage</a:t>
            </a:r>
          </a:p>
          <a:p>
            <a:pPr eaLnBrk="1" hangingPunct="1"/>
            <a:r>
              <a:rPr lang="en-US" altLang="it-IT" sz="2000" b="1" smtClean="0">
                <a:latin typeface="Arial" charset="0"/>
                <a:cs typeface="Arial" charset="0"/>
              </a:rPr>
              <a:t>2. Human rights </a:t>
            </a:r>
          </a:p>
          <a:p>
            <a:pPr eaLnBrk="1" hangingPunct="1"/>
            <a:r>
              <a:rPr lang="en-US" altLang="it-IT" sz="2000" b="1" smtClean="0">
                <a:latin typeface="Arial" charset="0"/>
                <a:cs typeface="Arial" charset="0"/>
              </a:rPr>
              <a:t>3. Evidence-based practice</a:t>
            </a:r>
          </a:p>
          <a:p>
            <a:pPr eaLnBrk="1" hangingPunct="1"/>
            <a:r>
              <a:rPr lang="en-US" altLang="it-IT" sz="2000" b="1" smtClean="0">
                <a:latin typeface="Arial" charset="0"/>
                <a:cs typeface="Arial" charset="0"/>
              </a:rPr>
              <a:t>4. Life course approach</a:t>
            </a:r>
          </a:p>
          <a:p>
            <a:pPr eaLnBrk="1" hangingPunct="1"/>
            <a:r>
              <a:rPr lang="en-US" altLang="it-IT" sz="2000" b="1" smtClean="0">
                <a:latin typeface="Arial" charset="0"/>
                <a:cs typeface="Arial" charset="0"/>
              </a:rPr>
              <a:t>5</a:t>
            </a:r>
            <a:r>
              <a:rPr lang="en-US" altLang="it-IT" sz="2000" b="1" smtClean="0">
                <a:solidFill>
                  <a:srgbClr val="FFFF00"/>
                </a:solidFill>
                <a:latin typeface="Arial" charset="0"/>
                <a:cs typeface="Arial" charset="0"/>
              </a:rPr>
              <a:t>. </a:t>
            </a:r>
            <a:r>
              <a:rPr lang="en-US" altLang="it-IT" sz="2400" b="1" smtClean="0">
                <a:solidFill>
                  <a:srgbClr val="FFFF00"/>
                </a:solidFill>
                <a:latin typeface="Arial" charset="0"/>
                <a:cs typeface="Arial" charset="0"/>
              </a:rPr>
              <a:t>Multisectoral approach</a:t>
            </a:r>
            <a:r>
              <a:rPr lang="en-US" altLang="it-IT" sz="2000" b="1" smtClean="0">
                <a:latin typeface="Arial" charset="0"/>
                <a:cs typeface="Arial" charset="0"/>
              </a:rPr>
              <a:t>: A comprehensive and coordinated response requires </a:t>
            </a:r>
            <a:r>
              <a:rPr lang="en-US" altLang="it-IT" sz="2400" b="1" smtClean="0">
                <a:latin typeface="Arial" charset="0"/>
                <a:cs typeface="Arial" charset="0"/>
              </a:rPr>
              <a:t>partnership with all the public sectors: health, education, employment, judicial, housing, social </a:t>
            </a:r>
            <a:r>
              <a:rPr lang="en-US" altLang="it-IT" sz="1800" b="1" smtClean="0">
                <a:latin typeface="Arial" charset="0"/>
                <a:cs typeface="Arial" charset="0"/>
              </a:rPr>
              <a:t>and </a:t>
            </a:r>
            <a:r>
              <a:rPr lang="en-US" altLang="it-IT" sz="2400" b="1" smtClean="0">
                <a:latin typeface="Arial" charset="0"/>
                <a:cs typeface="Arial" charset="0"/>
              </a:rPr>
              <a:t> the private sector, </a:t>
            </a:r>
            <a:r>
              <a:rPr lang="en-US" altLang="it-IT" sz="2400" b="1" smtClean="0">
                <a:solidFill>
                  <a:srgbClr val="FFFF00"/>
                </a:solidFill>
                <a:latin typeface="Arial" charset="0"/>
                <a:cs typeface="Arial" charset="0"/>
              </a:rPr>
              <a:t>the media, the opinion makers etc.</a:t>
            </a:r>
            <a:endParaRPr lang="en-US" altLang="it-IT" sz="2400" b="1" smtClean="0">
              <a:latin typeface="Arial" charset="0"/>
              <a:cs typeface="Arial" charset="0"/>
            </a:endParaRPr>
          </a:p>
          <a:p>
            <a:pPr eaLnBrk="1" hangingPunct="1"/>
            <a:r>
              <a:rPr lang="en-US" altLang="it-IT" sz="2000" b="1" smtClean="0">
                <a:latin typeface="Arial" charset="0"/>
                <a:cs typeface="Arial" charset="0"/>
              </a:rPr>
              <a:t>6. </a:t>
            </a:r>
            <a:r>
              <a:rPr lang="en-US" altLang="it-IT" sz="2400" b="1" smtClean="0">
                <a:solidFill>
                  <a:srgbClr val="FFFF00"/>
                </a:solidFill>
                <a:latin typeface="Arial" charset="0"/>
                <a:cs typeface="Arial" charset="0"/>
              </a:rPr>
              <a:t>Empowerment: </a:t>
            </a:r>
            <a:r>
              <a:rPr lang="en-US" altLang="it-IT" sz="2000" b="1" smtClean="0">
                <a:solidFill>
                  <a:srgbClr val="FFFF00"/>
                </a:solidFill>
                <a:latin typeface="Arial" charset="0"/>
                <a:cs typeface="Arial" charset="0"/>
              </a:rPr>
              <a:t>Persons</a:t>
            </a:r>
            <a:r>
              <a:rPr lang="en-US" altLang="it-IT" sz="2000" b="1" smtClean="0">
                <a:latin typeface="Arial" charset="0"/>
                <a:cs typeface="Arial" charset="0"/>
              </a:rPr>
              <a:t> with mental disorders and psychosocial disabilities should </a:t>
            </a:r>
            <a:r>
              <a:rPr lang="en-US" altLang="it-IT" sz="2400" b="1" smtClean="0">
                <a:solidFill>
                  <a:srgbClr val="FFFF00"/>
                </a:solidFill>
                <a:latin typeface="Arial" charset="0"/>
                <a:cs typeface="Arial" charset="0"/>
              </a:rPr>
              <a:t>be empowered and involved in mental health advocacy, policy, planning, legislation, </a:t>
            </a:r>
            <a:r>
              <a:rPr lang="en-US" altLang="it-IT" sz="2400" smtClean="0">
                <a:solidFill>
                  <a:srgbClr val="FFFF00"/>
                </a:solidFill>
                <a:latin typeface="Arial" charset="0"/>
                <a:cs typeface="Arial" charset="0"/>
              </a:rPr>
              <a:t>service </a:t>
            </a:r>
            <a:r>
              <a:rPr lang="en-US" altLang="it-IT" sz="2800" smtClean="0">
                <a:solidFill>
                  <a:srgbClr val="FFFF00"/>
                </a:solidFill>
                <a:latin typeface="Arial" charset="0"/>
                <a:cs typeface="Arial" charset="0"/>
              </a:rPr>
              <a:t>provision, monitoring, research and evaluation</a:t>
            </a:r>
            <a:r>
              <a:rPr lang="en-US" altLang="it-IT" sz="2400" smtClean="0">
                <a:solidFill>
                  <a:srgbClr val="00B050"/>
                </a:solidFill>
                <a:latin typeface="Arial" charset="0"/>
                <a:cs typeface="Arial" charset="0"/>
              </a:rPr>
              <a:t>.</a:t>
            </a:r>
          </a:p>
        </p:txBody>
      </p:sp>
      <p:grpSp>
        <p:nvGrpSpPr>
          <p:cNvPr id="69634"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9636" name="Picture 50"/>
            <p:cNvPicPr>
              <a:picLocks noChangeAspect="1" noChangeArrowheads="1"/>
            </p:cNvPicPr>
            <p:nvPr/>
          </p:nvPicPr>
          <p:blipFill>
            <a:blip r:embed="rId3"/>
            <a:srcRect/>
            <a:stretch>
              <a:fillRect/>
            </a:stretch>
          </p:blipFill>
          <p:spPr bwMode="auto">
            <a:xfrm>
              <a:off x="5846177" y="6326187"/>
              <a:ext cx="3277351" cy="455613"/>
            </a:xfrm>
            <a:prstGeom prst="rect">
              <a:avLst/>
            </a:prstGeom>
            <a:noFill/>
            <a:ln w="9525">
              <a:noFill/>
              <a:miter lim="800000"/>
              <a:headEnd/>
              <a:tailEnd/>
            </a:ln>
          </p:spPr>
        </p:pic>
        <p:pic>
          <p:nvPicPr>
            <p:cNvPr id="69637" name="Picture 7"/>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9640" name="Picture 10"/>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a:xfrm>
            <a:off x="152400" y="152400"/>
            <a:ext cx="8970963" cy="5791200"/>
          </a:xfrm>
        </p:spPr>
        <p:txBody>
          <a:bodyPr/>
          <a:lstStyle/>
          <a:p>
            <a:pPr eaLnBrk="1" hangingPunct="1"/>
            <a:r>
              <a:rPr lang="en-US" altLang="it-IT" sz="2400" smtClean="0">
                <a:solidFill>
                  <a:srgbClr val="00B050"/>
                </a:solidFill>
                <a:latin typeface="Arial" charset="0"/>
                <a:cs typeface="Arial" charset="0"/>
              </a:rPr>
              <a:t>.</a:t>
            </a:r>
          </a:p>
          <a:p>
            <a:pPr algn="ctr" eaLnBrk="1" hangingPunct="1"/>
            <a:r>
              <a:rPr lang="en-US" altLang="it-IT" sz="4000" b="1" smtClean="0">
                <a:solidFill>
                  <a:srgbClr val="FFFF00"/>
                </a:solidFill>
                <a:latin typeface="Arial" charset="0"/>
                <a:cs typeface="Arial" charset="0"/>
              </a:rPr>
              <a:t>Advocacy</a:t>
            </a:r>
          </a:p>
          <a:p>
            <a:pPr eaLnBrk="1" hangingPunct="1"/>
            <a:r>
              <a:rPr lang="en-US" altLang="it-IT" sz="3200" smtClean="0">
                <a:solidFill>
                  <a:srgbClr val="FFFF00"/>
                </a:solidFill>
                <a:latin typeface="Arial" charset="0"/>
                <a:cs typeface="Arial" charset="0"/>
              </a:rPr>
              <a:t>All the stakeholders need to address social, cultural, organizational, economic and political factors influencing health narratives</a:t>
            </a:r>
            <a:r>
              <a:rPr lang="en-US" altLang="it-IT" sz="3200" smtClean="0">
                <a:latin typeface="Arial" charset="0"/>
                <a:cs typeface="Arial" charset="0"/>
              </a:rPr>
              <a:t>  and to advocate for appropriate health policies and decision-making procedures that are consistent with current knowledge and practice, for fairness and inclusiveness in health resource allocation, including policies and programs </a:t>
            </a:r>
            <a:r>
              <a:rPr lang="en-US" altLang="it-IT" sz="3200" smtClean="0">
                <a:solidFill>
                  <a:srgbClr val="FFFF00"/>
                </a:solidFill>
                <a:latin typeface="Arial" charset="0"/>
                <a:cs typeface="Arial" charset="0"/>
              </a:rPr>
              <a:t>addressing all the determinants of health</a:t>
            </a:r>
          </a:p>
        </p:txBody>
      </p:sp>
      <p:grpSp>
        <p:nvGrpSpPr>
          <p:cNvPr id="71682"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1684" name="Picture 50"/>
            <p:cNvPicPr>
              <a:picLocks noChangeAspect="1" noChangeArrowheads="1"/>
            </p:cNvPicPr>
            <p:nvPr/>
          </p:nvPicPr>
          <p:blipFill>
            <a:blip r:embed="rId3"/>
            <a:srcRect/>
            <a:stretch>
              <a:fillRect/>
            </a:stretch>
          </p:blipFill>
          <p:spPr bwMode="auto">
            <a:xfrm>
              <a:off x="5846177" y="6326187"/>
              <a:ext cx="3277351" cy="455613"/>
            </a:xfrm>
            <a:prstGeom prst="rect">
              <a:avLst/>
            </a:prstGeom>
            <a:noFill/>
            <a:ln w="9525">
              <a:noFill/>
              <a:miter lim="800000"/>
              <a:headEnd/>
              <a:tailEnd/>
            </a:ln>
          </p:spPr>
        </p:pic>
        <p:pic>
          <p:nvPicPr>
            <p:cNvPr id="71685" name="Picture 7"/>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71688" name="Picture 10"/>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a:xfrm>
            <a:off x="457200" y="685800"/>
            <a:ext cx="8305800" cy="5105400"/>
          </a:xfrm>
        </p:spPr>
        <p:txBody>
          <a:bodyPr/>
          <a:lstStyle/>
          <a:p>
            <a:pPr algn="ctr" eaLnBrk="1" hangingPunct="1"/>
            <a:endParaRPr lang="en-US" altLang="it-IT" sz="4800" smtClean="0">
              <a:latin typeface="Arial" charset="0"/>
              <a:cs typeface="Arial" charset="0"/>
            </a:endParaRPr>
          </a:p>
        </p:txBody>
      </p:sp>
      <p:grpSp>
        <p:nvGrpSpPr>
          <p:cNvPr id="73730"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3733"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73734"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73737"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73731" name="Picture 2" descr="C:\Users\a.zucconi\AppData\Local\Microsoft\Windows\Temporary Internet Files\Content.Outlook\XBZYVECR\Screenshot_2015-07-07-11-25-42-1-1-1.png"/>
          <p:cNvPicPr>
            <a:picLocks noChangeAspect="1" noChangeArrowheads="1"/>
          </p:cNvPicPr>
          <p:nvPr/>
        </p:nvPicPr>
        <p:blipFill>
          <a:blip r:embed="rId5"/>
          <a:srcRect/>
          <a:stretch>
            <a:fillRect/>
          </a:stretch>
        </p:blipFill>
        <p:spPr bwMode="auto">
          <a:xfrm>
            <a:off x="0" y="0"/>
            <a:ext cx="9123363" cy="7162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a:xfrm>
            <a:off x="152400" y="0"/>
            <a:ext cx="8970963" cy="5791200"/>
          </a:xfrm>
        </p:spPr>
        <p:txBody>
          <a:bodyPr/>
          <a:lstStyle/>
          <a:p>
            <a:pPr eaLnBrk="1" hangingPunct="1"/>
            <a:r>
              <a:rPr lang="en-US" altLang="it-IT" sz="2400" smtClean="0">
                <a:solidFill>
                  <a:srgbClr val="00B050"/>
                </a:solidFill>
                <a:latin typeface="Arial" charset="0"/>
                <a:cs typeface="Arial" charset="0"/>
              </a:rPr>
              <a:t>.</a:t>
            </a:r>
          </a:p>
        </p:txBody>
      </p:sp>
      <p:grpSp>
        <p:nvGrpSpPr>
          <p:cNvPr id="74754"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4757" name="Picture 50"/>
            <p:cNvPicPr>
              <a:picLocks noChangeAspect="1" noChangeArrowheads="1"/>
            </p:cNvPicPr>
            <p:nvPr/>
          </p:nvPicPr>
          <p:blipFill>
            <a:blip r:embed="rId3"/>
            <a:srcRect/>
            <a:stretch>
              <a:fillRect/>
            </a:stretch>
          </p:blipFill>
          <p:spPr bwMode="auto">
            <a:xfrm>
              <a:off x="5846177" y="6326187"/>
              <a:ext cx="3277351" cy="455613"/>
            </a:xfrm>
            <a:prstGeom prst="rect">
              <a:avLst/>
            </a:prstGeom>
            <a:noFill/>
            <a:ln w="9525">
              <a:noFill/>
              <a:miter lim="800000"/>
              <a:headEnd/>
              <a:tailEnd/>
            </a:ln>
          </p:spPr>
        </p:pic>
        <p:pic>
          <p:nvPicPr>
            <p:cNvPr id="74758" name="Picture 7"/>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74761" name="Picture 10"/>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pic>
        <p:nvPicPr>
          <p:cNvPr id="74755" name="Picture 2" descr="C:\Users\a.zucconi\AppData\Local\Microsoft\Windows\Temporary Internet Files\Content.Outlook\XBZYVECR\Screenshot_2015-07-07-11-25-42-1-1-2.png"/>
          <p:cNvPicPr>
            <a:picLocks noChangeAspect="1" noChangeArrowheads="1"/>
          </p:cNvPicPr>
          <p:nvPr/>
        </p:nvPicPr>
        <p:blipFill>
          <a:blip r:embed="rId6"/>
          <a:srcRect/>
          <a:stretch>
            <a:fillRect/>
          </a:stretch>
        </p:blipFill>
        <p:spPr bwMode="auto">
          <a:xfrm>
            <a:off x="0" y="0"/>
            <a:ext cx="9123363" cy="7162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2"/>
          <p:cNvSpPr>
            <a:spLocks noGrp="1"/>
          </p:cNvSpPr>
          <p:nvPr>
            <p:ph type="body" idx="4294967295"/>
          </p:nvPr>
        </p:nvSpPr>
        <p:spPr>
          <a:xfrm>
            <a:off x="304800" y="304800"/>
            <a:ext cx="8610600" cy="5867400"/>
          </a:xfrm>
        </p:spPr>
        <p:txBody>
          <a:bodyPr lIns="45720" rIns="45720"/>
          <a:lstStyle/>
          <a:p>
            <a:pPr marL="530225" indent="-495300">
              <a:lnSpc>
                <a:spcPct val="80000"/>
              </a:lnSpc>
            </a:pPr>
            <a:r>
              <a:rPr lang="en-US" altLang="it-IT" sz="1700" b="1" smtClean="0">
                <a:solidFill>
                  <a:srgbClr val="FFFF00"/>
                </a:solidFill>
              </a:rPr>
              <a:t>Individual Factors</a:t>
            </a:r>
            <a:r>
              <a:rPr lang="en-US" altLang="it-IT" sz="1700" smtClean="0">
                <a:solidFill>
                  <a:srgbClr val="FFFF00"/>
                </a:solidFill>
              </a:rPr>
              <a:t>:</a:t>
            </a:r>
            <a:r>
              <a:rPr lang="en-US" altLang="it-IT" sz="1700" smtClean="0"/>
              <a:t>  </a:t>
            </a:r>
            <a:endParaRPr lang="it-IT" altLang="it-IT" sz="1700" smtClean="0"/>
          </a:p>
          <a:p>
            <a:pPr marL="530225" indent="-495300">
              <a:lnSpc>
                <a:spcPct val="80000"/>
              </a:lnSpc>
            </a:pPr>
            <a:r>
              <a:rPr lang="en-US" altLang="it-IT" sz="1700" i="1" smtClean="0">
                <a:solidFill>
                  <a:srgbClr val="33CC33"/>
                </a:solidFill>
              </a:rPr>
              <a:t>Biological factors</a:t>
            </a:r>
            <a:r>
              <a:rPr lang="en-US" altLang="it-IT" sz="1700" i="1" smtClean="0"/>
              <a:t> — </a:t>
            </a:r>
            <a:r>
              <a:rPr lang="en-US" altLang="it-IT" sz="1700" smtClean="0"/>
              <a:t>including genetic predispositions, age-related processes </a:t>
            </a:r>
            <a:endParaRPr lang="en-US" altLang="it-IT" sz="1700" i="1" smtClean="0"/>
          </a:p>
          <a:p>
            <a:pPr marL="530225" indent="-495300">
              <a:lnSpc>
                <a:spcPct val="80000"/>
              </a:lnSpc>
            </a:pPr>
            <a:r>
              <a:rPr lang="en-US" altLang="it-IT" sz="1700" i="1" smtClean="0">
                <a:solidFill>
                  <a:srgbClr val="33CC33"/>
                </a:solidFill>
              </a:rPr>
              <a:t>Lifestyle factors</a:t>
            </a:r>
            <a:r>
              <a:rPr lang="en-US" altLang="it-IT" sz="1700" i="1" smtClean="0"/>
              <a:t> </a:t>
            </a:r>
            <a:r>
              <a:rPr lang="en-US" altLang="it-IT" sz="1700" smtClean="0"/>
              <a:t>—including nutrition, smoking, alcohol consumption, substance abuse, exercise patterns, sexual practices, stress, sleep habits, leisure activities, and marital status</a:t>
            </a:r>
            <a:endParaRPr lang="en-US" altLang="it-IT" sz="1700" i="1" smtClean="0"/>
          </a:p>
          <a:p>
            <a:pPr marL="530225" indent="-495300">
              <a:lnSpc>
                <a:spcPct val="80000"/>
              </a:lnSpc>
            </a:pPr>
            <a:r>
              <a:rPr lang="en-US" altLang="it-IT" sz="1700" i="1" smtClean="0">
                <a:solidFill>
                  <a:srgbClr val="33CC33"/>
                </a:solidFill>
              </a:rPr>
              <a:t>Psychological factors</a:t>
            </a:r>
            <a:r>
              <a:rPr lang="en-US" altLang="it-IT" sz="1700" i="1" smtClean="0"/>
              <a:t> </a:t>
            </a:r>
            <a:r>
              <a:rPr lang="en-US" altLang="it-IT" sz="1700" smtClean="0"/>
              <a:t>—including coping abilities, self-efficacy, hardiness, self-esteem, communication skills, problem-solving skills , existential depth, </a:t>
            </a:r>
            <a:r>
              <a:rPr lang="it-IT" altLang="it-IT" sz="1700" smtClean="0"/>
              <a:t> meaningful life</a:t>
            </a:r>
          </a:p>
          <a:p>
            <a:pPr marL="530225" indent="-495300">
              <a:lnSpc>
                <a:spcPct val="80000"/>
              </a:lnSpc>
            </a:pPr>
            <a:r>
              <a:rPr lang="en-US" altLang="it-IT" sz="1700" b="1" smtClean="0">
                <a:solidFill>
                  <a:srgbClr val="FFFF00"/>
                </a:solidFill>
              </a:rPr>
              <a:t>Family Factors</a:t>
            </a:r>
            <a:r>
              <a:rPr lang="it-IT" altLang="it-IT" sz="1700" b="1" smtClean="0">
                <a:solidFill>
                  <a:srgbClr val="FFFF00"/>
                </a:solidFill>
              </a:rPr>
              <a:t> ;</a:t>
            </a:r>
            <a:endParaRPr lang="it-IT" altLang="it-IT" sz="1700" smtClean="0"/>
          </a:p>
          <a:p>
            <a:pPr marL="530225" indent="-495300">
              <a:lnSpc>
                <a:spcPct val="80000"/>
              </a:lnSpc>
            </a:pPr>
            <a:r>
              <a:rPr lang="en-US" altLang="it-IT" sz="1700" smtClean="0"/>
              <a:t>Including strength of family structure, amount of emotional support</a:t>
            </a:r>
            <a:r>
              <a:rPr lang="en-US" altLang="it-IT" sz="1700" b="1" smtClean="0"/>
              <a:t> </a:t>
            </a:r>
            <a:endParaRPr lang="it-IT" altLang="it-IT" sz="1700" smtClean="0"/>
          </a:p>
          <a:p>
            <a:pPr marL="530225" indent="-495300">
              <a:lnSpc>
                <a:spcPct val="80000"/>
              </a:lnSpc>
            </a:pPr>
            <a:r>
              <a:rPr lang="en-US" altLang="it-IT" sz="1700" b="1" smtClean="0">
                <a:solidFill>
                  <a:srgbClr val="FFFF00"/>
                </a:solidFill>
              </a:rPr>
              <a:t>Socio-Economic Factors</a:t>
            </a:r>
            <a:r>
              <a:rPr lang="en-US" altLang="it-IT" sz="1700" b="1" smtClean="0"/>
              <a:t>:  </a:t>
            </a:r>
            <a:endParaRPr lang="it-IT" altLang="it-IT" sz="1700" smtClean="0"/>
          </a:p>
          <a:p>
            <a:pPr marL="530225" indent="-495300">
              <a:lnSpc>
                <a:spcPct val="80000"/>
              </a:lnSpc>
            </a:pPr>
            <a:r>
              <a:rPr lang="en-US" altLang="it-IT" sz="1700" smtClean="0"/>
              <a:t>Including socio-economic status, </a:t>
            </a:r>
            <a:r>
              <a:rPr lang="en-US" altLang="it-IT" sz="1700" smtClean="0">
                <a:solidFill>
                  <a:srgbClr val="33CC33"/>
                </a:solidFill>
              </a:rPr>
              <a:t>education,</a:t>
            </a:r>
            <a:r>
              <a:rPr lang="en-US" altLang="it-IT" sz="1700" smtClean="0"/>
              <a:t> access to services , working conditions,  adequacy of housing, nutrition, exercise, availability of jobs, quality of social relationships and social support</a:t>
            </a:r>
            <a:endParaRPr lang="en-US" altLang="it-IT" sz="1700" b="1" smtClean="0"/>
          </a:p>
          <a:p>
            <a:pPr marL="530225" indent="-495300">
              <a:lnSpc>
                <a:spcPct val="80000"/>
              </a:lnSpc>
            </a:pPr>
            <a:r>
              <a:rPr lang="en-US" altLang="it-IT" sz="1700" b="1" smtClean="0">
                <a:solidFill>
                  <a:srgbClr val="FFFF00"/>
                </a:solidFill>
              </a:rPr>
              <a:t>Cultural Factors:</a:t>
            </a:r>
            <a:r>
              <a:rPr lang="en-US" altLang="it-IT" sz="1700" b="1" smtClean="0"/>
              <a:t>  </a:t>
            </a:r>
            <a:endParaRPr lang="en-US" altLang="it-IT" sz="1700" smtClean="0"/>
          </a:p>
          <a:p>
            <a:pPr marL="530225" indent="-495300">
              <a:lnSpc>
                <a:spcPct val="80000"/>
              </a:lnSpc>
            </a:pPr>
            <a:r>
              <a:rPr lang="en-US" altLang="it-IT" sz="1700" smtClean="0"/>
              <a:t>Including beliefs,  practices, customs, social activities, sexual practices, gender and role expectations</a:t>
            </a:r>
            <a:endParaRPr lang="en-US" altLang="it-IT" sz="1700" b="1" smtClean="0"/>
          </a:p>
          <a:p>
            <a:pPr marL="530225" indent="-495300">
              <a:lnSpc>
                <a:spcPct val="80000"/>
              </a:lnSpc>
            </a:pPr>
            <a:r>
              <a:rPr lang="en-US" altLang="it-IT" sz="1700" b="1" smtClean="0">
                <a:solidFill>
                  <a:srgbClr val="FFFF00"/>
                </a:solidFill>
              </a:rPr>
              <a:t>Consumer Practices:</a:t>
            </a:r>
            <a:r>
              <a:rPr lang="en-US" altLang="it-IT" sz="1700" b="1" smtClean="0"/>
              <a:t>  </a:t>
            </a:r>
            <a:endParaRPr lang="en-US" altLang="it-IT" sz="1700" smtClean="0"/>
          </a:p>
          <a:p>
            <a:pPr marL="530225" indent="-495300">
              <a:lnSpc>
                <a:spcPct val="80000"/>
              </a:lnSpc>
            </a:pPr>
            <a:r>
              <a:rPr lang="en-US" altLang="it-IT" sz="1700" smtClean="0"/>
              <a:t>Including advertising, pricing, availability of goods and services </a:t>
            </a:r>
            <a:endParaRPr lang="en-US" altLang="it-IT" sz="1700" b="1" smtClean="0"/>
          </a:p>
          <a:p>
            <a:pPr marL="530225" indent="-495300">
              <a:lnSpc>
                <a:spcPct val="80000"/>
              </a:lnSpc>
            </a:pPr>
            <a:r>
              <a:rPr lang="en-US" altLang="it-IT" sz="1700" b="1" smtClean="0">
                <a:solidFill>
                  <a:srgbClr val="FFFF00"/>
                </a:solidFill>
              </a:rPr>
              <a:t>Environmental Factors:</a:t>
            </a:r>
            <a:r>
              <a:rPr lang="en-US" altLang="it-IT" sz="1700" b="1" smtClean="0"/>
              <a:t>  </a:t>
            </a:r>
            <a:endParaRPr lang="en-US" altLang="it-IT" sz="1700" smtClean="0"/>
          </a:p>
          <a:p>
            <a:pPr marL="530225" indent="-495300">
              <a:lnSpc>
                <a:spcPct val="80000"/>
              </a:lnSpc>
            </a:pPr>
            <a:r>
              <a:rPr lang="en-US" altLang="it-IT" sz="1700" smtClean="0"/>
              <a:t>Including climate change,  atmospheric pollutants, noise pollution, quality of water, chemical and nuclear waste, deforestation, industrial procedures</a:t>
            </a:r>
            <a:endParaRPr lang="en-US" altLang="it-IT" sz="1700" b="1" smtClean="0"/>
          </a:p>
          <a:p>
            <a:pPr marL="530225" indent="-495300">
              <a:lnSpc>
                <a:spcPct val="80000"/>
              </a:lnSpc>
            </a:pPr>
            <a:r>
              <a:rPr lang="en-US" altLang="it-IT" sz="1700" b="1" smtClean="0">
                <a:solidFill>
                  <a:srgbClr val="FFFF00"/>
                </a:solidFill>
              </a:rPr>
              <a:t>Structure of Society:  </a:t>
            </a:r>
            <a:endParaRPr lang="en-US" altLang="it-IT" sz="1700" smtClean="0">
              <a:solidFill>
                <a:srgbClr val="FFFF00"/>
              </a:solidFill>
            </a:endParaRPr>
          </a:p>
          <a:p>
            <a:pPr marL="530225" indent="-495300">
              <a:lnSpc>
                <a:spcPct val="80000"/>
              </a:lnSpc>
            </a:pPr>
            <a:r>
              <a:rPr lang="en-US" altLang="it-IT" sz="1700" smtClean="0"/>
              <a:t>Including laws, regulations, taxation, public health structure, school systems, industrial production, rule of government (whether democracy or not), availability of jobs, social equality, access to information</a:t>
            </a:r>
          </a:p>
        </p:txBody>
      </p:sp>
      <p:grpSp>
        <p:nvGrpSpPr>
          <p:cNvPr id="18434"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8436"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843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844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4294967295"/>
          </p:nvPr>
        </p:nvSpPr>
        <p:spPr>
          <a:xfrm>
            <a:off x="304800" y="838200"/>
            <a:ext cx="8610600" cy="5105400"/>
          </a:xfrm>
        </p:spPr>
        <p:txBody>
          <a:bodyPr lIns="45720" rIns="45720"/>
          <a:lstStyle/>
          <a:p>
            <a:pPr marL="0" indent="0">
              <a:buFont typeface="Wingdings 2" pitchFamily="18" charset="2"/>
              <a:buNone/>
            </a:pPr>
            <a:endParaRPr lang="it-IT" altLang="it-IT" sz="2000" b="1" smtClean="0"/>
          </a:p>
        </p:txBody>
      </p:sp>
      <p:grpSp>
        <p:nvGrpSpPr>
          <p:cNvPr id="76802"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6805"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76806"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76809"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76803" name="Picture 2" descr="C:\Users\a.zucconi\Desktop\o-EXPOSE-570.jpg"/>
          <p:cNvPicPr>
            <a:picLocks noChangeAspect="1" noChangeArrowheads="1"/>
          </p:cNvPicPr>
          <p:nvPr/>
        </p:nvPicPr>
        <p:blipFill>
          <a:blip r:embed="rId5"/>
          <a:srcRect/>
          <a:stretch>
            <a:fillRect/>
          </a:stretch>
        </p:blipFill>
        <p:spPr bwMode="auto">
          <a:xfrm>
            <a:off x="0" y="0"/>
            <a:ext cx="9123363"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a:xfrm>
            <a:off x="457200" y="914400"/>
            <a:ext cx="8305800" cy="5105400"/>
          </a:xfrm>
        </p:spPr>
        <p:txBody>
          <a:bodyPr/>
          <a:lstStyle/>
          <a:p>
            <a:pPr algn="ctr" eaLnBrk="1" hangingPunct="1"/>
            <a:r>
              <a:rPr lang="en-US" altLang="it-IT" sz="5400" smtClean="0">
                <a:latin typeface="Arial" charset="0"/>
                <a:cs typeface="Arial" charset="0"/>
              </a:rPr>
              <a:t>Lets e</a:t>
            </a:r>
            <a:r>
              <a:rPr lang="it-IT" altLang="it-IT" sz="5400" smtClean="0">
                <a:latin typeface="Arial" charset="0"/>
                <a:cs typeface="Arial" charset="0"/>
              </a:rPr>
              <a:t>mpower ourselves to </a:t>
            </a:r>
            <a:r>
              <a:rPr lang="en-US" altLang="it-IT" sz="5400" smtClean="0">
                <a:latin typeface="Arial" charset="0"/>
                <a:cs typeface="Arial" charset="0"/>
              </a:rPr>
              <a:t>co-construe </a:t>
            </a:r>
          </a:p>
          <a:p>
            <a:pPr algn="ctr" eaLnBrk="1" hangingPunct="1"/>
            <a:r>
              <a:rPr lang="en-US" altLang="it-IT" sz="5400" smtClean="0">
                <a:solidFill>
                  <a:srgbClr val="FFFF00"/>
                </a:solidFill>
                <a:latin typeface="Arial" charset="0"/>
                <a:cs typeface="Arial" charset="0"/>
              </a:rPr>
              <a:t>People-Centered &amp;</a:t>
            </a:r>
          </a:p>
          <a:p>
            <a:pPr algn="ctr" eaLnBrk="1" hangingPunct="1"/>
            <a:r>
              <a:rPr lang="en-US" altLang="it-IT" sz="5400" smtClean="0">
                <a:solidFill>
                  <a:srgbClr val="FFFF00"/>
                </a:solidFill>
                <a:latin typeface="Arial" charset="0"/>
                <a:cs typeface="Arial" charset="0"/>
              </a:rPr>
              <a:t>Person- Centered </a:t>
            </a:r>
          </a:p>
          <a:p>
            <a:pPr algn="ctr" eaLnBrk="1" hangingPunct="1"/>
            <a:r>
              <a:rPr lang="en-US" altLang="it-IT" sz="6000" smtClean="0">
                <a:solidFill>
                  <a:srgbClr val="33CC33"/>
                </a:solidFill>
                <a:latin typeface="Arial" charset="0"/>
                <a:cs typeface="Arial" charset="0"/>
              </a:rPr>
              <a:t>sustainable narratives!!</a:t>
            </a:r>
          </a:p>
        </p:txBody>
      </p:sp>
      <p:grpSp>
        <p:nvGrpSpPr>
          <p:cNvPr id="77826"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7828"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77829"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77832"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a:xfrm>
            <a:off x="457200" y="685800"/>
            <a:ext cx="8305800" cy="5105400"/>
          </a:xfrm>
        </p:spPr>
        <p:txBody>
          <a:bodyPr/>
          <a:lstStyle/>
          <a:p>
            <a:pPr algn="ctr" eaLnBrk="1" hangingPunct="1"/>
            <a:r>
              <a:rPr lang="en-US" altLang="it-IT" sz="2800" b="1" smtClean="0">
                <a:latin typeface="Arial" charset="0"/>
                <a:cs typeface="Arial" charset="0"/>
              </a:rPr>
              <a:t>Alberto Zucconi</a:t>
            </a:r>
            <a:r>
              <a:rPr lang="en-US" altLang="it-IT" sz="2800" smtClean="0">
                <a:latin typeface="Arial" charset="0"/>
                <a:cs typeface="Arial" charset="0"/>
              </a:rPr>
              <a:t> </a:t>
            </a:r>
          </a:p>
          <a:p>
            <a:pPr algn="ctr" eaLnBrk="1" hangingPunct="1"/>
            <a:r>
              <a:rPr lang="en-US" altLang="it-IT" sz="2800" smtClean="0">
                <a:solidFill>
                  <a:srgbClr val="FFFF00"/>
                </a:solidFill>
                <a:latin typeface="Arial" charset="0"/>
                <a:cs typeface="Arial" charset="0"/>
                <a:hlinkClick r:id="rId2"/>
              </a:rPr>
              <a:t>azucconi@worldacademy.org</a:t>
            </a:r>
            <a:endParaRPr lang="en-US" altLang="it-IT" sz="2800" smtClean="0">
              <a:solidFill>
                <a:srgbClr val="FFFF00"/>
              </a:solidFill>
              <a:latin typeface="Arial" charset="0"/>
              <a:cs typeface="Arial" charset="0"/>
            </a:endParaRPr>
          </a:p>
          <a:p>
            <a:pPr algn="ctr" eaLnBrk="1" hangingPunct="1"/>
            <a:endParaRPr lang="en-US" altLang="it-IT" sz="1200" smtClean="0">
              <a:latin typeface="Arial" charset="0"/>
              <a:cs typeface="Arial" charset="0"/>
            </a:endParaRPr>
          </a:p>
          <a:p>
            <a:pPr algn="ctr" eaLnBrk="1" hangingPunct="1"/>
            <a:r>
              <a:rPr lang="en-US" altLang="it-IT" sz="2800" b="1" smtClean="0">
                <a:latin typeface="Arial" charset="0"/>
                <a:cs typeface="Arial" charset="0"/>
              </a:rPr>
              <a:t>World University Consortium (WUC)</a:t>
            </a:r>
          </a:p>
          <a:p>
            <a:pPr algn="ctr" eaLnBrk="1" hangingPunct="1"/>
            <a:r>
              <a:rPr lang="en-US" altLang="it-IT" sz="2800" smtClean="0">
                <a:solidFill>
                  <a:srgbClr val="FFFF00"/>
                </a:solidFill>
                <a:latin typeface="Arial" charset="0"/>
                <a:cs typeface="Arial" charset="0"/>
                <a:hlinkClick r:id="rId3"/>
              </a:rPr>
              <a:t>www.wunicon.org</a:t>
            </a:r>
            <a:endParaRPr lang="en-US" altLang="it-IT" sz="2800" smtClean="0">
              <a:solidFill>
                <a:srgbClr val="FFFF00"/>
              </a:solidFill>
              <a:latin typeface="Arial" charset="0"/>
              <a:cs typeface="Arial" charset="0"/>
            </a:endParaRPr>
          </a:p>
          <a:p>
            <a:pPr algn="ctr" eaLnBrk="1" hangingPunct="1"/>
            <a:endParaRPr lang="en-US" altLang="it-IT" sz="1200" smtClean="0">
              <a:latin typeface="Arial" charset="0"/>
              <a:cs typeface="Arial" charset="0"/>
            </a:endParaRPr>
          </a:p>
          <a:p>
            <a:pPr algn="ctr" eaLnBrk="1" hangingPunct="1"/>
            <a:r>
              <a:rPr lang="en-US" altLang="it-IT" sz="2800" b="1" smtClean="0">
                <a:latin typeface="Arial" charset="0"/>
                <a:cs typeface="Arial" charset="0"/>
              </a:rPr>
              <a:t>World Academy of Art and Science (WAAS)</a:t>
            </a:r>
          </a:p>
          <a:p>
            <a:pPr algn="ctr" eaLnBrk="1" hangingPunct="1"/>
            <a:r>
              <a:rPr lang="en-US" altLang="it-IT" sz="2800" smtClean="0">
                <a:latin typeface="Arial" charset="0"/>
                <a:cs typeface="Arial" charset="0"/>
                <a:hlinkClick r:id="rId4"/>
              </a:rPr>
              <a:t>www.worldacademy.org</a:t>
            </a:r>
            <a:endParaRPr lang="en-US" altLang="it-IT" sz="2800" smtClean="0">
              <a:latin typeface="Arial" charset="0"/>
              <a:cs typeface="Arial" charset="0"/>
            </a:endParaRPr>
          </a:p>
          <a:p>
            <a:pPr algn="ctr" eaLnBrk="1" hangingPunct="1"/>
            <a:endParaRPr lang="en-US" altLang="it-IT" sz="1200" smtClean="0">
              <a:latin typeface="Arial" charset="0"/>
              <a:cs typeface="Arial" charset="0"/>
            </a:endParaRPr>
          </a:p>
          <a:p>
            <a:pPr algn="ctr" eaLnBrk="1" hangingPunct="1"/>
            <a:r>
              <a:rPr lang="en-US" altLang="it-IT" sz="2800" b="1" smtClean="0">
                <a:latin typeface="Arial" charset="0"/>
                <a:cs typeface="Arial" charset="0"/>
              </a:rPr>
              <a:t>Person Centered Approach Institute (IACP)</a:t>
            </a:r>
            <a:r>
              <a:rPr lang="en-US" altLang="it-IT" sz="2800" smtClean="0">
                <a:latin typeface="Arial" charset="0"/>
                <a:cs typeface="Arial" charset="0"/>
              </a:rPr>
              <a:t> </a:t>
            </a:r>
          </a:p>
          <a:p>
            <a:pPr algn="ctr" eaLnBrk="1" hangingPunct="1"/>
            <a:r>
              <a:rPr lang="en-US" altLang="it-IT" sz="2800" smtClean="0">
                <a:solidFill>
                  <a:srgbClr val="FFFF00"/>
                </a:solidFill>
                <a:latin typeface="Arial" charset="0"/>
                <a:cs typeface="Arial" charset="0"/>
                <a:hlinkClick r:id="rId5"/>
              </a:rPr>
              <a:t>www.iacp.it</a:t>
            </a:r>
            <a:endParaRPr lang="en-US" altLang="it-IT" sz="2800" smtClean="0">
              <a:solidFill>
                <a:srgbClr val="FFFF00"/>
              </a:solidFill>
              <a:latin typeface="Arial" charset="0"/>
              <a:cs typeface="Arial" charset="0"/>
            </a:endParaRPr>
          </a:p>
          <a:p>
            <a:pPr algn="ctr" eaLnBrk="1" hangingPunct="1"/>
            <a:endParaRPr lang="en-US" altLang="it-IT" sz="3200" smtClean="0">
              <a:latin typeface="Arial" charset="0"/>
              <a:cs typeface="Arial" charset="0"/>
            </a:endParaRPr>
          </a:p>
        </p:txBody>
      </p:sp>
      <p:grpSp>
        <p:nvGrpSpPr>
          <p:cNvPr id="60418"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0420" name="Picture 50"/>
            <p:cNvPicPr>
              <a:picLocks noChangeAspect="1" noChangeArrowheads="1"/>
            </p:cNvPicPr>
            <p:nvPr/>
          </p:nvPicPr>
          <p:blipFill>
            <a:blip r:embed="rId6"/>
            <a:srcRect/>
            <a:stretch>
              <a:fillRect/>
            </a:stretch>
          </p:blipFill>
          <p:spPr bwMode="auto">
            <a:xfrm>
              <a:off x="5846177" y="6326187"/>
              <a:ext cx="3277351" cy="455613"/>
            </a:xfrm>
            <a:prstGeom prst="rect">
              <a:avLst/>
            </a:prstGeom>
            <a:noFill/>
            <a:ln w="9525">
              <a:noFill/>
              <a:miter lim="800000"/>
              <a:headEnd/>
              <a:tailEnd/>
            </a:ln>
          </p:spPr>
        </p:pic>
        <p:pic>
          <p:nvPicPr>
            <p:cNvPr id="60421" name="Picture 7"/>
            <p:cNvPicPr>
              <a:picLocks noChangeAspect="1"/>
            </p:cNvPicPr>
            <p:nvPr/>
          </p:nvPicPr>
          <p:blipFill>
            <a:blip r:embed="rId7"/>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0424" name="Picture 10"/>
            <p:cNvPicPr>
              <a:picLocks noChangeAspect="1"/>
            </p:cNvPicPr>
            <p:nvPr/>
          </p:nvPicPr>
          <p:blipFill>
            <a:blip r:embed="rId8"/>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1"/>
          </p:nvPr>
        </p:nvSpPr>
        <p:spPr>
          <a:xfrm>
            <a:off x="304800" y="685800"/>
            <a:ext cx="8305800" cy="5105400"/>
          </a:xfrm>
        </p:spPr>
        <p:txBody>
          <a:bodyPr/>
          <a:lstStyle/>
          <a:p>
            <a:pPr algn="just" eaLnBrk="1" hangingPunct="1"/>
            <a:r>
              <a:rPr lang="en-US" altLang="it-IT" sz="2400" smtClean="0">
                <a:latin typeface="Arial" charset="0"/>
                <a:cs typeface="Arial" charset="0"/>
              </a:rPr>
              <a:t>Reality is “socially construed” </a:t>
            </a:r>
          </a:p>
          <a:p>
            <a:pPr algn="just" eaLnBrk="1" hangingPunct="1"/>
            <a:r>
              <a:rPr lang="en-US" altLang="it-IT" sz="2400" smtClean="0">
                <a:latin typeface="Arial" charset="0"/>
                <a:cs typeface="Arial" charset="0"/>
              </a:rPr>
              <a:t>What is perceived as real varies from society to society and is produced, transmitted and conserved through social processes. </a:t>
            </a:r>
          </a:p>
          <a:p>
            <a:pPr algn="just" eaLnBrk="1" hangingPunct="1"/>
            <a:r>
              <a:rPr lang="en-US" altLang="it-IT" sz="2400" smtClean="0">
                <a:latin typeface="Arial" charset="0"/>
                <a:cs typeface="Arial" charset="0"/>
              </a:rPr>
              <a:t>Our perception of reality is largely modeled from beliefs and assumptions that are  typical of the society and culture in which we belong.  </a:t>
            </a:r>
          </a:p>
          <a:p>
            <a:pPr algn="just" eaLnBrk="1" hangingPunct="1"/>
            <a:r>
              <a:rPr lang="en-US" altLang="it-IT" sz="2400" smtClean="0">
                <a:latin typeface="Arial" charset="0"/>
                <a:cs typeface="Arial" charset="0"/>
              </a:rPr>
              <a:t>What we know, what we consider true and right, the behaviors we adopt, all are influenced by the social/cultural environment in which we live.  </a:t>
            </a:r>
          </a:p>
          <a:p>
            <a:pPr algn="just" eaLnBrk="1" hangingPunct="1"/>
            <a:r>
              <a:rPr lang="en-US" altLang="it-IT" sz="2400" smtClean="0">
                <a:latin typeface="Arial" charset="0"/>
                <a:cs typeface="Arial" charset="0"/>
              </a:rPr>
              <a:t>This process happens through the internalization of a “reality” that occurs during the socialization process. </a:t>
            </a:r>
          </a:p>
          <a:p>
            <a:pPr algn="just" eaLnBrk="1" hangingPunct="1"/>
            <a:r>
              <a:rPr lang="en-US" altLang="it-IT" sz="2000" smtClean="0">
                <a:latin typeface="Arial" charset="0"/>
                <a:cs typeface="Arial" charset="0"/>
              </a:rPr>
              <a:t>                                                       Berger e Luckmann(1968)</a:t>
            </a:r>
            <a:r>
              <a:rPr lang="en-US" altLang="it-IT" sz="2400" smtClean="0">
                <a:latin typeface="Arial" charset="0"/>
                <a:cs typeface="Arial" charset="0"/>
              </a:rPr>
              <a:t>.</a:t>
            </a:r>
          </a:p>
        </p:txBody>
      </p:sp>
      <p:grpSp>
        <p:nvGrpSpPr>
          <p:cNvPr id="19458"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9460"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19461"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9464"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2"/>
          <p:cNvSpPr>
            <a:spLocks noGrp="1"/>
          </p:cNvSpPr>
          <p:nvPr>
            <p:ph type="body" idx="1"/>
          </p:nvPr>
        </p:nvSpPr>
        <p:spPr>
          <a:xfrm>
            <a:off x="457200" y="838200"/>
            <a:ext cx="8305800" cy="5105400"/>
          </a:xfrm>
        </p:spPr>
        <p:txBody>
          <a:bodyPr/>
          <a:lstStyle/>
          <a:p>
            <a:pPr algn="just" eaLnBrk="1" hangingPunct="1">
              <a:lnSpc>
                <a:spcPct val="90000"/>
              </a:lnSpc>
            </a:pPr>
            <a:r>
              <a:rPr lang="en-US" altLang="it-IT" sz="2800" smtClean="0">
                <a:latin typeface="Arial" charset="0"/>
                <a:cs typeface="Arial" charset="0"/>
              </a:rPr>
              <a:t>This occurs largely without an awareness that “The world of everyday life is not only taken for granted as reality by ordinary members of society in the subjectively meaningful conduct of their lives. It is a world originated in their thought and  actions, and is maintained as real by these.” </a:t>
            </a:r>
            <a:r>
              <a:rPr lang="en-US" altLang="it-IT" sz="1600" smtClean="0">
                <a:latin typeface="Arial" charset="0"/>
                <a:cs typeface="Arial" charset="0"/>
              </a:rPr>
              <a:t>(Berger &amp; Luckmann, 1966, page 19). </a:t>
            </a:r>
          </a:p>
          <a:p>
            <a:pPr algn="just" eaLnBrk="1" hangingPunct="1">
              <a:lnSpc>
                <a:spcPct val="90000"/>
              </a:lnSpc>
            </a:pPr>
            <a:endParaRPr lang="en-US" altLang="it-IT" sz="2800" smtClean="0">
              <a:latin typeface="Arial" charset="0"/>
              <a:cs typeface="Arial" charset="0"/>
            </a:endParaRPr>
          </a:p>
          <a:p>
            <a:pPr algn="just" eaLnBrk="1" hangingPunct="1">
              <a:lnSpc>
                <a:spcPct val="90000"/>
              </a:lnSpc>
            </a:pPr>
            <a:r>
              <a:rPr lang="en-US" altLang="it-IT" sz="2800" smtClean="0">
                <a:latin typeface="Arial" charset="0"/>
                <a:cs typeface="Arial" charset="0"/>
              </a:rPr>
              <a:t>Our reality is largely determined by the roles that are played by the people who interact with us, by the roles that they give us and from the ways in which we relate with ourselves, others and society at large. </a:t>
            </a:r>
          </a:p>
        </p:txBody>
      </p:sp>
      <p:grpSp>
        <p:nvGrpSpPr>
          <p:cNvPr id="20482"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0484"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20485"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0488"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2"/>
          <p:cNvSpPr>
            <a:spLocks noGrp="1"/>
          </p:cNvSpPr>
          <p:nvPr>
            <p:ph type="subTitle" idx="4294967295"/>
          </p:nvPr>
        </p:nvSpPr>
        <p:spPr>
          <a:xfrm>
            <a:off x="533400" y="0"/>
            <a:ext cx="8229600" cy="2590800"/>
          </a:xfrm>
        </p:spPr>
        <p:txBody>
          <a:bodyPr lIns="0" rIns="18288"/>
          <a:lstStyle/>
          <a:p>
            <a:pPr marL="0" indent="0" algn="ctr" eaLnBrk="1" hangingPunct="1">
              <a:lnSpc>
                <a:spcPct val="80000"/>
              </a:lnSpc>
              <a:buFont typeface="Wingdings 2" pitchFamily="18" charset="2"/>
              <a:buNone/>
            </a:pPr>
            <a:endParaRPr lang="en-US" altLang="it-IT" sz="800" b="1" smtClean="0"/>
          </a:p>
          <a:p>
            <a:pPr marL="0" indent="0" eaLnBrk="1" hangingPunct="1">
              <a:lnSpc>
                <a:spcPct val="80000"/>
              </a:lnSpc>
              <a:buFont typeface="Wingdings 2" pitchFamily="18" charset="2"/>
              <a:buNone/>
            </a:pPr>
            <a:r>
              <a:rPr lang="en-US" sz="3200" smtClean="0">
                <a:solidFill>
                  <a:srgbClr val="FFFF00"/>
                </a:solidFill>
                <a:latin typeface="Arial" charset="0"/>
              </a:rPr>
              <a:t>Power is energy, is the capacity to act and impact</a:t>
            </a:r>
            <a:r>
              <a:rPr lang="en-US" sz="2400" smtClean="0">
                <a:latin typeface="Arial" charset="0"/>
              </a:rPr>
              <a:t>: power  is not positive or negative, the use of power produces positive or negative results.</a:t>
            </a:r>
          </a:p>
          <a:p>
            <a:pPr marL="0" indent="0" eaLnBrk="1" hangingPunct="1">
              <a:lnSpc>
                <a:spcPct val="80000"/>
              </a:lnSpc>
              <a:buFont typeface="Wingdings 2" pitchFamily="18" charset="2"/>
              <a:buNone/>
            </a:pPr>
            <a:r>
              <a:rPr lang="en-US" sz="2400" smtClean="0">
                <a:latin typeface="Arial" charset="0"/>
              </a:rPr>
              <a:t>Power is structurally part of any relationship, </a:t>
            </a:r>
            <a:r>
              <a:rPr lang="en-US" sz="2400" b="1" smtClean="0">
                <a:solidFill>
                  <a:srgbClr val="FFFF00"/>
                </a:solidFill>
                <a:latin typeface="Arial" charset="0"/>
              </a:rPr>
              <a:t>PERSONAL and SOCIAL  POWER ARE NOT TWO SEPARATE ENTITIES</a:t>
            </a:r>
            <a:r>
              <a:rPr lang="en-US" sz="2400" smtClean="0">
                <a:latin typeface="Arial" charset="0"/>
              </a:rPr>
              <a:t>, but we may choose to study power from the individual or social angle.</a:t>
            </a:r>
          </a:p>
          <a:p>
            <a:pPr marL="0" indent="0" eaLnBrk="1" hangingPunct="1">
              <a:lnSpc>
                <a:spcPct val="80000"/>
              </a:lnSpc>
              <a:buFont typeface="Wingdings 2" pitchFamily="18" charset="2"/>
              <a:buNone/>
            </a:pPr>
            <a:endParaRPr lang="en-US" sz="2400" smtClean="0">
              <a:latin typeface="Arial" charset="0"/>
            </a:endParaRPr>
          </a:p>
          <a:p>
            <a:pPr marL="0" indent="0" eaLnBrk="1" hangingPunct="1">
              <a:lnSpc>
                <a:spcPct val="80000"/>
              </a:lnSpc>
              <a:buFont typeface="Wingdings 2" pitchFamily="18" charset="2"/>
              <a:buNone/>
            </a:pPr>
            <a:r>
              <a:rPr lang="en-US" sz="2000" b="1" smtClean="0">
                <a:solidFill>
                  <a:srgbClr val="33CC33"/>
                </a:solidFill>
                <a:latin typeface="Arial" charset="0"/>
              </a:rPr>
              <a:t>Social power  variables  with positive &amp; sustainable results include:</a:t>
            </a:r>
          </a:p>
          <a:p>
            <a:pPr marL="0" indent="0" eaLnBrk="1" hangingPunct="1">
              <a:lnSpc>
                <a:spcPct val="80000"/>
              </a:lnSpc>
              <a:buFont typeface="Wingdings 2" pitchFamily="18" charset="2"/>
              <a:buNone/>
            </a:pPr>
            <a:endParaRPr lang="en-US" sz="2000" b="1" smtClean="0">
              <a:solidFill>
                <a:srgbClr val="33CC33"/>
              </a:solidFill>
              <a:latin typeface="Arial" charset="0"/>
            </a:endParaRPr>
          </a:p>
          <a:p>
            <a:pPr marL="0" indent="0" eaLnBrk="1" hangingPunct="1">
              <a:lnSpc>
                <a:spcPct val="80000"/>
              </a:lnSpc>
              <a:buFont typeface="Wingdings 2" pitchFamily="18" charset="2"/>
              <a:buNone/>
            </a:pPr>
            <a:r>
              <a:rPr lang="en-US" sz="2000" smtClean="0">
                <a:latin typeface="Arial" charset="0"/>
              </a:rPr>
              <a:t>Person-People centered narratives </a:t>
            </a:r>
          </a:p>
          <a:p>
            <a:pPr marL="0" indent="0" eaLnBrk="1" hangingPunct="1">
              <a:lnSpc>
                <a:spcPct val="80000"/>
              </a:lnSpc>
              <a:buFont typeface="Wingdings 2" pitchFamily="18" charset="2"/>
              <a:buNone/>
            </a:pPr>
            <a:r>
              <a:rPr lang="en-US" sz="2000" smtClean="0">
                <a:latin typeface="Arial" charset="0"/>
              </a:rPr>
              <a:t>Capacity to communicate effectively</a:t>
            </a:r>
          </a:p>
          <a:p>
            <a:pPr marL="0" indent="0" eaLnBrk="1" hangingPunct="1">
              <a:lnSpc>
                <a:spcPct val="80000"/>
              </a:lnSpc>
              <a:buFont typeface="Wingdings 2" pitchFamily="18" charset="2"/>
              <a:buNone/>
            </a:pPr>
            <a:r>
              <a:rPr lang="en-US" sz="2000" smtClean="0">
                <a:latin typeface="Arial" charset="0"/>
              </a:rPr>
              <a:t>Capacity to learn from experience</a:t>
            </a:r>
          </a:p>
          <a:p>
            <a:pPr marL="0" indent="0" eaLnBrk="1" hangingPunct="1">
              <a:lnSpc>
                <a:spcPct val="80000"/>
              </a:lnSpc>
              <a:buFont typeface="Wingdings 2" pitchFamily="18" charset="2"/>
              <a:buNone/>
            </a:pPr>
            <a:r>
              <a:rPr lang="en-US" sz="2000" smtClean="0">
                <a:latin typeface="Arial" charset="0"/>
              </a:rPr>
              <a:t>Capacity to live in peace with neighbors</a:t>
            </a:r>
          </a:p>
          <a:p>
            <a:pPr marL="0" indent="0" eaLnBrk="1" hangingPunct="1">
              <a:lnSpc>
                <a:spcPct val="80000"/>
              </a:lnSpc>
              <a:buFont typeface="Wingdings 2" pitchFamily="18" charset="2"/>
              <a:buNone/>
            </a:pPr>
            <a:r>
              <a:rPr lang="en-US" sz="2000" smtClean="0">
                <a:latin typeface="Arial" charset="0"/>
              </a:rPr>
              <a:t>Capacity to prosper in  sustainable ways</a:t>
            </a:r>
          </a:p>
          <a:p>
            <a:pPr marL="0" indent="0" eaLnBrk="1" hangingPunct="1">
              <a:lnSpc>
                <a:spcPct val="80000"/>
              </a:lnSpc>
              <a:buFont typeface="Wingdings 2" pitchFamily="18" charset="2"/>
              <a:buNone/>
            </a:pPr>
            <a:r>
              <a:rPr lang="en-US" sz="2000" smtClean="0">
                <a:latin typeface="Arial" charset="0"/>
              </a:rPr>
              <a:t>Capacity of inclusion  all the stakeholders</a:t>
            </a:r>
          </a:p>
          <a:p>
            <a:pPr marL="0" indent="0" eaLnBrk="1" hangingPunct="1">
              <a:lnSpc>
                <a:spcPct val="80000"/>
              </a:lnSpc>
              <a:buFont typeface="Wingdings 2" pitchFamily="18" charset="2"/>
              <a:buNone/>
            </a:pPr>
            <a:r>
              <a:rPr lang="en-US" sz="2000" smtClean="0">
                <a:latin typeface="Arial" charset="0"/>
              </a:rPr>
              <a:t>Agreement (introjections) on sustainable common ground and rules </a:t>
            </a:r>
          </a:p>
          <a:p>
            <a:pPr marL="0" indent="0" eaLnBrk="1" hangingPunct="1">
              <a:lnSpc>
                <a:spcPct val="80000"/>
              </a:lnSpc>
              <a:buFont typeface="Wingdings 2" pitchFamily="18" charset="2"/>
              <a:buNone/>
            </a:pPr>
            <a:endParaRPr lang="en-US" sz="2000" smtClean="0">
              <a:latin typeface="Arial" charset="0"/>
            </a:endParaRPr>
          </a:p>
        </p:txBody>
      </p:sp>
      <p:grpSp>
        <p:nvGrpSpPr>
          <p:cNvPr id="21506"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1508"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21509"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1512"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ubtitle 2"/>
          <p:cNvSpPr>
            <a:spLocks noGrp="1"/>
          </p:cNvSpPr>
          <p:nvPr>
            <p:ph type="subTitle" idx="4294967295"/>
          </p:nvPr>
        </p:nvSpPr>
        <p:spPr>
          <a:xfrm>
            <a:off x="381000" y="0"/>
            <a:ext cx="8229600" cy="6248400"/>
          </a:xfrm>
        </p:spPr>
        <p:txBody>
          <a:bodyPr lIns="0" rIns="18288"/>
          <a:lstStyle/>
          <a:p>
            <a:pPr marL="0" indent="0" algn="ctr" eaLnBrk="1" hangingPunct="1">
              <a:lnSpc>
                <a:spcPct val="80000"/>
              </a:lnSpc>
              <a:buFont typeface="Wingdings 2" pitchFamily="18" charset="2"/>
              <a:buNone/>
            </a:pPr>
            <a:endParaRPr lang="en-US" altLang="it-IT" sz="800" b="1" smtClean="0"/>
          </a:p>
          <a:p>
            <a:pPr marL="0" indent="0" eaLnBrk="1" hangingPunct="1">
              <a:lnSpc>
                <a:spcPct val="80000"/>
              </a:lnSpc>
              <a:buFont typeface="Wingdings 2" pitchFamily="18" charset="2"/>
              <a:buNone/>
            </a:pPr>
            <a:endParaRPr lang="en-US" sz="3200" smtClean="0">
              <a:solidFill>
                <a:srgbClr val="FFFF00"/>
              </a:solidFill>
              <a:latin typeface="Arial" charset="0"/>
            </a:endParaRPr>
          </a:p>
          <a:p>
            <a:pPr marL="0" indent="0" eaLnBrk="1" hangingPunct="1">
              <a:lnSpc>
                <a:spcPct val="80000"/>
              </a:lnSpc>
              <a:buFont typeface="Wingdings 2" pitchFamily="18" charset="2"/>
              <a:buNone/>
            </a:pPr>
            <a:endParaRPr lang="en-US" sz="3200" smtClean="0">
              <a:solidFill>
                <a:srgbClr val="FFFF00"/>
              </a:solidFill>
              <a:latin typeface="Arial" charset="0"/>
            </a:endParaRPr>
          </a:p>
          <a:p>
            <a:pPr marL="0" indent="0" eaLnBrk="1" hangingPunct="1">
              <a:lnSpc>
                <a:spcPct val="80000"/>
              </a:lnSpc>
              <a:buFont typeface="Wingdings 2" pitchFamily="18" charset="2"/>
              <a:buNone/>
            </a:pPr>
            <a:endParaRPr lang="en-US" sz="3200" smtClean="0">
              <a:solidFill>
                <a:srgbClr val="FFFF00"/>
              </a:solidFill>
              <a:latin typeface="Arial" charset="0"/>
            </a:endParaRPr>
          </a:p>
          <a:p>
            <a:pPr marL="0" indent="0" eaLnBrk="1" hangingPunct="1">
              <a:lnSpc>
                <a:spcPct val="80000"/>
              </a:lnSpc>
              <a:buFont typeface="Wingdings 2" pitchFamily="18" charset="2"/>
              <a:buNone/>
            </a:pPr>
            <a:r>
              <a:rPr lang="en-US" sz="3200" smtClean="0">
                <a:solidFill>
                  <a:srgbClr val="FFFF00"/>
                </a:solidFill>
                <a:latin typeface="Arial" charset="0"/>
              </a:rPr>
              <a:t>Power is energy, is the capacity to act and impact</a:t>
            </a:r>
            <a:r>
              <a:rPr lang="en-US" sz="2400" smtClean="0">
                <a:latin typeface="Arial" charset="0"/>
              </a:rPr>
              <a:t>: power  is not positive or negative, the use of power produces positive or negative results.</a:t>
            </a:r>
          </a:p>
          <a:p>
            <a:pPr marL="0" indent="0" eaLnBrk="1" hangingPunct="1">
              <a:lnSpc>
                <a:spcPct val="80000"/>
              </a:lnSpc>
              <a:buFont typeface="Wingdings 2" pitchFamily="18" charset="2"/>
              <a:buNone/>
            </a:pPr>
            <a:endParaRPr lang="en-US" sz="2400" smtClean="0">
              <a:latin typeface="Arial" charset="0"/>
            </a:endParaRPr>
          </a:p>
          <a:p>
            <a:pPr marL="0" indent="0" eaLnBrk="1" hangingPunct="1">
              <a:lnSpc>
                <a:spcPct val="80000"/>
              </a:lnSpc>
              <a:buFont typeface="Wingdings 2" pitchFamily="18" charset="2"/>
              <a:buNone/>
            </a:pPr>
            <a:r>
              <a:rPr lang="en-US" sz="2400" b="1" smtClean="0">
                <a:solidFill>
                  <a:srgbClr val="FFFF00"/>
                </a:solidFill>
                <a:latin typeface="Arial" charset="0"/>
              </a:rPr>
              <a:t>Lets not forget the many  negative examples …</a:t>
            </a:r>
          </a:p>
        </p:txBody>
      </p:sp>
      <p:grpSp>
        <p:nvGrpSpPr>
          <p:cNvPr id="81923"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1925"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81926"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81929"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testo 2"/>
          <p:cNvSpPr>
            <a:spLocks noGrp="1"/>
          </p:cNvSpPr>
          <p:nvPr>
            <p:ph type="body" idx="4294967295"/>
          </p:nvPr>
        </p:nvSpPr>
        <p:spPr>
          <a:xfrm>
            <a:off x="530225" y="914400"/>
            <a:ext cx="8080375" cy="4419600"/>
          </a:xfrm>
        </p:spPr>
        <p:txBody>
          <a:bodyPr lIns="45720" rIns="45720"/>
          <a:lstStyle/>
          <a:p>
            <a:pPr marL="0" indent="0" eaLnBrk="1" hangingPunct="1">
              <a:buFont typeface="Wingdings 2" pitchFamily="18" charset="2"/>
              <a:buNone/>
            </a:pPr>
            <a:endParaRPr lang="en-GB" sz="2800" smtClean="0"/>
          </a:p>
          <a:p>
            <a:pPr marL="0" indent="0" eaLnBrk="1" hangingPunct="1">
              <a:buFont typeface="Wingdings 2" pitchFamily="18" charset="2"/>
              <a:buNone/>
            </a:pPr>
            <a:r>
              <a:rPr lang="en-GB" sz="2800" smtClean="0"/>
              <a:t> </a:t>
            </a:r>
            <a:endParaRPr lang="it-IT" sz="2800" smtClean="0"/>
          </a:p>
          <a:p>
            <a:pPr marL="0" indent="0" eaLnBrk="1" hangingPunct="1">
              <a:buFont typeface="Wingdings 2" pitchFamily="18" charset="2"/>
              <a:buNone/>
            </a:pPr>
            <a:endParaRPr lang="it-IT" sz="2800" smtClean="0"/>
          </a:p>
        </p:txBody>
      </p:sp>
      <p:pic>
        <p:nvPicPr>
          <p:cNvPr id="83971" name="Immagine 1"/>
          <p:cNvPicPr>
            <a:picLocks noChangeAspect="1"/>
          </p:cNvPicPr>
          <p:nvPr/>
        </p:nvPicPr>
        <p:blipFill>
          <a:blip r:embed="rId2"/>
          <a:srcRect/>
          <a:stretch>
            <a:fillRect/>
          </a:stretch>
        </p:blipFill>
        <p:spPr bwMode="auto">
          <a:xfrm>
            <a:off x="0" y="-152400"/>
            <a:ext cx="91440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7164</TotalTime>
  <Words>2365</Words>
  <Application>Microsoft Office PowerPoint</Application>
  <PresentationFormat>On-screen Show (4:3)</PresentationFormat>
  <Paragraphs>289</Paragraphs>
  <Slides>42</Slides>
  <Notes>12</Notes>
  <HiddenSlides>0</HiddenSlides>
  <MMClips>0</MMClips>
  <ScaleCrop>false</ScaleCrop>
  <HeadingPairs>
    <vt:vector size="6" baseType="variant">
      <vt:variant>
        <vt:lpstr>Caratteri utilizzati</vt:lpstr>
      </vt:variant>
      <vt:variant>
        <vt:i4>4</vt:i4>
      </vt:variant>
      <vt:variant>
        <vt:lpstr>Modello struttura</vt:lpstr>
      </vt:variant>
      <vt:variant>
        <vt:i4>4</vt:i4>
      </vt:variant>
      <vt:variant>
        <vt:lpstr>Titoli diapositive</vt:lpstr>
      </vt:variant>
      <vt:variant>
        <vt:i4>42</vt:i4>
      </vt:variant>
    </vt:vector>
  </HeadingPairs>
  <TitlesOfParts>
    <vt:vector size="50" baseType="lpstr">
      <vt:lpstr>Arial</vt:lpstr>
      <vt:lpstr>Calibri</vt:lpstr>
      <vt:lpstr>Wingdings 2</vt:lpstr>
      <vt:lpstr>Constantia</vt:lpstr>
      <vt:lpstr>Flow</vt:lpstr>
      <vt:lpstr>Flow</vt:lpstr>
      <vt:lpstr>Flow</vt:lpstr>
      <vt:lpstr>Flow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fully functioning person: a bio-psycho-social viewpoint</dc:title>
  <dc:creator>Irene Hawkins</dc:creator>
  <cp:lastModifiedBy>ALBERTO ZUCCONI</cp:lastModifiedBy>
  <cp:revision>236</cp:revision>
  <dcterms:created xsi:type="dcterms:W3CDTF">2012-06-04T15:12:07Z</dcterms:created>
  <dcterms:modified xsi:type="dcterms:W3CDTF">2016-10-31T09:48:08Z</dcterms:modified>
</cp:coreProperties>
</file>