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2" r:id="rId3"/>
    <p:sldId id="263" r:id="rId4"/>
    <p:sldId id="261" r:id="rId5"/>
    <p:sldId id="266" r:id="rId6"/>
    <p:sldId id="288" r:id="rId7"/>
    <p:sldId id="287" r:id="rId8"/>
    <p:sldId id="274" r:id="rId9"/>
    <p:sldId id="265" r:id="rId10"/>
    <p:sldId id="272" r:id="rId11"/>
    <p:sldId id="275" r:id="rId12"/>
    <p:sldId id="276" r:id="rId13"/>
    <p:sldId id="277" r:id="rId14"/>
    <p:sldId id="278" r:id="rId15"/>
    <p:sldId id="279" r:id="rId16"/>
    <p:sldId id="284" r:id="rId17"/>
    <p:sldId id="285" r:id="rId18"/>
    <p:sldId id="280" r:id="rId19"/>
    <p:sldId id="286" r:id="rId20"/>
    <p:sldId id="267" r:id="rId21"/>
    <p:sldId id="268" r:id="rId22"/>
    <p:sldId id="273" r:id="rId23"/>
    <p:sldId id="271" r:id="rId24"/>
    <p:sldId id="258" r:id="rId25"/>
    <p:sldId id="259" r:id="rId26"/>
    <p:sldId id="269" r:id="rId27"/>
    <p:sldId id="260" r:id="rId28"/>
    <p:sldId id="270" r:id="rId29"/>
  </p:sldIdLst>
  <p:sldSz cx="12192000" cy="6858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3366FF"/>
    <a:srgbClr val="A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7B45D-BD73-40F9-88B5-5D351F0A9512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29486-FF31-4DD9-8DEA-66E2159C8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49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D779F-D993-45F9-857F-5A9364A3041E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AAD79-EAEA-40E1-ABB4-619661B5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57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E4A7127D-B335-4254-A419-78334BF5BA38}" type="datetime1">
              <a:rPr lang="en-US" smtClean="0"/>
              <a:t>10/30/2016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8461791-25D0-42D9-A432-23EC24C81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5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67F6-762A-4025-AE9F-3EB710DBFAA0}" type="datetime1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61791-25D0-42D9-A432-23EC24C81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4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1081-221E-4E06-82A2-7EA8A863FA6F}" type="datetime1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61791-25D0-42D9-A432-23EC24C81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90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60439"/>
            <a:ext cx="10972800" cy="26050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717926"/>
            <a:ext cx="10972800" cy="2606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07D3D47-FFA8-4E74-AB69-08A68FE305B9}" type="datetime1">
              <a:rPr lang="en-US" smtClean="0"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39200" y="64579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8461791-25D0-42D9-A432-23EC24C81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75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960438"/>
            <a:ext cx="10972800" cy="5364162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3EB3B49-55B7-450C-AC5C-13E44BC0E4F5}" type="datetime1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9200" y="64579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8461791-25D0-42D9-A432-23EC24C81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28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1"/>
            <a:ext cx="10972800" cy="5745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AF156FD-C295-430D-A82A-28CE256ACA1E}" type="datetime1">
              <a:rPr lang="en-US" smtClean="0"/>
              <a:t>10/30/2016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8461791-25D0-42D9-A432-23EC24C81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34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2060"/>
                </a:solidFill>
              </a:defRPr>
            </a:lvl2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FE81-7ED8-4E15-968F-89B726C966E2}" type="datetime1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61791-25D0-42D9-A432-23EC24C81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20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6427-7A38-4522-8A20-1317FAAB2EB5}" type="datetime1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61791-25D0-42D9-A432-23EC24C81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09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9429-E86E-4993-B984-B0487E1C871E}" type="datetime1">
              <a:rPr lang="en-US" smtClean="0"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61791-25D0-42D9-A432-23EC24C81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5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EF3782-48E7-4271-9165-78A7BEDB5D0A}" type="datetime1">
              <a:rPr lang="en-US" smtClean="0"/>
              <a:t>10/30/2016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461791-25D0-42D9-A432-23EC24C81D43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4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6022F5D4-460E-477F-B200-E9401FDBAD71}" type="datetime1">
              <a:rPr lang="en-US" smtClean="0"/>
              <a:t>10/30/2016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88461791-25D0-42D9-A432-23EC24C81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5048-A0D4-4C9D-8A64-72984EF0B577}" type="datetime1">
              <a:rPr lang="en-US" smtClean="0"/>
              <a:t>10/30/2016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61791-25D0-42D9-A432-23EC24C81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4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858A-DE88-4EC8-8D23-10A52388D3C0}" type="datetime1">
              <a:rPr lang="en-US" smtClean="0"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61791-25D0-42D9-A432-23EC24C81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3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2046-7928-41D0-8343-85DB87784F6F}" type="datetime1">
              <a:rPr lang="en-US" smtClean="0"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61791-25D0-42D9-A432-23EC24C81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74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5B29534-ADDA-4C5B-B05B-E578A8B5E1CD}" type="datetime1">
              <a:rPr lang="en-US" smtClean="0"/>
              <a:t>10/30/2016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8461791-25D0-42D9-A432-23EC24C81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02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uc-courses.appspot.com/social_power/forum" TargetMode="External"/><Relationship Id="rId2" Type="http://schemas.openxmlformats.org/officeDocument/2006/relationships/hyperlink" Target="http://www.worldacademy.org/courses/iuc-oct-2016/social-powe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the Course on Social Power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262013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Garry Jacobs, Chief Executive Officer</a:t>
            </a:r>
          </a:p>
          <a:p>
            <a:endParaRPr lang="en-US" b="1" dirty="0"/>
          </a:p>
          <a:p>
            <a:r>
              <a:rPr lang="en-US" b="1" dirty="0"/>
              <a:t>World Academy of Art &amp; Science</a:t>
            </a:r>
          </a:p>
          <a:p>
            <a:r>
              <a:rPr lang="en-US" b="1" dirty="0"/>
              <a:t>World University Consortium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95" y="358230"/>
            <a:ext cx="2351797" cy="2351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999" y="378821"/>
            <a:ext cx="2371956" cy="233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9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Extraordinary Powers of Accomplishments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3200" dirty="0" smtClean="0"/>
              <a:t>Modernization during </a:t>
            </a:r>
            <a:r>
              <a:rPr lang="en-US" sz="3200" dirty="0"/>
              <a:t>the 19</a:t>
            </a:r>
            <a:r>
              <a:rPr lang="en-US" sz="3200" baseline="30000" dirty="0"/>
              <a:t>th</a:t>
            </a:r>
            <a:r>
              <a:rPr lang="en-US" sz="3200" dirty="0"/>
              <a:t> </a:t>
            </a:r>
            <a:r>
              <a:rPr lang="en-US" sz="3200" dirty="0" smtClean="0"/>
              <a:t>and 20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century</a:t>
            </a:r>
            <a:endParaRPr lang="en-US" sz="3200" dirty="0"/>
          </a:p>
          <a:p>
            <a:pPr>
              <a:spcBef>
                <a:spcPts val="1200"/>
              </a:spcBef>
            </a:pPr>
            <a:r>
              <a:rPr lang="en-US" sz="3200" dirty="0"/>
              <a:t>Green </a:t>
            </a:r>
            <a:r>
              <a:rPr lang="en-US" sz="3200" dirty="0" smtClean="0"/>
              <a:t>Revolution in the 1960s &amp; 70s</a:t>
            </a:r>
            <a:endParaRPr lang="en-US" sz="3200" dirty="0"/>
          </a:p>
          <a:p>
            <a:pPr>
              <a:spcBef>
                <a:spcPts val="1200"/>
              </a:spcBef>
            </a:pPr>
            <a:r>
              <a:rPr lang="en-US" sz="3200" dirty="0"/>
              <a:t>Internet &amp; Worldwide </a:t>
            </a:r>
            <a:r>
              <a:rPr lang="en-US" sz="3200" dirty="0" smtClean="0"/>
              <a:t>Web since 1995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61791-25D0-42D9-A432-23EC24C81D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0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6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22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8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4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3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8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8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9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7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0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Multi-dimensional Global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Peace &amp; Security</a:t>
            </a:r>
          </a:p>
          <a:p>
            <a:r>
              <a:rPr lang="en-US" dirty="0"/>
              <a:t>Law &amp; Governance</a:t>
            </a:r>
          </a:p>
          <a:p>
            <a:r>
              <a:rPr lang="en-US" dirty="0"/>
              <a:t>Economy &amp; Employment</a:t>
            </a:r>
          </a:p>
          <a:p>
            <a:r>
              <a:rPr lang="en-US" dirty="0"/>
              <a:t>Education &amp; Healthcare</a:t>
            </a:r>
          </a:p>
          <a:p>
            <a:r>
              <a:rPr lang="en-US" dirty="0"/>
              <a:t>Energy &amp; Ecology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61791-25D0-42D9-A432-23EC24C81D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399"/>
            <a:ext cx="10972800" cy="1066800"/>
          </a:xfrm>
        </p:spPr>
        <p:txBody>
          <a:bodyPr>
            <a:normAutofit/>
          </a:bodyPr>
          <a:lstStyle/>
          <a:p>
            <a:r>
              <a:rPr lang="en-US" dirty="0"/>
              <a:t>Human beings utilize myriad forms of </a:t>
            </a:r>
            <a:r>
              <a:rPr lang="en-US" b="1" dirty="0" smtClean="0"/>
              <a:t>Power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86816"/>
            <a:ext cx="5384800" cy="4525963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200" b="1" dirty="0"/>
              <a:t>Language &amp; Numbers</a:t>
            </a:r>
          </a:p>
          <a:p>
            <a:pPr marL="109728" indent="0">
              <a:buNone/>
            </a:pPr>
            <a:r>
              <a:rPr lang="en-US" sz="2200" b="1" dirty="0"/>
              <a:t>Organization of activities &amp; groups</a:t>
            </a:r>
          </a:p>
          <a:p>
            <a:pPr marL="109728" indent="0">
              <a:buNone/>
            </a:pPr>
            <a:r>
              <a:rPr lang="en-US" sz="2200" b="1" dirty="0" smtClean="0"/>
              <a:t>Self-defense </a:t>
            </a:r>
            <a:r>
              <a:rPr lang="en-US" sz="2200" b="1" dirty="0"/>
              <a:t>&amp; Conquest</a:t>
            </a:r>
          </a:p>
          <a:p>
            <a:pPr marL="109728" indent="0">
              <a:buNone/>
            </a:pPr>
            <a:r>
              <a:rPr lang="en-US" sz="2200" b="1" dirty="0" smtClean="0"/>
              <a:t>Invention of tools</a:t>
            </a:r>
            <a:endParaRPr lang="en-US" sz="2200" b="1" dirty="0"/>
          </a:p>
          <a:p>
            <a:pPr marL="109728" indent="0">
              <a:buNone/>
            </a:pPr>
            <a:r>
              <a:rPr lang="en-US" sz="2200" b="1" dirty="0"/>
              <a:t>Production</a:t>
            </a:r>
          </a:p>
          <a:p>
            <a:pPr marL="109728" indent="0">
              <a:buNone/>
            </a:pPr>
            <a:r>
              <a:rPr lang="en-US" sz="2200" b="1" dirty="0"/>
              <a:t>Specialization </a:t>
            </a:r>
          </a:p>
          <a:p>
            <a:pPr marL="109728" indent="0">
              <a:buNone/>
            </a:pPr>
            <a:r>
              <a:rPr lang="en-US" sz="2200" b="1" dirty="0"/>
              <a:t>Exchange, Trade, Commerce</a:t>
            </a:r>
          </a:p>
          <a:p>
            <a:pPr marL="109728" indent="0">
              <a:buNone/>
            </a:pPr>
            <a:r>
              <a:rPr lang="en-US" sz="2200" b="1" dirty="0"/>
              <a:t>Communication </a:t>
            </a:r>
          </a:p>
          <a:p>
            <a:pPr marL="109728" indent="0">
              <a:buNone/>
            </a:pPr>
            <a:r>
              <a:rPr lang="en-US" sz="2200" b="1" dirty="0"/>
              <a:t>Transportation</a:t>
            </a:r>
          </a:p>
          <a:p>
            <a:pPr marL="109728" indent="0">
              <a:buNone/>
            </a:pPr>
            <a:r>
              <a:rPr lang="en-US" sz="2200" b="1" dirty="0" smtClean="0"/>
              <a:t>Money</a:t>
            </a:r>
          </a:p>
          <a:p>
            <a:pPr marL="109728" indent="0">
              <a:buNone/>
            </a:pPr>
            <a:r>
              <a:rPr lang="en-US" sz="2200" b="1" dirty="0" smtClean="0"/>
              <a:t>Credit</a:t>
            </a:r>
            <a:r>
              <a:rPr lang="en-US" sz="2200" b="1" dirty="0"/>
              <a:t>, Banking, Finance</a:t>
            </a:r>
          </a:p>
          <a:p>
            <a:pPr marL="109728" indent="0">
              <a:buNone/>
            </a:pPr>
            <a:r>
              <a:rPr lang="en-US" sz="2200" b="1" dirty="0"/>
              <a:t>Law, Governance, Taxation</a:t>
            </a:r>
          </a:p>
          <a:p>
            <a:pPr marL="109728" indent="0">
              <a:buNone/>
            </a:pPr>
            <a:r>
              <a:rPr lang="en-US" sz="2200" b="1" dirty="0"/>
              <a:t>Urbanization</a:t>
            </a:r>
          </a:p>
          <a:p>
            <a:pPr marL="109728" indent="0">
              <a:buNone/>
            </a:pPr>
            <a:endParaRPr lang="en-US" sz="2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97600" y="1586816"/>
            <a:ext cx="5384800" cy="5271184"/>
          </a:xfrm>
        </p:spPr>
        <p:txBody>
          <a:bodyPr>
            <a:normAutofit fontScale="92500" lnSpcReduction="10000"/>
          </a:bodyPr>
          <a:lstStyle/>
          <a:p>
            <a:pPr marL="109728" indent="0">
              <a:lnSpc>
                <a:spcPct val="110000"/>
              </a:lnSpc>
              <a:buNone/>
            </a:pPr>
            <a:r>
              <a:rPr lang="en-US" sz="2400" b="1" dirty="0"/>
              <a:t>Diplomacy</a:t>
            </a:r>
          </a:p>
          <a:p>
            <a:pPr marL="109728" indent="0">
              <a:lnSpc>
                <a:spcPct val="110000"/>
              </a:lnSpc>
              <a:buNone/>
            </a:pPr>
            <a:r>
              <a:rPr lang="en-US" sz="2400" b="1" dirty="0"/>
              <a:t>Morality, Religion &amp; Ethics</a:t>
            </a:r>
          </a:p>
          <a:p>
            <a:pPr marL="109728" indent="0">
              <a:lnSpc>
                <a:spcPct val="110000"/>
              </a:lnSpc>
              <a:buNone/>
            </a:pPr>
            <a:r>
              <a:rPr lang="en-US" sz="2400" b="1" dirty="0"/>
              <a:t>Organization of Facts, Knowledge, History</a:t>
            </a:r>
          </a:p>
          <a:p>
            <a:pPr marL="109728" indent="0">
              <a:lnSpc>
                <a:spcPct val="110000"/>
              </a:lnSpc>
              <a:buNone/>
            </a:pPr>
            <a:r>
              <a:rPr lang="en-US" sz="2400" b="1" dirty="0"/>
              <a:t>Education</a:t>
            </a:r>
          </a:p>
          <a:p>
            <a:pPr marL="109728" indent="0">
              <a:lnSpc>
                <a:spcPct val="110000"/>
              </a:lnSpc>
              <a:buNone/>
            </a:pPr>
            <a:r>
              <a:rPr lang="en-US" sz="2400" b="1" dirty="0"/>
              <a:t>Public Opinion &amp; Media</a:t>
            </a:r>
          </a:p>
          <a:p>
            <a:pPr marL="109728" indent="0">
              <a:lnSpc>
                <a:spcPct val="110000"/>
              </a:lnSpc>
              <a:buNone/>
            </a:pPr>
            <a:r>
              <a:rPr lang="en-US" sz="2400" b="1" dirty="0"/>
              <a:t>Patriotism, Nationalism</a:t>
            </a:r>
          </a:p>
          <a:p>
            <a:pPr marL="109728" indent="0">
              <a:lnSpc>
                <a:spcPct val="110000"/>
              </a:lnSpc>
              <a:buNone/>
            </a:pPr>
            <a:r>
              <a:rPr lang="en-US" sz="2400" b="1" dirty="0" smtClean="0"/>
              <a:t>Ideas, Idealism &amp; Philosophy</a:t>
            </a:r>
          </a:p>
          <a:p>
            <a:pPr marL="109728" indent="0">
              <a:lnSpc>
                <a:spcPct val="110000"/>
              </a:lnSpc>
              <a:buNone/>
            </a:pPr>
            <a:r>
              <a:rPr lang="en-US" sz="2400" b="1" dirty="0" smtClean="0"/>
              <a:t>Scientific </a:t>
            </a:r>
            <a:r>
              <a:rPr lang="en-US" sz="2400" b="1" dirty="0"/>
              <a:t>Research &amp; Tech Innovation</a:t>
            </a:r>
          </a:p>
          <a:p>
            <a:pPr marL="109728" indent="0">
              <a:buNone/>
            </a:pPr>
            <a:r>
              <a:rPr lang="en-US" sz="2400" b="1" dirty="0" smtClean="0"/>
              <a:t>Literature </a:t>
            </a:r>
            <a:r>
              <a:rPr lang="en-US" sz="2400" b="1" dirty="0"/>
              <a:t>&amp; Artistic Creativity</a:t>
            </a:r>
          </a:p>
          <a:p>
            <a:pPr marL="109728" indent="0">
              <a:lnSpc>
                <a:spcPct val="110000"/>
              </a:lnSpc>
              <a:buNone/>
            </a:pPr>
            <a:r>
              <a:rPr lang="en-US" sz="2400" b="1" dirty="0"/>
              <a:t>Civil Society, Networks &amp; Integration </a:t>
            </a:r>
          </a:p>
          <a:p>
            <a:pPr marL="109728" indent="0">
              <a:lnSpc>
                <a:spcPct val="110000"/>
              </a:lnSpc>
              <a:buNone/>
            </a:pPr>
            <a:r>
              <a:rPr lang="en-US" sz="2400" b="1" dirty="0"/>
              <a:t>Culture</a:t>
            </a:r>
          </a:p>
          <a:p>
            <a:pPr marL="109728" indent="0">
              <a:lnSpc>
                <a:spcPct val="110000"/>
              </a:lnSpc>
              <a:buNone/>
            </a:pPr>
            <a:r>
              <a:rPr lang="en-US" sz="2400" b="1" dirty="0"/>
              <a:t>Individuality</a:t>
            </a:r>
          </a:p>
          <a:p>
            <a:pPr marL="109728" indent="0">
              <a:lnSpc>
                <a:spcPct val="110000"/>
              </a:lnSpc>
              <a:buNone/>
            </a:pPr>
            <a:r>
              <a:rPr lang="en-US" sz="2400" b="1" dirty="0"/>
              <a:t>Spiritual values &amp; experience</a:t>
            </a:r>
          </a:p>
          <a:p>
            <a:pPr marL="109728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99648" y="-607329"/>
            <a:ext cx="1016000" cy="365760"/>
          </a:xfrm>
        </p:spPr>
        <p:txBody>
          <a:bodyPr/>
          <a:lstStyle/>
          <a:p>
            <a:fld id="{88461791-25D0-42D9-A432-23EC24C81D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6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612916"/>
            <a:ext cx="10972800" cy="1066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All these are forms of Social Power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881809"/>
            <a:ext cx="10972800" cy="4692727"/>
          </a:xfrm>
        </p:spPr>
        <p:txBody>
          <a:bodyPr>
            <a:normAutofit/>
          </a:bodyPr>
          <a:lstStyle/>
          <a:p>
            <a:r>
              <a:rPr lang="en-US" sz="3200" b="1" dirty="0"/>
              <a:t>They all arise from interaction, cooperation, coordination and organization between human beings</a:t>
            </a:r>
            <a:r>
              <a:rPr lang="en-US" sz="3200" dirty="0"/>
              <a:t>.</a:t>
            </a:r>
          </a:p>
          <a:p>
            <a:pPr lvl="1"/>
            <a:r>
              <a:rPr lang="en-US" sz="2800" dirty="0"/>
              <a:t>Language </a:t>
            </a:r>
          </a:p>
          <a:p>
            <a:pPr lvl="1"/>
            <a:r>
              <a:rPr lang="en-US" sz="2800" dirty="0"/>
              <a:t>Markets &amp; Money </a:t>
            </a:r>
          </a:p>
          <a:p>
            <a:pPr lvl="1"/>
            <a:r>
              <a:rPr lang="en-US" sz="2800" dirty="0"/>
              <a:t>Internet</a:t>
            </a:r>
          </a:p>
          <a:p>
            <a:r>
              <a:rPr lang="en-US" sz="3200" dirty="0"/>
              <a:t>They are all expressions of the capacity of the society to express human energies to achieve the goals and aspirations of the social collective. </a:t>
            </a:r>
          </a:p>
          <a:p>
            <a:pPr lvl="1"/>
            <a:r>
              <a:rPr lang="en-US" sz="2800" dirty="0"/>
              <a:t>These energies are physical, social, emotional, mental and spiritual</a:t>
            </a:r>
          </a:p>
          <a:p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61791-25D0-42D9-A432-23EC24C81D4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7286" y="697276"/>
            <a:ext cx="11315114" cy="1066800"/>
          </a:xfrm>
        </p:spPr>
        <p:txBody>
          <a:bodyPr>
            <a:normAutofit fontScale="90000"/>
          </a:bodyPr>
          <a:lstStyle/>
          <a:p>
            <a:pPr algn="r"/>
            <a:r>
              <a:rPr lang="en-US" b="1" i="1" dirty="0"/>
              <a:t>After Tamerlane: Rise &amp; Fall of Global Empires 1400-2000</a:t>
            </a:r>
            <a:r>
              <a:rPr lang="en-US" b="1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by John Darwin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67286" y="1237957"/>
            <a:ext cx="11816862" cy="5620043"/>
          </a:xfrm>
        </p:spPr>
        <p:txBody>
          <a:bodyPr>
            <a:noAutofit/>
          </a:bodyPr>
          <a:lstStyle/>
          <a:p>
            <a:r>
              <a:rPr lang="en-US" sz="2000" dirty="0"/>
              <a:t>Capacity to defend borders and administer larger areas</a:t>
            </a:r>
          </a:p>
          <a:p>
            <a:r>
              <a:rPr lang="en-US" sz="2000" dirty="0"/>
              <a:t>Consolidation of small political units into larger units </a:t>
            </a:r>
          </a:p>
          <a:p>
            <a:r>
              <a:rPr lang="en-US" sz="2000" dirty="0"/>
              <a:t>Effective tax revenue systems to support defense, administration, industry</a:t>
            </a:r>
          </a:p>
          <a:p>
            <a:r>
              <a:rPr lang="en-US" sz="2000" dirty="0"/>
              <a:t>Opening of inter-continental sea transportation </a:t>
            </a:r>
          </a:p>
          <a:p>
            <a:r>
              <a:rPr lang="en-US" sz="2000" dirty="0"/>
              <a:t>Opening up of vast new regions in the Americas, Central Asia, Siberia, Australia-NZ, Africa </a:t>
            </a:r>
          </a:p>
          <a:p>
            <a:r>
              <a:rPr lang="en-US" sz="2000" dirty="0"/>
              <a:t>Expansion and modernization of agriculture to support diversification</a:t>
            </a:r>
          </a:p>
          <a:p>
            <a:r>
              <a:rPr lang="en-US" sz="2000" dirty="0"/>
              <a:t>Specialization of production based on competitive advantage</a:t>
            </a:r>
          </a:p>
          <a:p>
            <a:r>
              <a:rPr lang="en-US" sz="2000" dirty="0"/>
              <a:t>Spread of industrial production</a:t>
            </a:r>
          </a:p>
          <a:p>
            <a:r>
              <a:rPr lang="en-US" sz="2000" dirty="0"/>
              <a:t>Development of domestic and international commercial marketing networks </a:t>
            </a:r>
          </a:p>
          <a:p>
            <a:r>
              <a:rPr lang="en-US" sz="2000" dirty="0"/>
              <a:t>Adoption of new technologies in industry, transport, communications– steam, rail, telegraph, petroleum</a:t>
            </a:r>
          </a:p>
          <a:p>
            <a:r>
              <a:rPr lang="en-US" sz="2000" dirty="0" smtClean="0"/>
              <a:t>Creation of a </a:t>
            </a:r>
            <a:r>
              <a:rPr lang="en-US" sz="2000" dirty="0"/>
              <a:t>legal framework and public policies to promote investment, commerce and trade</a:t>
            </a:r>
          </a:p>
          <a:p>
            <a:r>
              <a:rPr lang="en-US" sz="2000" dirty="0"/>
              <a:t>Support of strong naval security </a:t>
            </a:r>
          </a:p>
          <a:p>
            <a:r>
              <a:rPr lang="en-US" sz="2000" dirty="0"/>
              <a:t>Development of international banking </a:t>
            </a:r>
          </a:p>
          <a:p>
            <a:r>
              <a:rPr lang="en-US" sz="2000" dirty="0"/>
              <a:t>Development of port cities and megacities on trade routes</a:t>
            </a:r>
          </a:p>
          <a:p>
            <a:r>
              <a:rPr lang="en-US" sz="2000" dirty="0"/>
              <a:t>Rise of international capital markets for overseas investment</a:t>
            </a:r>
          </a:p>
          <a:p>
            <a:r>
              <a:rPr lang="en-US" sz="2000" dirty="0"/>
              <a:t>Conducive cultural values, intellectual rationale,  and social aspirations</a:t>
            </a:r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61791-25D0-42D9-A432-23EC24C81D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8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 governing expression of social energies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Stages of the process</a:t>
            </a:r>
          </a:p>
          <a:p>
            <a:r>
              <a:rPr lang="en-US" dirty="0"/>
              <a:t>Awareness of opportunities &amp; challenges generates Energy </a:t>
            </a:r>
          </a:p>
          <a:p>
            <a:r>
              <a:rPr lang="en-US" dirty="0"/>
              <a:t>Aspiration for accomplishment converts the energy into Force</a:t>
            </a:r>
          </a:p>
          <a:p>
            <a:r>
              <a:rPr lang="en-US" dirty="0"/>
              <a:t>Organization of the directed energy transforms it into Social Power</a:t>
            </a:r>
          </a:p>
          <a:p>
            <a:r>
              <a:rPr lang="en-US" dirty="0" smtClean="0"/>
              <a:t>Expression </a:t>
            </a:r>
            <a:r>
              <a:rPr lang="en-US" dirty="0"/>
              <a:t>of the power generates </a:t>
            </a:r>
            <a:r>
              <a:rPr lang="en-US" dirty="0" smtClean="0"/>
              <a:t>accomplishment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dirty="0">
                <a:solidFill>
                  <a:srgbClr val="C00000"/>
                </a:solidFill>
              </a:rPr>
              <a:t>This process applies to all forms of social energy &amp; all fields of expression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61791-25D0-42D9-A432-23EC24C81D4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4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1127"/>
            <a:ext cx="10972800" cy="1066800"/>
          </a:xfrm>
        </p:spPr>
        <p:txBody>
          <a:bodyPr/>
          <a:lstStyle/>
          <a:p>
            <a:r>
              <a:rPr lang="en-US" dirty="0"/>
              <a:t>The source of these energies is what we call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73" y="1378227"/>
            <a:ext cx="11396871" cy="559904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Society is the sum total of human </a:t>
            </a:r>
            <a:r>
              <a:rPr lang="en-US" b="1" dirty="0">
                <a:solidFill>
                  <a:srgbClr val="C00000"/>
                </a:solidFill>
              </a:rPr>
              <a:t>individuals</a:t>
            </a:r>
            <a:r>
              <a:rPr lang="en-US" dirty="0"/>
              <a:t> living and acting in families, groups, communities, national and international organizations.</a:t>
            </a:r>
          </a:p>
          <a:p>
            <a:pPr>
              <a:spcBef>
                <a:spcPts val="1200"/>
              </a:spcBef>
            </a:pPr>
            <a:r>
              <a:rPr lang="en-US" dirty="0"/>
              <a:t>Society includes the structures, systems, activities, values, customs, beliefs, knowledge, skills, laws and institutions that define the complex nexus of </a:t>
            </a:r>
            <a:r>
              <a:rPr lang="en-US" b="1" dirty="0">
                <a:solidFill>
                  <a:srgbClr val="C00000"/>
                </a:solidFill>
              </a:rPr>
              <a:t>relationships </a:t>
            </a:r>
            <a:r>
              <a:rPr lang="en-US" dirty="0"/>
              <a:t>between these individuals and groups. </a:t>
            </a:r>
          </a:p>
          <a:p>
            <a:pPr>
              <a:spcBef>
                <a:spcPts val="1200"/>
              </a:spcBef>
            </a:pPr>
            <a:r>
              <a:rPr lang="en-US" dirty="0"/>
              <a:t>Society is a </a:t>
            </a:r>
            <a:r>
              <a:rPr lang="en-US" b="1" dirty="0">
                <a:solidFill>
                  <a:srgbClr val="C00000"/>
                </a:solidFill>
              </a:rPr>
              <a:t>living organism</a:t>
            </a:r>
            <a:r>
              <a:rPr lang="en-US" dirty="0"/>
              <a:t> that is greater than the sum of its parts – rather than a mechanical assemblage of parts, linkages, interactions and interrelationships. </a:t>
            </a:r>
          </a:p>
          <a:p>
            <a:pPr>
              <a:spcBef>
                <a:spcPts val="1200"/>
              </a:spcBef>
            </a:pPr>
            <a:r>
              <a:rPr lang="en-US" dirty="0"/>
              <a:t>Society grows, develops and evolves by increasing levels of </a:t>
            </a:r>
            <a:r>
              <a:rPr lang="en-US" b="1" dirty="0">
                <a:solidFill>
                  <a:srgbClr val="C00000"/>
                </a:solidFill>
              </a:rPr>
              <a:t>awareness, organization and integration </a:t>
            </a:r>
            <a:r>
              <a:rPr lang="en-US" dirty="0"/>
              <a:t>between its geographic units, social groups, institutions, activities, sectors and levels.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61791-25D0-42D9-A432-23EC24C81D4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0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49" y="387624"/>
            <a:ext cx="11396867" cy="1066800"/>
          </a:xfrm>
        </p:spPr>
        <p:txBody>
          <a:bodyPr/>
          <a:lstStyle/>
          <a:p>
            <a:r>
              <a:rPr lang="en-US" dirty="0"/>
              <a:t>Social Power is organized at multiple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33" y="1258957"/>
            <a:ext cx="11198087" cy="5599043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1200"/>
              </a:spcBef>
            </a:pPr>
            <a:r>
              <a:rPr lang="en-US" sz="3000" b="1" dirty="0">
                <a:solidFill>
                  <a:srgbClr val="C00000"/>
                </a:solidFill>
              </a:rPr>
              <a:t>Formal organized structures </a:t>
            </a:r>
            <a:r>
              <a:rPr lang="en-US" dirty="0"/>
              <a:t>– </a:t>
            </a:r>
            <a:r>
              <a:rPr lang="en-US" dirty="0">
                <a:solidFill>
                  <a:schemeClr val="tx1"/>
                </a:solidFill>
              </a:rPr>
              <a:t>military, government, law</a:t>
            </a:r>
          </a:p>
          <a:p>
            <a:pPr>
              <a:lnSpc>
                <a:spcPct val="125000"/>
              </a:lnSpc>
              <a:spcBef>
                <a:spcPts val="1200"/>
              </a:spcBef>
            </a:pPr>
            <a:r>
              <a:rPr lang="en-US" sz="3000" b="1" dirty="0">
                <a:solidFill>
                  <a:srgbClr val="C00000"/>
                </a:solidFill>
              </a:rPr>
              <a:t>Partially organized activities </a:t>
            </a:r>
            <a:r>
              <a:rPr lang="en-US" dirty="0"/>
              <a:t>– political, economic, </a:t>
            </a:r>
            <a:r>
              <a:rPr lang="en-US" dirty="0">
                <a:solidFill>
                  <a:schemeClr val="tx1"/>
                </a:solidFill>
              </a:rPr>
              <a:t>transport, communication, media, education, healthcare, entertainment, etc.</a:t>
            </a:r>
          </a:p>
          <a:p>
            <a:pPr>
              <a:lnSpc>
                <a:spcPct val="125000"/>
              </a:lnSpc>
              <a:spcBef>
                <a:spcPts val="1200"/>
              </a:spcBef>
            </a:pPr>
            <a:r>
              <a:rPr lang="en-US" sz="3000" b="1" dirty="0">
                <a:solidFill>
                  <a:srgbClr val="C00000"/>
                </a:solidFill>
              </a:rPr>
              <a:t>Informal institutions </a:t>
            </a:r>
            <a:r>
              <a:rPr lang="en-US" dirty="0">
                <a:solidFill>
                  <a:schemeClr val="tx1"/>
                </a:solidFill>
              </a:rPr>
              <a:t>– values, beliefs, culture, custom and ways of life</a:t>
            </a:r>
            <a:r>
              <a:rPr lang="en-US" dirty="0"/>
              <a:t>.</a:t>
            </a:r>
          </a:p>
          <a:p>
            <a:pPr>
              <a:lnSpc>
                <a:spcPct val="125000"/>
              </a:lnSpc>
              <a:spcBef>
                <a:spcPts val="1200"/>
              </a:spcBef>
            </a:pPr>
            <a:r>
              <a:rPr lang="en-US" sz="3000" b="1" dirty="0">
                <a:solidFill>
                  <a:srgbClr val="C00000"/>
                </a:solidFill>
              </a:rPr>
              <a:t>Social potential – </a:t>
            </a:r>
            <a:r>
              <a:rPr lang="en-US" dirty="0"/>
              <a:t>the unlimited reservoir of </a:t>
            </a:r>
            <a:r>
              <a:rPr lang="en-US" dirty="0">
                <a:solidFill>
                  <a:schemeClr val="tx1"/>
                </a:solidFill>
              </a:rPr>
              <a:t>unorganized aspirations, energies, knowledge, skills, capacities and activities that are available to organize and draw upon by individuals and the collective. 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lnSpc>
                <a:spcPct val="125000"/>
              </a:lnSpc>
              <a:spcBef>
                <a:spcPts val="1200"/>
              </a:spcBef>
            </a:pPr>
            <a:r>
              <a:rPr lang="en-US" sz="3000" b="1" dirty="0">
                <a:solidFill>
                  <a:srgbClr val="C00000"/>
                </a:solidFill>
              </a:rPr>
              <a:t>Society </a:t>
            </a:r>
            <a:r>
              <a:rPr lang="en-US" dirty="0"/>
              <a:t>– </a:t>
            </a:r>
            <a:r>
              <a:rPr lang="en-US" dirty="0" smtClean="0"/>
              <a:t>encompasses all these levels and dimensions</a:t>
            </a:r>
            <a:endParaRPr lang="en-US" dirty="0">
              <a:solidFill>
                <a:schemeClr val="tx1"/>
              </a:solidFill>
            </a:endParaRPr>
          </a:p>
          <a:p>
            <a:pPr marL="109728" indent="0">
              <a:lnSpc>
                <a:spcPct val="125000"/>
              </a:lnSpc>
              <a:buNone/>
            </a:pP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61791-25D0-42D9-A432-23EC24C81D4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52670"/>
            <a:ext cx="10972800" cy="1174307"/>
          </a:xfrm>
        </p:spPr>
        <p:txBody>
          <a:bodyPr/>
          <a:lstStyle/>
          <a:p>
            <a:r>
              <a:rPr lang="en-US" dirty="0"/>
              <a:t>Distribution of Social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9094"/>
            <a:ext cx="10972800" cy="476097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The </a:t>
            </a:r>
            <a:r>
              <a:rPr lang="en-US" sz="3000" b="1" dirty="0">
                <a:solidFill>
                  <a:srgbClr val="C00000"/>
                </a:solidFill>
              </a:rPr>
              <a:t>distribution and utilization </a:t>
            </a:r>
            <a:r>
              <a:rPr lang="en-US" dirty="0"/>
              <a:t>of social power for individual and collective benefit is determined by both formal and informal institutions, legal and extra-legal factors, national values and culture.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Divisions between social classes and castes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Concentration </a:t>
            </a:r>
            <a:r>
              <a:rPr lang="en-US" dirty="0">
                <a:solidFill>
                  <a:srgbClr val="002060"/>
                </a:solidFill>
              </a:rPr>
              <a:t>&amp; distribution of political power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Concentration </a:t>
            </a:r>
            <a:r>
              <a:rPr lang="en-US" dirty="0">
                <a:solidFill>
                  <a:srgbClr val="002060"/>
                </a:solidFill>
              </a:rPr>
              <a:t>&amp; distribution of wealth and economic power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Access </a:t>
            </a:r>
            <a:r>
              <a:rPr lang="en-US" dirty="0">
                <a:solidFill>
                  <a:srgbClr val="002060"/>
                </a:solidFill>
              </a:rPr>
              <a:t>to information, </a:t>
            </a:r>
            <a:r>
              <a:rPr lang="en-US" dirty="0" smtClean="0">
                <a:solidFill>
                  <a:srgbClr val="002060"/>
                </a:solidFill>
              </a:rPr>
              <a:t>knowledge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smtClean="0"/>
              <a:t>technology </a:t>
            </a:r>
            <a:r>
              <a:rPr lang="en-US" dirty="0" smtClean="0">
                <a:solidFill>
                  <a:srgbClr val="002060"/>
                </a:solidFill>
              </a:rPr>
              <a:t>&amp; </a:t>
            </a:r>
            <a:r>
              <a:rPr lang="en-US" dirty="0">
                <a:solidFill>
                  <a:srgbClr val="002060"/>
                </a:solidFill>
              </a:rPr>
              <a:t>education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Freedom of worship &amp; authority of religious bodies 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Social conformity &amp; freedom of individual thought and self-expression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61791-25D0-42D9-A432-23EC24C81D4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8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791" y="308112"/>
            <a:ext cx="11330609" cy="1066800"/>
          </a:xfrm>
        </p:spPr>
        <p:txBody>
          <a:bodyPr/>
          <a:lstStyle/>
          <a:p>
            <a:r>
              <a:rPr lang="en-US" dirty="0" smtClean="0"/>
              <a:t>Questions </a:t>
            </a:r>
            <a:r>
              <a:rPr lang="en-US" dirty="0"/>
              <a:t>for </a:t>
            </a:r>
            <a:r>
              <a:rPr lang="en-US" dirty="0" smtClean="0"/>
              <a:t>Exploration and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774" y="1166191"/>
            <a:ext cx="11769874" cy="5579165"/>
          </a:xfrm>
        </p:spPr>
        <p:txBody>
          <a:bodyPr>
            <a:normAutofit fontScale="92500"/>
          </a:bodyPr>
          <a:lstStyle/>
          <a:p>
            <a:pPr marL="624078" indent="-51435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What is the </a:t>
            </a:r>
            <a:r>
              <a:rPr lang="en-US" dirty="0"/>
              <a:t>social potential </a:t>
            </a:r>
            <a:r>
              <a:rPr lang="en-US" dirty="0" smtClean="0"/>
              <a:t>that is the </a:t>
            </a:r>
            <a:r>
              <a:rPr lang="en-US" dirty="0"/>
              <a:t>source of all the </a:t>
            </a:r>
            <a:r>
              <a:rPr lang="en-US" dirty="0" smtClean="0"/>
              <a:t>achievements </a:t>
            </a:r>
            <a:r>
              <a:rPr lang="en-US" dirty="0"/>
              <a:t>humanity has drawn up for its advancement over thousands of </a:t>
            </a:r>
            <a:r>
              <a:rPr lang="en-US" dirty="0" smtClean="0"/>
              <a:t>years?</a:t>
            </a:r>
            <a:endParaRPr lang="en-US" dirty="0"/>
          </a:p>
          <a:p>
            <a:pPr marL="624078" indent="-51435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What are the determinants and limits to that social potential?</a:t>
            </a:r>
            <a:endParaRPr lang="en-US" dirty="0"/>
          </a:p>
          <a:p>
            <a:pPr marL="624078" indent="-51435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Why do societies </a:t>
            </a:r>
            <a:r>
              <a:rPr lang="en-US" dirty="0"/>
              <a:t>differ widely in their capacity to draw upon and organize this social potential both spatially and </a:t>
            </a:r>
            <a:r>
              <a:rPr lang="en-US" dirty="0" smtClean="0"/>
              <a:t>temporally? </a:t>
            </a:r>
            <a:endParaRPr lang="en-US" dirty="0"/>
          </a:p>
          <a:p>
            <a:pPr marL="624078" indent="-51435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What is the impact of the </a:t>
            </a:r>
            <a:r>
              <a:rPr lang="en-US" dirty="0"/>
              <a:t>distribution of social power – both legally and illegally </a:t>
            </a:r>
            <a:r>
              <a:rPr lang="en-US" dirty="0" smtClean="0"/>
              <a:t>–on </a:t>
            </a:r>
            <a:r>
              <a:rPr lang="en-US" dirty="0"/>
              <a:t>the overall power of society and its capacity for </a:t>
            </a:r>
            <a:r>
              <a:rPr lang="en-US" dirty="0" smtClean="0"/>
              <a:t>accomplishment?</a:t>
            </a:r>
            <a:endParaRPr lang="en-US" dirty="0"/>
          </a:p>
          <a:p>
            <a:pPr marL="624078" indent="-51435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How can societies today increase their capacity </a:t>
            </a:r>
            <a:r>
              <a:rPr lang="en-US" dirty="0"/>
              <a:t>to generate, release, direct and organize social potential for higher levels of </a:t>
            </a:r>
            <a:r>
              <a:rPr lang="en-US" dirty="0" smtClean="0"/>
              <a:t>accomplishment? </a:t>
            </a:r>
            <a:endParaRPr lang="en-US" dirty="0"/>
          </a:p>
          <a:p>
            <a:pPr marL="624078" indent="-51435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What is the role of the </a:t>
            </a:r>
            <a:r>
              <a:rPr lang="en-US" dirty="0"/>
              <a:t>individual is </a:t>
            </a:r>
            <a:r>
              <a:rPr lang="en-US" dirty="0" smtClean="0"/>
              <a:t>the generation and utilization of social power? </a:t>
            </a:r>
            <a:endParaRPr lang="en-US" dirty="0"/>
          </a:p>
          <a:p>
            <a:pPr marL="624078" indent="-51435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How do societies empower </a:t>
            </a:r>
            <a:r>
              <a:rPr lang="en-US" dirty="0"/>
              <a:t>their members to access and utilize the available social power for individual and collective </a:t>
            </a:r>
            <a:r>
              <a:rPr lang="en-US" dirty="0" smtClean="0"/>
              <a:t>benefit?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61791-25D0-42D9-A432-23EC24C81D4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7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57990"/>
            <a:ext cx="10972800" cy="1066800"/>
          </a:xfrm>
        </p:spPr>
        <p:txBody>
          <a:bodyPr/>
          <a:lstStyle/>
          <a:p>
            <a:r>
              <a:rPr lang="en-US" dirty="0"/>
              <a:t>Objectives of this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4790"/>
            <a:ext cx="10972800" cy="474974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To become conscious of the enormous underutilized social potential  available to modern society to address challenges &amp; tap opportunities</a:t>
            </a:r>
          </a:p>
          <a:p>
            <a:pPr>
              <a:spcBef>
                <a:spcPts val="1200"/>
              </a:spcBef>
            </a:pPr>
            <a:r>
              <a:rPr lang="en-US" dirty="0"/>
              <a:t>To identify ways to enhance the generation, direction, organization and expression of social power to promote human welfare &amp; well-being</a:t>
            </a:r>
          </a:p>
          <a:p>
            <a:pPr>
              <a:spcBef>
                <a:spcPts val="1200"/>
              </a:spcBef>
            </a:pPr>
            <a:r>
              <a:rPr lang="en-US" dirty="0"/>
              <a:t>To evolve practical strategies for mobilizing greater social power individually and collectively</a:t>
            </a:r>
          </a:p>
          <a:p>
            <a:pPr>
              <a:spcBef>
                <a:spcPts val="1200"/>
              </a:spcBef>
            </a:pPr>
            <a:r>
              <a:rPr lang="en-US" dirty="0"/>
              <a:t>To evolve a transdisciplinary conception of human accomplishment applicable to all fields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61791-25D0-42D9-A432-23EC24C81D4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5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Effective solutions require changes at the level of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policies and responsible private initiative</a:t>
            </a:r>
          </a:p>
          <a:p>
            <a:r>
              <a:rPr lang="en-US" dirty="0"/>
              <a:t>Institutions for global and national governance</a:t>
            </a:r>
          </a:p>
          <a:p>
            <a:r>
              <a:rPr lang="en-US" dirty="0"/>
              <a:t>Educational content and pedagogy </a:t>
            </a:r>
          </a:p>
          <a:p>
            <a:r>
              <a:rPr lang="en-US" dirty="0"/>
              <a:t>Theoretical understanding of society and its processes</a:t>
            </a:r>
          </a:p>
          <a:p>
            <a:r>
              <a:rPr lang="en-US" dirty="0"/>
              <a:t>Development of mind, thinking, creativity, values and individuality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61791-25D0-42D9-A432-23EC24C81D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8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11699"/>
            <a:ext cx="10972800" cy="1066800"/>
          </a:xfrm>
        </p:spPr>
        <p:txBody>
          <a:bodyPr/>
          <a:lstStyle/>
          <a:p>
            <a:pPr algn="ctr"/>
            <a:r>
              <a:rPr lang="en-US" dirty="0"/>
              <a:t>WAAS-WUC Transdisciplinary Courses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78499"/>
            <a:ext cx="10972800" cy="4696037"/>
          </a:xfrm>
        </p:spPr>
        <p:txBody>
          <a:bodyPr>
            <a:normAutofit/>
          </a:bodyPr>
          <a:lstStyle/>
          <a:p>
            <a:pPr marL="624078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Individuality and Accomplishment – August 2014</a:t>
            </a:r>
          </a:p>
          <a:p>
            <a:pPr marL="624078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Toward a Transdisciplinary Science of Society – September 2014</a:t>
            </a:r>
          </a:p>
          <a:p>
            <a:pPr marL="624078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Transformational Leadership – March 2015</a:t>
            </a:r>
          </a:p>
          <a:p>
            <a:pPr marL="624078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Education for the 21</a:t>
            </a:r>
            <a:r>
              <a:rPr lang="en-US" baseline="30000" dirty="0"/>
              <a:t>st</a:t>
            </a:r>
            <a:r>
              <a:rPr lang="en-US" dirty="0"/>
              <a:t> Century – September 2015</a:t>
            </a:r>
          </a:p>
          <a:p>
            <a:pPr marL="624078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Mind, Thinking and Creativity – April 2016</a:t>
            </a:r>
          </a:p>
          <a:p>
            <a:pPr marL="624078" indent="-514350">
              <a:spcBef>
                <a:spcPts val="1200"/>
              </a:spcBef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Social Power – October 31 to Nov 2, 2016</a:t>
            </a:r>
          </a:p>
          <a:p>
            <a:pPr marL="624078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New Economic Theory – February 2017</a:t>
            </a:r>
          </a:p>
          <a:p>
            <a:pPr marL="624078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Creativity and Individuality – November 2017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61791-25D0-42D9-A432-23EC24C81D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1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/>
            <a:r>
              <a:rPr lang="en-US" dirty="0">
                <a:solidFill>
                  <a:srgbClr val="9999FF"/>
                </a:solidFill>
                <a:effectLst>
                  <a:outerShdw blurRad="50800" dist="38100" dir="10800000" algn="r" rotWithShape="0">
                    <a:prstClr val="black">
                      <a:alpha val="50000"/>
                    </a:prstClr>
                  </a:outerShdw>
                </a:effectLst>
              </a:rPr>
              <a:t>Where can humanity find the power to address these challenges effectively?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61791-25D0-42D9-A432-23EC24C81D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3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73" y="772184"/>
            <a:ext cx="6755524" cy="63850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Schedule of Lectures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6363649"/>
              </p:ext>
            </p:extLst>
          </p:nvPr>
        </p:nvGraphicFramePr>
        <p:xfrm>
          <a:off x="365235" y="1810712"/>
          <a:ext cx="11529848" cy="4392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5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8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4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Oct 31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Nov 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Nov 2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94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Introduction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Knowledge as Power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Money, Power &amp; Values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17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Nature and Types of Social Power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Informal Sources of Social Power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Legitimacy and Legality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237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Human Relationships </a:t>
                      </a:r>
                      <a:r>
                        <a:rPr lang="en-US" sz="2000" dirty="0" smtClean="0"/>
                        <a:t>&amp; </a:t>
                      </a:r>
                      <a:r>
                        <a:rPr lang="en-US" sz="2000" dirty="0" smtClean="0"/>
                        <a:t>Social Power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Freedom, </a:t>
                      </a:r>
                      <a:r>
                        <a:rPr lang="en-US" sz="2000" dirty="0" smtClean="0"/>
                        <a:t>Democracy, Political Representation </a:t>
                      </a:r>
                      <a:r>
                        <a:rPr lang="en-US" sz="2000" dirty="0" smtClean="0"/>
                        <a:t>&amp; Distribution of </a:t>
                      </a:r>
                      <a:r>
                        <a:rPr lang="en-US" sz="2000" dirty="0" smtClean="0"/>
                        <a:t>Power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Strategies for Equitable Distribution of Social Power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3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Global Social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Music and Politics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Individuality &amp; Social </a:t>
                      </a:r>
                      <a:r>
                        <a:rPr lang="en-US" sz="2000" dirty="0" smtClean="0"/>
                        <a:t>Power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417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Formal Centers of Social Power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Open Discussion </a:t>
                      </a:r>
                      <a:r>
                        <a:rPr lang="en-US" sz="2000" dirty="0" smtClean="0"/>
                        <a:t>&amp; Q&amp;A with online participants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Concluding Session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61791-25D0-42D9-A432-23EC24C81D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5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Course Links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website </a:t>
            </a:r>
            <a:endParaRPr lang="en-US" dirty="0" smtClean="0"/>
          </a:p>
          <a:p>
            <a:pPr marL="109728" indent="0" algn="ctr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www.worldacademy.org/courses/iuc-oct-2016/social-power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On-line forum </a:t>
            </a:r>
          </a:p>
          <a:p>
            <a:pPr marL="109728" indent="0" algn="ctr">
              <a:buNone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://wuc-courses.appspot.com/social_power/forum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61791-25D0-42D9-A432-23EC24C81D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15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 Nature and Varieties of Social Power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61791-25D0-42D9-A432-23EC24C81D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8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81878"/>
            <a:ext cx="10972800" cy="1109870"/>
          </a:xfrm>
        </p:spPr>
        <p:txBody>
          <a:bodyPr>
            <a:normAutofit/>
          </a:bodyPr>
          <a:lstStyle/>
          <a:p>
            <a:r>
              <a:rPr lang="en-US" dirty="0"/>
              <a:t>Accomplishment and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33" y="1891749"/>
            <a:ext cx="11303267" cy="468278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200" dirty="0"/>
              <a:t>Human beings undertake purposeful activity for accomplishment </a:t>
            </a:r>
          </a:p>
          <a:p>
            <a:pPr>
              <a:spcBef>
                <a:spcPts val="1200"/>
              </a:spcBef>
            </a:pPr>
            <a:r>
              <a:rPr lang="en-US" sz="3200" dirty="0"/>
              <a:t>Accomplishment includes meeting material needs, fulfilling social aspirations, satisfying intellectual curiosity, enjoying life, growing personally, developing civilization and culture, and evolving as a species.</a:t>
            </a:r>
          </a:p>
          <a:p>
            <a:pPr>
              <a:spcBef>
                <a:spcPts val="1200"/>
              </a:spcBef>
            </a:pPr>
            <a:r>
              <a:rPr lang="en-US" sz="3200" dirty="0"/>
              <a:t>All these forms of accomplishment require power – power of movement, change, growth, development and evolution.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61791-25D0-42D9-A432-23EC24C81D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0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es Training blue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Sales Training bluered</Template>
  <TotalTime>1193</TotalTime>
  <Words>1240</Words>
  <Application>Microsoft Office PowerPoint</Application>
  <PresentationFormat>Widescreen</PresentationFormat>
  <Paragraphs>172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Georgia</vt:lpstr>
      <vt:lpstr>Wingdings 2</vt:lpstr>
      <vt:lpstr>Sales Training bluered</vt:lpstr>
      <vt:lpstr>Introduction to the Course on Social Power</vt:lpstr>
      <vt:lpstr>Multi-dimensional Global Challenges</vt:lpstr>
      <vt:lpstr>Effective solutions require changes at the level of </vt:lpstr>
      <vt:lpstr>WAAS-WUC Transdisciplinary Courses </vt:lpstr>
      <vt:lpstr>Where can humanity find the power to address these challenges effectively? </vt:lpstr>
      <vt:lpstr>Schedule of Lectures</vt:lpstr>
      <vt:lpstr>Course Links</vt:lpstr>
      <vt:lpstr>The Nature and Varieties of Social Power</vt:lpstr>
      <vt:lpstr>Accomplishment and Power</vt:lpstr>
      <vt:lpstr>Extraordinary Powers of Accomplishments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Human beings utilize myriad forms of Power </vt:lpstr>
      <vt:lpstr>All these are forms of Social Power</vt:lpstr>
      <vt:lpstr>After Tamerlane: Rise &amp; Fall of Global Empires 1400-2000  by John Darwin</vt:lpstr>
      <vt:lpstr>Process governing expression of social energies</vt:lpstr>
      <vt:lpstr>The source of these energies is what we call Society</vt:lpstr>
      <vt:lpstr>Social Power is organized at multiple levels</vt:lpstr>
      <vt:lpstr>Distribution of Social Power</vt:lpstr>
      <vt:lpstr>Questions for Exploration and Discussion</vt:lpstr>
      <vt:lpstr>Objectives of this course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Social Power</dc:title>
  <dc:creator>Garry Jacobs</dc:creator>
  <cp:lastModifiedBy>Garry Jacobs</cp:lastModifiedBy>
  <cp:revision>65</cp:revision>
  <dcterms:created xsi:type="dcterms:W3CDTF">2016-10-19T06:30:39Z</dcterms:created>
  <dcterms:modified xsi:type="dcterms:W3CDTF">2016-10-30T15:33:49Z</dcterms:modified>
</cp:coreProperties>
</file>