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4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sr-Latn-M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sr-Latn-ME"/>
          </a:p>
        </p:txBody>
      </p:sp>
      <p:sp>
        <p:nvSpPr>
          <p:cNvPr id="4" name="Date Placeholder 3"/>
          <p:cNvSpPr>
            <a:spLocks noGrp="1"/>
          </p:cNvSpPr>
          <p:nvPr>
            <p:ph type="dt" sz="half" idx="10"/>
          </p:nvPr>
        </p:nvSpPr>
        <p:spPr/>
        <p:txBody>
          <a:bodyPr/>
          <a:lstStyle/>
          <a:p>
            <a:fld id="{52353917-87DF-419C-BAFD-162570184B6E}" type="datetimeFigureOut">
              <a:rPr lang="sr-Latn-ME" smtClean="0"/>
              <a:t>26.10.2016</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9527BF22-E719-4C95-8F96-36EA9107B969}" type="slidenum">
              <a:rPr lang="sr-Latn-ME" smtClean="0"/>
              <a:t>‹#›</a:t>
            </a:fld>
            <a:endParaRPr lang="sr-Latn-ME"/>
          </a:p>
        </p:txBody>
      </p:sp>
    </p:spTree>
    <p:extLst>
      <p:ext uri="{BB962C8B-B14F-4D97-AF65-F5344CB8AC3E}">
        <p14:creationId xmlns:p14="http://schemas.microsoft.com/office/powerpoint/2010/main" val="2523727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10"/>
          </p:nvPr>
        </p:nvSpPr>
        <p:spPr/>
        <p:txBody>
          <a:bodyPr/>
          <a:lstStyle/>
          <a:p>
            <a:fld id="{52353917-87DF-419C-BAFD-162570184B6E}" type="datetimeFigureOut">
              <a:rPr lang="sr-Latn-ME" smtClean="0"/>
              <a:t>26.10.2016</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9527BF22-E719-4C95-8F96-36EA9107B969}" type="slidenum">
              <a:rPr lang="sr-Latn-ME" smtClean="0"/>
              <a:t>‹#›</a:t>
            </a:fld>
            <a:endParaRPr lang="sr-Latn-ME"/>
          </a:p>
        </p:txBody>
      </p:sp>
    </p:spTree>
    <p:extLst>
      <p:ext uri="{BB962C8B-B14F-4D97-AF65-F5344CB8AC3E}">
        <p14:creationId xmlns:p14="http://schemas.microsoft.com/office/powerpoint/2010/main" val="1645055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sr-Latn-M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10"/>
          </p:nvPr>
        </p:nvSpPr>
        <p:spPr/>
        <p:txBody>
          <a:bodyPr/>
          <a:lstStyle/>
          <a:p>
            <a:fld id="{52353917-87DF-419C-BAFD-162570184B6E}" type="datetimeFigureOut">
              <a:rPr lang="sr-Latn-ME" smtClean="0"/>
              <a:t>26.10.2016</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9527BF22-E719-4C95-8F96-36EA9107B969}" type="slidenum">
              <a:rPr lang="sr-Latn-ME" smtClean="0"/>
              <a:t>‹#›</a:t>
            </a:fld>
            <a:endParaRPr lang="sr-Latn-ME"/>
          </a:p>
        </p:txBody>
      </p:sp>
    </p:spTree>
    <p:extLst>
      <p:ext uri="{BB962C8B-B14F-4D97-AF65-F5344CB8AC3E}">
        <p14:creationId xmlns:p14="http://schemas.microsoft.com/office/powerpoint/2010/main" val="62464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10"/>
          </p:nvPr>
        </p:nvSpPr>
        <p:spPr/>
        <p:txBody>
          <a:bodyPr/>
          <a:lstStyle/>
          <a:p>
            <a:fld id="{52353917-87DF-419C-BAFD-162570184B6E}" type="datetimeFigureOut">
              <a:rPr lang="sr-Latn-ME" smtClean="0"/>
              <a:t>26.10.2016</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9527BF22-E719-4C95-8F96-36EA9107B969}" type="slidenum">
              <a:rPr lang="sr-Latn-ME" smtClean="0"/>
              <a:t>‹#›</a:t>
            </a:fld>
            <a:endParaRPr lang="sr-Latn-ME"/>
          </a:p>
        </p:txBody>
      </p:sp>
    </p:spTree>
    <p:extLst>
      <p:ext uri="{BB962C8B-B14F-4D97-AF65-F5344CB8AC3E}">
        <p14:creationId xmlns:p14="http://schemas.microsoft.com/office/powerpoint/2010/main" val="601856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sr-Latn-M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353917-87DF-419C-BAFD-162570184B6E}" type="datetimeFigureOut">
              <a:rPr lang="sr-Latn-ME" smtClean="0"/>
              <a:t>26.10.2016</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9527BF22-E719-4C95-8F96-36EA9107B969}" type="slidenum">
              <a:rPr lang="sr-Latn-ME" smtClean="0"/>
              <a:t>‹#›</a:t>
            </a:fld>
            <a:endParaRPr lang="sr-Latn-ME"/>
          </a:p>
        </p:txBody>
      </p:sp>
    </p:spTree>
    <p:extLst>
      <p:ext uri="{BB962C8B-B14F-4D97-AF65-F5344CB8AC3E}">
        <p14:creationId xmlns:p14="http://schemas.microsoft.com/office/powerpoint/2010/main" val="1118949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5" name="Date Placeholder 4"/>
          <p:cNvSpPr>
            <a:spLocks noGrp="1"/>
          </p:cNvSpPr>
          <p:nvPr>
            <p:ph type="dt" sz="half" idx="10"/>
          </p:nvPr>
        </p:nvSpPr>
        <p:spPr/>
        <p:txBody>
          <a:bodyPr/>
          <a:lstStyle/>
          <a:p>
            <a:fld id="{52353917-87DF-419C-BAFD-162570184B6E}" type="datetimeFigureOut">
              <a:rPr lang="sr-Latn-ME" smtClean="0"/>
              <a:t>26.10.2016</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9527BF22-E719-4C95-8F96-36EA9107B969}" type="slidenum">
              <a:rPr lang="sr-Latn-ME" smtClean="0"/>
              <a:t>‹#›</a:t>
            </a:fld>
            <a:endParaRPr lang="sr-Latn-ME"/>
          </a:p>
        </p:txBody>
      </p:sp>
    </p:spTree>
    <p:extLst>
      <p:ext uri="{BB962C8B-B14F-4D97-AF65-F5344CB8AC3E}">
        <p14:creationId xmlns:p14="http://schemas.microsoft.com/office/powerpoint/2010/main" val="298905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sr-Latn-M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7" name="Date Placeholder 6"/>
          <p:cNvSpPr>
            <a:spLocks noGrp="1"/>
          </p:cNvSpPr>
          <p:nvPr>
            <p:ph type="dt" sz="half" idx="10"/>
          </p:nvPr>
        </p:nvSpPr>
        <p:spPr/>
        <p:txBody>
          <a:bodyPr/>
          <a:lstStyle/>
          <a:p>
            <a:fld id="{52353917-87DF-419C-BAFD-162570184B6E}" type="datetimeFigureOut">
              <a:rPr lang="sr-Latn-ME" smtClean="0"/>
              <a:t>26.10.2016</a:t>
            </a:fld>
            <a:endParaRPr lang="sr-Latn-ME"/>
          </a:p>
        </p:txBody>
      </p:sp>
      <p:sp>
        <p:nvSpPr>
          <p:cNvPr id="8" name="Footer Placeholder 7"/>
          <p:cNvSpPr>
            <a:spLocks noGrp="1"/>
          </p:cNvSpPr>
          <p:nvPr>
            <p:ph type="ftr" sz="quarter" idx="11"/>
          </p:nvPr>
        </p:nvSpPr>
        <p:spPr/>
        <p:txBody>
          <a:bodyPr/>
          <a:lstStyle/>
          <a:p>
            <a:endParaRPr lang="sr-Latn-ME"/>
          </a:p>
        </p:txBody>
      </p:sp>
      <p:sp>
        <p:nvSpPr>
          <p:cNvPr id="9" name="Slide Number Placeholder 8"/>
          <p:cNvSpPr>
            <a:spLocks noGrp="1"/>
          </p:cNvSpPr>
          <p:nvPr>
            <p:ph type="sldNum" sz="quarter" idx="12"/>
          </p:nvPr>
        </p:nvSpPr>
        <p:spPr/>
        <p:txBody>
          <a:bodyPr/>
          <a:lstStyle/>
          <a:p>
            <a:fld id="{9527BF22-E719-4C95-8F96-36EA9107B969}" type="slidenum">
              <a:rPr lang="sr-Latn-ME" smtClean="0"/>
              <a:t>‹#›</a:t>
            </a:fld>
            <a:endParaRPr lang="sr-Latn-ME"/>
          </a:p>
        </p:txBody>
      </p:sp>
    </p:spTree>
    <p:extLst>
      <p:ext uri="{BB962C8B-B14F-4D97-AF65-F5344CB8AC3E}">
        <p14:creationId xmlns:p14="http://schemas.microsoft.com/office/powerpoint/2010/main" val="227909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Date Placeholder 2"/>
          <p:cNvSpPr>
            <a:spLocks noGrp="1"/>
          </p:cNvSpPr>
          <p:nvPr>
            <p:ph type="dt" sz="half" idx="10"/>
          </p:nvPr>
        </p:nvSpPr>
        <p:spPr/>
        <p:txBody>
          <a:bodyPr/>
          <a:lstStyle/>
          <a:p>
            <a:fld id="{52353917-87DF-419C-BAFD-162570184B6E}" type="datetimeFigureOut">
              <a:rPr lang="sr-Latn-ME" smtClean="0"/>
              <a:t>26.10.2016</a:t>
            </a:fld>
            <a:endParaRPr lang="sr-Latn-ME"/>
          </a:p>
        </p:txBody>
      </p:sp>
      <p:sp>
        <p:nvSpPr>
          <p:cNvPr id="4" name="Footer Placeholder 3"/>
          <p:cNvSpPr>
            <a:spLocks noGrp="1"/>
          </p:cNvSpPr>
          <p:nvPr>
            <p:ph type="ftr" sz="quarter" idx="11"/>
          </p:nvPr>
        </p:nvSpPr>
        <p:spPr/>
        <p:txBody>
          <a:bodyPr/>
          <a:lstStyle/>
          <a:p>
            <a:endParaRPr lang="sr-Latn-ME"/>
          </a:p>
        </p:txBody>
      </p:sp>
      <p:sp>
        <p:nvSpPr>
          <p:cNvPr id="5" name="Slide Number Placeholder 4"/>
          <p:cNvSpPr>
            <a:spLocks noGrp="1"/>
          </p:cNvSpPr>
          <p:nvPr>
            <p:ph type="sldNum" sz="quarter" idx="12"/>
          </p:nvPr>
        </p:nvSpPr>
        <p:spPr/>
        <p:txBody>
          <a:bodyPr/>
          <a:lstStyle/>
          <a:p>
            <a:fld id="{9527BF22-E719-4C95-8F96-36EA9107B969}" type="slidenum">
              <a:rPr lang="sr-Latn-ME" smtClean="0"/>
              <a:t>‹#›</a:t>
            </a:fld>
            <a:endParaRPr lang="sr-Latn-ME"/>
          </a:p>
        </p:txBody>
      </p:sp>
    </p:spTree>
    <p:extLst>
      <p:ext uri="{BB962C8B-B14F-4D97-AF65-F5344CB8AC3E}">
        <p14:creationId xmlns:p14="http://schemas.microsoft.com/office/powerpoint/2010/main" val="1698297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353917-87DF-419C-BAFD-162570184B6E}" type="datetimeFigureOut">
              <a:rPr lang="sr-Latn-ME" smtClean="0"/>
              <a:t>26.10.2016</a:t>
            </a:fld>
            <a:endParaRPr lang="sr-Latn-ME"/>
          </a:p>
        </p:txBody>
      </p:sp>
      <p:sp>
        <p:nvSpPr>
          <p:cNvPr id="3" name="Footer Placeholder 2"/>
          <p:cNvSpPr>
            <a:spLocks noGrp="1"/>
          </p:cNvSpPr>
          <p:nvPr>
            <p:ph type="ftr" sz="quarter" idx="11"/>
          </p:nvPr>
        </p:nvSpPr>
        <p:spPr/>
        <p:txBody>
          <a:bodyPr/>
          <a:lstStyle/>
          <a:p>
            <a:endParaRPr lang="sr-Latn-ME"/>
          </a:p>
        </p:txBody>
      </p:sp>
      <p:sp>
        <p:nvSpPr>
          <p:cNvPr id="4" name="Slide Number Placeholder 3"/>
          <p:cNvSpPr>
            <a:spLocks noGrp="1"/>
          </p:cNvSpPr>
          <p:nvPr>
            <p:ph type="sldNum" sz="quarter" idx="12"/>
          </p:nvPr>
        </p:nvSpPr>
        <p:spPr/>
        <p:txBody>
          <a:bodyPr/>
          <a:lstStyle/>
          <a:p>
            <a:fld id="{9527BF22-E719-4C95-8F96-36EA9107B969}" type="slidenum">
              <a:rPr lang="sr-Latn-ME" smtClean="0"/>
              <a:t>‹#›</a:t>
            </a:fld>
            <a:endParaRPr lang="sr-Latn-ME"/>
          </a:p>
        </p:txBody>
      </p:sp>
    </p:spTree>
    <p:extLst>
      <p:ext uri="{BB962C8B-B14F-4D97-AF65-F5344CB8AC3E}">
        <p14:creationId xmlns:p14="http://schemas.microsoft.com/office/powerpoint/2010/main" val="4017034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r-Latn-M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353917-87DF-419C-BAFD-162570184B6E}" type="datetimeFigureOut">
              <a:rPr lang="sr-Latn-ME" smtClean="0"/>
              <a:t>26.10.2016</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9527BF22-E719-4C95-8F96-36EA9107B969}" type="slidenum">
              <a:rPr lang="sr-Latn-ME" smtClean="0"/>
              <a:t>‹#›</a:t>
            </a:fld>
            <a:endParaRPr lang="sr-Latn-ME"/>
          </a:p>
        </p:txBody>
      </p:sp>
    </p:spTree>
    <p:extLst>
      <p:ext uri="{BB962C8B-B14F-4D97-AF65-F5344CB8AC3E}">
        <p14:creationId xmlns:p14="http://schemas.microsoft.com/office/powerpoint/2010/main" val="3479765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r-Latn-M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M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353917-87DF-419C-BAFD-162570184B6E}" type="datetimeFigureOut">
              <a:rPr lang="sr-Latn-ME" smtClean="0"/>
              <a:t>26.10.2016</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9527BF22-E719-4C95-8F96-36EA9107B969}" type="slidenum">
              <a:rPr lang="sr-Latn-ME" smtClean="0"/>
              <a:t>‹#›</a:t>
            </a:fld>
            <a:endParaRPr lang="sr-Latn-ME"/>
          </a:p>
        </p:txBody>
      </p:sp>
    </p:spTree>
    <p:extLst>
      <p:ext uri="{BB962C8B-B14F-4D97-AF65-F5344CB8AC3E}">
        <p14:creationId xmlns:p14="http://schemas.microsoft.com/office/powerpoint/2010/main" val="4253964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sr-Latn-M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353917-87DF-419C-BAFD-162570184B6E}" type="datetimeFigureOut">
              <a:rPr lang="sr-Latn-ME" smtClean="0"/>
              <a:t>26.10.2016</a:t>
            </a:fld>
            <a:endParaRPr lang="sr-Latn-M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M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7BF22-E719-4C95-8F96-36EA9107B969}" type="slidenum">
              <a:rPr lang="sr-Latn-ME" smtClean="0"/>
              <a:t>‹#›</a:t>
            </a:fld>
            <a:endParaRPr lang="sr-Latn-ME"/>
          </a:p>
        </p:txBody>
      </p:sp>
    </p:spTree>
    <p:extLst>
      <p:ext uri="{BB962C8B-B14F-4D97-AF65-F5344CB8AC3E}">
        <p14:creationId xmlns:p14="http://schemas.microsoft.com/office/powerpoint/2010/main" val="1470675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Enablin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Social Power</a:t>
            </a:r>
            <a:br>
              <a:rPr lang="en-US" b="1" dirty="0" smtClean="0">
                <a:solidFill>
                  <a:srgbClr val="FF0000"/>
                </a:solidFill>
              </a:rPr>
            </a:br>
            <a:r>
              <a:rPr lang="en-US" dirty="0" smtClean="0"/>
              <a:t>IUC 31Oct.-2Nov. 2016.</a:t>
            </a:r>
            <a:endParaRPr lang="sr-Latn-ME" dirty="0"/>
          </a:p>
        </p:txBody>
      </p:sp>
      <p:sp>
        <p:nvSpPr>
          <p:cNvPr id="3" name="Subtitle 2"/>
          <p:cNvSpPr>
            <a:spLocks noGrp="1"/>
          </p:cNvSpPr>
          <p:nvPr>
            <p:ph type="subTitle" idx="1"/>
          </p:nvPr>
        </p:nvSpPr>
        <p:spPr>
          <a:xfrm>
            <a:off x="1524000" y="3689720"/>
            <a:ext cx="9144000" cy="1655762"/>
          </a:xfrm>
        </p:spPr>
        <p:txBody>
          <a:bodyPr/>
          <a:lstStyle/>
          <a:p>
            <a:endParaRPr lang="sr-Latn-ME"/>
          </a:p>
        </p:txBody>
      </p:sp>
    </p:spTree>
    <p:extLst>
      <p:ext uri="{BB962C8B-B14F-4D97-AF65-F5344CB8AC3E}">
        <p14:creationId xmlns:p14="http://schemas.microsoft.com/office/powerpoint/2010/main" val="3367544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497877"/>
            <a:ext cx="6096000" cy="5862246"/>
          </a:xfrm>
          <a:prstGeom prst="rect">
            <a:avLst/>
          </a:prstGeom>
        </p:spPr>
        <p:txBody>
          <a:bodyPr>
            <a:spAutoFit/>
          </a:bodyPr>
          <a:lstStyle/>
          <a:p>
            <a:pPr>
              <a:lnSpc>
                <a:spcPct val="106000"/>
              </a:lnSpc>
              <a:spcAft>
                <a:spcPts val="800"/>
              </a:spcAft>
            </a:pPr>
            <a:r>
              <a:rPr lang="sr-Latn-ME" sz="1600" dirty="0" smtClean="0">
                <a:effectLst/>
                <a:latin typeface="Calibri" panose="020F0502020204030204" pitchFamily="34" charset="0"/>
                <a:ea typeface="Calibri" panose="020F0502020204030204" pitchFamily="34" charset="0"/>
                <a:cs typeface="Times New Roman" panose="02020603050405020304" pitchFamily="18" charset="0"/>
              </a:rPr>
              <a:t>Power is fundamentally </a:t>
            </a:r>
            <a:r>
              <a:rPr lang="sr-Latn-ME" sz="1600" i="1" dirty="0" smtClean="0">
                <a:effectLst/>
                <a:latin typeface="Calibri" panose="020F0502020204030204" pitchFamily="34" charset="0"/>
                <a:ea typeface="Calibri" panose="020F0502020204030204" pitchFamily="34" charset="0"/>
                <a:cs typeface="Times New Roman" panose="02020603050405020304" pitchFamily="18" charset="0"/>
              </a:rPr>
              <a:t>relative</a:t>
            </a:r>
            <a:r>
              <a:rPr lang="sr-Latn-ME" sz="1600" dirty="0" smtClean="0">
                <a:effectLst/>
                <a:latin typeface="Calibri" panose="020F0502020204030204" pitchFamily="34" charset="0"/>
                <a:ea typeface="Calibri" panose="020F0502020204030204" pitchFamily="34" charset="0"/>
                <a:cs typeface="Times New Roman" panose="02020603050405020304" pitchFamily="18" charset="0"/>
              </a:rPr>
              <a:t> – it depends on the specific understandings of A and B each apply to their relationship, and, requires B's recognition of a quality in A which would motivate B to change in the way A intends. In that action:</a:t>
            </a:r>
          </a:p>
          <a:p>
            <a:pPr marL="342900" lvl="0" indent="-342900">
              <a:lnSpc>
                <a:spcPct val="106000"/>
              </a:lnSpc>
              <a:spcAft>
                <a:spcPts val="800"/>
              </a:spcAft>
              <a:buFont typeface="+mj-lt"/>
              <a:buAutoNum type="arabicPeriod"/>
              <a:tabLst>
                <a:tab pos="457200" algn="l"/>
              </a:tabLst>
            </a:pPr>
            <a:r>
              <a:rPr lang="sr-Latn-ME" dirty="0" smtClean="0">
                <a:effectLst/>
                <a:latin typeface="Times New Roman" panose="02020603050405020304" pitchFamily="18" charset="0"/>
                <a:ea typeface="Times New Roman" panose="02020603050405020304" pitchFamily="18" charset="0"/>
                <a:cs typeface="Times New Roman" panose="02020603050405020304" pitchFamily="18" charset="0"/>
              </a:rPr>
              <a:t>Power as a Perception: Power is a perception in a sense that some people can have objective power, but still have trouble influencing others. Some people become influential even though they don't overtly use powerful behavior.</a:t>
            </a:r>
            <a:endParaRPr lang="sr-Latn-ME"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800"/>
              </a:spcAft>
              <a:buFont typeface="+mj-lt"/>
              <a:buAutoNum type="arabicPeriod"/>
              <a:tabLst>
                <a:tab pos="457200" algn="l"/>
              </a:tabLst>
            </a:pPr>
            <a:r>
              <a:rPr lang="sr-Latn-ME" dirty="0" smtClean="0">
                <a:effectLst/>
                <a:latin typeface="Times New Roman" panose="02020603050405020304" pitchFamily="18" charset="0"/>
                <a:ea typeface="Times New Roman" panose="02020603050405020304" pitchFamily="18" charset="0"/>
                <a:cs typeface="Times New Roman" panose="02020603050405020304" pitchFamily="18" charset="0"/>
              </a:rPr>
              <a:t>Power as a Relational Concept: Power exists in relationships. </a:t>
            </a:r>
            <a:endParaRPr lang="sr-Latn-ME"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800"/>
              </a:spcAft>
              <a:buFont typeface="+mj-lt"/>
              <a:buAutoNum type="arabicPeriod"/>
              <a:tabLst>
                <a:tab pos="457200" algn="l"/>
              </a:tabLst>
            </a:pPr>
            <a:r>
              <a:rPr lang="sr-Latn-ME" dirty="0" smtClean="0">
                <a:effectLst/>
                <a:latin typeface="Times New Roman" panose="02020603050405020304" pitchFamily="18" charset="0"/>
                <a:ea typeface="Times New Roman" panose="02020603050405020304" pitchFamily="18" charset="0"/>
                <a:cs typeface="Times New Roman" panose="02020603050405020304" pitchFamily="18" charset="0"/>
              </a:rPr>
              <a:t>Power as Resource Based: Power usually represents a struggle over resources. </a:t>
            </a:r>
            <a:endParaRPr lang="sr-Latn-ME"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800"/>
              </a:spcAft>
              <a:buFont typeface="+mj-lt"/>
              <a:buAutoNum type="arabicPeriod"/>
              <a:tabLst>
                <a:tab pos="457200" algn="l"/>
              </a:tabLst>
            </a:pPr>
            <a:r>
              <a:rPr lang="sr-Latn-ME" dirty="0" smtClean="0">
                <a:effectLst/>
                <a:latin typeface="Times New Roman" panose="02020603050405020304" pitchFamily="18" charset="0"/>
                <a:ea typeface="Times New Roman" panose="02020603050405020304" pitchFamily="18" charset="0"/>
                <a:cs typeface="Times New Roman" panose="02020603050405020304" pitchFamily="18" charset="0"/>
              </a:rPr>
              <a:t>The Principle of Least Interest and Dependence Power: The person with less to lose has greater power in the relationship</a:t>
            </a:r>
            <a:endParaRPr lang="sr-Latn-ME"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800"/>
              </a:spcAft>
              <a:buFont typeface="+mj-lt"/>
              <a:buAutoNum type="arabicPeriod"/>
              <a:tabLst>
                <a:tab pos="457200" algn="l"/>
              </a:tabLst>
            </a:pPr>
            <a:r>
              <a:rPr lang="sr-Latn-ME" dirty="0" smtClean="0">
                <a:effectLst/>
                <a:latin typeface="Times New Roman" panose="02020603050405020304" pitchFamily="18" charset="0"/>
                <a:ea typeface="Times New Roman" panose="02020603050405020304" pitchFamily="18" charset="0"/>
                <a:cs typeface="Times New Roman" panose="02020603050405020304" pitchFamily="18" charset="0"/>
              </a:rPr>
              <a:t>Power as </a:t>
            </a:r>
            <a:r>
              <a:rPr lang="sr-Latn-ME" u="none" strike="noStrike"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Enabling"/>
              </a:rPr>
              <a:t>Enabling</a:t>
            </a:r>
            <a:r>
              <a:rPr lang="sr-Latn-ME" dirty="0" smtClean="0">
                <a:effectLst/>
                <a:latin typeface="Times New Roman" panose="02020603050405020304" pitchFamily="18" charset="0"/>
                <a:ea typeface="Times New Roman" panose="02020603050405020304" pitchFamily="18" charset="0"/>
                <a:cs typeface="Times New Roman" panose="02020603050405020304" pitchFamily="18" charset="0"/>
              </a:rPr>
              <a:t> or Disabling: Power can be enabling or disabling. </a:t>
            </a:r>
            <a:endParaRPr lang="sr-Latn-ME"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800"/>
              </a:spcAft>
              <a:buFont typeface="+mj-lt"/>
              <a:buAutoNum type="arabicPeriod"/>
              <a:tabLst>
                <a:tab pos="457200" algn="l"/>
              </a:tabLst>
            </a:pPr>
            <a:r>
              <a:rPr lang="sr-Latn-ME" dirty="0" smtClean="0">
                <a:effectLst/>
                <a:latin typeface="Times New Roman" panose="02020603050405020304" pitchFamily="18" charset="0"/>
                <a:ea typeface="Times New Roman" panose="02020603050405020304" pitchFamily="18" charset="0"/>
                <a:cs typeface="Times New Roman" panose="02020603050405020304" pitchFamily="18" charset="0"/>
              </a:rPr>
              <a:t>Power as a Prerogative: The prerogative principle states that the partner with more power can make and break the rule</a:t>
            </a:r>
            <a:endParaRPr lang="sr-Latn-ME"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6768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967335"/>
            <a:ext cx="6096000" cy="3693319"/>
          </a:xfrm>
          <a:prstGeom prst="rect">
            <a:avLst/>
          </a:prstGeom>
        </p:spPr>
        <p:txBody>
          <a:bodyPr>
            <a:spAutoFit/>
          </a:bodyPr>
          <a:lstStyle/>
          <a:p>
            <a:r>
              <a:rPr lang="sr-Latn-ME" dirty="0" smtClean="0">
                <a:effectLst/>
                <a:latin typeface="Times New Roman" panose="02020603050405020304" pitchFamily="18" charset="0"/>
                <a:ea typeface="Calibri" panose="020F0502020204030204" pitchFamily="34" charset="0"/>
              </a:rPr>
              <a:t>The individual forms of power are important chiefly as the instruments of power strategy, manipulated by competitors for social power. Freedom is intimately related to social power. </a:t>
            </a:r>
            <a:r>
              <a:rPr lang="sr-Latn-ME" dirty="0"/>
              <a:t>Real freedom is the ability to satisfy our desires. It has the following aspects:</a:t>
            </a:r>
          </a:p>
          <a:p>
            <a:r>
              <a:rPr lang="sr-Latn-ME" b="1" dirty="0"/>
              <a:t>1) AWARENESS: </a:t>
            </a:r>
            <a:r>
              <a:rPr lang="sr-Latn-ME" dirty="0"/>
              <a:t>(Knowledge and recognition of our desires and of possibilities for expressing and fulfilling them</a:t>
            </a:r>
            <a:r>
              <a:rPr lang="sr-Latn-ME" b="1" dirty="0"/>
              <a:t>).</a:t>
            </a:r>
            <a:endParaRPr lang="sr-Latn-ME" dirty="0"/>
          </a:p>
          <a:p>
            <a:r>
              <a:rPr lang="sr-Latn-ME" b="1" dirty="0"/>
              <a:t>2) "FREEDOM TO"</a:t>
            </a:r>
            <a:r>
              <a:rPr lang="sr-Latn-ME" dirty="0"/>
              <a:t>:( Availability of means and opportunities (including the statistical probability) for satisfying our desires.)</a:t>
            </a:r>
          </a:p>
          <a:p>
            <a:r>
              <a:rPr lang="sr-Latn-ME" b="1" dirty="0"/>
              <a:t>3) "FREEDOM FROM":(</a:t>
            </a:r>
            <a:r>
              <a:rPr lang="sr-Latn-ME" dirty="0"/>
              <a:t>The absence of restrictions, coercion, and other factors blocking self-determined realization of our desires.)</a:t>
            </a:r>
          </a:p>
          <a:p>
            <a:endParaRPr lang="sr-Latn-ME" dirty="0"/>
          </a:p>
        </p:txBody>
      </p:sp>
    </p:spTree>
    <p:extLst>
      <p:ext uri="{BB962C8B-B14F-4D97-AF65-F5344CB8AC3E}">
        <p14:creationId xmlns:p14="http://schemas.microsoft.com/office/powerpoint/2010/main" val="1915216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208410"/>
            <a:ext cx="6096000" cy="2441181"/>
          </a:xfrm>
          <a:prstGeom prst="rect">
            <a:avLst/>
          </a:prstGeom>
        </p:spPr>
        <p:txBody>
          <a:bodyPr>
            <a:spAutoFit/>
          </a:bodyPr>
          <a:lstStyle/>
          <a:p>
            <a:pPr>
              <a:lnSpc>
                <a:spcPct val="106000"/>
              </a:lnSpc>
              <a:spcAft>
                <a:spcPts val="800"/>
              </a:spcAft>
            </a:pPr>
            <a:r>
              <a:rPr lang="sr-Latn-ME" b="1" dirty="0" smtClean="0">
                <a:effectLst/>
                <a:latin typeface="Times New Roman" panose="02020603050405020304" pitchFamily="18" charset="0"/>
                <a:ea typeface="Calibri" panose="020F0502020204030204" pitchFamily="34" charset="0"/>
                <a:cs typeface="Times New Roman" panose="02020603050405020304" pitchFamily="18" charset="0"/>
              </a:rPr>
              <a:t>Wherever social power becomes highly concentrated, the democratic principle of equality can only be maintained by making this concentrated power CONSTITUTIONALLY RESPONSIBLE to those over whom it is exercised. ("Responsible" here means "answerable" or "accountable.") . Social power becomes really destructive of democracy only when it is both concentrated and irresponsible.</a:t>
            </a:r>
            <a:endParaRPr lang="sr-Latn-ME"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5313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3081" y="1074584"/>
            <a:ext cx="7611649" cy="5670848"/>
          </a:xfrm>
          <a:prstGeom prst="rect">
            <a:avLst/>
          </a:prstGeom>
        </p:spPr>
        <p:txBody>
          <a:bodyPr wrap="square">
            <a:spAutoFit/>
          </a:bodyPr>
          <a:lstStyle/>
          <a:p>
            <a:pPr>
              <a:lnSpc>
                <a:spcPct val="106000"/>
              </a:lnSpc>
              <a:spcAft>
                <a:spcPts val="750"/>
              </a:spcAft>
              <a:tabLst>
                <a:tab pos="5850890" algn="l"/>
              </a:tabLst>
            </a:pPr>
            <a:r>
              <a:rPr lang="sr-Latn-ME" dirty="0" smtClean="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Power is the production, in and through social relations, of effects that shape the capacities of actors to determine their own circumstances and fate.To understand how global outcomes are produced and how actors are differentially enabled and constrained requires a consideration of different forms of power. Power has several expression or form. One can identify four. </a:t>
            </a:r>
            <a:r>
              <a:rPr lang="sr-Latn-ME" b="1" i="1" dirty="0" smtClean="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Compulsory power</a:t>
            </a:r>
            <a:r>
              <a:rPr lang="sr-Latn-ME" dirty="0" smtClean="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 refers to relations of interaction that allow one actor to have direct control over another. </a:t>
            </a:r>
            <a:r>
              <a:rPr lang="sr-Latn-ME" b="1" i="1" dirty="0" smtClean="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Institutional power</a:t>
            </a:r>
            <a:r>
              <a:rPr lang="sr-Latn-ME" dirty="0" smtClean="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 is in effect when actors exercise indirect control over others, such as when states design international institutions in ways that work to their long-term advantage and to the disadvantage of others. </a:t>
            </a:r>
            <a:r>
              <a:rPr lang="sr-Latn-ME" b="1" i="1" dirty="0" smtClean="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Structural power</a:t>
            </a:r>
            <a:r>
              <a:rPr lang="sr-Latn-ME" dirty="0" smtClean="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 concerns the constitution of social capacities and interests of actors in direct relation to one another. </a:t>
            </a:r>
            <a:r>
              <a:rPr lang="sr-Latn-ME" b="1" i="1" dirty="0" smtClean="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Productive power</a:t>
            </a:r>
            <a:r>
              <a:rPr lang="sr-Latn-ME" b="1" dirty="0" smtClean="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 </a:t>
            </a:r>
            <a:r>
              <a:rPr lang="sr-Latn-ME" dirty="0" smtClean="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is the socially diffuse production of subjectivity in systems of meaning and signification. A particular meaning of development, for instance, orients social activity in particular directions, defines what constitutes legitimate knowledge, and shapes whose knowledge matters.</a:t>
            </a:r>
            <a:endParaRPr lang="sr-Latn-ME"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410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502016"/>
            <a:ext cx="6096000" cy="3205942"/>
          </a:xfrm>
          <a:prstGeom prst="rect">
            <a:avLst/>
          </a:prstGeom>
        </p:spPr>
        <p:txBody>
          <a:bodyPr>
            <a:spAutoFit/>
          </a:bodyPr>
          <a:lstStyle/>
          <a:p>
            <a:pPr>
              <a:lnSpc>
                <a:spcPct val="106000"/>
              </a:lnSpc>
              <a:spcAft>
                <a:spcPts val="800"/>
              </a:spcAft>
            </a:pPr>
            <a:r>
              <a:rPr lang="sr-Latn-ME" sz="2400"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One of the commonest mistakes made by those attempting to analyze social power is thinking solely in terms of the </a:t>
            </a:r>
            <a:r>
              <a:rPr lang="sr-Latn-ME" sz="2400" b="1" i="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individual</a:t>
            </a:r>
            <a:r>
              <a:rPr lang="sr-Latn-ME" sz="2400"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sr-Latn-ME" sz="2400" b="1" i="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forms</a:t>
            </a:r>
            <a:r>
              <a:rPr lang="sr-Latn-ME" sz="2400"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of power. Social power usually occurs in big chunks, organized into systems or structures of power - family, community, religion, interest group, class, movement, political party, etc.</a:t>
            </a:r>
            <a:endParaRPr lang="sr-Latn-ME"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76652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575</Words>
  <Application>Microsoft Office PowerPoint</Application>
  <PresentationFormat>Widescreen</PresentationFormat>
  <Paragraphs>15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Verdana</vt:lpstr>
      <vt:lpstr>Office Theme</vt:lpstr>
      <vt:lpstr>Social Power IUC 31Oct.-2Nov. 2016.</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Power IUC 31Oct.-2Nov. 2016.</dc:title>
  <dc:creator>Dell</dc:creator>
  <cp:lastModifiedBy>Dell</cp:lastModifiedBy>
  <cp:revision>1</cp:revision>
  <dcterms:created xsi:type="dcterms:W3CDTF">2016-10-26T07:01:19Z</dcterms:created>
  <dcterms:modified xsi:type="dcterms:W3CDTF">2016-10-26T07:07:05Z</dcterms:modified>
</cp:coreProperties>
</file>