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sldIdLst>
    <p:sldId id="256" r:id="rId2"/>
    <p:sldId id="258" r:id="rId3"/>
    <p:sldId id="260" r:id="rId4"/>
    <p:sldId id="261" r:id="rId5"/>
    <p:sldId id="262" r:id="rId6"/>
    <p:sldId id="269" r:id="rId7"/>
    <p:sldId id="271" r:id="rId8"/>
    <p:sldId id="263" r:id="rId9"/>
    <p:sldId id="265" r:id="rId10"/>
    <p:sldId id="266" r:id="rId11"/>
    <p:sldId id="264"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4A1E"/>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28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B73E8D7-784C-4384-BF4D-84BB4A8B3807}" type="datetimeFigureOut">
              <a:rPr lang="en-US" smtClean="0"/>
              <a:pPr/>
              <a:t>9/18/2015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EA65A1-1B5C-40AC-9AB0-24F4A6CB5457}"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B73E8D7-784C-4384-BF4D-84BB4A8B3807}" type="datetimeFigureOut">
              <a:rPr lang="en-US" smtClean="0"/>
              <a:pPr/>
              <a:t>9/18/2015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EA65A1-1B5C-40AC-9AB0-24F4A6CB545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B73E8D7-784C-4384-BF4D-84BB4A8B3807}" type="datetimeFigureOut">
              <a:rPr lang="en-US" smtClean="0"/>
              <a:pPr/>
              <a:t>9/18/2015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EA65A1-1B5C-40AC-9AB0-24F4A6CB5457}"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B73E8D7-784C-4384-BF4D-84BB4A8B3807}" type="datetimeFigureOut">
              <a:rPr lang="en-US" smtClean="0"/>
              <a:pPr/>
              <a:t>9/18/2015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EA65A1-1B5C-40AC-9AB0-24F4A6CB5457}"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73E8D7-784C-4384-BF4D-84BB4A8B3807}" type="datetimeFigureOut">
              <a:rPr lang="en-US" smtClean="0"/>
              <a:pPr/>
              <a:t>9/18/2015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EA65A1-1B5C-40AC-9AB0-24F4A6CB5457}"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FB73E8D7-784C-4384-BF4D-84BB4A8B3807}" type="datetimeFigureOut">
              <a:rPr lang="en-US" smtClean="0"/>
              <a:pPr/>
              <a:t>9/18/2015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EEA65A1-1B5C-40AC-9AB0-24F4A6CB5457}"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B73E8D7-784C-4384-BF4D-84BB4A8B3807}" type="datetimeFigureOut">
              <a:rPr lang="en-US" smtClean="0"/>
              <a:pPr/>
              <a:t>9/18/2015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EEA65A1-1B5C-40AC-9AB0-24F4A6CB5457}"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B73E8D7-784C-4384-BF4D-84BB4A8B3807}" type="datetimeFigureOut">
              <a:rPr lang="en-US" smtClean="0"/>
              <a:pPr/>
              <a:t>9/18/2015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EEA65A1-1B5C-40AC-9AB0-24F4A6CB5457}"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3E8D7-784C-4384-BF4D-84BB4A8B3807}" type="datetimeFigureOut">
              <a:rPr lang="en-US" smtClean="0"/>
              <a:pPr/>
              <a:t>9/18/2015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EEA65A1-1B5C-40AC-9AB0-24F4A6CB545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73E8D7-784C-4384-BF4D-84BB4A8B3807}" type="datetimeFigureOut">
              <a:rPr lang="en-US" smtClean="0"/>
              <a:pPr/>
              <a:t>9/18/2015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EEA65A1-1B5C-40AC-9AB0-24F4A6CB5457}"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73E8D7-784C-4384-BF4D-84BB4A8B3807}" type="datetimeFigureOut">
              <a:rPr lang="en-US" smtClean="0"/>
              <a:pPr/>
              <a:t>9/18/2015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EEA65A1-1B5C-40AC-9AB0-24F4A6CB5457}"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ounded Rectangle 8"/>
          <p:cNvSpPr/>
          <p:nvPr userDrawn="1"/>
        </p:nvSpPr>
        <p:spPr>
          <a:xfrm>
            <a:off x="71406" y="71414"/>
            <a:ext cx="9000000" cy="6696000"/>
          </a:xfrm>
          <a:prstGeom prst="roundRect">
            <a:avLst>
              <a:gd name="adj" fmla="val 23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3E8D7-784C-4384-BF4D-84BB4A8B3807}" type="datetimeFigureOut">
              <a:rPr lang="en-US" smtClean="0"/>
              <a:pPr/>
              <a:t>9/18/2015</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EA65A1-1B5C-40AC-9AB0-24F4A6CB5457}" type="slidenum">
              <a:rPr lang="en-IN" smtClean="0"/>
              <a:pPr/>
              <a:t>‹#›</a:t>
            </a:fld>
            <a:endParaRPr lang="en-IN"/>
          </a:p>
        </p:txBody>
      </p:sp>
      <p:sp>
        <p:nvSpPr>
          <p:cNvPr id="7" name="Title 1"/>
          <p:cNvSpPr txBox="1">
            <a:spLocks/>
          </p:cNvSpPr>
          <p:nvPr userDrawn="1"/>
        </p:nvSpPr>
        <p:spPr>
          <a:xfrm>
            <a:off x="-71470" y="6357958"/>
            <a:ext cx="9215470" cy="35719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2000" b="0" i="0" u="none" strike="noStrike" kern="1200" cap="none" spc="0" normalizeH="0" baseline="0" noProof="0" smtClean="0">
                <a:ln>
                  <a:noFill/>
                </a:ln>
                <a:solidFill>
                  <a:schemeClr val="accent3">
                    <a:lumMod val="50000"/>
                  </a:schemeClr>
                </a:solidFill>
                <a:effectLst/>
                <a:uLnTx/>
                <a:uFillTx/>
                <a:latin typeface="+mj-lt"/>
                <a:ea typeface="+mj-ea"/>
                <a:cs typeface="+mj-cs"/>
              </a:rPr>
              <a:t>Contextual Education</a:t>
            </a:r>
            <a:r>
              <a:rPr kumimoji="0" lang="en-IN" sz="2000" b="0" i="0" u="none" strike="noStrike" kern="1200" cap="none" spc="0" normalizeH="0" baseline="0" noProof="0" smtClean="0">
                <a:ln>
                  <a:noFill/>
                </a:ln>
                <a:solidFill>
                  <a:schemeClr val="accent3">
                    <a:lumMod val="50000"/>
                  </a:schemeClr>
                </a:solidFill>
                <a:effectLst/>
                <a:uLnTx/>
                <a:uFillTx/>
                <a:latin typeface="+mn-lt"/>
                <a:ea typeface="+mn-ea"/>
                <a:cs typeface="+mn-cs"/>
              </a:rPr>
              <a:t>                                                        </a:t>
            </a:r>
            <a:r>
              <a:rPr kumimoji="0" lang="en-IN" sz="2000" b="0" i="0" u="none" strike="noStrike" kern="1200" cap="none" spc="0" normalizeH="0" baseline="0" noProof="0" smtClean="0">
                <a:ln>
                  <a:noFill/>
                </a:ln>
                <a:solidFill>
                  <a:schemeClr val="accent3">
                    <a:lumMod val="50000"/>
                  </a:schemeClr>
                </a:solidFill>
                <a:effectLst/>
                <a:uLnTx/>
                <a:uFillTx/>
                <a:latin typeface="+mj-lt"/>
                <a:ea typeface="+mj-ea"/>
                <a:cs typeface="+mj-cs"/>
              </a:rPr>
              <a:t>                Future Education</a:t>
            </a:r>
          </a:p>
        </p:txBody>
      </p:sp>
      <p:cxnSp>
        <p:nvCxnSpPr>
          <p:cNvPr id="11" name="Straight Connector 10"/>
          <p:cNvCxnSpPr/>
          <p:nvPr userDrawn="1"/>
        </p:nvCxnSpPr>
        <p:spPr>
          <a:xfrm>
            <a:off x="142844" y="6328800"/>
            <a:ext cx="8786842" cy="1588"/>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42844" y="6296400"/>
            <a:ext cx="8786842" cy="1588"/>
          </a:xfrm>
          <a:prstGeom prst="line">
            <a:avLst/>
          </a:prstGeom>
          <a:ln w="63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42844" y="6264000"/>
            <a:ext cx="8786842" cy="1588"/>
          </a:xfrm>
          <a:prstGeom prst="line">
            <a:avLst/>
          </a:prstGeom>
          <a:ln w="31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500306"/>
            <a:ext cx="7772400" cy="147002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ormAutofit/>
          </a:bodyPr>
          <a:lstStyle/>
          <a:p>
            <a:r>
              <a:rPr lang="en-IN" sz="5400" smtClean="0">
                <a:solidFill>
                  <a:schemeClr val="accent3">
                    <a:lumMod val="50000"/>
                  </a:schemeClr>
                </a:solidFill>
              </a:rPr>
              <a:t>Contextual Education</a:t>
            </a:r>
            <a:endParaRPr lang="en-IN" sz="5400">
              <a:solidFill>
                <a:schemeClr val="accent3">
                  <a:lumMod val="50000"/>
                </a:schemeClr>
              </a:solidFill>
            </a:endParaRPr>
          </a:p>
        </p:txBody>
      </p:sp>
      <p:sp>
        <p:nvSpPr>
          <p:cNvPr id="3" name="Subtitle 2"/>
          <p:cNvSpPr>
            <a:spLocks noGrp="1"/>
          </p:cNvSpPr>
          <p:nvPr>
            <p:ph type="subTitle" idx="1"/>
          </p:nvPr>
        </p:nvSpPr>
        <p:spPr>
          <a:xfrm>
            <a:off x="1357290" y="4786322"/>
            <a:ext cx="6400800" cy="1752600"/>
          </a:xfrm>
        </p:spPr>
        <p:txBody>
          <a:bodyPr>
            <a:normAutofit fontScale="70000" lnSpcReduction="20000"/>
          </a:bodyPr>
          <a:lstStyle/>
          <a:p>
            <a:endParaRPr lang="en-IN" smtClean="0"/>
          </a:p>
          <a:p>
            <a:r>
              <a:rPr lang="en-IN" smtClean="0">
                <a:solidFill>
                  <a:schemeClr val="tx1"/>
                </a:solidFill>
              </a:rPr>
              <a:t>Janani H Ramanathan</a:t>
            </a:r>
          </a:p>
          <a:p>
            <a:r>
              <a:rPr lang="en-IN" smtClean="0">
                <a:solidFill>
                  <a:schemeClr val="tx1"/>
                </a:solidFill>
              </a:rPr>
              <a:t>Research Associate, The Mother’s Service Society</a:t>
            </a:r>
          </a:p>
          <a:p>
            <a:r>
              <a:rPr lang="en-IN" smtClean="0">
                <a:solidFill>
                  <a:schemeClr val="tx1"/>
                </a:solidFill>
              </a:rPr>
              <a:t>Associate Fellow, World Academy of Art and Science</a:t>
            </a:r>
          </a:p>
        </p:txBody>
      </p:sp>
      <p:sp>
        <p:nvSpPr>
          <p:cNvPr id="4" name="TextBox 3"/>
          <p:cNvSpPr txBox="1"/>
          <p:nvPr/>
        </p:nvSpPr>
        <p:spPr>
          <a:xfrm>
            <a:off x="2643174" y="1380168"/>
            <a:ext cx="3737370" cy="1477328"/>
          </a:xfrm>
          <a:prstGeom prst="rect">
            <a:avLst/>
          </a:prstGeom>
          <a:noFill/>
        </p:spPr>
        <p:txBody>
          <a:bodyPr wrap="none" rtlCol="0">
            <a:spAutoFit/>
          </a:bodyPr>
          <a:lstStyle/>
          <a:p>
            <a:pPr algn="ctr"/>
            <a:r>
              <a:rPr lang="en-IN" sz="2400" b="1" smtClean="0"/>
              <a:t>Future Education</a:t>
            </a:r>
          </a:p>
          <a:p>
            <a:pPr algn="ctr"/>
            <a:endParaRPr lang="en-IN" sz="800" smtClean="0"/>
          </a:p>
          <a:p>
            <a:pPr algn="ctr"/>
            <a:r>
              <a:rPr lang="en-IN" sz="2000" smtClean="0"/>
              <a:t>Inter-University Center, Dubrovnik</a:t>
            </a:r>
          </a:p>
          <a:p>
            <a:pPr algn="ctr"/>
            <a:r>
              <a:rPr lang="en-IN" sz="2000" smtClean="0"/>
              <a:t>September 21-23, 2015</a:t>
            </a:r>
          </a:p>
          <a:p>
            <a:pPr algn="ctr"/>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428604"/>
            <a:ext cx="8215370" cy="2369880"/>
          </a:xfrm>
          <a:prstGeom prst="rect">
            <a:avLst/>
          </a:prstGeom>
          <a:noFill/>
        </p:spPr>
        <p:txBody>
          <a:bodyPr wrap="square" rtlCol="0">
            <a:spAutoFit/>
          </a:bodyPr>
          <a:lstStyle/>
          <a:p>
            <a:pPr algn="ctr"/>
            <a:r>
              <a:rPr lang="en-IN" sz="2200" b="1" smtClean="0">
                <a:solidFill>
                  <a:schemeClr val="accent3">
                    <a:lumMod val="50000"/>
                  </a:schemeClr>
                </a:solidFill>
              </a:rPr>
              <a:t>Teaching everything contextually, with one subject</a:t>
            </a:r>
            <a:endParaRPr lang="en-IN" sz="2400" b="1" smtClean="0"/>
          </a:p>
          <a:p>
            <a:pPr>
              <a:lnSpc>
                <a:spcPct val="150000"/>
              </a:lnSpc>
            </a:pPr>
            <a:endParaRPr lang="en-IN" sz="2400" smtClean="0"/>
          </a:p>
          <a:p>
            <a:pPr>
              <a:lnSpc>
                <a:spcPct val="150000"/>
              </a:lnSpc>
            </a:pPr>
            <a:r>
              <a:rPr lang="en-IN" sz="2400" smtClean="0"/>
              <a:t>Every discipline, subject or topic can be complemented with any one discipline.</a:t>
            </a:r>
            <a:endParaRPr lang="en-IN" sz="2000" smtClean="0"/>
          </a:p>
          <a:p>
            <a:pPr algn="ctr"/>
            <a:endParaRPr lang="en-IN"/>
          </a:p>
        </p:txBody>
      </p:sp>
      <p:pic>
        <p:nvPicPr>
          <p:cNvPr id="4" name="Picture 3" descr="Book"/>
          <p:cNvPicPr>
            <a:picLocks noChangeAspect="1" noChangeArrowheads="1"/>
          </p:cNvPicPr>
          <p:nvPr/>
        </p:nvPicPr>
        <p:blipFill>
          <a:blip r:embed="rId2"/>
          <a:srcRect/>
          <a:stretch>
            <a:fillRect/>
          </a:stretch>
        </p:blipFill>
        <p:spPr bwMode="auto">
          <a:xfrm>
            <a:off x="5072066" y="3571876"/>
            <a:ext cx="3786214" cy="252414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428604"/>
            <a:ext cx="8215370" cy="3231654"/>
          </a:xfrm>
          <a:prstGeom prst="rect">
            <a:avLst/>
          </a:prstGeom>
          <a:noFill/>
        </p:spPr>
        <p:txBody>
          <a:bodyPr wrap="square" rtlCol="0">
            <a:spAutoFit/>
          </a:bodyPr>
          <a:lstStyle/>
          <a:p>
            <a:pPr algn="ctr"/>
            <a:r>
              <a:rPr lang="en-IN" sz="2400" b="1" smtClean="0">
                <a:solidFill>
                  <a:schemeClr val="accent3">
                    <a:lumMod val="50000"/>
                  </a:schemeClr>
                </a:solidFill>
              </a:rPr>
              <a:t>Educating the person, not the subject</a:t>
            </a:r>
            <a:endParaRPr lang="en-IN" sz="2400" b="1" smtClean="0"/>
          </a:p>
          <a:p>
            <a:pPr>
              <a:lnSpc>
                <a:spcPct val="150000"/>
              </a:lnSpc>
            </a:pPr>
            <a:endParaRPr lang="en-IN" sz="2400" smtClean="0"/>
          </a:p>
          <a:p>
            <a:pPr>
              <a:lnSpc>
                <a:spcPct val="150000"/>
              </a:lnSpc>
            </a:pPr>
            <a:r>
              <a:rPr lang="en-IN" sz="2400" smtClean="0"/>
              <a:t>Education needs to be person-centered, not discipline or course centered. </a:t>
            </a:r>
          </a:p>
          <a:p>
            <a:pPr>
              <a:lnSpc>
                <a:spcPct val="150000"/>
              </a:lnSpc>
            </a:pPr>
            <a:r>
              <a:rPr lang="en-IN" sz="2400" smtClean="0"/>
              <a:t>Grades matter for the first two years of one’s career. </a:t>
            </a:r>
          </a:p>
          <a:p>
            <a:pPr>
              <a:lnSpc>
                <a:spcPct val="150000"/>
              </a:lnSpc>
            </a:pPr>
            <a:r>
              <a:rPr lang="en-IN" sz="2400" smtClean="0"/>
              <a:t>Beyond that, it is upto one’s personality.</a:t>
            </a:r>
          </a:p>
        </p:txBody>
      </p:sp>
      <p:pic>
        <p:nvPicPr>
          <p:cNvPr id="21508" name="Picture 4" descr="Volunteers, Training, Lesson, Teacher, Students"/>
          <p:cNvPicPr>
            <a:picLocks noChangeAspect="1" noChangeArrowheads="1"/>
          </p:cNvPicPr>
          <p:nvPr/>
        </p:nvPicPr>
        <p:blipFill>
          <a:blip r:embed="rId2"/>
          <a:srcRect/>
          <a:stretch>
            <a:fillRect/>
          </a:stretch>
        </p:blipFill>
        <p:spPr bwMode="auto">
          <a:xfrm>
            <a:off x="5000628" y="3617194"/>
            <a:ext cx="3881422" cy="258357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428604"/>
            <a:ext cx="8215370" cy="3231654"/>
          </a:xfrm>
          <a:prstGeom prst="rect">
            <a:avLst/>
          </a:prstGeom>
          <a:noFill/>
        </p:spPr>
        <p:txBody>
          <a:bodyPr wrap="square" rtlCol="0">
            <a:spAutoFit/>
          </a:bodyPr>
          <a:lstStyle/>
          <a:p>
            <a:pPr algn="ctr"/>
            <a:r>
              <a:rPr lang="en-IN" sz="2400" b="1" smtClean="0">
                <a:solidFill>
                  <a:schemeClr val="accent3">
                    <a:lumMod val="50000"/>
                  </a:schemeClr>
                </a:solidFill>
              </a:rPr>
              <a:t>Educating the part in the context of the whole</a:t>
            </a:r>
            <a:endParaRPr lang="en-IN" sz="2400" b="1" smtClean="0"/>
          </a:p>
          <a:p>
            <a:pPr>
              <a:lnSpc>
                <a:spcPct val="150000"/>
              </a:lnSpc>
            </a:pPr>
            <a:endParaRPr lang="en-IN" sz="2400" smtClean="0"/>
          </a:p>
          <a:p>
            <a:pPr>
              <a:lnSpc>
                <a:spcPct val="150000"/>
              </a:lnSpc>
            </a:pPr>
            <a:r>
              <a:rPr lang="en-IN" sz="2400" smtClean="0"/>
              <a:t>Anything is effectively handled when it is seen in the context of the whole. No problem can be solved or opportunity created when an issue is seen in isolation.</a:t>
            </a:r>
          </a:p>
          <a:p>
            <a:pPr>
              <a:lnSpc>
                <a:spcPct val="150000"/>
              </a:lnSpc>
            </a:pPr>
            <a:r>
              <a:rPr lang="en-IN" sz="2400" smtClean="0"/>
              <a:t>Future education must see the part in the context of the whole.</a:t>
            </a:r>
          </a:p>
        </p:txBody>
      </p:sp>
      <p:pic>
        <p:nvPicPr>
          <p:cNvPr id="21506" name="Picture 2" descr="Network, About, Circle, Rings, Businessmen, Circuit"/>
          <p:cNvPicPr>
            <a:picLocks noChangeAspect="1" noChangeArrowheads="1"/>
          </p:cNvPicPr>
          <p:nvPr/>
        </p:nvPicPr>
        <p:blipFill>
          <a:blip r:embed="rId2"/>
          <a:srcRect/>
          <a:stretch>
            <a:fillRect/>
          </a:stretch>
        </p:blipFill>
        <p:spPr bwMode="auto">
          <a:xfrm>
            <a:off x="4929190" y="3500438"/>
            <a:ext cx="3809984" cy="269080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428604"/>
            <a:ext cx="8215370" cy="4339650"/>
          </a:xfrm>
          <a:prstGeom prst="rect">
            <a:avLst/>
          </a:prstGeom>
          <a:noFill/>
        </p:spPr>
        <p:txBody>
          <a:bodyPr wrap="square" rtlCol="0">
            <a:spAutoFit/>
          </a:bodyPr>
          <a:lstStyle/>
          <a:p>
            <a:pPr algn="ctr"/>
            <a:r>
              <a:rPr lang="en-IN" sz="2400" b="1" smtClean="0">
                <a:solidFill>
                  <a:schemeClr val="accent3">
                    <a:lumMod val="50000"/>
                  </a:schemeClr>
                </a:solidFill>
              </a:rPr>
              <a:t>Conclusion</a:t>
            </a:r>
            <a:endParaRPr lang="en-IN" sz="2400" b="1" smtClean="0"/>
          </a:p>
          <a:p>
            <a:pPr>
              <a:lnSpc>
                <a:spcPct val="150000"/>
              </a:lnSpc>
            </a:pPr>
            <a:endParaRPr lang="en-IN" sz="2400" smtClean="0"/>
          </a:p>
          <a:p>
            <a:pPr>
              <a:lnSpc>
                <a:spcPct val="150000"/>
              </a:lnSpc>
            </a:pPr>
            <a:r>
              <a:rPr lang="en-IN" sz="2400" smtClean="0"/>
              <a:t>Contextual education exists, but is not systematized.</a:t>
            </a:r>
          </a:p>
          <a:p>
            <a:pPr>
              <a:lnSpc>
                <a:spcPct val="150000"/>
              </a:lnSpc>
            </a:pPr>
            <a:r>
              <a:rPr lang="en-IN" sz="2400" smtClean="0"/>
              <a:t>Not all disciplines lend themselves to be contextualized. Specialization cannot coexist with contetualization. These are questions that need to be answered.</a:t>
            </a:r>
          </a:p>
          <a:p>
            <a:pPr>
              <a:lnSpc>
                <a:spcPct val="150000"/>
              </a:lnSpc>
            </a:pPr>
            <a:r>
              <a:rPr lang="en-IN" sz="2400" smtClean="0"/>
              <a:t>Contextualizing it transforms a two dimensional image into a three dimensional holograph.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428604"/>
            <a:ext cx="8215370" cy="4185761"/>
          </a:xfrm>
          <a:prstGeom prst="rect">
            <a:avLst/>
          </a:prstGeom>
          <a:noFill/>
        </p:spPr>
        <p:txBody>
          <a:bodyPr wrap="square" rtlCol="0">
            <a:spAutoFit/>
          </a:bodyPr>
          <a:lstStyle/>
          <a:p>
            <a:pPr algn="ctr"/>
            <a:r>
              <a:rPr lang="en-IN" sz="2400" b="1" smtClean="0">
                <a:solidFill>
                  <a:schemeClr val="accent3">
                    <a:lumMod val="50000"/>
                  </a:schemeClr>
                </a:solidFill>
              </a:rPr>
              <a:t>What is Contextual Education?</a:t>
            </a:r>
          </a:p>
          <a:p>
            <a:pPr algn="ctr"/>
            <a:endParaRPr lang="en-IN" sz="2400" b="1" smtClean="0"/>
          </a:p>
          <a:p>
            <a:pPr>
              <a:lnSpc>
                <a:spcPct val="150000"/>
              </a:lnSpc>
            </a:pPr>
            <a:r>
              <a:rPr lang="en-IN" sz="2400" smtClean="0"/>
              <a:t>A method of teaching and learning where knowledge is presented to students in such a way that they are able to relate to it and construct meaning based on their own knowledge and experience.</a:t>
            </a:r>
          </a:p>
          <a:p>
            <a:pPr>
              <a:lnSpc>
                <a:spcPct val="150000"/>
              </a:lnSpc>
            </a:pPr>
            <a:r>
              <a:rPr lang="en-IN" sz="2400" smtClean="0"/>
              <a:t>There is a constant emphasis on establishing relationships.</a:t>
            </a:r>
          </a:p>
          <a:p>
            <a:pPr algn="ctr"/>
            <a:endParaRPr lang="en-IN" sz="2000" smtClean="0"/>
          </a:p>
          <a:p>
            <a:pPr algn="ctr"/>
            <a:endParaRPr lang="en-IN"/>
          </a:p>
        </p:txBody>
      </p:sp>
      <p:pic>
        <p:nvPicPr>
          <p:cNvPr id="2052" name="Picture 4" descr="Man, Suit, Leave, Marker, Text, Font, Training, School"/>
          <p:cNvPicPr>
            <a:picLocks noChangeAspect="1" noChangeArrowheads="1"/>
          </p:cNvPicPr>
          <p:nvPr/>
        </p:nvPicPr>
        <p:blipFill>
          <a:blip r:embed="rId2"/>
          <a:srcRect/>
          <a:stretch>
            <a:fillRect/>
          </a:stretch>
        </p:blipFill>
        <p:spPr bwMode="auto">
          <a:xfrm>
            <a:off x="5643570" y="3929066"/>
            <a:ext cx="3357586" cy="222964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428604"/>
            <a:ext cx="8215370" cy="1569660"/>
          </a:xfrm>
          <a:prstGeom prst="rect">
            <a:avLst/>
          </a:prstGeom>
          <a:noFill/>
        </p:spPr>
        <p:txBody>
          <a:bodyPr wrap="square" rtlCol="0">
            <a:spAutoFit/>
          </a:bodyPr>
          <a:lstStyle/>
          <a:p>
            <a:pPr algn="ctr"/>
            <a:r>
              <a:rPr lang="en-IN" sz="2400" b="1" smtClean="0">
                <a:solidFill>
                  <a:schemeClr val="accent3">
                    <a:lumMod val="50000"/>
                  </a:schemeClr>
                </a:solidFill>
              </a:rPr>
              <a:t>Solving a Crisis</a:t>
            </a:r>
          </a:p>
          <a:p>
            <a:pPr algn="ctr"/>
            <a:endParaRPr lang="en-IN" sz="2400" smtClean="0"/>
          </a:p>
          <a:p>
            <a:pPr algn="ctr"/>
            <a:r>
              <a:rPr lang="en-IN" sz="2400" smtClean="0"/>
              <a:t>Franklin Roosevelt solved the US Banking Crisis of 1933 because he saw the problem in its context, not in isolation.</a:t>
            </a:r>
            <a:endParaRPr lang="en-IN" sz="2400" b="1" smtClean="0"/>
          </a:p>
        </p:txBody>
      </p:sp>
      <p:pic>
        <p:nvPicPr>
          <p:cNvPr id="17412" name="Picture 4" descr="Economic Worries"/>
          <p:cNvPicPr>
            <a:picLocks noChangeAspect="1" noChangeArrowheads="1"/>
          </p:cNvPicPr>
          <p:nvPr/>
        </p:nvPicPr>
        <p:blipFill>
          <a:blip r:embed="rId2"/>
          <a:srcRect/>
          <a:stretch>
            <a:fillRect/>
          </a:stretch>
        </p:blipFill>
        <p:spPr bwMode="auto">
          <a:xfrm>
            <a:off x="500034" y="2071678"/>
            <a:ext cx="5857875" cy="4229101"/>
          </a:xfrm>
          <a:prstGeom prst="rect">
            <a:avLst/>
          </a:prstGeom>
          <a:noFill/>
        </p:spPr>
      </p:pic>
      <p:pic>
        <p:nvPicPr>
          <p:cNvPr id="17410" name="Picture 2" descr="FDR in 1933.jpg"/>
          <p:cNvPicPr>
            <a:picLocks noChangeAspect="1" noChangeArrowheads="1"/>
          </p:cNvPicPr>
          <p:nvPr/>
        </p:nvPicPr>
        <p:blipFill>
          <a:blip r:embed="rId3"/>
          <a:srcRect/>
          <a:stretch>
            <a:fillRect/>
          </a:stretch>
        </p:blipFill>
        <p:spPr bwMode="auto">
          <a:xfrm>
            <a:off x="6715140" y="2786058"/>
            <a:ext cx="2095500" cy="24669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428604"/>
            <a:ext cx="8215370" cy="2769989"/>
          </a:xfrm>
          <a:prstGeom prst="rect">
            <a:avLst/>
          </a:prstGeom>
          <a:noFill/>
        </p:spPr>
        <p:txBody>
          <a:bodyPr wrap="square" rtlCol="0">
            <a:spAutoFit/>
          </a:bodyPr>
          <a:lstStyle/>
          <a:p>
            <a:pPr algn="ctr"/>
            <a:r>
              <a:rPr lang="en-IN" sz="2400" b="1" smtClean="0">
                <a:solidFill>
                  <a:schemeClr val="accent3">
                    <a:lumMod val="50000"/>
                  </a:schemeClr>
                </a:solidFill>
              </a:rPr>
              <a:t>Evolution of Education</a:t>
            </a:r>
          </a:p>
          <a:p>
            <a:pPr algn="ctr"/>
            <a:endParaRPr lang="en-IN" sz="2400" b="1" smtClean="0"/>
          </a:p>
          <a:p>
            <a:pPr>
              <a:lnSpc>
                <a:spcPct val="150000"/>
              </a:lnSpc>
            </a:pPr>
            <a:r>
              <a:rPr lang="en-IN" sz="2400" smtClean="0"/>
              <a:t>Education takes the knowledge of centuries, organizes it within a comprehensive framework and multi-layered structure, and encapsulates it into a 15-20 year study.</a:t>
            </a:r>
            <a:endParaRPr lang="en-IN" sz="2000" smtClean="0"/>
          </a:p>
          <a:p>
            <a:pPr algn="ctr"/>
            <a:endParaRPr lang="en-IN"/>
          </a:p>
        </p:txBody>
      </p:sp>
      <p:pic>
        <p:nvPicPr>
          <p:cNvPr id="16386" name="Picture 2" descr="Books"/>
          <p:cNvPicPr>
            <a:picLocks noChangeAspect="1" noChangeArrowheads="1"/>
          </p:cNvPicPr>
          <p:nvPr/>
        </p:nvPicPr>
        <p:blipFill>
          <a:blip r:embed="rId2"/>
          <a:srcRect/>
          <a:stretch>
            <a:fillRect/>
          </a:stretch>
        </p:blipFill>
        <p:spPr bwMode="auto">
          <a:xfrm>
            <a:off x="4643438" y="3309937"/>
            <a:ext cx="4214801" cy="280986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428604"/>
            <a:ext cx="8215370" cy="2492990"/>
          </a:xfrm>
          <a:prstGeom prst="rect">
            <a:avLst/>
          </a:prstGeom>
          <a:noFill/>
        </p:spPr>
        <p:txBody>
          <a:bodyPr wrap="square" rtlCol="0">
            <a:spAutoFit/>
          </a:bodyPr>
          <a:lstStyle/>
          <a:p>
            <a:pPr algn="ctr"/>
            <a:r>
              <a:rPr lang="en-IN" sz="2400" b="1" smtClean="0">
                <a:solidFill>
                  <a:schemeClr val="accent3">
                    <a:lumMod val="50000"/>
                  </a:schemeClr>
                </a:solidFill>
              </a:rPr>
              <a:t>Abstraction and Organization of Knowledge</a:t>
            </a:r>
          </a:p>
          <a:p>
            <a:pPr algn="ctr"/>
            <a:endParaRPr lang="en-IN" sz="2400" b="1" smtClean="0"/>
          </a:p>
          <a:p>
            <a:pPr>
              <a:lnSpc>
                <a:spcPct val="150000"/>
              </a:lnSpc>
            </a:pPr>
            <a:r>
              <a:rPr lang="en-IN" sz="2400" smtClean="0"/>
              <a:t>When all the knowledge of humanity has to be encapsulated in a 15-20 year study, it has to be condensed into abstract principles and partitioned into different disciplines.</a:t>
            </a:r>
            <a:endParaRPr lang="en-IN"/>
          </a:p>
        </p:txBody>
      </p:sp>
      <p:pic>
        <p:nvPicPr>
          <p:cNvPr id="19458" name="Picture 2" descr="Folder, File Cabinet, Office, File, Divider, Card"/>
          <p:cNvPicPr>
            <a:picLocks noChangeAspect="1" noChangeArrowheads="1"/>
          </p:cNvPicPr>
          <p:nvPr/>
        </p:nvPicPr>
        <p:blipFill>
          <a:blip r:embed="rId2"/>
          <a:srcRect/>
          <a:stretch>
            <a:fillRect/>
          </a:stretch>
        </p:blipFill>
        <p:spPr bwMode="auto">
          <a:xfrm>
            <a:off x="5072066" y="3272840"/>
            <a:ext cx="3881422" cy="2856485"/>
          </a:xfrm>
          <a:prstGeom prst="rect">
            <a:avLst/>
          </a:prstGeom>
          <a:noFill/>
        </p:spPr>
      </p:pic>
      <p:sp>
        <p:nvSpPr>
          <p:cNvPr id="4" name="TextBox 3"/>
          <p:cNvSpPr txBox="1"/>
          <p:nvPr/>
        </p:nvSpPr>
        <p:spPr>
          <a:xfrm>
            <a:off x="500035" y="3500438"/>
            <a:ext cx="4286279" cy="1754326"/>
          </a:xfrm>
          <a:prstGeom prst="rect">
            <a:avLst/>
          </a:prstGeom>
          <a:noFill/>
        </p:spPr>
        <p:txBody>
          <a:bodyPr wrap="square" rtlCol="0">
            <a:spAutoFit/>
          </a:bodyPr>
          <a:lstStyle/>
          <a:p>
            <a:r>
              <a:rPr lang="en-IN" smtClean="0">
                <a:solidFill>
                  <a:schemeClr val="accent3">
                    <a:lumMod val="50000"/>
                  </a:schemeClr>
                </a:solidFill>
              </a:rPr>
              <a:t>Marilyn Ferguson, American author and speaker says our educational institutions "</a:t>
            </a:r>
            <a:r>
              <a:rPr lang="en-IN" i="1" smtClean="0">
                <a:solidFill>
                  <a:schemeClr val="accent3">
                    <a:lumMod val="50000"/>
                  </a:schemeClr>
                </a:solidFill>
              </a:rPr>
              <a:t>break knowledge and experience into subjects, relentlessly turning wholes into parts, flowers into petals, history into events.</a:t>
            </a:r>
            <a:r>
              <a:rPr lang="en-IN" smtClean="0">
                <a:solidFill>
                  <a:schemeClr val="accent3">
                    <a:lumMod val="50000"/>
                  </a:schemeClr>
                </a:solidFill>
              </a:rPr>
              <a:t>” </a:t>
            </a:r>
            <a:endParaRPr lang="en-IN">
              <a:solidFill>
                <a:schemeClr val="accent3">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428604"/>
            <a:ext cx="8215370" cy="1569660"/>
          </a:xfrm>
          <a:prstGeom prst="rect">
            <a:avLst/>
          </a:prstGeom>
          <a:noFill/>
        </p:spPr>
        <p:txBody>
          <a:bodyPr wrap="square" rtlCol="0">
            <a:spAutoFit/>
          </a:bodyPr>
          <a:lstStyle/>
          <a:p>
            <a:pPr algn="ctr"/>
            <a:r>
              <a:rPr lang="en-IN" sz="2400" b="1" smtClean="0">
                <a:solidFill>
                  <a:schemeClr val="accent3">
                    <a:lumMod val="50000"/>
                  </a:schemeClr>
                </a:solidFill>
              </a:rPr>
              <a:t>Abstraction and Organization of Knowledge</a:t>
            </a:r>
          </a:p>
          <a:p>
            <a:pPr algn="ctr"/>
            <a:endParaRPr lang="en-IN" sz="2400" smtClean="0"/>
          </a:p>
          <a:p>
            <a:pPr algn="ctr"/>
            <a:r>
              <a:rPr lang="en-IN" sz="2400" smtClean="0"/>
              <a:t>Fragmenting knowledge and partitioning it into smaller and smaller portions creates a horizontal divorce.</a:t>
            </a:r>
            <a:endParaRPr lang="en-IN" sz="2400" b="1" smtClean="0">
              <a:solidFill>
                <a:schemeClr val="accent3">
                  <a:lumMod val="50000"/>
                </a:schemeClr>
              </a:solidFill>
            </a:endParaRPr>
          </a:p>
        </p:txBody>
      </p:sp>
      <p:pic>
        <p:nvPicPr>
          <p:cNvPr id="8194" name="Picture 2" descr="The Starry Night - Vincent van Gogh"/>
          <p:cNvPicPr>
            <a:picLocks noChangeAspect="1" noChangeArrowheads="1"/>
          </p:cNvPicPr>
          <p:nvPr/>
        </p:nvPicPr>
        <p:blipFill>
          <a:blip r:embed="rId2"/>
          <a:srcRect/>
          <a:stretch>
            <a:fillRect/>
          </a:stretch>
        </p:blipFill>
        <p:spPr bwMode="auto">
          <a:xfrm>
            <a:off x="500034" y="2500306"/>
            <a:ext cx="4762500" cy="2971801"/>
          </a:xfrm>
          <a:prstGeom prst="rect">
            <a:avLst/>
          </a:prstGeom>
          <a:noFill/>
        </p:spPr>
      </p:pic>
      <p:pic>
        <p:nvPicPr>
          <p:cNvPr id="8196" name="Picture 4" descr="http://i.kinja-img.com/gawker-media/image/upload/s--f-2SzuoR--/18uwsxfom7r4gjpg.jpg"/>
          <p:cNvPicPr>
            <a:picLocks noChangeAspect="1" noChangeArrowheads="1"/>
          </p:cNvPicPr>
          <p:nvPr/>
        </p:nvPicPr>
        <p:blipFill>
          <a:blip r:embed="rId3"/>
          <a:srcRect/>
          <a:stretch>
            <a:fillRect/>
          </a:stretch>
        </p:blipFill>
        <p:spPr bwMode="auto">
          <a:xfrm>
            <a:off x="6000760" y="2214554"/>
            <a:ext cx="2247900" cy="337185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428604"/>
            <a:ext cx="8215370" cy="1569660"/>
          </a:xfrm>
          <a:prstGeom prst="rect">
            <a:avLst/>
          </a:prstGeom>
          <a:noFill/>
        </p:spPr>
        <p:txBody>
          <a:bodyPr wrap="square" rtlCol="0">
            <a:spAutoFit/>
          </a:bodyPr>
          <a:lstStyle/>
          <a:p>
            <a:pPr algn="ctr"/>
            <a:r>
              <a:rPr lang="en-IN" sz="2400" b="1" smtClean="0">
                <a:solidFill>
                  <a:schemeClr val="accent3">
                    <a:lumMod val="50000"/>
                  </a:schemeClr>
                </a:solidFill>
              </a:rPr>
              <a:t>Abstraction and Organization of Knowledge</a:t>
            </a:r>
          </a:p>
          <a:p>
            <a:pPr algn="ctr"/>
            <a:endParaRPr lang="en-IN" sz="2400" smtClean="0"/>
          </a:p>
          <a:p>
            <a:pPr algn="ctr"/>
            <a:r>
              <a:rPr lang="en-IN" sz="2400" smtClean="0"/>
              <a:t>Condensing knowledge of life experience into generalized abstract principles leads to a vertical divorce of mind from life.</a:t>
            </a:r>
            <a:endParaRPr lang="en-IN" sz="2400" b="1" smtClean="0">
              <a:solidFill>
                <a:schemeClr val="accent3">
                  <a:lumMod val="50000"/>
                </a:schemeClr>
              </a:solidFill>
            </a:endParaRPr>
          </a:p>
        </p:txBody>
      </p:sp>
      <p:pic>
        <p:nvPicPr>
          <p:cNvPr id="1028" name="Picture 4" descr="Public Domain Images – Mountain Snow Peak Evening Sunset Clouds Valley"/>
          <p:cNvPicPr>
            <a:picLocks noChangeAspect="1" noChangeArrowheads="1"/>
          </p:cNvPicPr>
          <p:nvPr/>
        </p:nvPicPr>
        <p:blipFill>
          <a:blip r:embed="rId2"/>
          <a:srcRect/>
          <a:stretch>
            <a:fillRect/>
          </a:stretch>
        </p:blipFill>
        <p:spPr bwMode="auto">
          <a:xfrm>
            <a:off x="928662" y="2598533"/>
            <a:ext cx="5214974" cy="3259359"/>
          </a:xfrm>
          <a:prstGeom prst="rect">
            <a:avLst/>
          </a:prstGeom>
          <a:noFill/>
        </p:spPr>
      </p:pic>
      <p:pic>
        <p:nvPicPr>
          <p:cNvPr id="9" name="Picture 4" descr="Public Domain Images – Mountain Snow Peak Evening Sunset Clouds Valley"/>
          <p:cNvPicPr>
            <a:picLocks noChangeAspect="1" noChangeArrowheads="1"/>
          </p:cNvPicPr>
          <p:nvPr/>
        </p:nvPicPr>
        <p:blipFill>
          <a:blip r:embed="rId2"/>
          <a:srcRect/>
          <a:stretch>
            <a:fillRect/>
          </a:stretch>
        </p:blipFill>
        <p:spPr bwMode="auto">
          <a:xfrm>
            <a:off x="7143768" y="2741409"/>
            <a:ext cx="500066" cy="291943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428604"/>
            <a:ext cx="8215370" cy="3600986"/>
          </a:xfrm>
          <a:prstGeom prst="rect">
            <a:avLst/>
          </a:prstGeom>
          <a:noFill/>
        </p:spPr>
        <p:txBody>
          <a:bodyPr wrap="square" rtlCol="0">
            <a:spAutoFit/>
          </a:bodyPr>
          <a:lstStyle/>
          <a:p>
            <a:pPr algn="ctr"/>
            <a:r>
              <a:rPr lang="en-IN" sz="2400" b="1" smtClean="0">
                <a:solidFill>
                  <a:schemeClr val="accent3">
                    <a:lumMod val="50000"/>
                  </a:schemeClr>
                </a:solidFill>
              </a:rPr>
              <a:t>Contextualizing Education</a:t>
            </a:r>
          </a:p>
          <a:p>
            <a:pPr algn="ctr"/>
            <a:endParaRPr lang="en-IN" sz="2400" b="1" smtClean="0"/>
          </a:p>
          <a:p>
            <a:pPr>
              <a:lnSpc>
                <a:spcPct val="150000"/>
              </a:lnSpc>
            </a:pPr>
            <a:r>
              <a:rPr lang="en-IN" sz="2400" smtClean="0"/>
              <a:t>Isolation is a theoretical impossibility in the universe. Individuals are the content, our relationships are the context. It is the context that gives meaning to individual existence. Similarly in education, no subject or topic can provide meaningful knowledge when taken in isolation.</a:t>
            </a:r>
            <a:endParaRPr lang="en-IN"/>
          </a:p>
        </p:txBody>
      </p:sp>
      <p:pic>
        <p:nvPicPr>
          <p:cNvPr id="18436" name="Picture 4" descr="Network, Networking, Networked, Digital, Global"/>
          <p:cNvPicPr>
            <a:picLocks noChangeAspect="1" noChangeArrowheads="1"/>
          </p:cNvPicPr>
          <p:nvPr/>
        </p:nvPicPr>
        <p:blipFill>
          <a:blip r:embed="rId2"/>
          <a:srcRect/>
          <a:stretch>
            <a:fillRect/>
          </a:stretch>
        </p:blipFill>
        <p:spPr bwMode="auto">
          <a:xfrm>
            <a:off x="5000628" y="3471863"/>
            <a:ext cx="3809984" cy="269080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428604"/>
            <a:ext cx="8215370" cy="2185214"/>
          </a:xfrm>
          <a:prstGeom prst="rect">
            <a:avLst/>
          </a:prstGeom>
          <a:noFill/>
        </p:spPr>
        <p:txBody>
          <a:bodyPr wrap="square" rtlCol="0">
            <a:spAutoFit/>
          </a:bodyPr>
          <a:lstStyle/>
          <a:p>
            <a:pPr algn="ctr"/>
            <a:r>
              <a:rPr lang="en-IN" sz="2200" b="1" smtClean="0">
                <a:solidFill>
                  <a:schemeClr val="accent3">
                    <a:lumMod val="50000"/>
                  </a:schemeClr>
                </a:solidFill>
              </a:rPr>
              <a:t>Teaching a discipline contextually, with reference to other disciplines</a:t>
            </a:r>
          </a:p>
          <a:p>
            <a:pPr algn="ctr"/>
            <a:endParaRPr lang="en-IN" sz="2400" b="1" smtClean="0"/>
          </a:p>
          <a:p>
            <a:pPr>
              <a:lnSpc>
                <a:spcPct val="150000"/>
              </a:lnSpc>
            </a:pPr>
            <a:r>
              <a:rPr lang="en-IN" sz="2400" smtClean="0"/>
              <a:t>Every discipline, subject or topic can be taught with reference to all other disciplines.</a:t>
            </a:r>
            <a:endParaRPr lang="en-IN" sz="2000" smtClean="0"/>
          </a:p>
          <a:p>
            <a:pPr algn="ctr"/>
            <a:endParaRPr lang="en-IN"/>
          </a:p>
        </p:txBody>
      </p:sp>
      <p:pic>
        <p:nvPicPr>
          <p:cNvPr id="20482" name="Picture 2" descr="System, Network, News, Connection, Connected"/>
          <p:cNvPicPr>
            <a:picLocks noChangeAspect="1" noChangeArrowheads="1"/>
          </p:cNvPicPr>
          <p:nvPr/>
        </p:nvPicPr>
        <p:blipFill>
          <a:blip r:embed="rId2"/>
          <a:srcRect/>
          <a:stretch>
            <a:fillRect/>
          </a:stretch>
        </p:blipFill>
        <p:spPr bwMode="auto">
          <a:xfrm>
            <a:off x="5179922" y="3857628"/>
            <a:ext cx="3630689" cy="2314565"/>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469</TotalTime>
  <Words>482</Words>
  <Application>Microsoft Office PowerPoint</Application>
  <PresentationFormat>On-screen Show (4:3)</PresentationFormat>
  <Paragraphs>52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Contextual Education</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Janani Ramanathan</dc:creator>
  <cp:lastModifiedBy>Janani Ramanathan</cp:lastModifiedBy>
  <cp:revision>34</cp:revision>
  <dcterms:created xsi:type="dcterms:W3CDTF">2015-09-07T04:56:57Z</dcterms:created>
  <dcterms:modified xsi:type="dcterms:W3CDTF">2015-09-18T07:19:45Z</dcterms:modified>
</cp:coreProperties>
</file>