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87" r:id="rId3"/>
    <p:sldId id="288" r:id="rId4"/>
    <p:sldId id="289" r:id="rId5"/>
    <p:sldId id="263" r:id="rId6"/>
    <p:sldId id="295" r:id="rId7"/>
    <p:sldId id="296" r:id="rId8"/>
    <p:sldId id="309" r:id="rId9"/>
    <p:sldId id="292" r:id="rId10"/>
    <p:sldId id="310" r:id="rId11"/>
    <p:sldId id="291" r:id="rId12"/>
    <p:sldId id="311" r:id="rId13"/>
    <p:sldId id="297" r:id="rId14"/>
    <p:sldId id="265" r:id="rId15"/>
    <p:sldId id="285" r:id="rId16"/>
    <p:sldId id="306" r:id="rId17"/>
    <p:sldId id="301" r:id="rId18"/>
    <p:sldId id="308" r:id="rId19"/>
    <p:sldId id="259" r:id="rId20"/>
    <p:sldId id="262" r:id="rId21"/>
    <p:sldId id="307" r:id="rId22"/>
    <p:sldId id="260" r:id="rId23"/>
    <p:sldId id="304" r:id="rId24"/>
    <p:sldId id="323" r:id="rId25"/>
    <p:sldId id="315" r:id="rId26"/>
    <p:sldId id="302" r:id="rId27"/>
    <p:sldId id="266" r:id="rId28"/>
    <p:sldId id="279" r:id="rId29"/>
    <p:sldId id="280" r:id="rId30"/>
    <p:sldId id="314" r:id="rId31"/>
    <p:sldId id="267" r:id="rId32"/>
    <p:sldId id="269" r:id="rId33"/>
    <p:sldId id="271" r:id="rId34"/>
    <p:sldId id="272" r:id="rId35"/>
    <p:sldId id="273" r:id="rId36"/>
    <p:sldId id="316" r:id="rId37"/>
    <p:sldId id="317" r:id="rId38"/>
    <p:sldId id="321" r:id="rId39"/>
    <p:sldId id="320" r:id="rId40"/>
    <p:sldId id="305" r:id="rId41"/>
    <p:sldId id="322" r:id="rId42"/>
    <p:sldId id="274" r:id="rId43"/>
    <p:sldId id="276" r:id="rId44"/>
    <p:sldId id="318" r:id="rId45"/>
    <p:sldId id="319" r:id="rId46"/>
    <p:sldId id="278"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1" d="100"/>
          <a:sy n="91" d="100"/>
        </p:scale>
        <p:origin x="-1210"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lgn="r" eaLnBrk="1" latinLnBrk="0" hangingPunct="1"/>
            <a:fld id="{9D21D778-B565-4D7E-94D7-64010A445B68}" type="datetimeFigureOut">
              <a:rPr lang="en-US" smtClean="0"/>
              <a:pPr algn="r" eaLnBrk="1" latinLnBrk="0" hangingPunct="1"/>
              <a:t>9/21/2015</a:t>
            </a:fld>
            <a:endParaRPr lang="en-US" sz="1400" dirty="0">
              <a:solidFill>
                <a:srgbClr val="FFFFFF"/>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connected-communities.org"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www.flickr.com/photos/29311691@N0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3200" b="1" dirty="0" smtClean="0"/>
              <a:t>EDUCATION &amp; ‘the FUTURE’ – exploring a problematic relationship</a:t>
            </a:r>
            <a:endParaRPr lang="en-US" sz="3200" dirty="0"/>
          </a:p>
        </p:txBody>
      </p:sp>
      <p:sp>
        <p:nvSpPr>
          <p:cNvPr id="2" name="Subtitle 1"/>
          <p:cNvSpPr>
            <a:spLocks noGrp="1"/>
          </p:cNvSpPr>
          <p:nvPr>
            <p:ph type="subTitle" idx="1"/>
          </p:nvPr>
        </p:nvSpPr>
        <p:spPr>
          <a:xfrm>
            <a:off x="685800" y="3505200"/>
            <a:ext cx="7848600" cy="1752600"/>
          </a:xfrm>
        </p:spPr>
        <p:txBody>
          <a:bodyPr>
            <a:normAutofit/>
          </a:bodyPr>
          <a:lstStyle/>
          <a:p>
            <a:r>
              <a:rPr lang="en-US" sz="1600" dirty="0" smtClean="0"/>
              <a:t>Professor Keri Facer, Graduate School of Education, University of Bristol,</a:t>
            </a:r>
          </a:p>
          <a:p>
            <a:r>
              <a:rPr lang="en-US" sz="1600" dirty="0" smtClean="0"/>
              <a:t>AHRC Leadership Fellow for the Connected Communities Programme </a:t>
            </a:r>
          </a:p>
          <a:p>
            <a:endParaRPr lang="en-US" sz="1600" dirty="0" smtClean="0"/>
          </a:p>
          <a:p>
            <a:r>
              <a:rPr lang="en-US" sz="1600" dirty="0" smtClean="0"/>
              <a:t>@</a:t>
            </a:r>
            <a:r>
              <a:rPr lang="en-US" sz="1600" dirty="0" err="1" smtClean="0"/>
              <a:t>kerileef</a:t>
            </a:r>
            <a:r>
              <a:rPr lang="en-US" sz="1600" dirty="0"/>
              <a:t> </a:t>
            </a:r>
            <a:r>
              <a:rPr lang="en-US" sz="1600" dirty="0" smtClean="0"/>
              <a:t>@</a:t>
            </a:r>
            <a:r>
              <a:rPr lang="en-US" sz="1600" dirty="0" err="1" smtClean="0"/>
              <a:t>ahrcconect</a:t>
            </a:r>
            <a:endParaRPr lang="en-US" sz="1600" dirty="0" smtClean="0"/>
          </a:p>
        </p:txBody>
      </p:sp>
    </p:spTree>
    <p:extLst>
      <p:ext uri="{BB962C8B-B14F-4D97-AF65-F5344CB8AC3E}">
        <p14:creationId xmlns:p14="http://schemas.microsoft.com/office/powerpoint/2010/main" val="1548393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Where should educational resources be invested? </a:t>
            </a:r>
          </a:p>
          <a:p>
            <a:r>
              <a:rPr lang="en-US" dirty="0" smtClean="0"/>
              <a:t>In early years, in universities, lifelong? </a:t>
            </a:r>
          </a:p>
          <a:p>
            <a:r>
              <a:rPr lang="en-US" dirty="0" smtClean="0"/>
              <a:t>UK part time education has dropped by significant % in last 5 years – but if demographic trends continue, we will need to think about educational institutions that are capable of adapting to the needs and interests and working patterns of much older adults </a:t>
            </a:r>
            <a:endParaRPr lang="en-US" dirty="0"/>
          </a:p>
        </p:txBody>
      </p:sp>
    </p:spTree>
    <p:extLst>
      <p:ext uri="{BB962C8B-B14F-4D97-AF65-F5344CB8AC3E}">
        <p14:creationId xmlns:p14="http://schemas.microsoft.com/office/powerpoint/2010/main" val="2449870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Torched car.jpg"/>
          <p:cNvPicPr>
            <a:picLocks noGrp="1" noChangeAspect="1"/>
          </p:cNvPicPr>
          <p:nvPr>
            <p:ph type="pic" idx="1"/>
          </p:nvPr>
        </p:nvPicPr>
        <p:blipFill>
          <a:blip r:embed="rId2" cstate="print"/>
          <a:srcRect/>
          <a:stretch>
            <a:fillRect/>
          </a:stretch>
        </p:blipFill>
        <p:spPr>
          <a:xfrm>
            <a:off x="796249" y="657412"/>
            <a:ext cx="7463431" cy="4396940"/>
          </a:xfrm>
        </p:spPr>
      </p:pic>
      <p:sp>
        <p:nvSpPr>
          <p:cNvPr id="6" name="Text Placeholder 5"/>
          <p:cNvSpPr>
            <a:spLocks noGrp="1"/>
          </p:cNvSpPr>
          <p:nvPr>
            <p:ph type="body" sz="half" idx="2"/>
          </p:nvPr>
        </p:nvSpPr>
        <p:spPr>
          <a:xfrm>
            <a:off x="1763688" y="5085184"/>
            <a:ext cx="5904656" cy="1584176"/>
          </a:xfrm>
        </p:spPr>
        <p:txBody>
          <a:bodyPr>
            <a:noAutofit/>
          </a:bodyPr>
          <a:lstStyle/>
          <a:p>
            <a:pPr>
              <a:lnSpc>
                <a:spcPct val="120000"/>
              </a:lnSpc>
            </a:pPr>
            <a:r>
              <a:rPr lang="en-GB" dirty="0" smtClean="0"/>
              <a:t>International competition for creative roles – high skills, low wages</a:t>
            </a:r>
          </a:p>
          <a:p>
            <a:pPr>
              <a:lnSpc>
                <a:spcPct val="120000"/>
              </a:lnSpc>
            </a:pPr>
            <a:r>
              <a:rPr lang="en-GB" dirty="0" smtClean="0"/>
              <a:t>Centralisation of creativity/autonomy in ‘global talent’ in major multinationals</a:t>
            </a:r>
          </a:p>
          <a:p>
            <a:pPr>
              <a:lnSpc>
                <a:spcPct val="120000"/>
              </a:lnSpc>
            </a:pPr>
            <a:r>
              <a:rPr lang="en-GB" dirty="0" smtClean="0"/>
              <a:t>Casualisation of middle class roles – </a:t>
            </a:r>
            <a:r>
              <a:rPr lang="en-GB" dirty="0" err="1" smtClean="0"/>
              <a:t>crowdsourcing</a:t>
            </a:r>
            <a:r>
              <a:rPr lang="en-GB" dirty="0" smtClean="0"/>
              <a:t>, freelance, amateur/volunteer effort</a:t>
            </a:r>
          </a:p>
          <a:p>
            <a:pPr>
              <a:lnSpc>
                <a:spcPct val="120000"/>
              </a:lnSpc>
            </a:pPr>
            <a:r>
              <a:rPr lang="en-GB" dirty="0" smtClean="0"/>
              <a:t>Losing the ‘rungs on the ladder’ and potential for radical polarisation</a:t>
            </a:r>
          </a:p>
        </p:txBody>
      </p:sp>
      <p:sp>
        <p:nvSpPr>
          <p:cNvPr id="14" name="Text Placeholder 5"/>
          <p:cNvSpPr txBox="1">
            <a:spLocks/>
          </p:cNvSpPr>
          <p:nvPr/>
        </p:nvSpPr>
        <p:spPr>
          <a:xfrm>
            <a:off x="1907704" y="4293096"/>
            <a:ext cx="6711280" cy="762000"/>
          </a:xfrm>
          <a:prstGeom prst="rect">
            <a:avLst/>
          </a:prstGeom>
        </p:spPr>
        <p:txBody>
          <a:bodyPr vert="horz" lIns="91440" tIns="45720" rIns="91440" bIns="45720" rtlCol="0">
            <a:normAutofit fontScale="92500" lnSpcReduction="10000"/>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smtClean="0">
                <a:ln>
                  <a:noFill/>
                </a:ln>
                <a:solidFill>
                  <a:srgbClr val="FFFFFF"/>
                </a:solidFill>
                <a:effectLst/>
                <a:uLnTx/>
                <a:uFillTx/>
                <a:latin typeface="+mn-lt"/>
                <a:ea typeface="+mn-ea"/>
                <a:cs typeface="+mn-cs"/>
              </a:rPr>
              <a:t>Image by: H.I.L.T </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err="1" smtClean="0">
                <a:ln>
                  <a:noFill/>
                </a:ln>
                <a:solidFill>
                  <a:srgbClr val="FFFFFF"/>
                </a:solidFill>
                <a:effectLst/>
                <a:uLnTx/>
                <a:uFillTx/>
                <a:latin typeface="+mn-lt"/>
                <a:ea typeface="+mn-ea"/>
                <a:cs typeface="+mn-cs"/>
              </a:rPr>
              <a:t>Flickr</a:t>
            </a:r>
            <a:r>
              <a:rPr kumimoji="0" lang="en-US" sz="1400" b="1" i="0" u="none" strike="noStrike" kern="1200" cap="none" spc="0" normalizeH="0" baseline="0" noProof="0" dirty="0" smtClean="0">
                <a:ln>
                  <a:noFill/>
                </a:ln>
                <a:solidFill>
                  <a:srgbClr val="FFFFFF"/>
                </a:solidFill>
                <a:effectLst/>
                <a:uLnTx/>
                <a:uFillTx/>
                <a:latin typeface="+mn-lt"/>
                <a:ea typeface="+mn-ea"/>
                <a:cs typeface="+mn-cs"/>
              </a:rPr>
              <a:t> Stream  </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smtClean="0">
                <a:ln>
                  <a:noFill/>
                </a:ln>
                <a:solidFill>
                  <a:srgbClr val="FFFFFF"/>
                </a:solidFill>
                <a:effectLst/>
                <a:uLnTx/>
                <a:uFillTx/>
                <a:latin typeface="+mn-lt"/>
                <a:ea typeface="+mn-ea"/>
                <a:cs typeface="+mn-cs"/>
              </a:rPr>
              <a:t>http://www.flickr.com/photos/29311691@N05/ </a:t>
            </a:r>
          </a:p>
        </p:txBody>
      </p:sp>
    </p:spTree>
    <p:extLst>
      <p:ext uri="{BB962C8B-B14F-4D97-AF65-F5344CB8AC3E}">
        <p14:creationId xmlns:p14="http://schemas.microsoft.com/office/powerpoint/2010/main" val="3891775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What does ‘economic resilience’ actually look like for people today? </a:t>
            </a:r>
          </a:p>
          <a:p>
            <a:r>
              <a:rPr lang="en-US" dirty="0" smtClean="0"/>
              <a:t>Do we need to get beyond a reliance on ‘jobs’ towards a recognition of the other factors that make for resilience? </a:t>
            </a:r>
          </a:p>
          <a:p>
            <a:pPr lvl="1"/>
            <a:r>
              <a:rPr lang="en-US" dirty="0" smtClean="0"/>
              <a:t>Communities</a:t>
            </a:r>
          </a:p>
          <a:p>
            <a:pPr lvl="1"/>
            <a:r>
              <a:rPr lang="en-US" dirty="0" smtClean="0"/>
              <a:t>Family and home care</a:t>
            </a:r>
          </a:p>
          <a:p>
            <a:pPr lvl="1"/>
            <a:r>
              <a:rPr lang="en-US" dirty="0" smtClean="0"/>
              <a:t>Local economies able to withstand global shocks? </a:t>
            </a:r>
          </a:p>
          <a:p>
            <a:r>
              <a:rPr lang="en-US" dirty="0" smtClean="0"/>
              <a:t>What would an education system look like that operated with a concept of interdependent economic resilience?</a:t>
            </a:r>
            <a:endParaRPr lang="en-US" dirty="0"/>
          </a:p>
        </p:txBody>
      </p:sp>
    </p:spTree>
    <p:extLst>
      <p:ext uri="{BB962C8B-B14F-4D97-AF65-F5344CB8AC3E}">
        <p14:creationId xmlns:p14="http://schemas.microsoft.com/office/powerpoint/2010/main" val="221464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Missing from these analyses</a:t>
            </a:r>
            <a:endParaRPr lang="en-US" dirty="0"/>
          </a:p>
        </p:txBody>
      </p:sp>
      <p:sp>
        <p:nvSpPr>
          <p:cNvPr id="6" name="Content Placeholder 5"/>
          <p:cNvSpPr>
            <a:spLocks noGrp="1"/>
          </p:cNvSpPr>
          <p:nvPr>
            <p:ph idx="1"/>
          </p:nvPr>
        </p:nvSpPr>
        <p:spPr>
          <a:xfrm>
            <a:off x="457200" y="1763058"/>
            <a:ext cx="8229600" cy="4713941"/>
          </a:xfrm>
        </p:spPr>
        <p:txBody>
          <a:bodyPr/>
          <a:lstStyle/>
          <a:p>
            <a:r>
              <a:rPr lang="en-US" dirty="0" smtClean="0"/>
              <a:t>Radical positive transformation - the possibility that things might work out in wonderful ways… what happens when free energy from solar is realised? </a:t>
            </a:r>
          </a:p>
          <a:p>
            <a:r>
              <a:rPr lang="en-US" dirty="0" smtClean="0"/>
              <a:t>Significant political breakdown of existing governmental structures – e.g. future of </a:t>
            </a:r>
            <a:r>
              <a:rPr lang="en-US" dirty="0" err="1" smtClean="0"/>
              <a:t>europe</a:t>
            </a:r>
            <a:endParaRPr lang="en-US" dirty="0" smtClean="0"/>
          </a:p>
          <a:p>
            <a:r>
              <a:rPr lang="en-US" dirty="0" smtClean="0"/>
              <a:t>Rise of state/faith structures</a:t>
            </a:r>
          </a:p>
          <a:p>
            <a:r>
              <a:rPr lang="en-US" dirty="0" smtClean="0"/>
              <a:t>Breakdown as a consequence of climate/conflict – and mass migration</a:t>
            </a:r>
            <a:endParaRPr lang="en-US" dirty="0"/>
          </a:p>
        </p:txBody>
      </p:sp>
    </p:spTree>
    <p:extLst>
      <p:ext uri="{BB962C8B-B14F-4D97-AF65-F5344CB8AC3E}">
        <p14:creationId xmlns:p14="http://schemas.microsoft.com/office/powerpoint/2010/main" val="503410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solidFill>
                  <a:schemeClr val="tx1"/>
                </a:solidFill>
              </a:rPr>
              <a:t>So… what are the ethics of telling stories of the future in education if these stories are always partial? </a:t>
            </a:r>
            <a:endParaRPr lang="en-US" cap="none" dirty="0">
              <a:solidFill>
                <a:schemeClr val="tx1"/>
              </a:solidFill>
            </a:endParaRPr>
          </a:p>
        </p:txBody>
      </p:sp>
    </p:spTree>
    <p:extLst>
      <p:ext uri="{BB962C8B-B14F-4D97-AF65-F5344CB8AC3E}">
        <p14:creationId xmlns:p14="http://schemas.microsoft.com/office/powerpoint/2010/main" val="277876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Learning Futures</a:t>
            </a:r>
            <a:endParaRPr lang="en-US" dirty="0"/>
          </a:p>
        </p:txBody>
      </p:sp>
      <p:sp>
        <p:nvSpPr>
          <p:cNvPr id="3" name="Content Placeholder 2"/>
          <p:cNvSpPr>
            <a:spLocks noGrp="1"/>
          </p:cNvSpPr>
          <p:nvPr>
            <p:ph idx="1"/>
          </p:nvPr>
        </p:nvSpPr>
        <p:spPr>
          <a:xfrm>
            <a:off x="457200" y="1600200"/>
            <a:ext cx="3950447" cy="4876800"/>
          </a:xfrm>
        </p:spPr>
        <p:txBody>
          <a:bodyPr>
            <a:normAutofit fontScale="85000" lnSpcReduction="20000"/>
          </a:bodyPr>
          <a:lstStyle/>
          <a:p>
            <a:r>
              <a:rPr lang="en-US" dirty="0" smtClean="0"/>
              <a:t>From projection and planning to imagination… </a:t>
            </a:r>
          </a:p>
          <a:p>
            <a:endParaRPr lang="en-US" dirty="0"/>
          </a:p>
          <a:p>
            <a:r>
              <a:rPr lang="en-US" dirty="0" smtClean="0"/>
              <a:t>Positioning the self in the narrative – what would it be like? How different from today? </a:t>
            </a:r>
          </a:p>
          <a:p>
            <a:endParaRPr lang="en-US" sz="1800" dirty="0"/>
          </a:p>
          <a:p>
            <a:r>
              <a:rPr lang="en-US" dirty="0" smtClean="0"/>
              <a:t>A narrative of post 2030 catastrophic decline, a story of an educational institution that had harnessed technologies to promote human flourishing and ecological consciousness</a:t>
            </a:r>
          </a:p>
          <a:p>
            <a:endParaRPr lang="en-US" dirty="0"/>
          </a:p>
          <a:p>
            <a:r>
              <a:rPr lang="en-US" dirty="0" smtClean="0"/>
              <a:t>Since used by architects, Free schools and others to stimulate debate and imagination about what the future school might be</a:t>
            </a:r>
          </a:p>
          <a:p>
            <a:endParaRPr lang="en-US" dirty="0"/>
          </a:p>
        </p:txBody>
      </p:sp>
      <p:pic>
        <p:nvPicPr>
          <p:cNvPr id="4" name="Picture 3"/>
          <p:cNvPicPr>
            <a:picLocks noChangeAspect="1"/>
          </p:cNvPicPr>
          <p:nvPr/>
        </p:nvPicPr>
        <p:blipFill>
          <a:blip r:embed="rId2"/>
          <a:stretch>
            <a:fillRect/>
          </a:stretch>
        </p:blipFill>
        <p:spPr>
          <a:xfrm>
            <a:off x="5177117" y="1899023"/>
            <a:ext cx="2703519" cy="4032624"/>
          </a:xfrm>
          <a:prstGeom prst="rect">
            <a:avLst/>
          </a:prstGeom>
        </p:spPr>
      </p:pic>
    </p:spTree>
    <p:extLst>
      <p:ext uri="{BB962C8B-B14F-4D97-AF65-F5344CB8AC3E}">
        <p14:creationId xmlns:p14="http://schemas.microsoft.com/office/powerpoint/2010/main" val="989904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 big challenge</a:t>
            </a:r>
            <a:endParaRPr lang="en-US" dirty="0"/>
          </a:p>
        </p:txBody>
      </p:sp>
      <p:sp>
        <p:nvSpPr>
          <p:cNvPr id="3" name="Content Placeholder 2"/>
          <p:cNvSpPr>
            <a:spLocks noGrp="1"/>
          </p:cNvSpPr>
          <p:nvPr>
            <p:ph idx="1"/>
          </p:nvPr>
        </p:nvSpPr>
        <p:spPr/>
        <p:txBody>
          <a:bodyPr/>
          <a:lstStyle/>
          <a:p>
            <a:r>
              <a:rPr lang="en-US" dirty="0" smtClean="0"/>
              <a:t>Is not so much to work out which futures education should be preparing for, as to ask…</a:t>
            </a:r>
          </a:p>
          <a:p>
            <a:endParaRPr lang="en-US" dirty="0" smtClean="0"/>
          </a:p>
          <a:p>
            <a:pPr lvl="1"/>
            <a:r>
              <a:rPr lang="en-US" dirty="0" smtClean="0"/>
              <a:t>What assumptions about the future and its relationship with education are we working with?</a:t>
            </a:r>
          </a:p>
          <a:p>
            <a:pPr lvl="1"/>
            <a:endParaRPr lang="en-US" dirty="0" smtClean="0"/>
          </a:p>
          <a:p>
            <a:pPr lvl="1"/>
            <a:r>
              <a:rPr lang="en-US" dirty="0" smtClean="0"/>
              <a:t>What does this cause us to ignore or neglect in education? </a:t>
            </a:r>
            <a:endParaRPr lang="en-US" dirty="0"/>
          </a:p>
        </p:txBody>
      </p:sp>
    </p:spTree>
    <p:extLst>
      <p:ext uri="{BB962C8B-B14F-4D97-AF65-F5344CB8AC3E}">
        <p14:creationId xmlns:p14="http://schemas.microsoft.com/office/powerpoint/2010/main" val="644754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dirty="0" smtClean="0"/>
              <a:t>Dominant orientations toward the future in education</a:t>
            </a:r>
            <a:endParaRPr lang="en-US" cap="none"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5249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Tacit, tokenistic, taken for granted… </a:t>
            </a:r>
            <a:endParaRPr lang="en-US" dirty="0"/>
          </a:p>
        </p:txBody>
      </p:sp>
      <p:sp>
        <p:nvSpPr>
          <p:cNvPr id="5" name="Content Placeholder 4"/>
          <p:cNvSpPr>
            <a:spLocks noGrp="1"/>
          </p:cNvSpPr>
          <p:nvPr>
            <p:ph idx="1"/>
          </p:nvPr>
        </p:nvSpPr>
        <p:spPr/>
        <p:txBody>
          <a:bodyPr/>
          <a:lstStyle/>
          <a:p>
            <a:r>
              <a:rPr lang="en-US" dirty="0" smtClean="0"/>
              <a:t>Even </a:t>
            </a:r>
            <a:r>
              <a:rPr lang="en-US" dirty="0"/>
              <a:t>when concepts of futures are consciously invoked they seem rarely to be problematized or subjected to </a:t>
            </a:r>
            <a:r>
              <a:rPr lang="en-US" dirty="0" smtClean="0"/>
              <a:t>critical reflection</a:t>
            </a:r>
            <a:r>
              <a:rPr lang="en-US" dirty="0"/>
              <a:t>. Rather, they seem to occur as little more than token acknowledgments of, or taken-for-</a:t>
            </a:r>
            <a:r>
              <a:rPr lang="en-US" dirty="0" smtClean="0"/>
              <a:t>granted assumptions </a:t>
            </a:r>
            <a:r>
              <a:rPr lang="en-US" dirty="0"/>
              <a:t>about, the role of futures in education, society and culture</a:t>
            </a:r>
            <a:r>
              <a:rPr lang="en-US" dirty="0" smtClean="0"/>
              <a:t>. (Gough, 1990)</a:t>
            </a:r>
            <a:endParaRPr lang="en-US" dirty="0"/>
          </a:p>
        </p:txBody>
      </p:sp>
    </p:spTree>
    <p:extLst>
      <p:ext uri="{BB962C8B-B14F-4D97-AF65-F5344CB8AC3E}">
        <p14:creationId xmlns:p14="http://schemas.microsoft.com/office/powerpoint/2010/main" val="123325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Dominant orientations toward the future in education </a:t>
            </a:r>
            <a:endParaRPr lang="en-US" sz="3600" dirty="0"/>
          </a:p>
        </p:txBody>
      </p:sp>
      <p:sp>
        <p:nvSpPr>
          <p:cNvPr id="3" name="Content Placeholder 2"/>
          <p:cNvSpPr>
            <a:spLocks noGrp="1"/>
          </p:cNvSpPr>
          <p:nvPr>
            <p:ph idx="1"/>
          </p:nvPr>
        </p:nvSpPr>
        <p:spPr>
          <a:xfrm>
            <a:off x="457200" y="1788848"/>
            <a:ext cx="3439237" cy="4688151"/>
          </a:xfrm>
        </p:spPr>
        <p:txBody>
          <a:bodyPr>
            <a:normAutofit fontScale="77500" lnSpcReduction="20000"/>
          </a:bodyPr>
          <a:lstStyle/>
          <a:p>
            <a:r>
              <a:rPr lang="en-US" dirty="0" err="1" smtClean="0"/>
              <a:t>Optimisation</a:t>
            </a:r>
            <a:r>
              <a:rPr lang="en-US" dirty="0" smtClean="0"/>
              <a:t> </a:t>
            </a:r>
          </a:p>
          <a:p>
            <a:r>
              <a:rPr lang="en-US" dirty="0" smtClean="0"/>
              <a:t>– the future as a landscape for rational choice-making. Education as ‘preparation’ for… </a:t>
            </a:r>
          </a:p>
          <a:p>
            <a:endParaRPr lang="en-US" dirty="0"/>
          </a:p>
          <a:p>
            <a:r>
              <a:rPr lang="en-US" dirty="0" smtClean="0"/>
              <a:t>Colonisation </a:t>
            </a:r>
          </a:p>
          <a:p>
            <a:r>
              <a:rPr lang="en-US" dirty="0" smtClean="0"/>
              <a:t>- the future as a product only of today. Work on that future by changing today.  Education as builder of desired futures</a:t>
            </a:r>
          </a:p>
          <a:p>
            <a:endParaRPr lang="en-US" dirty="0"/>
          </a:p>
          <a:p>
            <a:r>
              <a:rPr lang="en-US" dirty="0" smtClean="0"/>
              <a:t> Contingency </a:t>
            </a:r>
          </a:p>
          <a:p>
            <a:r>
              <a:rPr lang="en-US" dirty="0" smtClean="0"/>
              <a:t>– the future as potential risk. Education as a talismanic protection against risks.</a:t>
            </a:r>
            <a:endParaRPr lang="en-US" dirty="0"/>
          </a:p>
          <a:p>
            <a:endParaRPr lang="en-US" dirty="0"/>
          </a:p>
          <a:p>
            <a:endParaRPr lang="en-US" dirty="0"/>
          </a:p>
        </p:txBody>
      </p:sp>
      <p:sp>
        <p:nvSpPr>
          <p:cNvPr id="5" name="Content Placeholder 2"/>
          <p:cNvSpPr txBox="1">
            <a:spLocks/>
          </p:cNvSpPr>
          <p:nvPr/>
        </p:nvSpPr>
        <p:spPr>
          <a:xfrm>
            <a:off x="4578194" y="1788847"/>
            <a:ext cx="3439237" cy="4616923"/>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dirty="0" smtClean="0">
                <a:solidFill>
                  <a:schemeClr val="accent5">
                    <a:lumMod val="75000"/>
                  </a:schemeClr>
                </a:solidFill>
              </a:rPr>
              <a:t>The future as something that can be known, where present decisions can be weighed up. Future is science – get a degree in physics. </a:t>
            </a:r>
          </a:p>
          <a:p>
            <a:endParaRPr lang="en-US" sz="2000" dirty="0" smtClean="0">
              <a:solidFill>
                <a:schemeClr val="accent5">
                  <a:lumMod val="75000"/>
                </a:schemeClr>
              </a:solidFill>
            </a:endParaRPr>
          </a:p>
          <a:p>
            <a:pPr marL="0" indent="0">
              <a:buNone/>
            </a:pPr>
            <a:endParaRPr lang="en-US" sz="2000" dirty="0" smtClean="0">
              <a:solidFill>
                <a:schemeClr val="accent5">
                  <a:lumMod val="75000"/>
                </a:schemeClr>
              </a:solidFill>
            </a:endParaRPr>
          </a:p>
          <a:p>
            <a:r>
              <a:rPr lang="en-US" sz="2000" dirty="0" smtClean="0">
                <a:solidFill>
                  <a:schemeClr val="accent5">
                    <a:lumMod val="75000"/>
                  </a:schemeClr>
                </a:solidFill>
              </a:rPr>
              <a:t>The future as something that </a:t>
            </a:r>
            <a:r>
              <a:rPr lang="en-US" sz="2000" i="1" dirty="0" smtClean="0">
                <a:solidFill>
                  <a:schemeClr val="accent5">
                    <a:lumMod val="75000"/>
                  </a:schemeClr>
                </a:solidFill>
              </a:rPr>
              <a:t>should</a:t>
            </a:r>
            <a:r>
              <a:rPr lang="en-US" sz="2000" dirty="0" smtClean="0">
                <a:solidFill>
                  <a:schemeClr val="accent5">
                    <a:lumMod val="75000"/>
                  </a:schemeClr>
                </a:solidFill>
              </a:rPr>
              <a:t> be brought into being. E.g. Educate young people to create sustainable future societies; educate young people for a future ‘global race’ </a:t>
            </a:r>
          </a:p>
          <a:p>
            <a:pPr marL="0" indent="0">
              <a:buNone/>
            </a:pPr>
            <a:endParaRPr lang="en-US" sz="2000" dirty="0" smtClean="0">
              <a:solidFill>
                <a:schemeClr val="accent5">
                  <a:lumMod val="75000"/>
                </a:schemeClr>
              </a:solidFill>
            </a:endParaRPr>
          </a:p>
          <a:p>
            <a:pPr marL="0" indent="0">
              <a:buNone/>
            </a:pPr>
            <a:endParaRPr lang="en-US" sz="2000" dirty="0">
              <a:solidFill>
                <a:schemeClr val="accent5">
                  <a:lumMod val="75000"/>
                </a:schemeClr>
              </a:solidFill>
            </a:endParaRPr>
          </a:p>
          <a:p>
            <a:r>
              <a:rPr lang="en-US" sz="2000" dirty="0" smtClean="0">
                <a:solidFill>
                  <a:schemeClr val="accent5">
                    <a:lumMod val="75000"/>
                  </a:schemeClr>
                </a:solidFill>
              </a:rPr>
              <a:t>The future against which we need to defend ourselves. E.g. climate change is happening, how can education help us prepare against its worst effects? </a:t>
            </a:r>
          </a:p>
          <a:p>
            <a:endParaRPr lang="en-US" dirty="0" smtClean="0"/>
          </a:p>
          <a:p>
            <a:endParaRPr lang="en-US" dirty="0" smtClean="0"/>
          </a:p>
          <a:p>
            <a:endParaRPr lang="en-US" dirty="0"/>
          </a:p>
        </p:txBody>
      </p:sp>
    </p:spTree>
    <p:extLst>
      <p:ext uri="{BB962C8B-B14F-4D97-AF65-F5344CB8AC3E}">
        <p14:creationId xmlns:p14="http://schemas.microsoft.com/office/powerpoint/2010/main" val="3092025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Future</a:t>
            </a:r>
            <a:r>
              <a:rPr lang="en-US" sz="2800" dirty="0"/>
              <a:t>’ is everywhere in education</a:t>
            </a:r>
            <a:endParaRPr lang="en-GB" sz="2800" b="1"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GB" i="1" dirty="0"/>
              <a:t>Training the workforce of tomorrow with the high schools of today is like trying to teach kids about today’s computers on a 50-year-old mainframe (Gates, 2005) </a:t>
            </a:r>
            <a:endParaRPr lang="en-GB" i="1" dirty="0" smtClean="0"/>
          </a:p>
          <a:p>
            <a:pPr>
              <a:lnSpc>
                <a:spcPct val="120000"/>
              </a:lnSpc>
            </a:pPr>
            <a:endParaRPr lang="en-GB" i="1" dirty="0"/>
          </a:p>
          <a:p>
            <a:pPr>
              <a:lnSpc>
                <a:spcPct val="120000"/>
              </a:lnSpc>
            </a:pPr>
            <a:r>
              <a:rPr lang="en-GB" i="1" dirty="0"/>
              <a:t>So make no mistake. Our future is on the line. The nation that out-educates us today is going to out-compete us tomorrow. (Obama, 2010</a:t>
            </a:r>
            <a:r>
              <a:rPr lang="en-GB" i="1" dirty="0" smtClean="0"/>
              <a:t>)</a:t>
            </a:r>
          </a:p>
          <a:p>
            <a:pPr>
              <a:lnSpc>
                <a:spcPct val="120000"/>
              </a:lnSpc>
            </a:pPr>
            <a:endParaRPr lang="en-GB" i="1" dirty="0"/>
          </a:p>
          <a:p>
            <a:pPr>
              <a:lnSpc>
                <a:spcPct val="120000"/>
              </a:lnSpc>
            </a:pPr>
            <a:r>
              <a:rPr lang="en-GB" i="1" dirty="0" smtClean="0"/>
              <a:t>We </a:t>
            </a:r>
            <a:r>
              <a:rPr lang="en-GB" i="1" dirty="0"/>
              <a:t>can’t go on like this. If we carry on excusing this kind of failure, we face a future of where [sic] our most stubborn social problems get worse, not better, and where our economy gets left behind, as countries out-educate and out-compete us. So nothing else will do: we need big change in the way we do education in our country</a:t>
            </a:r>
            <a:r>
              <a:rPr lang="en-GB" i="1" dirty="0" smtClean="0"/>
              <a:t>. (Cameron, 2010) </a:t>
            </a:r>
          </a:p>
          <a:p>
            <a:pPr>
              <a:lnSpc>
                <a:spcPct val="120000"/>
              </a:lnSpc>
            </a:pPr>
            <a:endParaRPr lang="en-GB" i="1" dirty="0" smtClean="0"/>
          </a:p>
          <a:p>
            <a:pPr>
              <a:lnSpc>
                <a:spcPct val="120000"/>
              </a:lnSpc>
            </a:pPr>
            <a:r>
              <a:rPr lang="en-GB" i="1" dirty="0" smtClean="0"/>
              <a:t>You have to fulfil your potential. What do you want to be when you grow up? Where’s that going to get you in the long run? This is really important for your future! </a:t>
            </a:r>
            <a:endParaRPr lang="en-GB" dirty="0"/>
          </a:p>
        </p:txBody>
      </p:sp>
    </p:spTree>
    <p:extLst>
      <p:ext uri="{BB962C8B-B14F-4D97-AF65-F5344CB8AC3E}">
        <p14:creationId xmlns:p14="http://schemas.microsoft.com/office/powerpoint/2010/main" val="1654572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Risks in each of these orientations</a:t>
            </a:r>
            <a:endParaRPr lang="en-US" sz="3600" dirty="0"/>
          </a:p>
        </p:txBody>
      </p:sp>
      <p:sp>
        <p:nvSpPr>
          <p:cNvPr id="5" name="Content Placeholder 2"/>
          <p:cNvSpPr txBox="1">
            <a:spLocks/>
          </p:cNvSpPr>
          <p:nvPr/>
        </p:nvSpPr>
        <p:spPr>
          <a:xfrm>
            <a:off x="3016131" y="3390480"/>
            <a:ext cx="5498305"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smtClean="0"/>
          </a:p>
          <a:p>
            <a:endParaRPr lang="en-US" sz="2000" dirty="0"/>
          </a:p>
          <a:p>
            <a:endParaRPr lang="en-US" sz="2000" dirty="0" smtClean="0"/>
          </a:p>
          <a:p>
            <a:pPr marL="0" indent="0">
              <a:buNone/>
            </a:pPr>
            <a:endParaRPr lang="en-US" dirty="0" smtClean="0"/>
          </a:p>
          <a:p>
            <a:pPr marL="0" indent="0">
              <a:buNone/>
            </a:pPr>
            <a:endParaRPr lang="en-US" dirty="0" smtClean="0"/>
          </a:p>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44025607"/>
              </p:ext>
            </p:extLst>
          </p:nvPr>
        </p:nvGraphicFramePr>
        <p:xfrm>
          <a:off x="457200" y="1524001"/>
          <a:ext cx="8345862" cy="4712735"/>
        </p:xfrm>
        <a:graphic>
          <a:graphicData uri="http://schemas.openxmlformats.org/drawingml/2006/table">
            <a:tbl>
              <a:tblPr firstRow="1" bandRow="1">
                <a:tableStyleId>{BC89EF96-8CEA-46FF-86C4-4CE0E7609802}</a:tableStyleId>
              </a:tblPr>
              <a:tblGrid>
                <a:gridCol w="1664194"/>
                <a:gridCol w="6681668"/>
              </a:tblGrid>
              <a:tr h="1439519">
                <a:tc>
                  <a:txBody>
                    <a:bodyPr/>
                    <a:lstStyle/>
                    <a:p>
                      <a:r>
                        <a:rPr lang="en-US" b="0" dirty="0" err="1" smtClean="0"/>
                        <a:t>Optimisation</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Limitations in conditions of rapid institutional, social, environmental change. Assumes ‘right’ information is available. In conditions of uncertainty, produces positional competition</a:t>
                      </a:r>
                      <a:r>
                        <a:rPr lang="en-US" sz="1600" b="0" baseline="0" dirty="0" smtClean="0"/>
                        <a:t> -</a:t>
                      </a:r>
                      <a:r>
                        <a:rPr lang="en-US" sz="1600" b="0" dirty="0" smtClean="0"/>
                        <a:t> I can’t know what will happen, so I just need to get ahead of the others. </a:t>
                      </a:r>
                    </a:p>
                    <a:p>
                      <a:endParaRPr lang="en-US" sz="1600" b="0" dirty="0"/>
                    </a:p>
                  </a:txBody>
                  <a:tcPr/>
                </a:tc>
              </a:tr>
              <a:tr h="2101515">
                <a:tc>
                  <a:txBody>
                    <a:bodyPr/>
                    <a:lstStyle/>
                    <a:p>
                      <a:r>
                        <a:rPr lang="en-US" dirty="0" smtClean="0"/>
                        <a:t>Colonisation </a:t>
                      </a:r>
                      <a:endParaRPr lang="en-US" dirty="0"/>
                    </a:p>
                  </a:txBody>
                  <a:tcPr/>
                </a:tc>
                <a:tc>
                  <a:txBody>
                    <a:bodyPr/>
                    <a:lstStyle/>
                    <a:p>
                      <a:r>
                        <a:rPr lang="en-US" sz="1600" dirty="0" smtClean="0"/>
                        <a:t>Q1. Are these future visions desirable/ who gets to decide</a:t>
                      </a:r>
                      <a:r>
                        <a:rPr lang="en-US" sz="1600" baseline="0" dirty="0" smtClean="0"/>
                        <a:t> what we are working towards</a:t>
                      </a:r>
                      <a:r>
                        <a:rPr lang="en-US" sz="1600" dirty="0" smtClean="0"/>
                        <a:t>? Q2. Are these future visions plausible? Q3. Should we be presenting visions of the future as ‘correct’ to young people at all – either of catastrophe or business as usual?</a:t>
                      </a:r>
                      <a:r>
                        <a:rPr lang="en-US" sz="1600" baseline="0" dirty="0" smtClean="0"/>
                        <a:t> </a:t>
                      </a:r>
                      <a:r>
                        <a:rPr lang="en-US" sz="1600" dirty="0" smtClean="0"/>
                        <a:t>Q4. Are there conflicts of interest between adults and children</a:t>
                      </a:r>
                      <a:r>
                        <a:rPr lang="en-US" sz="1600" baseline="0" dirty="0" smtClean="0"/>
                        <a:t> in relation to the future? Q5. Does this allow us to defer until tomorrow what we should be working on today? </a:t>
                      </a:r>
                      <a:endParaRPr lang="en-US" sz="1600" dirty="0" smtClean="0"/>
                    </a:p>
                    <a:p>
                      <a:endParaRPr lang="en-US" sz="1600" dirty="0"/>
                    </a:p>
                  </a:txBody>
                  <a:tcPr/>
                </a:tc>
              </a:tr>
              <a:tr h="1171701">
                <a:tc>
                  <a:txBody>
                    <a:bodyPr/>
                    <a:lstStyle/>
                    <a:p>
                      <a:r>
                        <a:rPr lang="en-US" dirty="0" smtClean="0"/>
                        <a:t>Contingency </a:t>
                      </a:r>
                      <a:endParaRPr lang="en-US" dirty="0"/>
                    </a:p>
                  </a:txBody>
                  <a:tcPr/>
                </a:tc>
                <a:tc>
                  <a:txBody>
                    <a:bodyPr/>
                    <a:lstStyle/>
                    <a:p>
                      <a:r>
                        <a:rPr lang="en-US" sz="1600" dirty="0" smtClean="0"/>
                        <a:t>Education as fetish &amp; talisman. The fantasy that education alone</a:t>
                      </a:r>
                      <a:r>
                        <a:rPr lang="en-US" sz="1600" baseline="0" dirty="0" smtClean="0"/>
                        <a:t> will rescue us from disaster… education is no guarantee of economic security, democracy, wellbeing. We ignore the other actors that can help to achieve these things, and we rely overmuch on education to do this. </a:t>
                      </a:r>
                      <a:endParaRPr lang="en-US" sz="1600" dirty="0"/>
                    </a:p>
                  </a:txBody>
                  <a:tcPr/>
                </a:tc>
              </a:tr>
            </a:tbl>
          </a:graphicData>
        </a:graphic>
      </p:graphicFrame>
    </p:spTree>
    <p:extLst>
      <p:ext uri="{BB962C8B-B14F-4D97-AF65-F5344CB8AC3E}">
        <p14:creationId xmlns:p14="http://schemas.microsoft.com/office/powerpoint/2010/main" val="2261164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Alternative perspectives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20022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69" y="533400"/>
            <a:ext cx="8470331" cy="990600"/>
          </a:xfrm>
        </p:spPr>
        <p:txBody>
          <a:bodyPr>
            <a:normAutofit/>
          </a:bodyPr>
          <a:lstStyle/>
          <a:p>
            <a:r>
              <a:rPr lang="en-US" dirty="0" smtClean="0"/>
              <a:t>Anticipation Studies</a:t>
            </a:r>
            <a:endParaRPr lang="en-US" dirty="0"/>
          </a:p>
        </p:txBody>
      </p:sp>
      <p:sp>
        <p:nvSpPr>
          <p:cNvPr id="3" name="Content Placeholder 2"/>
          <p:cNvSpPr>
            <a:spLocks noGrp="1"/>
          </p:cNvSpPr>
          <p:nvPr>
            <p:ph idx="1"/>
          </p:nvPr>
        </p:nvSpPr>
        <p:spPr>
          <a:xfrm>
            <a:off x="457200" y="1789356"/>
            <a:ext cx="8229600" cy="4687643"/>
          </a:xfrm>
        </p:spPr>
        <p:txBody>
          <a:bodyPr>
            <a:normAutofit fontScale="92500"/>
          </a:bodyPr>
          <a:lstStyle/>
          <a:p>
            <a:r>
              <a:rPr lang="en-US" dirty="0" smtClean="0"/>
              <a:t>Utopian Studies (e.g. Wright, </a:t>
            </a:r>
            <a:r>
              <a:rPr lang="en-US" dirty="0" err="1" smtClean="0"/>
              <a:t>Levitas</a:t>
            </a:r>
            <a:r>
              <a:rPr lang="en-US" dirty="0" smtClean="0"/>
              <a:t>, Cooper, Bloch, </a:t>
            </a:r>
            <a:r>
              <a:rPr lang="en-US" dirty="0" err="1" smtClean="0"/>
              <a:t>Siebers</a:t>
            </a:r>
            <a:r>
              <a:rPr lang="en-US" dirty="0" smtClean="0"/>
              <a:t>); </a:t>
            </a:r>
          </a:p>
          <a:p>
            <a:r>
              <a:rPr lang="en-US" dirty="0" smtClean="0"/>
              <a:t>The futures-turn in the Social Sciences (</a:t>
            </a:r>
            <a:r>
              <a:rPr lang="en-US" dirty="0" err="1" smtClean="0"/>
              <a:t>Appadurai</a:t>
            </a:r>
            <a:r>
              <a:rPr lang="en-US" dirty="0" smtClean="0"/>
              <a:t>, Seligman, see ‘current sociology’), </a:t>
            </a:r>
          </a:p>
          <a:p>
            <a:r>
              <a:rPr lang="en-US" dirty="0" smtClean="0"/>
              <a:t>Discipline of Anticipation - foundational work on the ontology of the future and the abundance of the present (</a:t>
            </a:r>
            <a:r>
              <a:rPr lang="en-US" dirty="0" err="1" smtClean="0"/>
              <a:t>Poli</a:t>
            </a:r>
            <a:r>
              <a:rPr lang="en-US" dirty="0" smtClean="0"/>
              <a:t>, </a:t>
            </a:r>
            <a:r>
              <a:rPr lang="en-US" dirty="0" err="1" smtClean="0"/>
              <a:t>Massumi</a:t>
            </a:r>
            <a:r>
              <a:rPr lang="en-US" dirty="0" smtClean="0"/>
              <a:t>), </a:t>
            </a:r>
          </a:p>
          <a:p>
            <a:r>
              <a:rPr lang="en-US" dirty="0"/>
              <a:t>N</a:t>
            </a:r>
            <a:r>
              <a:rPr lang="en-US" dirty="0" smtClean="0"/>
              <a:t>ew work in feminist and critical studies (Amsler, Kompridis). </a:t>
            </a:r>
          </a:p>
          <a:p>
            <a:endParaRPr lang="en-US" dirty="0"/>
          </a:p>
          <a:p>
            <a:r>
              <a:rPr lang="en-US" i="1" dirty="0"/>
              <a:t>The challenge is not that we must find ways to ‘know’ the future, rather we need to find ways to live and act with </a:t>
            </a:r>
            <a:r>
              <a:rPr lang="en-US" i="1" dirty="0" smtClean="0"/>
              <a:t>not knowing the </a:t>
            </a:r>
            <a:r>
              <a:rPr lang="en-US" i="1" dirty="0"/>
              <a:t>future </a:t>
            </a:r>
            <a:r>
              <a:rPr lang="en-US" i="1" dirty="0" smtClean="0"/>
              <a:t>(Miller, 1</a:t>
            </a:r>
            <a:r>
              <a:rPr lang="en-US" i="1" dirty="0"/>
              <a:t>, 2011)</a:t>
            </a:r>
            <a:endParaRPr lang="en-US" i="1" dirty="0" smtClean="0"/>
          </a:p>
          <a:p>
            <a:endParaRPr lang="en-US" dirty="0" smtClean="0"/>
          </a:p>
          <a:p>
            <a:endParaRPr lang="en-US" dirty="0"/>
          </a:p>
        </p:txBody>
      </p:sp>
    </p:spTree>
    <p:extLst>
      <p:ext uri="{BB962C8B-B14F-4D97-AF65-F5344CB8AC3E}">
        <p14:creationId xmlns:p14="http://schemas.microsoft.com/office/powerpoint/2010/main" val="4293867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Philosophy of Education</a:t>
            </a:r>
            <a:endParaRPr lang="en-US" dirty="0"/>
          </a:p>
        </p:txBody>
      </p:sp>
      <p:sp>
        <p:nvSpPr>
          <p:cNvPr id="3" name="Content Placeholder 2"/>
          <p:cNvSpPr>
            <a:spLocks noGrp="1"/>
          </p:cNvSpPr>
          <p:nvPr>
            <p:ph idx="1"/>
          </p:nvPr>
        </p:nvSpPr>
        <p:spPr>
          <a:xfrm>
            <a:off x="457200" y="1681518"/>
            <a:ext cx="8229600" cy="4955112"/>
          </a:xfrm>
        </p:spPr>
        <p:txBody>
          <a:bodyPr>
            <a:noAutofit/>
          </a:bodyPr>
          <a:lstStyle/>
          <a:p>
            <a:r>
              <a:rPr lang="en-US" sz="2000" dirty="0" err="1" smtClean="0"/>
              <a:t>Biesta</a:t>
            </a:r>
            <a:r>
              <a:rPr lang="en-US" sz="2000" dirty="0" smtClean="0"/>
              <a:t>, Todd, Green, </a:t>
            </a:r>
            <a:r>
              <a:rPr lang="en-US" sz="2000" dirty="0" err="1" smtClean="0"/>
              <a:t>Machelain</a:t>
            </a:r>
            <a:r>
              <a:rPr lang="en-US" sz="2000" dirty="0" smtClean="0"/>
              <a:t>, Arendt, Dewey</a:t>
            </a:r>
          </a:p>
          <a:p>
            <a:pPr marL="0" indent="0">
              <a:buNone/>
            </a:pPr>
            <a:endParaRPr lang="en-US" sz="2000" dirty="0"/>
          </a:p>
          <a:p>
            <a:r>
              <a:rPr lang="en-US" sz="2000" i="1" dirty="0" smtClean="0"/>
              <a:t>The critical issue is not to see education as an instrumental process with predetermined outcomes, or simply as a transmission process from one generation to another.</a:t>
            </a:r>
          </a:p>
          <a:p>
            <a:endParaRPr lang="en-US" sz="2000" i="1" dirty="0"/>
          </a:p>
          <a:p>
            <a:r>
              <a:rPr lang="en-US" sz="2000" i="1" dirty="0" smtClean="0"/>
              <a:t>Rather, education is a distinctive process that is constituted by creating the conditions for students to enter into the unknown, explore what they might be, encounter resistance and recognising others, and learn to develop as a unique subject in the world.</a:t>
            </a:r>
          </a:p>
          <a:p>
            <a:endParaRPr lang="en-US" sz="2000" i="1" dirty="0"/>
          </a:p>
          <a:p>
            <a:r>
              <a:rPr lang="en-US" sz="2000" i="1" dirty="0" smtClean="0"/>
              <a:t> In other words, education is only educational</a:t>
            </a:r>
            <a:r>
              <a:rPr lang="en-US" sz="2000" i="1" u="sng" dirty="0" smtClean="0"/>
              <a:t>, when the outcomes are uncertain not when it is about securing a preconceived set of outcomes. </a:t>
            </a:r>
            <a:endParaRPr lang="en-US" sz="2000" dirty="0"/>
          </a:p>
        </p:txBody>
      </p:sp>
    </p:spTree>
    <p:extLst>
      <p:ext uri="{BB962C8B-B14F-4D97-AF65-F5344CB8AC3E}">
        <p14:creationId xmlns:p14="http://schemas.microsoft.com/office/powerpoint/2010/main" val="1039337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 of Education </a:t>
            </a:r>
            <a:endParaRPr lang="en-US" dirty="0"/>
          </a:p>
        </p:txBody>
      </p:sp>
      <p:sp>
        <p:nvSpPr>
          <p:cNvPr id="3" name="Content Placeholder 2"/>
          <p:cNvSpPr>
            <a:spLocks noGrp="1"/>
          </p:cNvSpPr>
          <p:nvPr>
            <p:ph idx="1"/>
          </p:nvPr>
        </p:nvSpPr>
        <p:spPr/>
        <p:txBody>
          <a:bodyPr>
            <a:normAutofit/>
          </a:bodyPr>
          <a:lstStyle/>
          <a:p>
            <a:r>
              <a:rPr lang="en-US" dirty="0" smtClean="0"/>
              <a:t>Margaret Archer</a:t>
            </a:r>
          </a:p>
          <a:p>
            <a:r>
              <a:rPr lang="en-US" dirty="0" smtClean="0"/>
              <a:t>Reflexivity is the means by which we mediate between individual life narratives and social structures</a:t>
            </a:r>
          </a:p>
          <a:p>
            <a:r>
              <a:rPr lang="en-US" dirty="0" smtClean="0"/>
              <a:t>Shift from communicative, to autonomous reflexives is the story of the shift from agricultural to industrial societies</a:t>
            </a:r>
          </a:p>
          <a:p>
            <a:r>
              <a:rPr lang="en-US" dirty="0" smtClean="0"/>
              <a:t>Today – morphogenetic society, intensification of feedback loops tending toward change – means neither communicative nor autonomous reflexivity works</a:t>
            </a:r>
          </a:p>
          <a:p>
            <a:r>
              <a:rPr lang="en-US" dirty="0" smtClean="0"/>
              <a:t>Risk – fractured reflexives – no coherent life narrative</a:t>
            </a:r>
          </a:p>
          <a:p>
            <a:r>
              <a:rPr lang="en-US" dirty="0" smtClean="0"/>
              <a:t>Observes – the development of ‘meta reflexives’ – developing a values based life trajectory that can enable navigation through changing conditions.</a:t>
            </a:r>
          </a:p>
        </p:txBody>
      </p:sp>
    </p:spTree>
    <p:extLst>
      <p:ext uri="{BB962C8B-B14F-4D97-AF65-F5344CB8AC3E}">
        <p14:creationId xmlns:p14="http://schemas.microsoft.com/office/powerpoint/2010/main" val="4090099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poets got their first - Education as the cultivation of ‘negative capability’</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smtClean="0"/>
              <a:t>‘when </a:t>
            </a:r>
            <a:r>
              <a:rPr lang="en-US" dirty="0"/>
              <a:t>a man is capable of being in uncertainties, mysteries, doubts, without any irritable reaching after fact and </a:t>
            </a:r>
            <a:r>
              <a:rPr lang="en-US" dirty="0" smtClean="0"/>
              <a:t>reason’ (Keats, letter to his brothers) </a:t>
            </a:r>
          </a:p>
          <a:p>
            <a:endParaRPr lang="en-US" dirty="0"/>
          </a:p>
          <a:p>
            <a:r>
              <a:rPr lang="en-US" dirty="0" smtClean="0"/>
              <a:t>‘denial </a:t>
            </a:r>
            <a:r>
              <a:rPr lang="en-US" dirty="0"/>
              <a:t>of whatever in our contexts delivers us over to a fixed scheme of division and hierarchy and to an enforced choice between routine and </a:t>
            </a:r>
            <a:r>
              <a:rPr lang="en-US" dirty="0" smtClean="0"/>
              <a:t>rebellion’ (Roberto Unger, 2004, False Necessity)</a:t>
            </a:r>
          </a:p>
          <a:p>
            <a:endParaRPr lang="en-US" b="1" dirty="0"/>
          </a:p>
          <a:p>
            <a:r>
              <a:rPr lang="en-US" b="1" dirty="0" smtClean="0"/>
              <a:t>Beyond routine and rebellion, a loosening of ties, a lightness and openness to possibility </a:t>
            </a:r>
          </a:p>
          <a:p>
            <a:pPr lvl="1"/>
            <a:endParaRPr lang="en-US" dirty="0"/>
          </a:p>
          <a:p>
            <a:pPr marL="274320" lvl="1" indent="0">
              <a:buNone/>
            </a:pPr>
            <a:endParaRPr lang="en-US" dirty="0"/>
          </a:p>
          <a:p>
            <a:pPr lvl="1"/>
            <a:endParaRPr lang="en-US" dirty="0"/>
          </a:p>
          <a:p>
            <a:endParaRPr lang="en-US" dirty="0"/>
          </a:p>
        </p:txBody>
      </p:sp>
    </p:spTree>
    <p:extLst>
      <p:ext uri="{BB962C8B-B14F-4D97-AF65-F5344CB8AC3E}">
        <p14:creationId xmlns:p14="http://schemas.microsoft.com/office/powerpoint/2010/main" val="2709570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cap="none" dirty="0" smtClean="0"/>
              <a:t>A new set of assumptions to underpin education’s relations with the future ?</a:t>
            </a:r>
            <a:endParaRPr lang="en-US" cap="none"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81483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assumptions</a:t>
            </a:r>
            <a:endParaRPr lang="en-US" dirty="0"/>
          </a:p>
        </p:txBody>
      </p:sp>
      <p:sp>
        <p:nvSpPr>
          <p:cNvPr id="3" name="Content Placeholder 2"/>
          <p:cNvSpPr>
            <a:spLocks noGrp="1"/>
          </p:cNvSpPr>
          <p:nvPr>
            <p:ph idx="1"/>
          </p:nvPr>
        </p:nvSpPr>
        <p:spPr>
          <a:xfrm>
            <a:off x="457200" y="1972234"/>
            <a:ext cx="8229600" cy="4504765"/>
          </a:xfrm>
        </p:spPr>
        <p:txBody>
          <a:bodyPr>
            <a:normAutofit fontScale="92500"/>
          </a:bodyPr>
          <a:lstStyle/>
          <a:p>
            <a:r>
              <a:rPr lang="en-US" b="1" dirty="0" smtClean="0"/>
              <a:t>Ontological (reality) assertion </a:t>
            </a:r>
            <a:r>
              <a:rPr lang="en-US" dirty="0" smtClean="0"/>
              <a:t>– the future is a </a:t>
            </a:r>
            <a:r>
              <a:rPr lang="en-US" i="1" dirty="0" smtClean="0"/>
              <a:t>different</a:t>
            </a:r>
            <a:r>
              <a:rPr lang="en-US" dirty="0" smtClean="0"/>
              <a:t> reality from the present. The future will be a site of radical novelty. </a:t>
            </a:r>
          </a:p>
          <a:p>
            <a:endParaRPr lang="en-US" dirty="0"/>
          </a:p>
          <a:p>
            <a:r>
              <a:rPr lang="en-US" b="1" dirty="0" smtClean="0"/>
              <a:t>Epistemological (knowledge) assertion - </a:t>
            </a:r>
            <a:r>
              <a:rPr lang="en-US" dirty="0" smtClean="0"/>
              <a:t>We cannot know the future because it has not yet happened. Any claims to foresight are necessarily imperfect and socially positioned.</a:t>
            </a:r>
          </a:p>
          <a:p>
            <a:endParaRPr lang="en-US" dirty="0" smtClean="0"/>
          </a:p>
          <a:p>
            <a:r>
              <a:rPr lang="en-US" b="1" dirty="0" smtClean="0"/>
              <a:t>Causality assertion - </a:t>
            </a:r>
            <a:r>
              <a:rPr lang="en-US" dirty="0" smtClean="0"/>
              <a:t>Time is not linear</a:t>
            </a:r>
            <a:r>
              <a:rPr lang="en-US" b="1" dirty="0" smtClean="0"/>
              <a:t>, </a:t>
            </a:r>
            <a:r>
              <a:rPr lang="en-US" dirty="0" smtClean="0"/>
              <a:t>the future acts on the present through anticipation. The ideas of the future shape our perceptions of the present and of the past. Unexpected consequences can emerge in conditions of complexity. </a:t>
            </a:r>
          </a:p>
          <a:p>
            <a:pPr marL="0" indent="0">
              <a:buNone/>
            </a:pPr>
            <a:endParaRPr lang="en-GB" dirty="0"/>
          </a:p>
          <a:p>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958451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2987"/>
            <a:ext cx="8229600" cy="5369635"/>
          </a:xfrm>
        </p:spPr>
        <p:txBody>
          <a:bodyPr>
            <a:normAutofit/>
          </a:bodyPr>
          <a:lstStyle/>
          <a:p>
            <a:endParaRPr lang="en-US" dirty="0"/>
          </a:p>
          <a:p>
            <a:r>
              <a:rPr lang="en-US" b="1" dirty="0"/>
              <a:t>The </a:t>
            </a:r>
            <a:r>
              <a:rPr lang="en-US" b="1" dirty="0" smtClean="0"/>
              <a:t>educational contract, </a:t>
            </a:r>
            <a:r>
              <a:rPr lang="en-US" dirty="0" smtClean="0"/>
              <a:t>therefore</a:t>
            </a:r>
            <a:r>
              <a:rPr lang="en-US" b="1" dirty="0" smtClean="0"/>
              <a:t>…</a:t>
            </a:r>
            <a:r>
              <a:rPr lang="en-US" dirty="0" smtClean="0"/>
              <a:t>Is no longer to prepare young people for (</a:t>
            </a:r>
            <a:r>
              <a:rPr lang="en-US" dirty="0"/>
              <a:t>or against) a future we have already imagined… </a:t>
            </a:r>
            <a:endParaRPr lang="en-US" dirty="0" smtClean="0"/>
          </a:p>
          <a:p>
            <a:endParaRPr lang="en-US" dirty="0"/>
          </a:p>
          <a:p>
            <a:r>
              <a:rPr lang="en-US" dirty="0" smtClean="0"/>
              <a:t>Instead, education’s role is… </a:t>
            </a:r>
          </a:p>
          <a:p>
            <a:endParaRPr lang="en-US" dirty="0" smtClean="0"/>
          </a:p>
          <a:p>
            <a:r>
              <a:rPr lang="en-US" dirty="0" smtClean="0"/>
              <a:t>to </a:t>
            </a:r>
            <a:r>
              <a:rPr lang="en-GB" dirty="0" smtClean="0"/>
              <a:t>create the conditions that </a:t>
            </a:r>
            <a:r>
              <a:rPr lang="en-GB" dirty="0"/>
              <a:t>will </a:t>
            </a:r>
            <a:r>
              <a:rPr lang="en-GB" dirty="0" smtClean="0"/>
              <a:t>enable students to confront uncertainty and to participate in the dynamic </a:t>
            </a:r>
            <a:r>
              <a:rPr lang="en-GB" dirty="0"/>
              <a:t>disclosure, imagination and creation of </a:t>
            </a:r>
            <a:r>
              <a:rPr lang="en-GB" dirty="0" smtClean="0"/>
              <a:t>possibility </a:t>
            </a:r>
            <a:r>
              <a:rPr lang="en-GB" i="1" dirty="0"/>
              <a:t>in the present </a:t>
            </a:r>
            <a:endParaRPr lang="en-GB" i="1" dirty="0" smtClean="0"/>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2185668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cap="none" dirty="0" smtClean="0"/>
              <a:t>Reframing education’s relationship to the future by developing a curriculum oriented toward uncovering the possibilities of the present </a:t>
            </a:r>
            <a:endParaRPr lang="en-US" cap="none"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8763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404664"/>
            <a:ext cx="8363272" cy="5976664"/>
          </a:xfrm>
        </p:spPr>
        <p:txBody>
          <a:bodyPr anchor="ctr"/>
          <a:lstStyle/>
          <a:p>
            <a:pPr algn="ctr">
              <a:buNone/>
            </a:pPr>
            <a:r>
              <a:rPr lang="en-GB" b="1" dirty="0" smtClean="0">
                <a:solidFill>
                  <a:schemeClr val="tx2"/>
                </a:solidFill>
              </a:rPr>
              <a:t>The educational contract:</a:t>
            </a:r>
          </a:p>
          <a:p>
            <a:pPr algn="ctr">
              <a:buNone/>
            </a:pPr>
            <a:r>
              <a:rPr lang="en-GB" b="1" dirty="0" smtClean="0">
                <a:solidFill>
                  <a:schemeClr val="accent2"/>
                </a:solidFill>
              </a:rPr>
              <a:t>Invest in education now and the student (and society) will be better in future</a:t>
            </a:r>
            <a:endParaRPr lang="en-GB" b="1" dirty="0">
              <a:solidFill>
                <a:schemeClr val="accent2"/>
              </a:solidFill>
            </a:endParaRPr>
          </a:p>
        </p:txBody>
      </p:sp>
    </p:spTree>
    <p:extLst>
      <p:ext uri="{BB962C8B-B14F-4D97-AF65-F5344CB8AC3E}">
        <p14:creationId xmlns:p14="http://schemas.microsoft.com/office/powerpoint/2010/main" val="589650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Elements of a curriculum of the present?</a:t>
            </a:r>
            <a:endParaRPr lang="en-US" dirty="0"/>
          </a:p>
        </p:txBody>
      </p:sp>
      <p:sp>
        <p:nvSpPr>
          <p:cNvPr id="5" name="Content Placeholder 4"/>
          <p:cNvSpPr>
            <a:spLocks noGrp="1"/>
          </p:cNvSpPr>
          <p:nvPr>
            <p:ph idx="1"/>
          </p:nvPr>
        </p:nvSpPr>
        <p:spPr/>
        <p:txBody>
          <a:bodyPr/>
          <a:lstStyle/>
          <a:p>
            <a:r>
              <a:rPr lang="en-US" dirty="0" smtClean="0"/>
              <a:t>Recognition of the abundance of the present</a:t>
            </a:r>
          </a:p>
          <a:p>
            <a:r>
              <a:rPr lang="en-US" dirty="0" smtClean="0"/>
              <a:t>Forward dreaming (not prediction) </a:t>
            </a:r>
          </a:p>
          <a:p>
            <a:r>
              <a:rPr lang="en-US" dirty="0" smtClean="0"/>
              <a:t>Critique</a:t>
            </a:r>
          </a:p>
          <a:p>
            <a:r>
              <a:rPr lang="en-US" dirty="0" smtClean="0"/>
              <a:t>Friendship </a:t>
            </a:r>
          </a:p>
          <a:p>
            <a:r>
              <a:rPr lang="en-US" dirty="0" smtClean="0"/>
              <a:t>Recognition of multiple ways of knowing </a:t>
            </a:r>
          </a:p>
          <a:p>
            <a:endParaRPr lang="en-US" dirty="0"/>
          </a:p>
          <a:p>
            <a:r>
              <a:rPr lang="en-US" dirty="0" smtClean="0"/>
              <a:t>Education as an </a:t>
            </a:r>
            <a:r>
              <a:rPr lang="en-US" dirty="0" err="1" smtClean="0"/>
              <a:t>ecotone</a:t>
            </a:r>
            <a:endParaRPr lang="en-US" dirty="0" smtClean="0"/>
          </a:p>
          <a:p>
            <a:endParaRPr lang="en-US" dirty="0"/>
          </a:p>
        </p:txBody>
      </p:sp>
    </p:spTree>
    <p:extLst>
      <p:ext uri="{BB962C8B-B14F-4D97-AF65-F5344CB8AC3E}">
        <p14:creationId xmlns:p14="http://schemas.microsoft.com/office/powerpoint/2010/main" val="1079513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Recognise the present as rich, deep and abundant </a:t>
            </a:r>
            <a:endParaRPr lang="en-US" dirty="0"/>
          </a:p>
        </p:txBody>
      </p:sp>
      <p:sp>
        <p:nvSpPr>
          <p:cNvPr id="3" name="Content Placeholder 2"/>
          <p:cNvSpPr>
            <a:spLocks noGrp="1"/>
          </p:cNvSpPr>
          <p:nvPr>
            <p:ph idx="1"/>
          </p:nvPr>
        </p:nvSpPr>
        <p:spPr>
          <a:xfrm>
            <a:off x="457200" y="1931956"/>
            <a:ext cx="8229600" cy="4545043"/>
          </a:xfrm>
        </p:spPr>
        <p:txBody>
          <a:bodyPr>
            <a:normAutofit fontScale="92500" lnSpcReduction="20000"/>
          </a:bodyPr>
          <a:lstStyle/>
          <a:p>
            <a:r>
              <a:rPr lang="en-US" dirty="0" smtClean="0"/>
              <a:t>The idea of the ‘thick present’ (</a:t>
            </a:r>
            <a:r>
              <a:rPr lang="en-US" dirty="0" err="1" smtClean="0"/>
              <a:t>Poli</a:t>
            </a:r>
            <a:r>
              <a:rPr lang="en-US" dirty="0" smtClean="0"/>
              <a:t>, 2010):</a:t>
            </a:r>
          </a:p>
          <a:p>
            <a:pPr lvl="1"/>
            <a:r>
              <a:rPr lang="en-GB" dirty="0"/>
              <a:t>T</a:t>
            </a:r>
            <a:r>
              <a:rPr lang="en-GB" dirty="0" smtClean="0"/>
              <a:t>he </a:t>
            </a:r>
            <a:r>
              <a:rPr lang="en-GB" dirty="0"/>
              <a:t>multiple layers of reality that are the materials for creating futures, from the physical attributes of the world, to the social and historical structures, to the anticipatory practices that work backwards from the possibilities we conceive about the future upon the present. </a:t>
            </a:r>
            <a:endParaRPr lang="en-GB" dirty="0" smtClean="0"/>
          </a:p>
          <a:p>
            <a:pPr lvl="1"/>
            <a:endParaRPr lang="en-GB" dirty="0"/>
          </a:p>
          <a:p>
            <a:r>
              <a:rPr lang="en-GB" dirty="0" smtClean="0"/>
              <a:t>The present has a surplus of possibilities (</a:t>
            </a:r>
            <a:r>
              <a:rPr lang="en-GB" dirty="0" err="1" smtClean="0"/>
              <a:t>Massumi</a:t>
            </a:r>
            <a:r>
              <a:rPr lang="en-GB" dirty="0" smtClean="0"/>
              <a:t>, 2003) </a:t>
            </a:r>
          </a:p>
          <a:p>
            <a:pPr lvl="1"/>
            <a:r>
              <a:rPr lang="en-GB" i="1" dirty="0" smtClean="0"/>
              <a:t> </a:t>
            </a:r>
            <a:r>
              <a:rPr lang="en-GB" i="1" dirty="0"/>
              <a:t>[…]  in every situation there are any number of levels of organisation and tendencies in play, in cooperation with each other or at cross-purposes. […] This uncertainty can actually be empowering — once you realise that it gives you a margin of manoeuvrability and you focus on that, rather than on projecting success or failure. It gives you the feeling that there is always an opening to experiment, to try and see. This brings a sense of potential to the situation. The present’s ‘boundary condition’, to borrow a phrase from science, is never a closed door. It is an open threshold — a threshold of potential. </a:t>
            </a:r>
            <a:endParaRPr lang="en-US" dirty="0"/>
          </a:p>
          <a:p>
            <a:pPr lvl="1"/>
            <a:endParaRPr lang="en-US" dirty="0" smtClean="0"/>
          </a:p>
          <a:p>
            <a:pPr lvl="1"/>
            <a:endParaRPr lang="en-US" dirty="0"/>
          </a:p>
        </p:txBody>
      </p:sp>
    </p:spTree>
    <p:extLst>
      <p:ext uri="{BB962C8B-B14F-4D97-AF65-F5344CB8AC3E}">
        <p14:creationId xmlns:p14="http://schemas.microsoft.com/office/powerpoint/2010/main" val="3788601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Forward dreaming not prediction and projection </a:t>
            </a:r>
            <a:endParaRPr lang="en-US" dirty="0"/>
          </a:p>
        </p:txBody>
      </p:sp>
      <p:sp>
        <p:nvSpPr>
          <p:cNvPr id="3" name="Content Placeholder 2"/>
          <p:cNvSpPr>
            <a:spLocks noGrp="1"/>
          </p:cNvSpPr>
          <p:nvPr>
            <p:ph idx="1"/>
          </p:nvPr>
        </p:nvSpPr>
        <p:spPr>
          <a:xfrm>
            <a:off x="457200" y="1827766"/>
            <a:ext cx="8229600" cy="4649233"/>
          </a:xfrm>
        </p:spPr>
        <p:txBody>
          <a:bodyPr>
            <a:normAutofit/>
          </a:bodyPr>
          <a:lstStyle/>
          <a:p>
            <a:pPr marL="0" indent="0">
              <a:buNone/>
            </a:pPr>
            <a:r>
              <a:rPr lang="en-US" dirty="0" smtClean="0"/>
              <a:t>Using forward dreaming, not planning, as a resource to open up possibilities in the present</a:t>
            </a:r>
          </a:p>
          <a:p>
            <a:pPr marL="0" indent="0">
              <a:buNone/>
            </a:pPr>
            <a:endParaRPr lang="en-US" dirty="0" smtClean="0"/>
          </a:p>
          <a:p>
            <a:pPr lvl="1"/>
            <a:r>
              <a:rPr lang="en-GB" dirty="0"/>
              <a:t>Concrete Utopia – the thirst for the ‘</a:t>
            </a:r>
            <a:r>
              <a:rPr lang="en-GB" i="1" dirty="0"/>
              <a:t>still unbecome, still unachieved homeland’ (Bloch, 1959/86). </a:t>
            </a:r>
            <a:endParaRPr lang="en-US" dirty="0" smtClean="0"/>
          </a:p>
          <a:p>
            <a:pPr lvl="1"/>
            <a:r>
              <a:rPr lang="en-US" dirty="0" smtClean="0"/>
              <a:t>Utopia as method (</a:t>
            </a:r>
            <a:r>
              <a:rPr lang="en-US" dirty="0" err="1" smtClean="0"/>
              <a:t>Levitas</a:t>
            </a:r>
            <a:r>
              <a:rPr lang="en-US" dirty="0" smtClean="0"/>
              <a:t>) not as fixed goal – utopia as a means of pulling you into the future, uncovering possibilities in the present.</a:t>
            </a:r>
          </a:p>
          <a:p>
            <a:pPr lvl="1"/>
            <a:r>
              <a:rPr lang="en-GB" dirty="0"/>
              <a:t>E.g. French Revolution/ </a:t>
            </a:r>
            <a:r>
              <a:rPr lang="en-GB" dirty="0" smtClean="0"/>
              <a:t>Occupy</a:t>
            </a:r>
            <a:r>
              <a:rPr lang="en-US" dirty="0" smtClean="0"/>
              <a:t> </a:t>
            </a:r>
          </a:p>
        </p:txBody>
      </p:sp>
    </p:spTree>
    <p:extLst>
      <p:ext uri="{BB962C8B-B14F-4D97-AF65-F5344CB8AC3E}">
        <p14:creationId xmlns:p14="http://schemas.microsoft.com/office/powerpoint/2010/main" val="762610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Critique as the opening up of alternatives</a:t>
            </a:r>
            <a:endParaRPr lang="en-US" dirty="0"/>
          </a:p>
        </p:txBody>
      </p:sp>
      <p:sp>
        <p:nvSpPr>
          <p:cNvPr id="3" name="Content Placeholder 2"/>
          <p:cNvSpPr>
            <a:spLocks noGrp="1"/>
          </p:cNvSpPr>
          <p:nvPr>
            <p:ph idx="1"/>
          </p:nvPr>
        </p:nvSpPr>
        <p:spPr>
          <a:xfrm>
            <a:off x="457200" y="1861508"/>
            <a:ext cx="8229600" cy="4615491"/>
          </a:xfrm>
        </p:spPr>
        <p:txBody>
          <a:bodyPr>
            <a:normAutofit fontScale="85000" lnSpcReduction="10000"/>
          </a:bodyPr>
          <a:lstStyle/>
          <a:p>
            <a:pPr marL="0" indent="0">
              <a:buNone/>
            </a:pPr>
            <a:r>
              <a:rPr lang="en-GB" dirty="0" smtClean="0"/>
              <a:t>Asking how things might be otherwise… </a:t>
            </a:r>
          </a:p>
          <a:p>
            <a:pPr marL="0" indent="0">
              <a:buNone/>
            </a:pPr>
            <a:endParaRPr lang="en-GB" dirty="0" smtClean="0"/>
          </a:p>
          <a:p>
            <a:r>
              <a:rPr lang="en-GB" i="1" dirty="0" smtClean="0"/>
              <a:t>If </a:t>
            </a:r>
            <a:r>
              <a:rPr lang="en-GB" i="1" dirty="0"/>
              <a:t>there is anything we can say we expect of critique, it is at least this: to disclose possibilities that make certain actions ‘necessary even though they have not taken place and, maybe, never will take place.’ Once disclosed those possibilities make demands on us, demands that we may or may not wish to meet.. (Kompridis, 2011, 269)</a:t>
            </a:r>
          </a:p>
          <a:p>
            <a:pPr marL="0" indent="0">
              <a:buNone/>
            </a:pPr>
            <a:endParaRPr lang="en-GB" i="1" dirty="0"/>
          </a:p>
          <a:p>
            <a:pPr marL="0" indent="0">
              <a:buNone/>
            </a:pPr>
            <a:r>
              <a:rPr lang="en-GB" dirty="0" smtClean="0"/>
              <a:t>Such a critique is necessarily a basis for democratic politics</a:t>
            </a:r>
          </a:p>
          <a:p>
            <a:pPr marL="0" indent="0">
              <a:buNone/>
            </a:pPr>
            <a:endParaRPr lang="en-GB" dirty="0"/>
          </a:p>
          <a:p>
            <a:r>
              <a:rPr lang="en-GB" i="1" dirty="0" smtClean="0"/>
              <a:t>‘politics </a:t>
            </a:r>
            <a:r>
              <a:rPr lang="en-GB" i="1" dirty="0"/>
              <a:t>should be the art of disclosing new possibilities, not presupposing that already available possibilities are all the possibilities that there are […] What kind of politics would we be talking about if democratic politics were not a politics of disclosing new possibilities?’ (Kompridis, 2011, 255) </a:t>
            </a:r>
            <a:endParaRPr lang="en-GB" i="1" dirty="0" smtClean="0"/>
          </a:p>
          <a:p>
            <a:endParaRPr lang="en-GB" i="1" dirty="0"/>
          </a:p>
          <a:p>
            <a:endParaRPr lang="en-GB" dirty="0"/>
          </a:p>
          <a:p>
            <a:endParaRPr lang="en-US" dirty="0"/>
          </a:p>
        </p:txBody>
      </p:sp>
    </p:spTree>
    <p:extLst>
      <p:ext uri="{BB962C8B-B14F-4D97-AF65-F5344CB8AC3E}">
        <p14:creationId xmlns:p14="http://schemas.microsoft.com/office/powerpoint/2010/main" val="177618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a:bodyPr>
          <a:lstStyle/>
          <a:p>
            <a:r>
              <a:rPr lang="en-US" dirty="0" smtClean="0"/>
              <a:t>But this is hard… </a:t>
            </a:r>
            <a:endParaRPr lang="en-US" dirty="0"/>
          </a:p>
        </p:txBody>
      </p:sp>
      <p:sp>
        <p:nvSpPr>
          <p:cNvPr id="3" name="Content Placeholder 2"/>
          <p:cNvSpPr>
            <a:spLocks noGrp="1"/>
          </p:cNvSpPr>
          <p:nvPr>
            <p:ph idx="1"/>
          </p:nvPr>
        </p:nvSpPr>
        <p:spPr>
          <a:xfrm>
            <a:off x="457200" y="1774926"/>
            <a:ext cx="8229600" cy="4514479"/>
          </a:xfrm>
        </p:spPr>
        <p:txBody>
          <a:bodyPr/>
          <a:lstStyle/>
          <a:p>
            <a:pPr marL="0" indent="0">
              <a:buNone/>
            </a:pPr>
            <a:r>
              <a:rPr lang="en-GB" sz="2000" dirty="0" smtClean="0"/>
              <a:t>Opening up the present, finding possibilities in the present, critique, forward dreaming, imagining other possibilities, is hard…</a:t>
            </a:r>
          </a:p>
          <a:p>
            <a:pPr marL="0" indent="0">
              <a:buNone/>
            </a:pPr>
            <a:endParaRPr lang="en-GB" sz="2000" dirty="0"/>
          </a:p>
          <a:p>
            <a:pPr marL="182880" lvl="1"/>
            <a:r>
              <a:rPr lang="en-GB" i="1" dirty="0" smtClean="0"/>
              <a:t>[</a:t>
            </a:r>
            <a:r>
              <a:rPr lang="en-GB" i="1" dirty="0"/>
              <a:t>hope] begins in the ordinary, challenging, often unarticulated and unarticulable, and in some cases disrespected and punished work of learning to refuse despair within the concrete circumstances of our everyday lives; to recognize and generate and work on fronts of possibility that unlock the ‘undecided material’ in our own thinking and relationships, and in the social arrangements we inhabit. (Amsler, 2015: 329)</a:t>
            </a:r>
          </a:p>
          <a:p>
            <a:endParaRPr lang="en-GB" sz="2000" dirty="0"/>
          </a:p>
          <a:p>
            <a:endParaRPr lang="en-US" dirty="0"/>
          </a:p>
        </p:txBody>
      </p:sp>
    </p:spTree>
    <p:extLst>
      <p:ext uri="{BB962C8B-B14F-4D97-AF65-F5344CB8AC3E}">
        <p14:creationId xmlns:p14="http://schemas.microsoft.com/office/powerpoint/2010/main" val="1818699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necessity of friendship</a:t>
            </a:r>
            <a:endParaRPr lang="en-US" sz="3600" dirty="0"/>
          </a:p>
        </p:txBody>
      </p:sp>
      <p:sp>
        <p:nvSpPr>
          <p:cNvPr id="6" name="Content Placeholder 2"/>
          <p:cNvSpPr txBox="1">
            <a:spLocks/>
          </p:cNvSpPr>
          <p:nvPr/>
        </p:nvSpPr>
        <p:spPr>
          <a:xfrm>
            <a:off x="457200" y="1718128"/>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GB" dirty="0" smtClean="0"/>
              <a:t>Friendship can produce confidence in the possibility of new realities:</a:t>
            </a:r>
          </a:p>
          <a:p>
            <a:pPr marL="457200" lvl="2"/>
            <a:r>
              <a:rPr lang="en-GB" sz="2000" dirty="0"/>
              <a:t>Friendship implies commitments of care, ethics, reciprocity – that will adapt and change as times change (Adam &amp; Groves) </a:t>
            </a:r>
          </a:p>
          <a:p>
            <a:pPr marL="0" indent="0">
              <a:buNone/>
            </a:pPr>
            <a:endParaRPr lang="en-GB" dirty="0" smtClean="0"/>
          </a:p>
          <a:p>
            <a:r>
              <a:rPr lang="en-GB" dirty="0" smtClean="0"/>
              <a:t>Friendship also has distinctive qualities in relation to keeping the future open: </a:t>
            </a:r>
          </a:p>
          <a:p>
            <a:pPr lvl="1"/>
            <a:r>
              <a:rPr lang="en-GB" dirty="0" smtClean="0"/>
              <a:t>Friendship resists reductive, instrumental orientation to the future and to others. Friendship requires the encounter with the other’s agency, their irreducibility to your fantasy, a recognition of their autonomy, and your interdependence (Macmurray/Fielding) </a:t>
            </a:r>
          </a:p>
          <a:p>
            <a:endParaRPr lang="en-GB" dirty="0"/>
          </a:p>
          <a:p>
            <a:endParaRPr lang="en-US" dirty="0"/>
          </a:p>
        </p:txBody>
      </p:sp>
    </p:spTree>
    <p:extLst>
      <p:ext uri="{BB962C8B-B14F-4D97-AF65-F5344CB8AC3E}">
        <p14:creationId xmlns:p14="http://schemas.microsoft.com/office/powerpoint/2010/main" val="566673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Recognition of multiple ways of knowing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Uncovering possibilities requires the capacity to see the world through multiple lenses – </a:t>
            </a:r>
          </a:p>
          <a:p>
            <a:pPr lvl="1"/>
            <a:r>
              <a:rPr lang="en-US" dirty="0" smtClean="0"/>
              <a:t>Co-existence of rational and spiritual ways of knowing</a:t>
            </a:r>
          </a:p>
          <a:p>
            <a:pPr lvl="1"/>
            <a:r>
              <a:rPr lang="en-US" dirty="0" smtClean="0"/>
              <a:t>Co-existence of theory and practice</a:t>
            </a:r>
          </a:p>
          <a:p>
            <a:pPr lvl="1"/>
            <a:r>
              <a:rPr lang="en-US" dirty="0" smtClean="0"/>
              <a:t>Co-existence of indigenous and western knowledge</a:t>
            </a:r>
            <a:endParaRPr lang="en-US" dirty="0"/>
          </a:p>
          <a:p>
            <a:pPr lvl="1"/>
            <a:endParaRPr lang="en-US" dirty="0" smtClean="0"/>
          </a:p>
          <a:p>
            <a:r>
              <a:rPr lang="en-US" dirty="0" smtClean="0"/>
              <a:t>Beyond ‘conservative’ and ‘progressive’ education – the challenge is to harness different ways of knowing to reframe perceptions of the present </a:t>
            </a:r>
          </a:p>
          <a:p>
            <a:pPr lvl="1"/>
            <a:r>
              <a:rPr lang="en-GB" i="1" dirty="0" smtClean="0"/>
              <a:t>Literature</a:t>
            </a:r>
            <a:r>
              <a:rPr lang="en-GB" i="1" dirty="0"/>
              <a:t>… renders the world less fixed, less banal, more susceptible to recreation. Literature </a:t>
            </a:r>
            <a:r>
              <a:rPr lang="en-GB" i="1" dirty="0" err="1"/>
              <a:t>subjunctivises</a:t>
            </a:r>
            <a:r>
              <a:rPr lang="en-GB" i="1" dirty="0"/>
              <a:t>, makes strange, renders the obvious less so, the unknowable less so as well, matters of value more open to reason and intuition. Literature in this spirit, is an instrument of freedom, lightness, imagination and yes, reason. It is our only hope against the long </a:t>
            </a:r>
            <a:r>
              <a:rPr lang="en-GB" i="1" dirty="0" err="1"/>
              <a:t>gray</a:t>
            </a:r>
            <a:r>
              <a:rPr lang="en-GB" i="1" dirty="0"/>
              <a:t> night’ (Bruner, 1986: 159)</a:t>
            </a:r>
            <a:r>
              <a:rPr lang="en-GB" dirty="0"/>
              <a:t> </a:t>
            </a:r>
          </a:p>
          <a:p>
            <a:pPr lvl="1"/>
            <a:endParaRPr lang="en-US" dirty="0" smtClean="0"/>
          </a:p>
        </p:txBody>
      </p:sp>
    </p:spTree>
    <p:extLst>
      <p:ext uri="{BB962C8B-B14F-4D97-AF65-F5344CB8AC3E}">
        <p14:creationId xmlns:p14="http://schemas.microsoft.com/office/powerpoint/2010/main" val="3464899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 Connected Communities </a:t>
            </a:r>
            <a:endParaRPr lang="en-US" dirty="0"/>
          </a:p>
        </p:txBody>
      </p:sp>
      <p:sp>
        <p:nvSpPr>
          <p:cNvPr id="3" name="Content Placeholder 2"/>
          <p:cNvSpPr>
            <a:spLocks noGrp="1"/>
          </p:cNvSpPr>
          <p:nvPr>
            <p:ph idx="1"/>
          </p:nvPr>
        </p:nvSpPr>
        <p:spPr/>
        <p:txBody>
          <a:bodyPr/>
          <a:lstStyle/>
          <a:p>
            <a:r>
              <a:rPr lang="en-US" dirty="0" smtClean="0"/>
              <a:t>Systematic approach to research as a set of encounters between different ways of knowing</a:t>
            </a:r>
          </a:p>
          <a:p>
            <a:r>
              <a:rPr lang="en-US" dirty="0" smtClean="0"/>
              <a:t>£30m investment </a:t>
            </a:r>
          </a:p>
          <a:p>
            <a:r>
              <a:rPr lang="en-US" dirty="0" smtClean="0"/>
              <a:t>324 </a:t>
            </a:r>
            <a:r>
              <a:rPr lang="en-US" dirty="0"/>
              <a:t>Projects </a:t>
            </a:r>
          </a:p>
          <a:p>
            <a:pPr lvl="1"/>
            <a:r>
              <a:rPr lang="en-US" dirty="0"/>
              <a:t>from six month scoping studies to five year multi institution collaborations, topics ranging from energy and environment, arts, healthcare, creative economy, heritage</a:t>
            </a:r>
          </a:p>
          <a:p>
            <a:r>
              <a:rPr lang="en-US" dirty="0" smtClean="0"/>
              <a:t>700</a:t>
            </a:r>
            <a:r>
              <a:rPr lang="en-US" dirty="0"/>
              <a:t>+ academics, 500+ community partners</a:t>
            </a:r>
          </a:p>
          <a:p>
            <a:r>
              <a:rPr lang="en-US" dirty="0"/>
              <a:t>Showcase events, mailing lists, summits, festivals – to encourage collaboration and knowledge exchange between projects, community partners and academics. </a:t>
            </a:r>
          </a:p>
          <a:p>
            <a:endParaRPr lang="en-US" dirty="0"/>
          </a:p>
        </p:txBody>
      </p:sp>
    </p:spTree>
    <p:extLst>
      <p:ext uri="{BB962C8B-B14F-4D97-AF65-F5344CB8AC3E}">
        <p14:creationId xmlns:p14="http://schemas.microsoft.com/office/powerpoint/2010/main" val="200865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Reframing education’s relationship with the future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18414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different metaphor - Education as an ‘</a:t>
            </a:r>
            <a:r>
              <a:rPr lang="en-US" dirty="0" err="1" smtClean="0"/>
              <a:t>ecotone</a:t>
            </a:r>
            <a:r>
              <a:rPr lang="en-US" dirty="0" smtClean="0"/>
              <a:t>’</a:t>
            </a:r>
            <a:endParaRPr lang="en-US" dirty="0"/>
          </a:p>
        </p:txBody>
      </p:sp>
      <p:sp>
        <p:nvSpPr>
          <p:cNvPr id="3" name="Content Placeholder 2"/>
          <p:cNvSpPr>
            <a:spLocks noGrp="1"/>
          </p:cNvSpPr>
          <p:nvPr>
            <p:ph idx="1"/>
          </p:nvPr>
        </p:nvSpPr>
        <p:spPr>
          <a:xfrm>
            <a:off x="457200" y="1914068"/>
            <a:ext cx="8229600" cy="4562932"/>
          </a:xfrm>
        </p:spPr>
        <p:txBody>
          <a:bodyPr/>
          <a:lstStyle/>
          <a:p>
            <a:r>
              <a:rPr lang="en-US" dirty="0" smtClean="0"/>
              <a:t>A distinct temporality </a:t>
            </a:r>
          </a:p>
          <a:p>
            <a:r>
              <a:rPr lang="en-US" dirty="0" smtClean="0"/>
              <a:t>A </a:t>
            </a:r>
            <a:r>
              <a:rPr lang="en-US" dirty="0"/>
              <a:t>site of interaction between past, present and </a:t>
            </a:r>
            <a:r>
              <a:rPr lang="en-US" dirty="0" smtClean="0"/>
              <a:t>future – between what we think we know and what we can imagine and what we can uncover </a:t>
            </a:r>
            <a:endParaRPr lang="en-US" dirty="0"/>
          </a:p>
          <a:p>
            <a:r>
              <a:rPr lang="en-US" dirty="0"/>
              <a:t>A </a:t>
            </a:r>
            <a:r>
              <a:rPr lang="en-US" dirty="0" smtClean="0"/>
              <a:t>unique process through </a:t>
            </a:r>
            <a:r>
              <a:rPr lang="en-US" dirty="0"/>
              <a:t>which </a:t>
            </a:r>
            <a:r>
              <a:rPr lang="en-US" dirty="0" smtClean="0"/>
              <a:t>societies enable new ways of being, new subjects, to emerge</a:t>
            </a:r>
            <a:r>
              <a:rPr lang="en-US" dirty="0"/>
              <a:t>, flourish </a:t>
            </a:r>
            <a:r>
              <a:rPr lang="en-US" dirty="0" smtClean="0"/>
              <a:t>and create novelty</a:t>
            </a:r>
          </a:p>
          <a:p>
            <a:r>
              <a:rPr lang="en-US" dirty="0" smtClean="0"/>
              <a:t>A place that has a value in and of itself – it is not just of use for ‘serving the economy’ or for ‘preparing for the future’ – but, just as health is intrinsically valuable and has its own logics, so too does education. </a:t>
            </a:r>
            <a:endParaRPr lang="en-US" dirty="0"/>
          </a:p>
          <a:p>
            <a:endParaRPr lang="en-US" dirty="0"/>
          </a:p>
        </p:txBody>
      </p:sp>
    </p:spTree>
    <p:extLst>
      <p:ext uri="{BB962C8B-B14F-4D97-AF65-F5344CB8AC3E}">
        <p14:creationId xmlns:p14="http://schemas.microsoft.com/office/powerpoint/2010/main" val="2071515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cap="none" dirty="0" smtClean="0"/>
              <a:t>So – what sorts of futures do we tend to imagine education needs to prepare for? </a:t>
            </a:r>
            <a:endParaRPr lang="en-US" sz="4000" cap="none" dirty="0"/>
          </a:p>
        </p:txBody>
      </p:sp>
    </p:spTree>
    <p:extLst>
      <p:ext uri="{BB962C8B-B14F-4D97-AF65-F5344CB8AC3E}">
        <p14:creationId xmlns:p14="http://schemas.microsoft.com/office/powerpoint/2010/main" val="2554796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a:t>
            </a:r>
            <a:r>
              <a:rPr lang="en-US" dirty="0" err="1" smtClean="0"/>
              <a:t>summarise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73782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Thinking about possible futures that education should prepare for…</a:t>
            </a:r>
            <a:endParaRPr lang="en-US" dirty="0"/>
          </a:p>
        </p:txBody>
      </p:sp>
      <p:sp>
        <p:nvSpPr>
          <p:cNvPr id="5" name="Content Placeholder 4"/>
          <p:cNvSpPr>
            <a:spLocks noGrp="1"/>
          </p:cNvSpPr>
          <p:nvPr>
            <p:ph idx="1"/>
          </p:nvPr>
        </p:nvSpPr>
        <p:spPr>
          <a:xfrm>
            <a:off x="457200" y="2003511"/>
            <a:ext cx="8229600" cy="4473489"/>
          </a:xfrm>
        </p:spPr>
        <p:txBody>
          <a:bodyPr/>
          <a:lstStyle/>
          <a:p>
            <a:pPr marL="0" indent="0">
              <a:buNone/>
            </a:pPr>
            <a:r>
              <a:rPr lang="en-US" dirty="0" smtClean="0"/>
              <a:t>… raises questions from technology, demographics, and economics about</a:t>
            </a:r>
          </a:p>
          <a:p>
            <a:endParaRPr lang="en-US" dirty="0"/>
          </a:p>
          <a:p>
            <a:r>
              <a:rPr lang="en-US" dirty="0" smtClean="0"/>
              <a:t>The nature of the ‘individual’ we imagine at the heart of education and their limits/extensions</a:t>
            </a:r>
          </a:p>
          <a:p>
            <a:r>
              <a:rPr lang="en-US" dirty="0" smtClean="0"/>
              <a:t>The relations between generations and the generational focus of education </a:t>
            </a:r>
          </a:p>
          <a:p>
            <a:r>
              <a:rPr lang="en-US" dirty="0" smtClean="0"/>
              <a:t>The need for new ideas of economic resilience</a:t>
            </a:r>
            <a:endParaRPr lang="en-US" dirty="0"/>
          </a:p>
        </p:txBody>
      </p:sp>
    </p:spTree>
    <p:extLst>
      <p:ext uri="{BB962C8B-B14F-4D97-AF65-F5344CB8AC3E}">
        <p14:creationId xmlns:p14="http://schemas.microsoft.com/office/powerpoint/2010/main" val="4107946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990600"/>
          </a:xfrm>
        </p:spPr>
        <p:txBody>
          <a:bodyPr>
            <a:normAutofit fontScale="90000"/>
          </a:bodyPr>
          <a:lstStyle/>
          <a:p>
            <a:r>
              <a:rPr lang="en-US" dirty="0" smtClean="0"/>
              <a:t>In contrast, asking about ‘how we think about the future’ in education raises different questions…</a:t>
            </a:r>
            <a:endParaRPr lang="en-US" dirty="0"/>
          </a:p>
        </p:txBody>
      </p:sp>
      <p:sp>
        <p:nvSpPr>
          <p:cNvPr id="3" name="Content Placeholder 2"/>
          <p:cNvSpPr>
            <a:spLocks noGrp="1"/>
          </p:cNvSpPr>
          <p:nvPr>
            <p:ph idx="1"/>
          </p:nvPr>
        </p:nvSpPr>
        <p:spPr>
          <a:xfrm>
            <a:off x="457200" y="2629608"/>
            <a:ext cx="8229600" cy="3847392"/>
          </a:xfrm>
        </p:spPr>
        <p:txBody>
          <a:bodyPr/>
          <a:lstStyle/>
          <a:p>
            <a:r>
              <a:rPr lang="en-GB" dirty="0" smtClean="0"/>
              <a:t>How can we build </a:t>
            </a:r>
            <a:r>
              <a:rPr lang="en-GB" dirty="0"/>
              <a:t>an orientation toward the future </a:t>
            </a:r>
            <a:r>
              <a:rPr lang="en-GB" dirty="0" smtClean="0"/>
              <a:t>in </a:t>
            </a:r>
            <a:r>
              <a:rPr lang="en-GB" dirty="0"/>
              <a:t>education </a:t>
            </a:r>
            <a:r>
              <a:rPr lang="en-GB" dirty="0" smtClean="0"/>
              <a:t>that</a:t>
            </a:r>
          </a:p>
          <a:p>
            <a:pPr lvl="1"/>
            <a:r>
              <a:rPr lang="en-GB" dirty="0" smtClean="0"/>
              <a:t>Does not reproduce narratives of inevitability – either of crisis or salvation?</a:t>
            </a:r>
          </a:p>
          <a:p>
            <a:pPr lvl="1"/>
            <a:r>
              <a:rPr lang="en-GB" dirty="0" smtClean="0"/>
              <a:t>Is not cramped, narrow and defensive?</a:t>
            </a:r>
          </a:p>
          <a:p>
            <a:pPr lvl="1"/>
            <a:r>
              <a:rPr lang="en-GB" dirty="0" smtClean="0"/>
              <a:t>That doesn’t </a:t>
            </a:r>
            <a:r>
              <a:rPr lang="en-GB" dirty="0"/>
              <a:t>seek mastery of the future by seeking to place ever tighter rules and demands upon the </a:t>
            </a:r>
            <a:r>
              <a:rPr lang="en-GB" dirty="0" smtClean="0"/>
              <a:t>present</a:t>
            </a:r>
            <a:r>
              <a:rPr lang="en-GB" dirty="0"/>
              <a:t>?</a:t>
            </a:r>
            <a:endParaRPr lang="en-GB" dirty="0" smtClean="0"/>
          </a:p>
          <a:p>
            <a:pPr lvl="1"/>
            <a:r>
              <a:rPr lang="en-GB" dirty="0"/>
              <a:t>T</a:t>
            </a:r>
            <a:r>
              <a:rPr lang="en-GB" dirty="0" smtClean="0"/>
              <a:t>hat </a:t>
            </a:r>
            <a:r>
              <a:rPr lang="en-GB" dirty="0"/>
              <a:t>does not conceive of agency as </a:t>
            </a:r>
            <a:r>
              <a:rPr lang="en-GB" dirty="0" smtClean="0"/>
              <a:t>self-defence, or searching </a:t>
            </a:r>
            <a:r>
              <a:rPr lang="en-GB" dirty="0"/>
              <a:t>out ever more scarce reliable knowledge and navigating dark and unstable terrain with a faulty flashlight </a:t>
            </a:r>
            <a:r>
              <a:rPr lang="en-GB" dirty="0" smtClean="0"/>
              <a:t>?</a:t>
            </a:r>
          </a:p>
          <a:p>
            <a:endParaRPr lang="en-GB" dirty="0"/>
          </a:p>
          <a:p>
            <a:endParaRPr lang="en-US" dirty="0"/>
          </a:p>
        </p:txBody>
      </p:sp>
    </p:spTree>
    <p:extLst>
      <p:ext uri="{BB962C8B-B14F-4D97-AF65-F5344CB8AC3E}">
        <p14:creationId xmlns:p14="http://schemas.microsoft.com/office/powerpoint/2010/main" val="2383291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pedagogy of the present</a:t>
            </a:r>
            <a:endParaRPr lang="en-US" dirty="0"/>
          </a:p>
        </p:txBody>
      </p:sp>
      <p:sp>
        <p:nvSpPr>
          <p:cNvPr id="3" name="Content Placeholder 2"/>
          <p:cNvSpPr>
            <a:spLocks noGrp="1"/>
          </p:cNvSpPr>
          <p:nvPr>
            <p:ph idx="1"/>
          </p:nvPr>
        </p:nvSpPr>
        <p:spPr/>
        <p:txBody>
          <a:bodyPr>
            <a:normAutofit/>
          </a:bodyPr>
          <a:lstStyle/>
          <a:p>
            <a:r>
              <a:rPr lang="en-US" dirty="0" smtClean="0"/>
              <a:t>Lets go of the desires to </a:t>
            </a:r>
            <a:r>
              <a:rPr lang="en-US" b="1" dirty="0" smtClean="0"/>
              <a:t>colonise</a:t>
            </a:r>
            <a:r>
              <a:rPr lang="en-US" dirty="0" smtClean="0"/>
              <a:t> the future, to </a:t>
            </a:r>
            <a:r>
              <a:rPr lang="en-US" b="1" dirty="0" smtClean="0"/>
              <a:t>fear</a:t>
            </a:r>
            <a:r>
              <a:rPr lang="en-US" dirty="0" smtClean="0"/>
              <a:t> the future, to </a:t>
            </a:r>
            <a:r>
              <a:rPr lang="en-US" b="1" dirty="0" smtClean="0"/>
              <a:t>know</a:t>
            </a:r>
            <a:r>
              <a:rPr lang="en-US" dirty="0" smtClean="0"/>
              <a:t> the future </a:t>
            </a:r>
          </a:p>
          <a:p>
            <a:endParaRPr lang="en-US" dirty="0" smtClean="0"/>
          </a:p>
          <a:p>
            <a:r>
              <a:rPr lang="en-GB" dirty="0" smtClean="0"/>
              <a:t>Creates conditions that: </a:t>
            </a:r>
          </a:p>
          <a:p>
            <a:pPr lvl="1"/>
            <a:r>
              <a:rPr lang="en-GB" b="1" dirty="0" smtClean="0"/>
              <a:t>Recognises the abundance of the present </a:t>
            </a:r>
          </a:p>
          <a:p>
            <a:pPr lvl="1"/>
            <a:r>
              <a:rPr lang="en-GB" b="1" dirty="0" smtClean="0"/>
              <a:t>Enhances </a:t>
            </a:r>
            <a:r>
              <a:rPr lang="en-GB" b="1" dirty="0"/>
              <a:t>negative capability </a:t>
            </a:r>
            <a:r>
              <a:rPr lang="en-GB" dirty="0"/>
              <a:t>(that openness to the threshold of potential in the present); </a:t>
            </a:r>
            <a:endParaRPr lang="en-GB" dirty="0" smtClean="0"/>
          </a:p>
          <a:p>
            <a:pPr lvl="1"/>
            <a:r>
              <a:rPr lang="en-GB" b="1" dirty="0" smtClean="0"/>
              <a:t>Sustains </a:t>
            </a:r>
            <a:r>
              <a:rPr lang="en-GB" b="1" dirty="0"/>
              <a:t>utopian impulses </a:t>
            </a:r>
            <a:r>
              <a:rPr lang="en-GB" dirty="0"/>
              <a:t>(the forward dreaming that </a:t>
            </a:r>
            <a:r>
              <a:rPr lang="en-GB" dirty="0" smtClean="0"/>
              <a:t>can allow a re-examination of the possibilities of the present)</a:t>
            </a:r>
            <a:r>
              <a:rPr lang="en-GB" dirty="0"/>
              <a:t>; </a:t>
            </a:r>
            <a:endParaRPr lang="en-GB" dirty="0" smtClean="0"/>
          </a:p>
          <a:p>
            <a:pPr lvl="1"/>
            <a:r>
              <a:rPr lang="en-GB" b="1" dirty="0" smtClean="0"/>
              <a:t>Nurtures </a:t>
            </a:r>
            <a:r>
              <a:rPr lang="en-GB" b="1" dirty="0"/>
              <a:t>friendships and courage </a:t>
            </a:r>
            <a:r>
              <a:rPr lang="en-GB" dirty="0"/>
              <a:t>(that enable receptivity to the new possibilities that emerge</a:t>
            </a:r>
            <a:r>
              <a:rPr lang="en-GB" dirty="0" smtClean="0"/>
              <a:t>)</a:t>
            </a:r>
          </a:p>
          <a:p>
            <a:pPr lvl="1"/>
            <a:r>
              <a:rPr lang="en-GB" b="1" dirty="0" smtClean="0"/>
              <a:t>Mobilise diverse ways of knowing </a:t>
            </a:r>
            <a:r>
              <a:rPr lang="en-GB" dirty="0" smtClean="0"/>
              <a:t>(to create a distances on the present)</a:t>
            </a:r>
            <a:endParaRPr lang="en-GB" b="1" dirty="0" smtClean="0"/>
          </a:p>
          <a:p>
            <a:pPr lvl="1"/>
            <a:endParaRPr lang="en-GB" dirty="0"/>
          </a:p>
          <a:p>
            <a:endParaRPr lang="en-GB" dirty="0" smtClean="0"/>
          </a:p>
          <a:p>
            <a:endParaRPr lang="en-US" dirty="0"/>
          </a:p>
        </p:txBody>
      </p:sp>
    </p:spTree>
    <p:extLst>
      <p:ext uri="{BB962C8B-B14F-4D97-AF65-F5344CB8AC3E}">
        <p14:creationId xmlns:p14="http://schemas.microsoft.com/office/powerpoint/2010/main" val="1760677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look, we can see the seeds of this education everywhere, </a:t>
            </a:r>
            <a:r>
              <a:rPr lang="en-US" dirty="0" err="1" smtClean="0"/>
              <a:t>eg</a:t>
            </a:r>
            <a:r>
              <a:rPr lang="en-US" dirty="0" smtClean="0"/>
              <a:t>…. </a:t>
            </a:r>
            <a:endParaRPr lang="en-US" dirty="0"/>
          </a:p>
        </p:txBody>
      </p:sp>
      <p:sp>
        <p:nvSpPr>
          <p:cNvPr id="3" name="Content Placeholder 2"/>
          <p:cNvSpPr>
            <a:spLocks noGrp="1"/>
          </p:cNvSpPr>
          <p:nvPr>
            <p:ph idx="1"/>
          </p:nvPr>
        </p:nvSpPr>
        <p:spPr>
          <a:xfrm>
            <a:off x="457200" y="1770960"/>
            <a:ext cx="8229600" cy="4706039"/>
          </a:xfrm>
        </p:spPr>
        <p:txBody>
          <a:bodyPr>
            <a:normAutofit lnSpcReduction="10000"/>
          </a:bodyPr>
          <a:lstStyle/>
          <a:p>
            <a:r>
              <a:rPr lang="en-US" dirty="0" smtClean="0"/>
              <a:t>Blackfoot College, Canada</a:t>
            </a:r>
          </a:p>
          <a:p>
            <a:r>
              <a:rPr lang="en-US" dirty="0" err="1" smtClean="0"/>
              <a:t>Universite</a:t>
            </a:r>
            <a:r>
              <a:rPr lang="en-US" dirty="0" smtClean="0"/>
              <a:t> de la Tierra, Mexico</a:t>
            </a:r>
          </a:p>
          <a:p>
            <a:r>
              <a:rPr lang="en-US" dirty="0" err="1" smtClean="0"/>
              <a:t>Swaraj</a:t>
            </a:r>
            <a:r>
              <a:rPr lang="en-US" dirty="0" smtClean="0"/>
              <a:t> University, India</a:t>
            </a:r>
          </a:p>
          <a:p>
            <a:r>
              <a:rPr lang="en-US" dirty="0" err="1" smtClean="0"/>
              <a:t>Chto</a:t>
            </a:r>
            <a:r>
              <a:rPr lang="en-US" dirty="0" smtClean="0"/>
              <a:t> </a:t>
            </a:r>
            <a:r>
              <a:rPr lang="en-US" dirty="0" err="1" smtClean="0"/>
              <a:t>Delat</a:t>
            </a:r>
            <a:r>
              <a:rPr lang="en-US" dirty="0" smtClean="0"/>
              <a:t>, St Petersburg</a:t>
            </a:r>
          </a:p>
          <a:p>
            <a:r>
              <a:rPr lang="en-US" dirty="0" smtClean="0"/>
              <a:t>Foundation Year, Bristol </a:t>
            </a:r>
          </a:p>
          <a:p>
            <a:r>
              <a:rPr lang="en-US" dirty="0" smtClean="0"/>
              <a:t>Co-operative Social Science Centre </a:t>
            </a:r>
          </a:p>
          <a:p>
            <a:r>
              <a:rPr lang="en-US" dirty="0" smtClean="0"/>
              <a:t>University of strategic optimism</a:t>
            </a:r>
          </a:p>
          <a:p>
            <a:r>
              <a:rPr lang="en-US" dirty="0" smtClean="0"/>
              <a:t>Connected Communities</a:t>
            </a:r>
          </a:p>
          <a:p>
            <a:r>
              <a:rPr lang="en-US" dirty="0" smtClean="0"/>
              <a:t>Enlivened Learning</a:t>
            </a:r>
          </a:p>
          <a:p>
            <a:r>
              <a:rPr lang="en-US" dirty="0" smtClean="0"/>
              <a:t>WAAS</a:t>
            </a:r>
          </a:p>
          <a:p>
            <a:r>
              <a:rPr lang="en-US" dirty="0" smtClean="0"/>
              <a:t>++++</a:t>
            </a:r>
          </a:p>
          <a:p>
            <a:endParaRPr lang="en-US" dirty="0" smtClean="0"/>
          </a:p>
          <a:p>
            <a:endParaRPr lang="en-US" dirty="0"/>
          </a:p>
        </p:txBody>
      </p:sp>
    </p:spTree>
    <p:extLst>
      <p:ext uri="{BB962C8B-B14F-4D97-AF65-F5344CB8AC3E}">
        <p14:creationId xmlns:p14="http://schemas.microsoft.com/office/powerpoint/2010/main" val="3166372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more important issue is to recognise what we are up against … </a:t>
            </a:r>
            <a:endParaRPr lang="en-US" dirty="0"/>
          </a:p>
        </p:txBody>
      </p:sp>
      <p:sp>
        <p:nvSpPr>
          <p:cNvPr id="3" name="Content Placeholder 2"/>
          <p:cNvSpPr>
            <a:spLocks noGrp="1"/>
          </p:cNvSpPr>
          <p:nvPr>
            <p:ph idx="1"/>
          </p:nvPr>
        </p:nvSpPr>
        <p:spPr>
          <a:xfrm>
            <a:off x="457200" y="1896180"/>
            <a:ext cx="8229600" cy="4580820"/>
          </a:xfrm>
        </p:spPr>
        <p:txBody>
          <a:bodyPr>
            <a:noAutofit/>
          </a:bodyPr>
          <a:lstStyle/>
          <a:p>
            <a:pPr marL="0" indent="0">
              <a:buNone/>
            </a:pPr>
            <a:r>
              <a:rPr lang="en-US" sz="2000" dirty="0" smtClean="0"/>
              <a:t>The fetish for </a:t>
            </a:r>
            <a:r>
              <a:rPr lang="en-US" sz="2000" dirty="0" err="1" smtClean="0"/>
              <a:t>standardisation</a:t>
            </a:r>
            <a:r>
              <a:rPr lang="en-US" sz="2000" dirty="0" smtClean="0"/>
              <a:t> </a:t>
            </a:r>
          </a:p>
          <a:p>
            <a:r>
              <a:rPr lang="en-US" sz="1800" dirty="0" smtClean="0"/>
              <a:t>International standardised assessments that systematically militate against diversity</a:t>
            </a:r>
          </a:p>
          <a:p>
            <a:r>
              <a:rPr lang="en-US" sz="1800" dirty="0"/>
              <a:t>Over-reliance on simplified forecasts for </a:t>
            </a:r>
            <a:r>
              <a:rPr lang="en-US" sz="1800" dirty="0" smtClean="0"/>
              <a:t>attainment</a:t>
            </a:r>
          </a:p>
          <a:p>
            <a:pPr marL="0" indent="0">
              <a:buNone/>
            </a:pPr>
            <a:endParaRPr lang="en-US" sz="2000" dirty="0" smtClean="0"/>
          </a:p>
          <a:p>
            <a:pPr marL="0" indent="0">
              <a:buNone/>
            </a:pPr>
            <a:r>
              <a:rPr lang="en-US" sz="2000" dirty="0" smtClean="0"/>
              <a:t>A hostile political economy</a:t>
            </a:r>
          </a:p>
          <a:p>
            <a:r>
              <a:rPr lang="en-US" sz="1800" dirty="0" smtClean="0"/>
              <a:t>Teachers on fractional, precarious contracts eroding the capacity for personal encounter and true education</a:t>
            </a:r>
          </a:p>
          <a:p>
            <a:r>
              <a:rPr lang="en-US" sz="1800" dirty="0" smtClean="0"/>
              <a:t>The </a:t>
            </a:r>
            <a:r>
              <a:rPr lang="en-US" sz="1800" dirty="0" err="1" smtClean="0"/>
              <a:t>marketisation</a:t>
            </a:r>
            <a:r>
              <a:rPr lang="en-US" sz="1800" dirty="0" smtClean="0"/>
              <a:t> of education as a commodity with economic exchange value within the current market</a:t>
            </a:r>
          </a:p>
          <a:p>
            <a:r>
              <a:rPr lang="en-US" sz="1800" dirty="0" smtClean="0"/>
              <a:t>The </a:t>
            </a:r>
            <a:r>
              <a:rPr lang="en-US" sz="1800" dirty="0" err="1" smtClean="0"/>
              <a:t>commercialisation</a:t>
            </a:r>
            <a:r>
              <a:rPr lang="en-US" sz="1800" dirty="0" smtClean="0"/>
              <a:t> of the university sector</a:t>
            </a:r>
          </a:p>
          <a:p>
            <a:pPr marL="0" indent="0">
              <a:buNone/>
            </a:pPr>
            <a:endParaRPr lang="en-US" sz="2000" dirty="0" smtClean="0"/>
          </a:p>
          <a:p>
            <a:pPr marL="0" indent="0">
              <a:buNone/>
            </a:pPr>
            <a:r>
              <a:rPr lang="en-US" sz="2000" dirty="0" smtClean="0"/>
              <a:t>In other words - we need to think not only about what we might want education to be, but critically about how to dismantle the systems and structures that are working against this </a:t>
            </a:r>
          </a:p>
        </p:txBody>
      </p:sp>
    </p:spTree>
    <p:extLst>
      <p:ext uri="{BB962C8B-B14F-4D97-AF65-F5344CB8AC3E}">
        <p14:creationId xmlns:p14="http://schemas.microsoft.com/office/powerpoint/2010/main" val="3370876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 </a:t>
            </a:r>
            <a:endParaRPr lang="en-US" dirty="0"/>
          </a:p>
        </p:txBody>
      </p:sp>
      <p:sp>
        <p:nvSpPr>
          <p:cNvPr id="5" name="Text Placeholder 4"/>
          <p:cNvSpPr>
            <a:spLocks noGrp="1"/>
          </p:cNvSpPr>
          <p:nvPr>
            <p:ph type="body" idx="1"/>
          </p:nvPr>
        </p:nvSpPr>
        <p:spPr>
          <a:xfrm>
            <a:off x="722313" y="4626864"/>
            <a:ext cx="7772400" cy="2011074"/>
          </a:xfrm>
        </p:spPr>
        <p:txBody>
          <a:bodyPr>
            <a:normAutofit fontScale="92500" lnSpcReduction="10000"/>
          </a:bodyPr>
          <a:lstStyle/>
          <a:p>
            <a:endParaRPr lang="en-US" dirty="0" smtClean="0"/>
          </a:p>
          <a:p>
            <a:pPr algn="r"/>
            <a:r>
              <a:rPr lang="en-US" dirty="0" err="1" smtClean="0"/>
              <a:t>Keri.Facer@bristol.ac.uk</a:t>
            </a:r>
            <a:endParaRPr lang="en-US" dirty="0" smtClean="0"/>
          </a:p>
          <a:p>
            <a:pPr algn="r"/>
            <a:r>
              <a:rPr lang="en-US" dirty="0" smtClean="0"/>
              <a:t>@</a:t>
            </a:r>
            <a:r>
              <a:rPr lang="en-US" dirty="0" err="1" smtClean="0"/>
              <a:t>kerileef</a:t>
            </a:r>
            <a:endParaRPr lang="en-US" dirty="0" smtClean="0"/>
          </a:p>
          <a:p>
            <a:pPr algn="r"/>
            <a:r>
              <a:rPr lang="en-US" dirty="0" smtClean="0"/>
              <a:t>@</a:t>
            </a:r>
            <a:r>
              <a:rPr lang="en-US" dirty="0" err="1" smtClean="0"/>
              <a:t>ahrcconnect</a:t>
            </a:r>
            <a:endParaRPr lang="en-US" dirty="0" smtClean="0"/>
          </a:p>
          <a:p>
            <a:pPr algn="r"/>
            <a:r>
              <a:rPr lang="en-US" dirty="0" smtClean="0">
                <a:hlinkClick r:id="rId2"/>
              </a:rPr>
              <a:t>www.connected-communities.org</a:t>
            </a:r>
            <a:endParaRPr lang="en-US" dirty="0" smtClean="0"/>
          </a:p>
          <a:p>
            <a:endParaRPr lang="en-US" dirty="0" smtClean="0"/>
          </a:p>
          <a:p>
            <a:endParaRPr lang="en-US" dirty="0" smtClean="0"/>
          </a:p>
        </p:txBody>
      </p:sp>
    </p:spTree>
    <p:extLst>
      <p:ext uri="{BB962C8B-B14F-4D97-AF65-F5344CB8AC3E}">
        <p14:creationId xmlns:p14="http://schemas.microsoft.com/office/powerpoint/2010/main" val="31683844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a:t>
            </a:r>
            <a:endParaRPr lang="en-GB" dirty="0"/>
          </a:p>
        </p:txBody>
      </p:sp>
      <p:sp>
        <p:nvSpPr>
          <p:cNvPr id="5" name="Content Placeholder 2"/>
          <p:cNvSpPr>
            <a:spLocks noGrp="1"/>
          </p:cNvSpPr>
          <p:nvPr>
            <p:ph idx="1"/>
          </p:nvPr>
        </p:nvSpPr>
        <p:spPr/>
        <p:txBody>
          <a:bodyPr>
            <a:normAutofit/>
          </a:bodyPr>
          <a:lstStyle/>
          <a:p>
            <a:pPr>
              <a:buNone/>
            </a:pPr>
            <a:endParaRPr lang="en-GB" sz="2000" dirty="0" smtClean="0"/>
          </a:p>
          <a:p>
            <a:pPr>
              <a:buNone/>
            </a:pPr>
            <a:endParaRPr lang="en-GB" sz="2000" dirty="0" smtClean="0"/>
          </a:p>
          <a:p>
            <a:pPr marL="0" lvl="0" indent="0" defTabSz="457200">
              <a:buNone/>
              <a:defRPr/>
            </a:pPr>
            <a:r>
              <a:rPr lang="en-GB" sz="1700" dirty="0" smtClean="0"/>
              <a:t>Permission to use images under Creative Commons Licence from:</a:t>
            </a:r>
          </a:p>
          <a:p>
            <a:pPr marL="0" lvl="0" indent="0" defTabSz="457200">
              <a:buNone/>
              <a:defRPr/>
            </a:pPr>
            <a:r>
              <a:rPr lang="en-GB" sz="1700" dirty="0" smtClean="0"/>
              <a:t>(three ages) </a:t>
            </a:r>
            <a:r>
              <a:rPr lang="en-GB" sz="1700" dirty="0" err="1" smtClean="0"/>
              <a:t>i</a:t>
            </a:r>
            <a:r>
              <a:rPr lang="en-US" sz="1700" dirty="0" smtClean="0"/>
              <a:t>cultist http://www.flickr.com/photos/icultist</a:t>
            </a:r>
          </a:p>
          <a:p>
            <a:pPr marL="0" lvl="0" indent="0" defTabSz="457200">
              <a:buNone/>
              <a:defRPr/>
            </a:pPr>
            <a:r>
              <a:rPr lang="en-US" sz="1700" dirty="0" smtClean="0"/>
              <a:t>(rusted car) H.I.L.T </a:t>
            </a:r>
            <a:r>
              <a:rPr lang="en-US" sz="1700" dirty="0" smtClean="0">
                <a:hlinkClick r:id="rId2"/>
              </a:rPr>
              <a:t>http://www.flickr.com/photos/29311691@N05</a:t>
            </a:r>
            <a:endParaRPr lang="en-US" sz="1700" dirty="0" smtClean="0"/>
          </a:p>
          <a:p>
            <a:pPr marL="0" lvl="0" indent="0" defTabSz="457200">
              <a:buNone/>
              <a:defRPr/>
            </a:pPr>
            <a:r>
              <a:rPr lang="en-US" sz="1700" dirty="0" smtClean="0"/>
              <a:t>London Metropolitan Archive</a:t>
            </a:r>
          </a:p>
        </p:txBody>
      </p:sp>
    </p:spTree>
    <p:extLst>
      <p:ext uri="{BB962C8B-B14F-4D97-AF65-F5344CB8AC3E}">
        <p14:creationId xmlns:p14="http://schemas.microsoft.com/office/powerpoint/2010/main" val="4209068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Beyond Current Horizons Project…</a:t>
            </a:r>
          </a:p>
        </p:txBody>
      </p:sp>
      <p:sp>
        <p:nvSpPr>
          <p:cNvPr id="3" name="Content Placeholder 2"/>
          <p:cNvSpPr>
            <a:spLocks noGrp="1"/>
          </p:cNvSpPr>
          <p:nvPr>
            <p:ph idx="1"/>
          </p:nvPr>
        </p:nvSpPr>
        <p:spPr/>
        <p:txBody>
          <a:bodyPr>
            <a:normAutofit/>
          </a:bodyPr>
          <a:lstStyle/>
          <a:p>
            <a:r>
              <a:rPr lang="en-US" sz="2800" dirty="0" smtClean="0"/>
              <a:t>… </a:t>
            </a:r>
          </a:p>
          <a:p>
            <a:pPr lvl="1"/>
            <a:r>
              <a:rPr lang="en-US" dirty="0" smtClean="0"/>
              <a:t>Applied Foresight Process - insights into technology change 2035 and beyond.. And implications for education </a:t>
            </a:r>
          </a:p>
          <a:p>
            <a:pPr lvl="1"/>
            <a:r>
              <a:rPr lang="en-US" dirty="0" smtClean="0"/>
              <a:t>Drawing on expert insight – over 85 academics from UK, Europe, US</a:t>
            </a:r>
          </a:p>
          <a:p>
            <a:pPr lvl="1"/>
            <a:r>
              <a:rPr lang="en-US" dirty="0" smtClean="0"/>
              <a:t>Drawing on public and student insights – over 1500 young people, publics</a:t>
            </a:r>
          </a:p>
          <a:p>
            <a:pPr lvl="1"/>
            <a:r>
              <a:rPr lang="en-US" dirty="0" smtClean="0"/>
              <a:t>Exploring – preferable, possible and probable futures (</a:t>
            </a:r>
            <a:r>
              <a:rPr lang="en-US" dirty="0"/>
              <a:t>W</a:t>
            </a:r>
            <a:r>
              <a:rPr lang="en-US" dirty="0" smtClean="0"/>
              <a:t>endell Bell)</a:t>
            </a:r>
          </a:p>
          <a:p>
            <a:pPr lvl="1"/>
            <a:r>
              <a:rPr lang="en-US" dirty="0" smtClean="0"/>
              <a:t>Core questions – what are the big trends, critical uncertainties, what different scenarios might these lead to? </a:t>
            </a:r>
          </a:p>
          <a:p>
            <a:endParaRPr lang="en-US" sz="2000" dirty="0" smtClean="0"/>
          </a:p>
          <a:p>
            <a:endParaRPr lang="en-US" dirty="0"/>
          </a:p>
        </p:txBody>
      </p:sp>
    </p:spTree>
    <p:extLst>
      <p:ext uri="{BB962C8B-B14F-4D97-AF65-F5344CB8AC3E}">
        <p14:creationId xmlns:p14="http://schemas.microsoft.com/office/powerpoint/2010/main" val="2171236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9552" y="702234"/>
            <a:ext cx="3816424" cy="5895117"/>
          </a:xfrm>
        </p:spPr>
        <p:txBody>
          <a:bodyPr>
            <a:normAutofit/>
          </a:bodyPr>
          <a:lstStyle/>
          <a:p>
            <a:pPr>
              <a:spcAft>
                <a:spcPts val="600"/>
              </a:spcAft>
            </a:pPr>
            <a:r>
              <a:rPr lang="en-US" sz="2000" b="1" dirty="0" smtClean="0"/>
              <a:t>Tech Developments</a:t>
            </a:r>
          </a:p>
          <a:p>
            <a:pPr>
              <a:spcAft>
                <a:spcPts val="600"/>
              </a:spcAft>
            </a:pPr>
            <a:r>
              <a:rPr lang="en-US" sz="2000" dirty="0" smtClean="0"/>
              <a:t>Constant connectivity -  to people and to networks, the personal cloud</a:t>
            </a:r>
          </a:p>
          <a:p>
            <a:pPr>
              <a:spcAft>
                <a:spcPts val="600"/>
              </a:spcAft>
            </a:pPr>
            <a:r>
              <a:rPr lang="en-US" sz="2000" dirty="0" smtClean="0"/>
              <a:t>Massive computing power on demand (translation &amp; NHLI)</a:t>
            </a:r>
          </a:p>
          <a:p>
            <a:pPr>
              <a:spcAft>
                <a:spcPts val="600"/>
              </a:spcAft>
            </a:pPr>
            <a:r>
              <a:rPr lang="en-US" sz="2000" dirty="0" smtClean="0"/>
              <a:t>Merging digital and physical – internet of things, augmented landscapes, augmented bodies  </a:t>
            </a:r>
          </a:p>
          <a:p>
            <a:pPr>
              <a:spcAft>
                <a:spcPts val="600"/>
              </a:spcAft>
            </a:pPr>
            <a:r>
              <a:rPr lang="en-US" sz="2000" dirty="0" smtClean="0"/>
              <a:t>Proliferation of data, data trails</a:t>
            </a:r>
          </a:p>
          <a:p>
            <a:pPr>
              <a:spcAft>
                <a:spcPts val="600"/>
              </a:spcAft>
            </a:pPr>
            <a:r>
              <a:rPr lang="en-US" sz="2000" dirty="0" smtClean="0"/>
              <a:t>Reconnection of physical and virtual – internet of things, augmented reality (e.g. BIO) </a:t>
            </a:r>
          </a:p>
          <a:p>
            <a:pPr>
              <a:spcAft>
                <a:spcPts val="600"/>
              </a:spcAft>
            </a:pPr>
            <a:r>
              <a:rPr lang="en-US" sz="2000" dirty="0" smtClean="0"/>
              <a:t>Rise of biotech, personal genomics, cosmetic pharmacology</a:t>
            </a:r>
            <a:endParaRPr lang="en-US" sz="2000" dirty="0"/>
          </a:p>
          <a:p>
            <a:pPr>
              <a:spcAft>
                <a:spcPts val="600"/>
              </a:spcAft>
            </a:pPr>
            <a:endParaRPr lang="en-US" sz="2000" dirty="0" smtClean="0"/>
          </a:p>
          <a:p>
            <a:endParaRPr lang="en-GB" dirty="0"/>
          </a:p>
        </p:txBody>
      </p:sp>
      <p:pic>
        <p:nvPicPr>
          <p:cNvPr id="6" name="Picture Placeholder 5" descr="Untitled 7_large (Custom).jpg"/>
          <p:cNvPicPr>
            <a:picLocks noGrp="1" noChangeAspect="1"/>
          </p:cNvPicPr>
          <p:nvPr>
            <p:ph type="pic" idx="1"/>
          </p:nvPr>
        </p:nvPicPr>
        <p:blipFill>
          <a:blip r:embed="rId2" cstate="print"/>
          <a:srcRect t="402" b="402"/>
          <a:stretch>
            <a:fillRect/>
          </a:stretch>
        </p:blipFill>
        <p:spPr>
          <a:xfrm>
            <a:off x="4838243" y="702234"/>
            <a:ext cx="3752933" cy="5445919"/>
          </a:xfrm>
          <a:prstGeom prst="rect">
            <a:avLst/>
          </a:prstGeom>
        </p:spPr>
      </p:pic>
    </p:spTree>
    <p:extLst>
      <p:ext uri="{BB962C8B-B14F-4D97-AF65-F5344CB8AC3E}">
        <p14:creationId xmlns:p14="http://schemas.microsoft.com/office/powerpoint/2010/main" val="3906007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sz="2800" dirty="0" smtClean="0"/>
              <a:t>Rise of biotech – personal genomes, bespoke medicine, cosmetic pharmacology</a:t>
            </a:r>
          </a:p>
          <a:p>
            <a:endParaRPr lang="en-GB" sz="2800" i="1" dirty="0" smtClean="0"/>
          </a:p>
          <a:p>
            <a:r>
              <a:rPr lang="en-GB" sz="2800" i="1" dirty="0" smtClean="0"/>
              <a:t>When asked whether healthy children under the age of 16 should be restricted from taking these drugs, unsurprisingly, most respondents (86%) said that they should. But one-third of respondents said they would feel pressure to give cognition-enhancing drugs to their children if other children at school were taking them. </a:t>
            </a:r>
            <a:endParaRPr lang="en-GB" sz="2800" b="1" dirty="0" smtClean="0"/>
          </a:p>
          <a:p>
            <a:pPr algn="r">
              <a:buNone/>
            </a:pPr>
            <a:r>
              <a:rPr lang="en-GB" sz="2800" dirty="0" smtClean="0"/>
              <a:t>Nature, 2009</a:t>
            </a:r>
            <a:endParaRPr lang="en-GB" sz="2800" dirty="0"/>
          </a:p>
        </p:txBody>
      </p:sp>
    </p:spTree>
    <p:extLst>
      <p:ext uri="{BB962C8B-B14F-4D97-AF65-F5344CB8AC3E}">
        <p14:creationId xmlns:p14="http://schemas.microsoft.com/office/powerpoint/2010/main" val="1561314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Who ‘is’ the student in education – what are their ‘edges’? What happens when students are augmented? </a:t>
            </a:r>
          </a:p>
          <a:p>
            <a:endParaRPr lang="en-US" dirty="0"/>
          </a:p>
          <a:p>
            <a:r>
              <a:rPr lang="en-US" dirty="0" smtClean="0"/>
              <a:t>What conception of ‘individual’ or ‘agent’ are we working with in education? </a:t>
            </a:r>
            <a:endParaRPr lang="en-US" dirty="0"/>
          </a:p>
        </p:txBody>
      </p:sp>
    </p:spTree>
    <p:extLst>
      <p:ext uri="{BB962C8B-B14F-4D97-AF65-F5344CB8AC3E}">
        <p14:creationId xmlns:p14="http://schemas.microsoft.com/office/powerpoint/2010/main" val="3216161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enerations icultist flickr.jpg"/>
          <p:cNvPicPr>
            <a:picLocks noGrp="1" noChangeAspect="1"/>
          </p:cNvPicPr>
          <p:nvPr>
            <p:ph type="pic" idx="1"/>
          </p:nvPr>
        </p:nvPicPr>
        <p:blipFill>
          <a:blip r:embed="rId2" cstate="print"/>
          <a:srcRect l="13281" r="13281"/>
          <a:stretch>
            <a:fillRect/>
          </a:stretch>
        </p:blipFill>
        <p:spPr>
          <a:xfrm>
            <a:off x="1049004" y="633592"/>
            <a:ext cx="7228408" cy="4091553"/>
          </a:xfrm>
        </p:spPr>
      </p:pic>
      <p:sp>
        <p:nvSpPr>
          <p:cNvPr id="4" name="Text Placeholder 3"/>
          <p:cNvSpPr>
            <a:spLocks noGrp="1"/>
          </p:cNvSpPr>
          <p:nvPr>
            <p:ph type="body" sz="half" idx="2"/>
          </p:nvPr>
        </p:nvSpPr>
        <p:spPr>
          <a:xfrm>
            <a:off x="1792288" y="4941168"/>
            <a:ext cx="5486400" cy="1916832"/>
          </a:xfrm>
        </p:spPr>
        <p:txBody>
          <a:bodyPr>
            <a:normAutofit/>
          </a:bodyPr>
          <a:lstStyle/>
          <a:p>
            <a:r>
              <a:rPr lang="en-GB" sz="1800" dirty="0" smtClean="0"/>
              <a:t>By 2035 50% of population of Western Europe aged over 50, with a further 40 year life expectancy, 25% aged over 65</a:t>
            </a:r>
          </a:p>
          <a:p>
            <a:r>
              <a:rPr lang="en-GB" sz="1800" dirty="0" smtClean="0"/>
              <a:t>Competition or collaboration around public resources?</a:t>
            </a:r>
          </a:p>
          <a:p>
            <a:r>
              <a:rPr lang="en-GB" sz="1800" dirty="0" smtClean="0"/>
              <a:t>Lifelong over 500 years? </a:t>
            </a:r>
          </a:p>
          <a:p>
            <a:endParaRPr lang="en-GB" sz="1800" dirty="0" smtClean="0"/>
          </a:p>
          <a:p>
            <a:endParaRPr lang="en-GB" sz="1800" dirty="0" smtClean="0"/>
          </a:p>
          <a:p>
            <a:endParaRPr lang="en-GB" dirty="0"/>
          </a:p>
        </p:txBody>
      </p:sp>
    </p:spTree>
    <p:extLst>
      <p:ext uri="{BB962C8B-B14F-4D97-AF65-F5344CB8AC3E}">
        <p14:creationId xmlns:p14="http://schemas.microsoft.com/office/powerpoint/2010/main" val="1649251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92934"/>
      </a:dk1>
      <a:lt1>
        <a:srgbClr val="FFFFFF"/>
      </a:lt1>
      <a:dk2>
        <a:srgbClr val="90A1D2"/>
      </a:dk2>
      <a:lt2>
        <a:srgbClr val="F3F2DC"/>
      </a:lt2>
      <a:accent1>
        <a:srgbClr val="93A299"/>
      </a:accent1>
      <a:accent2>
        <a:srgbClr val="AD8F67"/>
      </a:accent2>
      <a:accent3>
        <a:srgbClr val="726056"/>
      </a:accent3>
      <a:accent4>
        <a:srgbClr val="4C5A6A"/>
      </a:accent4>
      <a:accent5>
        <a:srgbClr val="808DA0"/>
      </a:accent5>
      <a:accent6>
        <a:srgbClr val="79463D"/>
      </a:accent6>
      <a:hlink>
        <a:srgbClr val="FFC3CC"/>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3084</TotalTime>
  <Words>3412</Words>
  <Application>Microsoft Office PowerPoint</Application>
  <PresentationFormat>On-screen Show (4:3)</PresentationFormat>
  <Paragraphs>279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Clarity</vt:lpstr>
      <vt:lpstr>EDUCATION &amp; ‘the FUTURE’ – exploring a problematic relationship</vt:lpstr>
      <vt:lpstr>‘The Future’ is everywhere in education</vt:lpstr>
      <vt:lpstr>PowerPoint Presentation</vt:lpstr>
      <vt:lpstr>So – what sorts of futures do we tend to imagine education needs to prepare for? </vt:lpstr>
      <vt:lpstr>The Beyond Current Horizons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Missing from these analyses</vt:lpstr>
      <vt:lpstr>So… what are the ethics of telling stories of the future in education if these stories are always partial? </vt:lpstr>
      <vt:lpstr>2011: Learning Futures</vt:lpstr>
      <vt:lpstr>But the big challenge</vt:lpstr>
      <vt:lpstr>Dominant orientations toward the future in education</vt:lpstr>
      <vt:lpstr>Tacit, tokenistic, taken for granted… </vt:lpstr>
      <vt:lpstr>Dominant orientations toward the future in education </vt:lpstr>
      <vt:lpstr>Risks in each of these orientations</vt:lpstr>
      <vt:lpstr>Alternative perspectives</vt:lpstr>
      <vt:lpstr>Anticipation Studies</vt:lpstr>
      <vt:lpstr>Philosophy of Education</vt:lpstr>
      <vt:lpstr>Sociology of Education </vt:lpstr>
      <vt:lpstr>The poets got their first - Education as the cultivation of ‘negative capability’</vt:lpstr>
      <vt:lpstr>A new set of assumptions to underpin education’s relations with the future ?</vt:lpstr>
      <vt:lpstr>Key assumptions</vt:lpstr>
      <vt:lpstr>PowerPoint Presentation</vt:lpstr>
      <vt:lpstr>Reframing education’s relationship to the future by developing a curriculum oriented toward uncovering the possibilities of the present </vt:lpstr>
      <vt:lpstr>Elements of a curriculum of the present?</vt:lpstr>
      <vt:lpstr>Recognise the present as rich, deep and abundant </vt:lpstr>
      <vt:lpstr>Forward dreaming not prediction and projection </vt:lpstr>
      <vt:lpstr>Critique as the opening up of alternatives</vt:lpstr>
      <vt:lpstr>But this is hard… </vt:lpstr>
      <vt:lpstr>The necessity of friendship</vt:lpstr>
      <vt:lpstr>Recognition of multiple ways of knowing</vt:lpstr>
      <vt:lpstr>E.g. Connected Communities </vt:lpstr>
      <vt:lpstr>Reframing education’s relationship with the future</vt:lpstr>
      <vt:lpstr>A different metaphor - Education as an ‘ecotone’</vt:lpstr>
      <vt:lpstr>To summarise</vt:lpstr>
      <vt:lpstr>Thinking about possible futures that education should prepare for…</vt:lpstr>
      <vt:lpstr>In contrast, asking about ‘how we think about the future’ in education raises different questions…</vt:lpstr>
      <vt:lpstr>A pedagogy of the present</vt:lpstr>
      <vt:lpstr>If we look, we can see the seeds of this education everywhere, eg…. </vt:lpstr>
      <vt:lpstr>The more important issue is to recognise what we are up against … </vt:lpstr>
      <vt:lpstr>Thank you </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Future in Education: Creating Space for Openness, Hope and Novelty</dc:title>
  <dc:creator>kf</dc:creator>
  <cp:lastModifiedBy>VS</cp:lastModifiedBy>
  <cp:revision>74</cp:revision>
  <dcterms:created xsi:type="dcterms:W3CDTF">2015-02-24T18:37:04Z</dcterms:created>
  <dcterms:modified xsi:type="dcterms:W3CDTF">2015-09-21T02:45:22Z</dcterms:modified>
</cp:coreProperties>
</file>