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77" r:id="rId2"/>
    <p:sldId id="263" r:id="rId3"/>
    <p:sldId id="264" r:id="rId4"/>
    <p:sldId id="262" r:id="rId5"/>
    <p:sldId id="257" r:id="rId6"/>
    <p:sldId id="258" r:id="rId7"/>
    <p:sldId id="274" r:id="rId8"/>
    <p:sldId id="275" r:id="rId9"/>
    <p:sldId id="276" r:id="rId10"/>
    <p:sldId id="281" r:id="rId11"/>
    <p:sldId id="285" r:id="rId12"/>
    <p:sldId id="260" r:id="rId13"/>
    <p:sldId id="267" r:id="rId14"/>
    <p:sldId id="279" r:id="rId15"/>
    <p:sldId id="265" r:id="rId16"/>
    <p:sldId id="259" r:id="rId17"/>
    <p:sldId id="278" r:id="rId18"/>
    <p:sldId id="268" r:id="rId19"/>
    <p:sldId id="272" r:id="rId20"/>
    <p:sldId id="266" r:id="rId21"/>
    <p:sldId id="269" r:id="rId22"/>
    <p:sldId id="270" r:id="rId23"/>
    <p:sldId id="282" r:id="rId24"/>
    <p:sldId id="273"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7E005D"/>
    <a:srgbClr val="A8A400"/>
    <a:srgbClr val="8A3F0C"/>
    <a:srgbClr val="604900"/>
    <a:srgbClr val="C05710"/>
    <a:srgbClr val="007033"/>
    <a:srgbClr val="441D61"/>
    <a:srgbClr val="767300"/>
    <a:srgbClr val="CD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364" autoAdjust="0"/>
  </p:normalViewPr>
  <p:slideViewPr>
    <p:cSldViewPr snapToGrid="0">
      <p:cViewPr>
        <p:scale>
          <a:sx n="104" d="100"/>
          <a:sy n="104" d="100"/>
        </p:scale>
        <p:origin x="-1830" y="-72"/>
      </p:cViewPr>
      <p:guideLst>
        <p:guide orient="horz" pos="2160"/>
        <p:guide pos="2880"/>
      </p:guideLst>
    </p:cSldViewPr>
  </p:slideViewPr>
  <p:notesTextViewPr>
    <p:cViewPr>
      <p:scale>
        <a:sx n="1" d="1"/>
        <a:sy n="1" d="1"/>
      </p:scale>
      <p:origin x="0" y="0"/>
    </p:cViewPr>
  </p:notesTextViewPr>
  <p:sorterViewPr>
    <p:cViewPr>
      <p:scale>
        <a:sx n="100" d="100"/>
        <a:sy n="100" d="100"/>
      </p:scale>
      <p:origin x="0" y="-2418"/>
    </p:cViewPr>
  </p:sorterViewPr>
  <p:notesViewPr>
    <p:cSldViewPr snapToGrid="0">
      <p:cViewPr varScale="1">
        <p:scale>
          <a:sx n="47" d="100"/>
          <a:sy n="47" d="100"/>
        </p:scale>
        <p:origin x="2724"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Early 19th Century </c:v>
                </c:pt>
              </c:strCache>
            </c:strRef>
          </c:tx>
          <c:invertIfNegative val="0"/>
          <c:cat>
            <c:strRef>
              <c:f>Sheet1!$A$2</c:f>
              <c:strCache>
                <c:ptCount val="1"/>
                <c:pt idx="0">
                  <c:v>Disciplines </c:v>
                </c:pt>
              </c:strCache>
            </c:strRef>
          </c:cat>
          <c:val>
            <c:numRef>
              <c:f>Sheet1!$B$2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0-20DD-4C4B-899B-D9AED066058C}"/>
            </c:ext>
          </c:extLst>
        </c:ser>
        <c:ser>
          <c:idx val="1"/>
          <c:order val="1"/>
          <c:tx>
            <c:strRef>
              <c:f>Sheet1!$C$1</c:f>
              <c:strCache>
                <c:ptCount val="1"/>
                <c:pt idx="0">
                  <c:v>Late 19th Century </c:v>
                </c:pt>
              </c:strCache>
            </c:strRef>
          </c:tx>
          <c:invertIfNegative val="0"/>
          <c:cat>
            <c:strRef>
              <c:f>Sheet1!$A$2</c:f>
              <c:strCache>
                <c:ptCount val="1"/>
                <c:pt idx="0">
                  <c:v>Disciplines </c:v>
                </c:pt>
              </c:strCache>
            </c:strRef>
          </c:cat>
          <c:val>
            <c:numRef>
              <c:f>Sheet1!$C$2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1-20DD-4C4B-899B-D9AED066058C}"/>
            </c:ext>
          </c:extLst>
        </c:ser>
        <c:ser>
          <c:idx val="2"/>
          <c:order val="2"/>
          <c:tx>
            <c:strRef>
              <c:f>Sheet1!$D$1</c:f>
              <c:strCache>
                <c:ptCount val="1"/>
                <c:pt idx="0">
                  <c:v>Early 20th Century </c:v>
                </c:pt>
              </c:strCache>
            </c:strRef>
          </c:tx>
          <c:invertIfNegative val="0"/>
          <c:cat>
            <c:strRef>
              <c:f>Sheet1!$A$2</c:f>
              <c:strCache>
                <c:ptCount val="1"/>
                <c:pt idx="0">
                  <c:v>Disciplines </c:v>
                </c:pt>
              </c:strCache>
            </c:strRef>
          </c:cat>
          <c:val>
            <c:numRef>
              <c:f>Sheet1!$D$2</c:f>
              <c:numCache>
                <c:formatCode>General</c:formatCode>
                <c:ptCount val="1"/>
                <c:pt idx="0">
                  <c:v>17</c:v>
                </c:pt>
              </c:numCache>
            </c:numRef>
          </c:val>
          <c:extLst xmlns:c16r2="http://schemas.microsoft.com/office/drawing/2015/06/chart">
            <c:ext xmlns:c16="http://schemas.microsoft.com/office/drawing/2014/chart" uri="{C3380CC4-5D6E-409C-BE32-E72D297353CC}">
              <c16:uniqueId val="{00000002-20DD-4C4B-899B-D9AED066058C}"/>
            </c:ext>
          </c:extLst>
        </c:ser>
        <c:ser>
          <c:idx val="3"/>
          <c:order val="3"/>
          <c:tx>
            <c:strRef>
              <c:f>Sheet1!$E$1</c:f>
              <c:strCache>
                <c:ptCount val="1"/>
                <c:pt idx="0">
                  <c:v>Late 20th Century </c:v>
                </c:pt>
              </c:strCache>
            </c:strRef>
          </c:tx>
          <c:invertIfNegative val="0"/>
          <c:cat>
            <c:strRef>
              <c:f>Sheet1!$A$2</c:f>
              <c:strCache>
                <c:ptCount val="1"/>
                <c:pt idx="0">
                  <c:v>Disciplines </c:v>
                </c:pt>
              </c:strCache>
            </c:strRef>
          </c:cat>
          <c:val>
            <c:numRef>
              <c:f>Sheet1!$E$2</c:f>
              <c:numCache>
                <c:formatCode>General</c:formatCode>
                <c:ptCount val="1"/>
                <c:pt idx="0">
                  <c:v>31</c:v>
                </c:pt>
              </c:numCache>
            </c:numRef>
          </c:val>
          <c:extLst xmlns:c16r2="http://schemas.microsoft.com/office/drawing/2015/06/chart">
            <c:ext xmlns:c16="http://schemas.microsoft.com/office/drawing/2014/chart" uri="{C3380CC4-5D6E-409C-BE32-E72D297353CC}">
              <c16:uniqueId val="{00000003-20DD-4C4B-899B-D9AED066058C}"/>
            </c:ext>
          </c:extLst>
        </c:ser>
        <c:ser>
          <c:idx val="4"/>
          <c:order val="4"/>
          <c:tx>
            <c:strRef>
              <c:f>Sheet1!$F$1</c:f>
              <c:strCache>
                <c:ptCount val="1"/>
                <c:pt idx="0">
                  <c:v>Early 21st Century </c:v>
                </c:pt>
              </c:strCache>
            </c:strRef>
          </c:tx>
          <c:invertIfNegative val="0"/>
          <c:cat>
            <c:strRef>
              <c:f>Sheet1!$A$2</c:f>
              <c:strCache>
                <c:ptCount val="1"/>
                <c:pt idx="0">
                  <c:v>Disciplines </c:v>
                </c:pt>
              </c:strCache>
            </c:strRef>
          </c:cat>
          <c:val>
            <c:numRef>
              <c:f>Sheet1!$F$2</c:f>
              <c:numCache>
                <c:formatCode>General</c:formatCode>
                <c:ptCount val="1"/>
                <c:pt idx="0">
                  <c:v>50</c:v>
                </c:pt>
              </c:numCache>
            </c:numRef>
          </c:val>
          <c:extLst xmlns:c16r2="http://schemas.microsoft.com/office/drawing/2015/06/chart">
            <c:ext xmlns:c16="http://schemas.microsoft.com/office/drawing/2014/chart" uri="{C3380CC4-5D6E-409C-BE32-E72D297353CC}">
              <c16:uniqueId val="{00000004-20DD-4C4B-899B-D9AED066058C}"/>
            </c:ext>
          </c:extLst>
        </c:ser>
        <c:dLbls>
          <c:showLegendKey val="0"/>
          <c:showVal val="0"/>
          <c:showCatName val="0"/>
          <c:showSerName val="0"/>
          <c:showPercent val="0"/>
          <c:showBubbleSize val="0"/>
        </c:dLbls>
        <c:gapWidth val="150"/>
        <c:axId val="174197376"/>
        <c:axId val="174207360"/>
      </c:barChart>
      <c:catAx>
        <c:axId val="174197376"/>
        <c:scaling>
          <c:orientation val="minMax"/>
        </c:scaling>
        <c:delete val="0"/>
        <c:axPos val="b"/>
        <c:numFmt formatCode="General" sourceLinked="0"/>
        <c:majorTickMark val="out"/>
        <c:minorTickMark val="none"/>
        <c:tickLblPos val="nextTo"/>
        <c:crossAx val="174207360"/>
        <c:crosses val="autoZero"/>
        <c:auto val="1"/>
        <c:lblAlgn val="ctr"/>
        <c:lblOffset val="100"/>
        <c:noMultiLvlLbl val="0"/>
      </c:catAx>
      <c:valAx>
        <c:axId val="174207360"/>
        <c:scaling>
          <c:orientation val="minMax"/>
        </c:scaling>
        <c:delete val="0"/>
        <c:axPos val="l"/>
        <c:majorGridlines/>
        <c:numFmt formatCode="General" sourceLinked="1"/>
        <c:majorTickMark val="out"/>
        <c:minorTickMark val="none"/>
        <c:tickLblPos val="nextTo"/>
        <c:crossAx val="1741973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ED854C4-0A64-4D43-AF22-3003C034F74E}" type="datetimeFigureOut">
              <a:rPr lang="en-US" smtClean="0"/>
              <a:t>9/20/2015</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9C09BD2-DAEC-4E90-B10D-45A69727A7A9}" type="slidenum">
              <a:rPr lang="en-US" smtClean="0"/>
              <a:t>‹#›</a:t>
            </a:fld>
            <a:endParaRPr lang="en-US"/>
          </a:p>
        </p:txBody>
      </p:sp>
    </p:spTree>
    <p:extLst>
      <p:ext uri="{BB962C8B-B14F-4D97-AF65-F5344CB8AC3E}">
        <p14:creationId xmlns:p14="http://schemas.microsoft.com/office/powerpoint/2010/main" val="402906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B498DC59-2D06-401E-A7AB-A9264CE357B1}" type="datetimeFigureOut">
              <a:rPr lang="en-US" smtClean="0"/>
              <a:t>9/20/2015</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C6A6068-D796-42F0-A0DC-6E2418399D52}" type="slidenum">
              <a:rPr lang="en-US" smtClean="0"/>
              <a:t>‹#›</a:t>
            </a:fld>
            <a:endParaRPr lang="en-US"/>
          </a:p>
        </p:txBody>
      </p:sp>
    </p:spTree>
    <p:extLst>
      <p:ext uri="{BB962C8B-B14F-4D97-AF65-F5344CB8AC3E}">
        <p14:creationId xmlns:p14="http://schemas.microsoft.com/office/powerpoint/2010/main" val="566783616"/>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1</a:t>
            </a:fld>
            <a:endParaRPr lang="en-US"/>
          </a:p>
        </p:txBody>
      </p:sp>
    </p:spTree>
    <p:extLst>
      <p:ext uri="{BB962C8B-B14F-4D97-AF65-F5344CB8AC3E}">
        <p14:creationId xmlns:p14="http://schemas.microsoft.com/office/powerpoint/2010/main" val="3090000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Forensic pathology </a:t>
            </a:r>
          </a:p>
          <a:p>
            <a:r>
              <a:rPr lang="en-US" sz="1200" b="0" i="0" kern="1200" dirty="0" smtClean="0">
                <a:solidFill>
                  <a:schemeClr val="tx1"/>
                </a:solidFill>
                <a:effectLst/>
                <a:latin typeface="+mn-lt"/>
                <a:ea typeface="+mn-ea"/>
                <a:cs typeface="+mn-cs"/>
              </a:rPr>
              <a:t>Economics 16 subspecialties</a:t>
            </a:r>
            <a:endParaRPr lang="en-US" dirty="0"/>
          </a:p>
        </p:txBody>
      </p:sp>
      <p:sp>
        <p:nvSpPr>
          <p:cNvPr id="4" name="Slide Number Placeholder 3"/>
          <p:cNvSpPr>
            <a:spLocks noGrp="1"/>
          </p:cNvSpPr>
          <p:nvPr>
            <p:ph type="sldNum" sz="quarter" idx="10"/>
          </p:nvPr>
        </p:nvSpPr>
        <p:spPr/>
        <p:txBody>
          <a:bodyPr/>
          <a:lstStyle/>
          <a:p>
            <a:fld id="{CC6A6068-D796-42F0-A0DC-6E2418399D52}" type="slidenum">
              <a:rPr lang="en-US" smtClean="0"/>
              <a:t>10</a:t>
            </a:fld>
            <a:endParaRPr lang="en-US"/>
          </a:p>
        </p:txBody>
      </p:sp>
    </p:spTree>
    <p:extLst>
      <p:ext uri="{BB962C8B-B14F-4D97-AF65-F5344CB8AC3E}">
        <p14:creationId xmlns:p14="http://schemas.microsoft.com/office/powerpoint/2010/main" val="248700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A6068-D796-42F0-A0DC-6E2418399D52}" type="slidenum">
              <a:rPr lang="en-US" smtClean="0"/>
              <a:t>11</a:t>
            </a:fld>
            <a:endParaRPr lang="en-US"/>
          </a:p>
        </p:txBody>
      </p:sp>
    </p:spTree>
    <p:extLst>
      <p:ext uri="{BB962C8B-B14F-4D97-AF65-F5344CB8AC3E}">
        <p14:creationId xmlns:p14="http://schemas.microsoft.com/office/powerpoint/2010/main" val="119550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12</a:t>
            </a:fld>
            <a:endParaRPr lang="en-US"/>
          </a:p>
        </p:txBody>
      </p:sp>
    </p:spTree>
    <p:extLst>
      <p:ext uri="{BB962C8B-B14F-4D97-AF65-F5344CB8AC3E}">
        <p14:creationId xmlns:p14="http://schemas.microsoft.com/office/powerpoint/2010/main" val="85092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13</a:t>
            </a:fld>
            <a:endParaRPr lang="en-US"/>
          </a:p>
        </p:txBody>
      </p:sp>
    </p:spTree>
    <p:extLst>
      <p:ext uri="{BB962C8B-B14F-4D97-AF65-F5344CB8AC3E}">
        <p14:creationId xmlns:p14="http://schemas.microsoft.com/office/powerpoint/2010/main" val="4075389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knowledge can be taught though</a:t>
            </a:r>
            <a:r>
              <a:rPr lang="en-US" baseline="0" dirty="0" smtClean="0"/>
              <a:t> a single subject </a:t>
            </a:r>
          </a:p>
          <a:p>
            <a:r>
              <a:rPr lang="en-US" baseline="0" dirty="0" smtClean="0"/>
              <a:t>-- philosophy, history, sociology and psychology through literature</a:t>
            </a:r>
          </a:p>
          <a:p>
            <a:r>
              <a:rPr lang="en-US" baseline="0" dirty="0" smtClean="0"/>
              <a:t>-- e.g. relationship between the individual and collective, public opinion, social status, values, </a:t>
            </a:r>
          </a:p>
          <a:p>
            <a:r>
              <a:rPr lang="en-US" baseline="0" dirty="0" smtClean="0"/>
              <a:t>-- paradigm change, social conditioning, psychology of perception, logic through mathematics</a:t>
            </a:r>
          </a:p>
          <a:p>
            <a:endParaRPr lang="en-US" baseline="0" dirty="0" smtClean="0"/>
          </a:p>
          <a:p>
            <a:r>
              <a:rPr lang="en-US" baseline="0" dirty="0" smtClean="0"/>
              <a:t>Essence of life is – Values, capacity for accomplishment, truisms of life and human nature from every culture</a:t>
            </a:r>
          </a:p>
          <a:p>
            <a:endParaRPr lang="en-US" dirty="0"/>
          </a:p>
        </p:txBody>
      </p:sp>
      <p:sp>
        <p:nvSpPr>
          <p:cNvPr id="4" name="Slide Number Placeholder 3"/>
          <p:cNvSpPr>
            <a:spLocks noGrp="1"/>
          </p:cNvSpPr>
          <p:nvPr>
            <p:ph type="sldNum" sz="quarter" idx="10"/>
          </p:nvPr>
        </p:nvSpPr>
        <p:spPr/>
        <p:txBody>
          <a:bodyPr/>
          <a:lstStyle/>
          <a:p>
            <a:fld id="{CC6A6068-D796-42F0-A0DC-6E2418399D52}" type="slidenum">
              <a:rPr lang="en-US" smtClean="0"/>
              <a:t>14</a:t>
            </a:fld>
            <a:endParaRPr lang="en-US"/>
          </a:p>
        </p:txBody>
      </p:sp>
    </p:spTree>
    <p:extLst>
      <p:ext uri="{BB962C8B-B14F-4D97-AF65-F5344CB8AC3E}">
        <p14:creationId xmlns:p14="http://schemas.microsoft.com/office/powerpoint/2010/main" val="369758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15</a:t>
            </a:fld>
            <a:endParaRPr lang="en-US"/>
          </a:p>
        </p:txBody>
      </p:sp>
    </p:spTree>
    <p:extLst>
      <p:ext uri="{BB962C8B-B14F-4D97-AF65-F5344CB8AC3E}">
        <p14:creationId xmlns:p14="http://schemas.microsoft.com/office/powerpoint/2010/main" val="700666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smtClean="0"/>
              <a:t>How economies work vs What is the</a:t>
            </a:r>
            <a:r>
              <a:rPr lang="en-US" baseline="0" dirty="0" smtClean="0"/>
              <a:t> goal of economy</a:t>
            </a:r>
            <a:endParaRPr lang="en-US" dirty="0" smtClean="0"/>
          </a:p>
          <a:p>
            <a:r>
              <a:rPr lang="en-US" dirty="0" smtClean="0"/>
              <a:t>Theoretical – economic theory,</a:t>
            </a:r>
            <a:r>
              <a:rPr lang="en-US" baseline="0" dirty="0" smtClean="0"/>
              <a:t> personality theories, philosophy, history – ideas for their own sake</a:t>
            </a:r>
          </a:p>
          <a:p>
            <a:r>
              <a:rPr lang="en-US" baseline="0" dirty="0" smtClean="0"/>
              <a:t>Ideas for application in life</a:t>
            </a:r>
          </a:p>
          <a:p>
            <a:r>
              <a:rPr lang="en-US" baseline="0" dirty="0" smtClean="0"/>
              <a:t>Multi-paradigmatic – teaches economy in context of politics, society and ecology</a:t>
            </a:r>
            <a:endParaRPr lang="en-US" dirty="0"/>
          </a:p>
        </p:txBody>
      </p:sp>
      <p:sp>
        <p:nvSpPr>
          <p:cNvPr id="4" name="Slide Number Placeholder 3"/>
          <p:cNvSpPr>
            <a:spLocks noGrp="1"/>
          </p:cNvSpPr>
          <p:nvPr>
            <p:ph type="sldNum" sz="quarter" idx="10"/>
          </p:nvPr>
        </p:nvSpPr>
        <p:spPr/>
        <p:txBody>
          <a:bodyPr/>
          <a:lstStyle/>
          <a:p>
            <a:fld id="{CC6A6068-D796-42F0-A0DC-6E2418399D52}" type="slidenum">
              <a:rPr lang="en-US" smtClean="0"/>
              <a:t>16</a:t>
            </a:fld>
            <a:endParaRPr lang="en-US"/>
          </a:p>
        </p:txBody>
      </p:sp>
    </p:spTree>
    <p:extLst>
      <p:ext uri="{BB962C8B-B14F-4D97-AF65-F5344CB8AC3E}">
        <p14:creationId xmlns:p14="http://schemas.microsoft.com/office/powerpoint/2010/main" val="141123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17</a:t>
            </a:fld>
            <a:endParaRPr lang="en-US"/>
          </a:p>
        </p:txBody>
      </p:sp>
    </p:spTree>
    <p:extLst>
      <p:ext uri="{BB962C8B-B14F-4D97-AF65-F5344CB8AC3E}">
        <p14:creationId xmlns:p14="http://schemas.microsoft.com/office/powerpoint/2010/main" val="2923238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18</a:t>
            </a:fld>
            <a:endParaRPr lang="en-US"/>
          </a:p>
        </p:txBody>
      </p:sp>
    </p:spTree>
    <p:extLst>
      <p:ext uri="{BB962C8B-B14F-4D97-AF65-F5344CB8AC3E}">
        <p14:creationId xmlns:p14="http://schemas.microsoft.com/office/powerpoint/2010/main" val="24032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19</a:t>
            </a:fld>
            <a:endParaRPr lang="en-US"/>
          </a:p>
        </p:txBody>
      </p:sp>
    </p:spTree>
    <p:extLst>
      <p:ext uri="{BB962C8B-B14F-4D97-AF65-F5344CB8AC3E}">
        <p14:creationId xmlns:p14="http://schemas.microsoft.com/office/powerpoint/2010/main" val="23472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Rediscovering Pythagorean theorem,</a:t>
            </a:r>
            <a:r>
              <a:rPr lang="en-US" baseline="0" dirty="0" smtClean="0"/>
              <a:t> </a:t>
            </a:r>
            <a:r>
              <a:rPr lang="en-US" dirty="0" smtClean="0"/>
              <a:t>Archimedes</a:t>
            </a:r>
            <a:r>
              <a:rPr lang="en-US" baseline="0" dirty="0" smtClean="0"/>
              <a:t> principle, </a:t>
            </a:r>
            <a:r>
              <a:rPr lang="en-US" dirty="0" smtClean="0"/>
              <a:t>Zero, decimals, double entry book-keeping,</a:t>
            </a:r>
            <a:r>
              <a:rPr lang="en-US" baseline="0" dirty="0" smtClean="0"/>
              <a:t> heliocentric universe, Newton’s laws of motion, X-Rays, Boyles Law, radiation, the Atom, Relativity &amp; Quantum mechanics, the unconscious, the </a:t>
            </a:r>
            <a:r>
              <a:rPr lang="en-US" baseline="0" dirty="0" err="1" smtClean="0"/>
              <a:t>transitor</a:t>
            </a:r>
            <a:r>
              <a:rPr lang="en-US" baseline="0" dirty="0" smtClean="0"/>
              <a:t>, DNA</a:t>
            </a:r>
            <a:endParaRPr lang="en-US" dirty="0"/>
          </a:p>
        </p:txBody>
      </p:sp>
      <p:sp>
        <p:nvSpPr>
          <p:cNvPr id="4" name="Slide Number Placeholder 3"/>
          <p:cNvSpPr>
            <a:spLocks noGrp="1"/>
          </p:cNvSpPr>
          <p:nvPr>
            <p:ph type="sldNum" sz="quarter" idx="10"/>
          </p:nvPr>
        </p:nvSpPr>
        <p:spPr/>
        <p:txBody>
          <a:bodyPr/>
          <a:lstStyle/>
          <a:p>
            <a:fld id="{CC6A6068-D796-42F0-A0DC-6E2418399D52}" type="slidenum">
              <a:rPr lang="en-US" smtClean="0"/>
              <a:t>2</a:t>
            </a:fld>
            <a:endParaRPr lang="en-US"/>
          </a:p>
        </p:txBody>
      </p:sp>
    </p:spTree>
    <p:extLst>
      <p:ext uri="{BB962C8B-B14F-4D97-AF65-F5344CB8AC3E}">
        <p14:creationId xmlns:p14="http://schemas.microsoft.com/office/powerpoint/2010/main" val="2900393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20</a:t>
            </a:fld>
            <a:endParaRPr lang="en-US"/>
          </a:p>
        </p:txBody>
      </p:sp>
    </p:spTree>
    <p:extLst>
      <p:ext uri="{BB962C8B-B14F-4D97-AF65-F5344CB8AC3E}">
        <p14:creationId xmlns:p14="http://schemas.microsoft.com/office/powerpoint/2010/main" val="127927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e.g.</a:t>
            </a:r>
            <a:r>
              <a:rPr lang="en-US" baseline="0" dirty="0" smtClean="0"/>
              <a:t> </a:t>
            </a:r>
            <a:r>
              <a:rPr lang="en-US" dirty="0" smtClean="0"/>
              <a:t>Character– Culture – Human Nature</a:t>
            </a:r>
          </a:p>
          <a:p>
            <a:endParaRPr lang="en-US" dirty="0"/>
          </a:p>
        </p:txBody>
      </p:sp>
      <p:sp>
        <p:nvSpPr>
          <p:cNvPr id="4" name="Slide Number Placeholder 3"/>
          <p:cNvSpPr>
            <a:spLocks noGrp="1"/>
          </p:cNvSpPr>
          <p:nvPr>
            <p:ph type="sldNum" sz="quarter" idx="10"/>
          </p:nvPr>
        </p:nvSpPr>
        <p:spPr/>
        <p:txBody>
          <a:bodyPr/>
          <a:lstStyle/>
          <a:p>
            <a:fld id="{CC6A6068-D796-42F0-A0DC-6E2418399D52}" type="slidenum">
              <a:rPr lang="en-US" smtClean="0"/>
              <a:t>21</a:t>
            </a:fld>
            <a:endParaRPr lang="en-US"/>
          </a:p>
        </p:txBody>
      </p:sp>
    </p:spTree>
    <p:extLst>
      <p:ext uri="{BB962C8B-B14F-4D97-AF65-F5344CB8AC3E}">
        <p14:creationId xmlns:p14="http://schemas.microsoft.com/office/powerpoint/2010/main" val="555706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smtClean="0"/>
              <a:t>“Not setting truth against truth</a:t>
            </a:r>
            <a:r>
              <a:rPr lang="en-US" baseline="0" dirty="0" smtClean="0"/>
              <a:t> to see which will stand and survive, but completing truth by truth in the light of the one Truth of which all are the aspects.” LD 983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Genius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Deep thinking – William Byers – paradigm</a:t>
            </a:r>
            <a:r>
              <a:rPr lang="en-US" baseline="0" dirty="0" smtClean="0"/>
              <a:t> change – change in conceptual framework</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6A6068-D796-42F0-A0DC-6E2418399D52}" type="slidenum">
              <a:rPr lang="en-US" smtClean="0"/>
              <a:t>22</a:t>
            </a:fld>
            <a:endParaRPr lang="en-US"/>
          </a:p>
        </p:txBody>
      </p:sp>
    </p:spTree>
    <p:extLst>
      <p:ext uri="{BB962C8B-B14F-4D97-AF65-F5344CB8AC3E}">
        <p14:creationId xmlns:p14="http://schemas.microsoft.com/office/powerpoint/2010/main" val="3283704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23</a:t>
            </a:fld>
            <a:endParaRPr lang="en-US"/>
          </a:p>
        </p:txBody>
      </p:sp>
    </p:spTree>
    <p:extLst>
      <p:ext uri="{BB962C8B-B14F-4D97-AF65-F5344CB8AC3E}">
        <p14:creationId xmlns:p14="http://schemas.microsoft.com/office/powerpoint/2010/main" val="1712816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24</a:t>
            </a:fld>
            <a:endParaRPr lang="en-US"/>
          </a:p>
        </p:txBody>
      </p:sp>
    </p:spTree>
    <p:extLst>
      <p:ext uri="{BB962C8B-B14F-4D97-AF65-F5344CB8AC3E}">
        <p14:creationId xmlns:p14="http://schemas.microsoft.com/office/powerpoint/2010/main" val="70955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think much more about what has happened over the past 2000</a:t>
            </a:r>
            <a:r>
              <a:rPr lang="en-US" baseline="0" dirty="0" smtClean="0"/>
              <a:t> years than what is likely to happen over the next 20</a:t>
            </a:r>
          </a:p>
          <a:p>
            <a:endParaRPr lang="en-US" dirty="0" smtClean="0"/>
          </a:p>
          <a:p>
            <a:r>
              <a:rPr lang="en-US" dirty="0" smtClean="0"/>
              <a:t>What lessons have we learned from our glance at the past that are applicable to the future? How to teach those lessons?</a:t>
            </a:r>
            <a:endParaRPr lang="en-US" dirty="0"/>
          </a:p>
        </p:txBody>
      </p:sp>
      <p:sp>
        <p:nvSpPr>
          <p:cNvPr id="4" name="Slide Number Placeholder 3"/>
          <p:cNvSpPr>
            <a:spLocks noGrp="1"/>
          </p:cNvSpPr>
          <p:nvPr>
            <p:ph type="sldNum" sz="quarter" idx="10"/>
          </p:nvPr>
        </p:nvSpPr>
        <p:spPr/>
        <p:txBody>
          <a:bodyPr/>
          <a:lstStyle/>
          <a:p>
            <a:fld id="{CC6A6068-D796-42F0-A0DC-6E2418399D52}" type="slidenum">
              <a:rPr lang="en-US" smtClean="0"/>
              <a:t>3</a:t>
            </a:fld>
            <a:endParaRPr lang="en-US"/>
          </a:p>
        </p:txBody>
      </p:sp>
    </p:spTree>
    <p:extLst>
      <p:ext uri="{BB962C8B-B14F-4D97-AF65-F5344CB8AC3E}">
        <p14:creationId xmlns:p14="http://schemas.microsoft.com/office/powerpoint/2010/main" val="367039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4</a:t>
            </a:fld>
            <a:endParaRPr lang="en-US"/>
          </a:p>
        </p:txBody>
      </p:sp>
    </p:spTree>
    <p:extLst>
      <p:ext uri="{BB962C8B-B14F-4D97-AF65-F5344CB8AC3E}">
        <p14:creationId xmlns:p14="http://schemas.microsoft.com/office/powerpoint/2010/main" val="245858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5</a:t>
            </a:fld>
            <a:endParaRPr lang="en-US"/>
          </a:p>
        </p:txBody>
      </p:sp>
    </p:spTree>
    <p:extLst>
      <p:ext uri="{BB962C8B-B14F-4D97-AF65-F5344CB8AC3E}">
        <p14:creationId xmlns:p14="http://schemas.microsoft.com/office/powerpoint/2010/main" val="69387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6</a:t>
            </a:fld>
            <a:endParaRPr lang="en-US"/>
          </a:p>
        </p:txBody>
      </p:sp>
    </p:spTree>
    <p:extLst>
      <p:ext uri="{BB962C8B-B14F-4D97-AF65-F5344CB8AC3E}">
        <p14:creationId xmlns:p14="http://schemas.microsoft.com/office/powerpoint/2010/main" val="253911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2479E5D-6F5F-4884-AAC6-E87B69837466}" type="slidenum">
              <a:rPr lang="en-IN" smtClean="0"/>
              <a:t>7</a:t>
            </a:fld>
            <a:endParaRPr lang="en-IN"/>
          </a:p>
        </p:txBody>
      </p:sp>
    </p:spTree>
    <p:extLst>
      <p:ext uri="{BB962C8B-B14F-4D97-AF65-F5344CB8AC3E}">
        <p14:creationId xmlns:p14="http://schemas.microsoft.com/office/powerpoint/2010/main" val="277444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8</a:t>
            </a:fld>
            <a:endParaRPr lang="en-US"/>
          </a:p>
        </p:txBody>
      </p:sp>
    </p:spTree>
    <p:extLst>
      <p:ext uri="{BB962C8B-B14F-4D97-AF65-F5344CB8AC3E}">
        <p14:creationId xmlns:p14="http://schemas.microsoft.com/office/powerpoint/2010/main" val="398929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A6068-D796-42F0-A0DC-6E2418399D52}" type="slidenum">
              <a:rPr lang="en-US" smtClean="0"/>
              <a:t>9</a:t>
            </a:fld>
            <a:endParaRPr lang="en-US"/>
          </a:p>
        </p:txBody>
      </p:sp>
    </p:spTree>
    <p:extLst>
      <p:ext uri="{BB962C8B-B14F-4D97-AF65-F5344CB8AC3E}">
        <p14:creationId xmlns:p14="http://schemas.microsoft.com/office/powerpoint/2010/main" val="374900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FB0CD1-710A-4C1C-AF75-69F7B9EAE04C}"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380970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FB0CD1-710A-4C1C-AF75-69F7B9EAE04C}"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94917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FB0CD1-710A-4C1C-AF75-69F7B9EAE04C}"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155201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FB0CD1-710A-4C1C-AF75-69F7B9EAE04C}"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10659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B0CD1-710A-4C1C-AF75-69F7B9EAE04C}"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320206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FB0CD1-710A-4C1C-AF75-69F7B9EAE04C}"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193199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FB0CD1-710A-4C1C-AF75-69F7B9EAE04C}" type="datetimeFigureOut">
              <a:rPr lang="en-US" smtClean="0"/>
              <a:t>9/20/2015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54112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FB0CD1-710A-4C1C-AF75-69F7B9EAE04C}" type="datetimeFigureOut">
              <a:rPr lang="en-US" smtClean="0"/>
              <a:t>9/20/2015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407760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B0CD1-710A-4C1C-AF75-69F7B9EAE04C}" type="datetimeFigureOut">
              <a:rPr lang="en-US" smtClean="0"/>
              <a:t>9/20/2015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4910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B0CD1-710A-4C1C-AF75-69F7B9EAE04C}"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146200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B0CD1-710A-4C1C-AF75-69F7B9EAE04C}"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00B37-5ACB-48E1-872B-9B66B63BA4C7}" type="slidenum">
              <a:rPr lang="en-US" smtClean="0"/>
              <a:t>‹#›</a:t>
            </a:fld>
            <a:endParaRPr lang="en-US"/>
          </a:p>
        </p:txBody>
      </p:sp>
    </p:spTree>
    <p:extLst>
      <p:ext uri="{BB962C8B-B14F-4D97-AF65-F5344CB8AC3E}">
        <p14:creationId xmlns:p14="http://schemas.microsoft.com/office/powerpoint/2010/main" val="59778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B0CD1-710A-4C1C-AF75-69F7B9EAE04C}" type="datetimeFigureOut">
              <a:rPr lang="en-US" smtClean="0"/>
              <a:t>9/20/2015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00B37-5ACB-48E1-872B-9B66B63BA4C7}" type="slidenum">
              <a:rPr lang="en-US" smtClean="0"/>
              <a:t>‹#›</a:t>
            </a:fld>
            <a:endParaRPr lang="en-US"/>
          </a:p>
        </p:txBody>
      </p:sp>
    </p:spTree>
    <p:extLst>
      <p:ext uri="{BB962C8B-B14F-4D97-AF65-F5344CB8AC3E}">
        <p14:creationId xmlns:p14="http://schemas.microsoft.com/office/powerpoint/2010/main" val="583115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2376" y="3699875"/>
            <a:ext cx="8566823" cy="1029287"/>
          </a:xfrm>
          <a:solidFill>
            <a:srgbClr val="8A0000"/>
          </a:solidFill>
          <a:effectLst>
            <a:reflection blurRad="6350" stA="52000" endA="300" endPos="35000" dir="5400000" sy="-100000" algn="bl" rotWithShape="0"/>
          </a:effectLst>
        </p:spPr>
        <p:txBody>
          <a:bodyPr>
            <a:noAutofit/>
          </a:bodyPr>
          <a:lstStyle/>
          <a:p>
            <a:r>
              <a:rPr lang="en-US" sz="6600" b="1" dirty="0" smtClean="0">
                <a:solidFill>
                  <a:schemeClr val="bg1"/>
                </a:solidFill>
              </a:rPr>
              <a:t>Education at Warp Speed</a:t>
            </a:r>
            <a:endParaRPr lang="en-US" sz="6600" b="1" dirty="0">
              <a:solidFill>
                <a:schemeClr val="bg1"/>
              </a:solidFill>
            </a:endParaRPr>
          </a:p>
        </p:txBody>
      </p:sp>
      <p:grpSp>
        <p:nvGrpSpPr>
          <p:cNvPr id="6" name="Group 5"/>
          <p:cNvGrpSpPr/>
          <p:nvPr/>
        </p:nvGrpSpPr>
        <p:grpSpPr>
          <a:xfrm>
            <a:off x="243347" y="1919168"/>
            <a:ext cx="8696795" cy="1423528"/>
            <a:chOff x="243347" y="292076"/>
            <a:chExt cx="8696795" cy="1423528"/>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47" y="292076"/>
              <a:ext cx="1423528" cy="142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92077"/>
              <a:ext cx="1396342" cy="14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869396" y="472258"/>
              <a:ext cx="5586289" cy="1076226"/>
              <a:chOff x="1759859" y="1714752"/>
              <a:chExt cx="5586289" cy="1076226"/>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859" y="1714752"/>
                <a:ext cx="1091173" cy="107622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1718" y="1844924"/>
                <a:ext cx="1652865" cy="85896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484" y="1925003"/>
                <a:ext cx="1267500" cy="6337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1945" y="1829536"/>
                <a:ext cx="1054203" cy="801788"/>
              </a:xfrm>
              <a:prstGeom prst="rect">
                <a:avLst/>
              </a:prstGeom>
            </p:spPr>
          </p:pic>
        </p:grpSp>
      </p:grpSp>
      <p:sp>
        <p:nvSpPr>
          <p:cNvPr id="2" name="Rounded Rectangle 1"/>
          <p:cNvSpPr/>
          <p:nvPr/>
        </p:nvSpPr>
        <p:spPr>
          <a:xfrm>
            <a:off x="243347" y="304800"/>
            <a:ext cx="8566824" cy="1553029"/>
          </a:xfrm>
          <a:prstGeom prst="roundRect">
            <a:avLst/>
          </a:prstGeom>
          <a:solidFill>
            <a:srgbClr val="00206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9944" y="279830"/>
            <a:ext cx="8157029" cy="1508105"/>
          </a:xfrm>
          <a:prstGeom prst="rect">
            <a:avLst/>
          </a:prstGeom>
          <a:noFill/>
        </p:spPr>
        <p:txBody>
          <a:bodyPr wrap="square" rtlCol="0">
            <a:spAutoFit/>
          </a:bodyPr>
          <a:lstStyle/>
          <a:p>
            <a:pPr algn="ctr"/>
            <a:r>
              <a:rPr lang="en-US" sz="2800" b="1" dirty="0" smtClean="0">
                <a:solidFill>
                  <a:schemeClr val="bg1"/>
                </a:solidFill>
              </a:rPr>
              <a:t>WUC and WAAS offer a Post-graduate Course on</a:t>
            </a:r>
          </a:p>
          <a:p>
            <a:pPr algn="ctr"/>
            <a:r>
              <a:rPr lang="en-US" sz="4000" b="1" dirty="0" smtClean="0">
                <a:solidFill>
                  <a:schemeClr val="bg1"/>
                </a:solidFill>
              </a:rPr>
              <a:t>Future Education</a:t>
            </a:r>
          </a:p>
          <a:p>
            <a:pPr algn="ctr"/>
            <a:r>
              <a:rPr lang="en-US" sz="2400" b="1" i="1" dirty="0" smtClean="0">
                <a:solidFill>
                  <a:schemeClr val="bg1"/>
                </a:solidFill>
              </a:rPr>
              <a:t>IUC, Dubrovnik, September 21-23, 2015</a:t>
            </a:r>
            <a:endParaRPr lang="en-US" sz="2400" b="1" i="1" dirty="0">
              <a:solidFill>
                <a:schemeClr val="bg1"/>
              </a:solidFill>
            </a:endParaRPr>
          </a:p>
        </p:txBody>
      </p:sp>
      <p:sp>
        <p:nvSpPr>
          <p:cNvPr id="15" name="Subtitle 14"/>
          <p:cNvSpPr>
            <a:spLocks noGrp="1"/>
          </p:cNvSpPr>
          <p:nvPr>
            <p:ph type="subTitle" idx="1"/>
          </p:nvPr>
        </p:nvSpPr>
        <p:spPr>
          <a:xfrm>
            <a:off x="1952171" y="5642197"/>
            <a:ext cx="6858000" cy="845691"/>
          </a:xfrm>
        </p:spPr>
        <p:txBody>
          <a:bodyPr>
            <a:normAutofit lnSpcReduction="10000"/>
          </a:bodyPr>
          <a:lstStyle/>
          <a:p>
            <a:pPr algn="r"/>
            <a:r>
              <a:rPr lang="en-US" b="1" dirty="0">
                <a:solidFill>
                  <a:srgbClr val="002060"/>
                </a:solidFill>
              </a:rPr>
              <a:t>By Garry </a:t>
            </a:r>
            <a:r>
              <a:rPr lang="en-US" b="1" dirty="0" smtClean="0">
                <a:solidFill>
                  <a:srgbClr val="002060"/>
                </a:solidFill>
              </a:rPr>
              <a:t>Jacobs </a:t>
            </a:r>
          </a:p>
          <a:p>
            <a:pPr algn="r"/>
            <a:r>
              <a:rPr lang="en-US" b="1" dirty="0" smtClean="0">
                <a:solidFill>
                  <a:srgbClr val="002060"/>
                </a:solidFill>
              </a:rPr>
              <a:t>CEO</a:t>
            </a:r>
            <a:r>
              <a:rPr lang="en-US" b="1" dirty="0">
                <a:solidFill>
                  <a:srgbClr val="002060"/>
                </a:solidFill>
              </a:rPr>
              <a:t>, World University Consortium</a:t>
            </a:r>
          </a:p>
          <a:p>
            <a:endParaRPr lang="en-US" dirty="0"/>
          </a:p>
        </p:txBody>
      </p:sp>
    </p:spTree>
    <p:extLst>
      <p:ext uri="{BB962C8B-B14F-4D97-AF65-F5344CB8AC3E}">
        <p14:creationId xmlns:p14="http://schemas.microsoft.com/office/powerpoint/2010/main" val="923984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26" y="365127"/>
            <a:ext cx="8103870" cy="1052194"/>
          </a:xfrm>
          <a:solidFill>
            <a:srgbClr val="002060"/>
          </a:solidFill>
          <a:effectLst>
            <a:reflection blurRad="6350" stA="52000" endA="300" endPos="35000" dir="5400000" sy="-100000" algn="bl" rotWithShape="0"/>
          </a:effectLst>
        </p:spPr>
        <p:txBody>
          <a:bodyPr>
            <a:normAutofit/>
          </a:bodyPr>
          <a:lstStyle/>
          <a:p>
            <a:pPr algn="ctr"/>
            <a:r>
              <a:rPr lang="en-US" sz="5400" b="1" dirty="0" smtClean="0">
                <a:solidFill>
                  <a:schemeClr val="bg1"/>
                </a:solidFill>
              </a:rPr>
              <a:t>21</a:t>
            </a:r>
            <a:r>
              <a:rPr lang="en-US" sz="5400" b="1" baseline="30000" dirty="0" smtClean="0">
                <a:solidFill>
                  <a:schemeClr val="bg1"/>
                </a:solidFill>
              </a:rPr>
              <a:t>st</a:t>
            </a:r>
            <a:r>
              <a:rPr lang="en-US" sz="5400" b="1" dirty="0" smtClean="0">
                <a:solidFill>
                  <a:schemeClr val="bg1"/>
                </a:solidFill>
              </a:rPr>
              <a:t> Century Education</a:t>
            </a:r>
            <a:r>
              <a:rPr lang="en-US" dirty="0" smtClean="0"/>
              <a:t>	</a:t>
            </a:r>
            <a:endParaRPr lang="en-US" dirty="0"/>
          </a:p>
        </p:txBody>
      </p:sp>
      <p:sp>
        <p:nvSpPr>
          <p:cNvPr id="3" name="Content Placeholder 2"/>
          <p:cNvSpPr>
            <a:spLocks noGrp="1"/>
          </p:cNvSpPr>
          <p:nvPr>
            <p:ph idx="1"/>
          </p:nvPr>
        </p:nvSpPr>
        <p:spPr>
          <a:xfrm>
            <a:off x="628650" y="1630680"/>
            <a:ext cx="8103870" cy="4587240"/>
          </a:xfrm>
        </p:spPr>
        <p:txBody>
          <a:bodyPr>
            <a:normAutofit/>
          </a:bodyPr>
          <a:lstStyle/>
          <a:p>
            <a:pPr marL="0" indent="0">
              <a:lnSpc>
                <a:spcPct val="100000"/>
              </a:lnSpc>
              <a:spcBef>
                <a:spcPts val="0"/>
              </a:spcBef>
              <a:buNone/>
              <a:defRPr/>
            </a:pPr>
            <a:endParaRPr lang="en-IN" sz="3200" dirty="0" smtClean="0"/>
          </a:p>
          <a:p>
            <a:pPr marL="0" indent="0" algn="ctr">
              <a:spcBef>
                <a:spcPts val="600"/>
              </a:spcBef>
              <a:spcAft>
                <a:spcPts val="600"/>
              </a:spcAft>
              <a:buNone/>
              <a:defRPr/>
            </a:pPr>
            <a:r>
              <a:rPr lang="en-IN" sz="4000" b="1" dirty="0">
                <a:solidFill>
                  <a:srgbClr val="8A0000"/>
                </a:solidFill>
              </a:rPr>
              <a:t>1000 </a:t>
            </a:r>
            <a:r>
              <a:rPr lang="en-IN" sz="4000" b="1" dirty="0" smtClean="0">
                <a:solidFill>
                  <a:srgbClr val="8A0000"/>
                </a:solidFill>
              </a:rPr>
              <a:t>Major Subjects</a:t>
            </a:r>
            <a:endParaRPr lang="en-IN" sz="4000" b="1" dirty="0">
              <a:solidFill>
                <a:srgbClr val="8A0000"/>
              </a:solidFill>
            </a:endParaRPr>
          </a:p>
          <a:p>
            <a:pPr>
              <a:spcBef>
                <a:spcPts val="600"/>
              </a:spcBef>
              <a:spcAft>
                <a:spcPts val="600"/>
              </a:spcAft>
              <a:defRPr/>
            </a:pPr>
            <a:endParaRPr lang="en-IN" sz="3000" b="1" dirty="0" smtClean="0">
              <a:solidFill>
                <a:srgbClr val="002060"/>
              </a:solidFill>
            </a:endParaRPr>
          </a:p>
          <a:p>
            <a:pPr>
              <a:spcBef>
                <a:spcPts val="600"/>
              </a:spcBef>
              <a:spcAft>
                <a:spcPts val="600"/>
              </a:spcAft>
              <a:defRPr/>
            </a:pPr>
            <a:r>
              <a:rPr lang="en-IN" sz="3000" b="1" dirty="0" smtClean="0">
                <a:solidFill>
                  <a:srgbClr val="002060"/>
                </a:solidFill>
              </a:rPr>
              <a:t>Biology (63 subjects)</a:t>
            </a:r>
          </a:p>
          <a:p>
            <a:pPr>
              <a:spcBef>
                <a:spcPts val="600"/>
              </a:spcBef>
              <a:spcAft>
                <a:spcPts val="600"/>
              </a:spcAft>
              <a:defRPr/>
            </a:pPr>
            <a:r>
              <a:rPr lang="en-IN" sz="3000" b="1" dirty="0" smtClean="0">
                <a:solidFill>
                  <a:srgbClr val="002060"/>
                </a:solidFill>
              </a:rPr>
              <a:t>Medicine (24 sciences + 120 sub-specialities)</a:t>
            </a:r>
          </a:p>
          <a:p>
            <a:pPr>
              <a:spcBef>
                <a:spcPts val="600"/>
              </a:spcBef>
              <a:spcAft>
                <a:spcPts val="600"/>
              </a:spcAft>
              <a:defRPr/>
            </a:pPr>
            <a:r>
              <a:rPr lang="en-IN" sz="3000" b="1" dirty="0" smtClean="0">
                <a:solidFill>
                  <a:srgbClr val="002060"/>
                </a:solidFill>
              </a:rPr>
              <a:t>Psychology (22 specialties)</a:t>
            </a:r>
          </a:p>
          <a:p>
            <a:pPr marL="457200" lvl="1" indent="0">
              <a:spcBef>
                <a:spcPts val="600"/>
              </a:spcBef>
              <a:spcAft>
                <a:spcPts val="600"/>
              </a:spcAft>
              <a:buNone/>
              <a:defRPr/>
            </a:pPr>
            <a:r>
              <a:rPr lang="en-IN" sz="2600" b="1" dirty="0" smtClean="0">
                <a:solidFill>
                  <a:srgbClr val="002060"/>
                </a:solidFill>
              </a:rPr>
              <a:t> </a:t>
            </a:r>
            <a:endParaRPr lang="en-IN" sz="3200" dirty="0"/>
          </a:p>
          <a:p>
            <a:pPr marL="0" indent="0">
              <a:lnSpc>
                <a:spcPct val="100000"/>
              </a:lnSpc>
              <a:spcBef>
                <a:spcPts val="0"/>
              </a:spcBef>
              <a:buNone/>
              <a:defRPr/>
            </a:pPr>
            <a:endParaRPr lang="en-IN" sz="3200" dirty="0"/>
          </a:p>
        </p:txBody>
      </p:sp>
      <p:sp>
        <p:nvSpPr>
          <p:cNvPr id="4" name="TextBox 3"/>
          <p:cNvSpPr txBox="1"/>
          <p:nvPr/>
        </p:nvSpPr>
        <p:spPr>
          <a:xfrm>
            <a:off x="6747324" y="6246613"/>
            <a:ext cx="1748976" cy="369332"/>
          </a:xfrm>
          <a:prstGeom prst="rect">
            <a:avLst/>
          </a:prstGeom>
          <a:noFill/>
        </p:spPr>
        <p:txBody>
          <a:bodyPr wrap="square" rtlCol="0">
            <a:spAutoFit/>
          </a:bodyPr>
          <a:lstStyle/>
          <a:p>
            <a:pPr algn="r"/>
            <a:r>
              <a:rPr lang="en-US" dirty="0" smtClean="0"/>
              <a:t>6</a:t>
            </a:r>
            <a:endParaRPr lang="en-US" dirty="0"/>
          </a:p>
        </p:txBody>
      </p:sp>
    </p:spTree>
    <p:extLst>
      <p:ext uri="{BB962C8B-B14F-4D97-AF65-F5344CB8AC3E}">
        <p14:creationId xmlns:p14="http://schemas.microsoft.com/office/powerpoint/2010/main" val="4197582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394" y="365126"/>
            <a:ext cx="8103870" cy="1403515"/>
          </a:xfrm>
          <a:solidFill>
            <a:srgbClr val="002060"/>
          </a:solidFill>
          <a:effectLst/>
        </p:spPr>
        <p:txBody>
          <a:bodyPr>
            <a:noAutofit/>
          </a:bodyPr>
          <a:lstStyle/>
          <a:p>
            <a:pPr algn="ctr"/>
            <a:r>
              <a:rPr lang="en-US" b="1" dirty="0">
                <a:solidFill>
                  <a:schemeClr val="bg1"/>
                </a:solidFill>
              </a:rPr>
              <a:t>What’s wrong with compartmentalized knowledge?	</a:t>
            </a:r>
          </a:p>
        </p:txBody>
      </p:sp>
      <p:sp>
        <p:nvSpPr>
          <p:cNvPr id="3" name="Content Placeholder 2"/>
          <p:cNvSpPr>
            <a:spLocks noGrp="1"/>
          </p:cNvSpPr>
          <p:nvPr>
            <p:ph idx="1"/>
          </p:nvPr>
        </p:nvSpPr>
        <p:spPr>
          <a:xfrm>
            <a:off x="397042" y="1630680"/>
            <a:ext cx="8458200" cy="4587240"/>
          </a:xfrm>
        </p:spPr>
        <p:txBody>
          <a:bodyPr>
            <a:normAutofit fontScale="92500"/>
          </a:bodyPr>
          <a:lstStyle/>
          <a:p>
            <a:pPr marL="0" indent="0">
              <a:lnSpc>
                <a:spcPct val="100000"/>
              </a:lnSpc>
              <a:spcBef>
                <a:spcPts val="0"/>
              </a:spcBef>
              <a:buNone/>
              <a:defRPr/>
            </a:pPr>
            <a:endParaRPr lang="en-IN" sz="3200" dirty="0" smtClean="0"/>
          </a:p>
          <a:p>
            <a:pPr>
              <a:spcBef>
                <a:spcPts val="600"/>
              </a:spcBef>
              <a:spcAft>
                <a:spcPts val="600"/>
              </a:spcAft>
              <a:buFont typeface="Wingdings" panose="05000000000000000000" pitchFamily="2" charset="2"/>
              <a:buChar char="§"/>
              <a:defRPr/>
            </a:pPr>
            <a:r>
              <a:rPr lang="en-IN" sz="3600" dirty="0" smtClean="0"/>
              <a:t>It is a great power for exclusive concentration &amp; in-depth knowledge of a part of reality.</a:t>
            </a:r>
          </a:p>
          <a:p>
            <a:pPr>
              <a:spcBef>
                <a:spcPts val="600"/>
              </a:spcBef>
              <a:spcAft>
                <a:spcPts val="600"/>
              </a:spcAft>
              <a:buFont typeface="Wingdings" panose="05000000000000000000" pitchFamily="2" charset="2"/>
              <a:buChar char="§"/>
              <a:defRPr/>
            </a:pPr>
            <a:r>
              <a:rPr lang="en-IN" sz="3600" dirty="0" smtClean="0"/>
              <a:t>It is a root cause of current social problems</a:t>
            </a:r>
          </a:p>
          <a:p>
            <a:pPr lvl="1">
              <a:spcBef>
                <a:spcPts val="600"/>
              </a:spcBef>
              <a:spcAft>
                <a:spcPts val="600"/>
              </a:spcAft>
              <a:defRPr/>
            </a:pPr>
            <a:r>
              <a:rPr lang="en-IN" sz="3200" dirty="0" smtClean="0"/>
              <a:t>Divorce of financial markets from real economy</a:t>
            </a:r>
          </a:p>
          <a:p>
            <a:pPr lvl="1">
              <a:spcBef>
                <a:spcPts val="600"/>
              </a:spcBef>
              <a:spcAft>
                <a:spcPts val="600"/>
              </a:spcAft>
              <a:defRPr/>
            </a:pPr>
            <a:r>
              <a:rPr lang="en-IN" sz="3200" dirty="0" smtClean="0"/>
              <a:t>Divorce of growth from human welfare</a:t>
            </a:r>
          </a:p>
          <a:p>
            <a:pPr lvl="1">
              <a:spcBef>
                <a:spcPts val="600"/>
              </a:spcBef>
              <a:spcAft>
                <a:spcPts val="600"/>
              </a:spcAft>
              <a:defRPr/>
            </a:pPr>
            <a:r>
              <a:rPr lang="en-IN" sz="3200" dirty="0" smtClean="0"/>
              <a:t>Divorce of economy from ecology</a:t>
            </a:r>
          </a:p>
          <a:p>
            <a:pPr lvl="1">
              <a:spcBef>
                <a:spcPts val="600"/>
              </a:spcBef>
              <a:spcAft>
                <a:spcPts val="600"/>
              </a:spcAft>
              <a:defRPr/>
            </a:pPr>
            <a:r>
              <a:rPr lang="en-IN" sz="3200" dirty="0" smtClean="0"/>
              <a:t>Gap between R&amp;D and social responsibility</a:t>
            </a:r>
            <a:endParaRPr lang="en-IN" sz="3200" dirty="0"/>
          </a:p>
          <a:p>
            <a:pPr>
              <a:lnSpc>
                <a:spcPct val="100000"/>
              </a:lnSpc>
              <a:spcBef>
                <a:spcPts val="0"/>
              </a:spcBef>
              <a:buFont typeface="Wingdings" panose="05000000000000000000" pitchFamily="2" charset="2"/>
              <a:buChar char="§"/>
              <a:defRPr/>
            </a:pPr>
            <a:endParaRPr lang="en-IN" sz="3200" dirty="0"/>
          </a:p>
        </p:txBody>
      </p:sp>
      <p:sp>
        <p:nvSpPr>
          <p:cNvPr id="4" name="TextBox 3"/>
          <p:cNvSpPr txBox="1"/>
          <p:nvPr/>
        </p:nvSpPr>
        <p:spPr>
          <a:xfrm>
            <a:off x="6747324" y="6246613"/>
            <a:ext cx="1748976" cy="369332"/>
          </a:xfrm>
          <a:prstGeom prst="rect">
            <a:avLst/>
          </a:prstGeom>
          <a:noFill/>
        </p:spPr>
        <p:txBody>
          <a:bodyPr wrap="square" rtlCol="0">
            <a:spAutoFit/>
          </a:bodyPr>
          <a:lstStyle/>
          <a:p>
            <a:pPr algn="r"/>
            <a:fld id="{15675ED6-1DF2-4E66-9A51-54910A8BC2FA}" type="slidenum">
              <a:rPr lang="en-US" smtClean="0"/>
              <a:t>11</a:t>
            </a:fld>
            <a:endParaRPr lang="en-US" dirty="0"/>
          </a:p>
        </p:txBody>
      </p:sp>
    </p:spTree>
    <p:extLst>
      <p:ext uri="{BB962C8B-B14F-4D97-AF65-F5344CB8AC3E}">
        <p14:creationId xmlns:p14="http://schemas.microsoft.com/office/powerpoint/2010/main" val="2950574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67007"/>
            <a:ext cx="8534400" cy="1342930"/>
          </a:xfrm>
          <a:solidFill>
            <a:srgbClr val="002060"/>
          </a:solidFill>
          <a:scene3d>
            <a:camera prst="orthographicFront"/>
            <a:lightRig rig="threePt" dir="t"/>
          </a:scene3d>
          <a:sp3d>
            <a:bevelT w="152400" h="50800" prst="softRound"/>
          </a:sp3d>
        </p:spPr>
        <p:txBody>
          <a:bodyPr>
            <a:noAutofit/>
          </a:bodyPr>
          <a:lstStyle/>
          <a:p>
            <a:pPr algn="ctr"/>
            <a:r>
              <a:rPr lang="en-US" b="1" dirty="0" smtClean="0">
                <a:solidFill>
                  <a:schemeClr val="bg1"/>
                </a:solidFill>
              </a:rPr>
              <a:t>What should we teach? </a:t>
            </a:r>
            <a:endParaRPr lang="en-US" b="1" dirty="0">
              <a:solidFill>
                <a:schemeClr val="bg1"/>
              </a:solidFill>
            </a:endParaRPr>
          </a:p>
        </p:txBody>
      </p:sp>
      <p:sp>
        <p:nvSpPr>
          <p:cNvPr id="3" name="Content Placeholder 2"/>
          <p:cNvSpPr>
            <a:spLocks noGrp="1"/>
          </p:cNvSpPr>
          <p:nvPr>
            <p:ph idx="1"/>
          </p:nvPr>
        </p:nvSpPr>
        <p:spPr>
          <a:xfrm>
            <a:off x="274320" y="1642745"/>
            <a:ext cx="8534400" cy="4351338"/>
          </a:xfrm>
        </p:spPr>
        <p:txBody>
          <a:bodyPr>
            <a:normAutofit/>
          </a:bodyPr>
          <a:lstStyle/>
          <a:p>
            <a:r>
              <a:rPr lang="en-US" sz="3000" b="1" dirty="0" smtClean="0">
                <a:solidFill>
                  <a:srgbClr val="C00000"/>
                </a:solidFill>
              </a:rPr>
              <a:t>Facts</a:t>
            </a:r>
            <a:r>
              <a:rPr lang="en-US" sz="3000" b="1" dirty="0" smtClean="0">
                <a:solidFill>
                  <a:srgbClr val="0070C0"/>
                </a:solidFill>
              </a:rPr>
              <a:t> </a:t>
            </a:r>
            <a:r>
              <a:rPr lang="en-US" sz="3000" b="1" dirty="0" smtClean="0">
                <a:solidFill>
                  <a:srgbClr val="002060"/>
                </a:solidFill>
              </a:rPr>
              <a:t>that are multiplying exponentially</a:t>
            </a:r>
          </a:p>
          <a:p>
            <a:r>
              <a:rPr lang="en-US" sz="3000" b="1" dirty="0">
                <a:solidFill>
                  <a:srgbClr val="C00000"/>
                </a:solidFill>
              </a:rPr>
              <a:t>Information</a:t>
            </a:r>
            <a:r>
              <a:rPr lang="en-US" sz="3000" b="1" dirty="0">
                <a:solidFill>
                  <a:srgbClr val="0070C0"/>
                </a:solidFill>
              </a:rPr>
              <a:t> </a:t>
            </a:r>
            <a:r>
              <a:rPr lang="en-US" sz="3000" b="1" dirty="0" smtClean="0">
                <a:solidFill>
                  <a:srgbClr val="002060"/>
                </a:solidFill>
              </a:rPr>
              <a:t>that is out-of</a:t>
            </a:r>
            <a:r>
              <a:rPr lang="en-US" sz="3000" b="1" dirty="0">
                <a:solidFill>
                  <a:srgbClr val="002060"/>
                </a:solidFill>
              </a:rPr>
              <a:t>-</a:t>
            </a:r>
            <a:r>
              <a:rPr lang="en-US" sz="3000" b="1" dirty="0" smtClean="0">
                <a:solidFill>
                  <a:srgbClr val="002060"/>
                </a:solidFill>
              </a:rPr>
              <a:t>date even when it is taught</a:t>
            </a:r>
          </a:p>
          <a:p>
            <a:r>
              <a:rPr lang="en-US" sz="3000" b="1" dirty="0">
                <a:solidFill>
                  <a:srgbClr val="C00000"/>
                </a:solidFill>
              </a:rPr>
              <a:t>Thoughts</a:t>
            </a:r>
            <a:r>
              <a:rPr lang="en-US" sz="3000" b="1" dirty="0">
                <a:solidFill>
                  <a:srgbClr val="0070C0"/>
                </a:solidFill>
              </a:rPr>
              <a:t> </a:t>
            </a:r>
            <a:r>
              <a:rPr lang="en-US" sz="3000" b="1" dirty="0" smtClean="0">
                <a:solidFill>
                  <a:srgbClr val="002060"/>
                </a:solidFill>
              </a:rPr>
              <a:t>derived by the correlation of information </a:t>
            </a:r>
          </a:p>
          <a:p>
            <a:r>
              <a:rPr lang="en-US" sz="3000" b="1" dirty="0" smtClean="0">
                <a:solidFill>
                  <a:srgbClr val="C00000"/>
                </a:solidFill>
              </a:rPr>
              <a:t>Ideas</a:t>
            </a:r>
            <a:r>
              <a:rPr lang="en-US" sz="3000" b="1" dirty="0" smtClean="0">
                <a:solidFill>
                  <a:srgbClr val="0070C0"/>
                </a:solidFill>
              </a:rPr>
              <a:t> </a:t>
            </a:r>
            <a:r>
              <a:rPr lang="en-US" sz="3000" b="1" dirty="0" smtClean="0">
                <a:solidFill>
                  <a:srgbClr val="002060"/>
                </a:solidFill>
              </a:rPr>
              <a:t>that relate &amp; integrate thoughts</a:t>
            </a:r>
          </a:p>
          <a:p>
            <a:r>
              <a:rPr lang="en-US" sz="3000" b="1" dirty="0" smtClean="0">
                <a:solidFill>
                  <a:srgbClr val="C00000"/>
                </a:solidFill>
              </a:rPr>
              <a:t>Values</a:t>
            </a:r>
            <a:r>
              <a:rPr lang="en-US" sz="3000" b="1" dirty="0" smtClean="0">
                <a:solidFill>
                  <a:srgbClr val="0070C0"/>
                </a:solidFill>
              </a:rPr>
              <a:t> </a:t>
            </a:r>
            <a:r>
              <a:rPr lang="en-US" sz="3000" b="1" dirty="0" smtClean="0">
                <a:solidFill>
                  <a:srgbClr val="002060"/>
                </a:solidFill>
              </a:rPr>
              <a:t>as principles to guide accomplishment and growth</a:t>
            </a:r>
          </a:p>
          <a:p>
            <a:pPr marL="0" indent="0">
              <a:buNone/>
            </a:pPr>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47625" y="5114925"/>
            <a:ext cx="1838325" cy="1376969"/>
          </a:xfrm>
          <a:prstGeom prst="rect">
            <a:avLst/>
          </a:prstGeom>
        </p:spPr>
      </p:pic>
      <p:pic>
        <p:nvPicPr>
          <p:cNvPr id="8" name="Picture 7"/>
          <p:cNvPicPr>
            <a:picLocks noChangeAspect="1"/>
          </p:cNvPicPr>
          <p:nvPr/>
        </p:nvPicPr>
        <p:blipFill>
          <a:blip r:embed="rId4"/>
          <a:stretch>
            <a:fillRect/>
          </a:stretch>
        </p:blipFill>
        <p:spPr>
          <a:xfrm>
            <a:off x="7067906" y="5221411"/>
            <a:ext cx="1874996" cy="1247725"/>
          </a:xfrm>
          <a:prstGeom prst="rect">
            <a:avLst/>
          </a:prstGeom>
        </p:spPr>
      </p:pic>
      <p:pic>
        <p:nvPicPr>
          <p:cNvPr id="9" name="Picture 8"/>
          <p:cNvPicPr>
            <a:picLocks noChangeAspect="1"/>
          </p:cNvPicPr>
          <p:nvPr/>
        </p:nvPicPr>
        <p:blipFill>
          <a:blip r:embed="rId5"/>
          <a:stretch>
            <a:fillRect/>
          </a:stretch>
        </p:blipFill>
        <p:spPr>
          <a:xfrm>
            <a:off x="1646514" y="4982115"/>
            <a:ext cx="1642587" cy="1642587"/>
          </a:xfrm>
          <a:prstGeom prst="rect">
            <a:avLst/>
          </a:prstGeom>
        </p:spPr>
      </p:pic>
      <p:pic>
        <p:nvPicPr>
          <p:cNvPr id="13" name="Picture 12"/>
          <p:cNvPicPr>
            <a:picLocks noChangeAspect="1"/>
          </p:cNvPicPr>
          <p:nvPr/>
        </p:nvPicPr>
        <p:blipFill>
          <a:blip r:embed="rId6"/>
          <a:stretch>
            <a:fillRect/>
          </a:stretch>
        </p:blipFill>
        <p:spPr>
          <a:xfrm>
            <a:off x="5843648" y="5103260"/>
            <a:ext cx="1146210" cy="1400296"/>
          </a:xfrm>
          <a:prstGeom prst="rect">
            <a:avLst/>
          </a:prstGeom>
        </p:spPr>
      </p:pic>
      <p:pic>
        <p:nvPicPr>
          <p:cNvPr id="14" name="Picture 13"/>
          <p:cNvPicPr>
            <a:picLocks noChangeAspect="1"/>
          </p:cNvPicPr>
          <p:nvPr/>
        </p:nvPicPr>
        <p:blipFill>
          <a:blip r:embed="rId7"/>
          <a:stretch>
            <a:fillRect/>
          </a:stretch>
        </p:blipFill>
        <p:spPr>
          <a:xfrm>
            <a:off x="3304341" y="5502373"/>
            <a:ext cx="2400300" cy="685800"/>
          </a:xfrm>
          <a:prstGeom prst="rect">
            <a:avLst/>
          </a:prstGeom>
        </p:spPr>
      </p:pic>
      <p:sp>
        <p:nvSpPr>
          <p:cNvPr id="10" name="TextBox 9"/>
          <p:cNvSpPr txBox="1"/>
          <p:nvPr/>
        </p:nvSpPr>
        <p:spPr>
          <a:xfrm>
            <a:off x="7162800" y="6388099"/>
            <a:ext cx="1748976" cy="369332"/>
          </a:xfrm>
          <a:prstGeom prst="rect">
            <a:avLst/>
          </a:prstGeom>
          <a:noFill/>
        </p:spPr>
        <p:txBody>
          <a:bodyPr wrap="square" rtlCol="0">
            <a:spAutoFit/>
          </a:bodyPr>
          <a:lstStyle/>
          <a:p>
            <a:pPr algn="r"/>
            <a:r>
              <a:rPr lang="en-US" dirty="0" smtClean="0"/>
              <a:t>12</a:t>
            </a:r>
            <a:endParaRPr lang="en-US" dirty="0"/>
          </a:p>
        </p:txBody>
      </p:sp>
    </p:spTree>
    <p:extLst>
      <p:ext uri="{BB962C8B-B14F-4D97-AF65-F5344CB8AC3E}">
        <p14:creationId xmlns:p14="http://schemas.microsoft.com/office/powerpoint/2010/main" val="1587467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27" y="374098"/>
            <a:ext cx="8399345" cy="1104182"/>
          </a:xfrm>
          <a:solidFill>
            <a:srgbClr val="002060"/>
          </a:solidFill>
          <a:ln>
            <a:solidFill>
              <a:srgbClr val="8A0000"/>
            </a:solidFill>
          </a:ln>
          <a:scene3d>
            <a:camera prst="orthographicFront"/>
            <a:lightRig rig="threePt" dir="t"/>
          </a:scene3d>
          <a:sp3d>
            <a:bevelT prst="angle"/>
          </a:sp3d>
        </p:spPr>
        <p:txBody>
          <a:bodyPr>
            <a:normAutofit fontScale="90000"/>
          </a:bodyPr>
          <a:lstStyle/>
          <a:p>
            <a:pPr algn="ctr"/>
            <a:r>
              <a:rPr lang="en-US" b="1" dirty="0" smtClean="0">
                <a:solidFill>
                  <a:schemeClr val="bg1"/>
                </a:solidFill>
              </a:rPr>
              <a:t>What faculties should we be developing?</a:t>
            </a:r>
            <a:endParaRPr lang="en-US" b="1" dirty="0">
              <a:solidFill>
                <a:schemeClr val="bg1"/>
              </a:solidFill>
            </a:endParaRPr>
          </a:p>
        </p:txBody>
      </p:sp>
      <p:pic>
        <p:nvPicPr>
          <p:cNvPr id="4" name="Picture 3"/>
          <p:cNvPicPr>
            <a:picLocks noChangeAspect="1"/>
          </p:cNvPicPr>
          <p:nvPr/>
        </p:nvPicPr>
        <p:blipFill>
          <a:blip r:embed="rId3"/>
          <a:stretch>
            <a:fillRect/>
          </a:stretch>
        </p:blipFill>
        <p:spPr>
          <a:xfrm>
            <a:off x="6820952" y="1539240"/>
            <a:ext cx="1905000" cy="1905000"/>
          </a:xfrm>
          <a:prstGeom prst="rect">
            <a:avLst/>
          </a:prstGeom>
        </p:spPr>
      </p:pic>
      <p:sp>
        <p:nvSpPr>
          <p:cNvPr id="3" name="Content Placeholder 2"/>
          <p:cNvSpPr>
            <a:spLocks noGrp="1"/>
          </p:cNvSpPr>
          <p:nvPr>
            <p:ph idx="1"/>
          </p:nvPr>
        </p:nvSpPr>
        <p:spPr>
          <a:xfrm>
            <a:off x="372327" y="1702872"/>
            <a:ext cx="8634513" cy="5046846"/>
          </a:xfrm>
        </p:spPr>
        <p:txBody>
          <a:bodyPr>
            <a:normAutofit fontScale="62500" lnSpcReduction="20000"/>
          </a:bodyPr>
          <a:lstStyle/>
          <a:p>
            <a:pPr>
              <a:spcBef>
                <a:spcPts val="1800"/>
              </a:spcBef>
              <a:buFont typeface="Wingdings" panose="05000000000000000000" pitchFamily="2" charset="2"/>
              <a:buChar char="§"/>
            </a:pPr>
            <a:r>
              <a:rPr lang="en-US" sz="3800" b="1" dirty="0" smtClean="0">
                <a:solidFill>
                  <a:srgbClr val="002060"/>
                </a:solidFill>
                <a:latin typeface="Arial Narrow" panose="020B0606020202030204" pitchFamily="34" charset="0"/>
              </a:rPr>
              <a:t>Memorization</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Observation </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Multi-sensory capacities for learning</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Writing and Communication skills</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Interpersonal skills for cooperation and teamwork</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Analytic reductive thinking by division and categorization</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Comprehensive holistic thinking by aggregation and relationship</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Synthetic integrative “deep” thinking that unifies opposites</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Creative independent thinking beyond conventional boundaries</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Imagination</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Multiple intelligences</a:t>
            </a:r>
          </a:p>
          <a:p>
            <a:pPr>
              <a:buFont typeface="Wingdings" panose="05000000000000000000" pitchFamily="2" charset="2"/>
              <a:buChar char="§"/>
            </a:pPr>
            <a:r>
              <a:rPr lang="en-US" sz="3800" b="1" dirty="0" smtClean="0">
                <a:solidFill>
                  <a:srgbClr val="002060"/>
                </a:solidFill>
                <a:latin typeface="Arial Narrow" panose="020B0606020202030204" pitchFamily="34" charset="0"/>
              </a:rPr>
              <a:t>Whole Personality </a:t>
            </a:r>
            <a:r>
              <a:rPr lang="en-US" sz="3800" b="1" dirty="0" smtClean="0">
                <a:solidFill>
                  <a:srgbClr val="002060"/>
                </a:solidFill>
              </a:rPr>
              <a:t>–</a:t>
            </a:r>
            <a:r>
              <a:rPr lang="en-US" sz="3800" b="1" dirty="0" smtClean="0">
                <a:solidFill>
                  <a:srgbClr val="002060"/>
                </a:solidFill>
                <a:latin typeface="Arial Narrow" panose="020B0606020202030204" pitchFamily="34" charset="0"/>
              </a:rPr>
              <a:t> mental, emotional, social and physical</a:t>
            </a:r>
          </a:p>
          <a:p>
            <a:endParaRPr lang="en-US" dirty="0"/>
          </a:p>
        </p:txBody>
      </p:sp>
    </p:spTree>
    <p:extLst>
      <p:ext uri="{BB962C8B-B14F-4D97-AF65-F5344CB8AC3E}">
        <p14:creationId xmlns:p14="http://schemas.microsoft.com/office/powerpoint/2010/main" val="486771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994"/>
          </a:xfrm>
          <a:solidFill>
            <a:srgbClr val="002060"/>
          </a:solidFill>
          <a:scene3d>
            <a:camera prst="orthographicFront"/>
            <a:lightRig rig="threePt" dir="t"/>
          </a:scene3d>
          <a:sp3d>
            <a:bevelT prst="relaxedInset"/>
          </a:sp3d>
        </p:spPr>
        <p:txBody>
          <a:bodyPr>
            <a:normAutofit/>
          </a:bodyPr>
          <a:lstStyle/>
          <a:p>
            <a:pPr algn="ctr"/>
            <a:r>
              <a:rPr lang="en-US" sz="5400" b="1" dirty="0" smtClean="0">
                <a:solidFill>
                  <a:schemeClr val="bg1"/>
                </a:solidFill>
              </a:rPr>
              <a:t>What is the subject?</a:t>
            </a:r>
            <a:endParaRPr lang="en-US" sz="5400" b="1" dirty="0">
              <a:solidFill>
                <a:schemeClr val="bg1"/>
              </a:solidFill>
            </a:endParaRPr>
          </a:p>
        </p:txBody>
      </p:sp>
      <p:sp>
        <p:nvSpPr>
          <p:cNvPr id="11" name="TextBox 10"/>
          <p:cNvSpPr txBox="1"/>
          <p:nvPr/>
        </p:nvSpPr>
        <p:spPr>
          <a:xfrm>
            <a:off x="628650" y="1756599"/>
            <a:ext cx="7886700" cy="4093428"/>
          </a:xfrm>
          <a:prstGeom prst="rect">
            <a:avLst/>
          </a:prstGeom>
          <a:solidFill>
            <a:schemeClr val="tx1">
              <a:lumMod val="65000"/>
              <a:lumOff val="35000"/>
            </a:schemeClr>
          </a:solidFill>
          <a:scene3d>
            <a:camera prst="orthographicFront"/>
            <a:lightRig rig="threePt" dir="t"/>
          </a:scene3d>
          <a:sp3d>
            <a:bevelT w="152400" h="50800" prst="softRound"/>
          </a:sp3d>
        </p:spPr>
        <p:txBody>
          <a:bodyPr wrap="square" rtlCol="0">
            <a:spAutoFit/>
          </a:bodyPr>
          <a:lstStyle/>
          <a:p>
            <a:pPr algn="just"/>
            <a:endParaRPr lang="en-US" sz="3200" b="1" dirty="0" smtClean="0">
              <a:solidFill>
                <a:schemeClr val="bg1"/>
              </a:solidFill>
            </a:endParaRPr>
          </a:p>
          <a:p>
            <a:pPr algn="just"/>
            <a:endParaRPr lang="en-US" sz="3200" b="1" dirty="0" smtClean="0">
              <a:solidFill>
                <a:schemeClr val="bg1"/>
              </a:solidFill>
            </a:endParaRPr>
          </a:p>
          <a:p>
            <a:pPr algn="just"/>
            <a:r>
              <a:rPr lang="en-US" sz="3200" b="1" dirty="0" smtClean="0">
                <a:solidFill>
                  <a:schemeClr val="bg1"/>
                </a:solidFill>
              </a:rPr>
              <a:t>“</a:t>
            </a:r>
            <a:r>
              <a:rPr lang="en-US" sz="3200" b="1" dirty="0">
                <a:solidFill>
                  <a:schemeClr val="bg1"/>
                </a:solidFill>
              </a:rPr>
              <a:t>There is only one subject-matter for education, and that is </a:t>
            </a:r>
            <a:r>
              <a:rPr lang="en-US" sz="3600" b="1" dirty="0" smtClean="0">
                <a:solidFill>
                  <a:schemeClr val="bg1"/>
                </a:solidFill>
              </a:rPr>
              <a:t>LIFE </a:t>
            </a:r>
            <a:r>
              <a:rPr lang="en-US" sz="3200" b="1" dirty="0" smtClean="0">
                <a:solidFill>
                  <a:schemeClr val="bg1"/>
                </a:solidFill>
              </a:rPr>
              <a:t>in </a:t>
            </a:r>
            <a:r>
              <a:rPr lang="en-US" sz="3200" b="1" dirty="0">
                <a:solidFill>
                  <a:schemeClr val="bg1"/>
                </a:solidFill>
              </a:rPr>
              <a:t>all its manifestations.” </a:t>
            </a:r>
            <a:endParaRPr lang="en-US" sz="3200" b="1" dirty="0" smtClean="0">
              <a:solidFill>
                <a:schemeClr val="bg1"/>
              </a:solidFill>
            </a:endParaRPr>
          </a:p>
          <a:p>
            <a:pPr algn="r"/>
            <a:r>
              <a:rPr lang="en-US" sz="3200" b="1" dirty="0" smtClean="0">
                <a:solidFill>
                  <a:schemeClr val="bg1"/>
                </a:solidFill>
              </a:rPr>
              <a:t>Whitehead</a:t>
            </a:r>
          </a:p>
          <a:p>
            <a:pPr algn="r"/>
            <a:endParaRPr lang="en-US" sz="3200" b="1" dirty="0" smtClean="0">
              <a:solidFill>
                <a:schemeClr val="bg1"/>
              </a:solidFill>
            </a:endParaRPr>
          </a:p>
          <a:p>
            <a:pPr algn="r"/>
            <a:endParaRPr lang="en-US" sz="3200" b="1" dirty="0">
              <a:solidFill>
                <a:schemeClr val="bg1"/>
              </a:solidFill>
            </a:endParaRPr>
          </a:p>
        </p:txBody>
      </p:sp>
      <p:sp>
        <p:nvSpPr>
          <p:cNvPr id="7" name="TextBox 6"/>
          <p:cNvSpPr txBox="1"/>
          <p:nvPr/>
        </p:nvSpPr>
        <p:spPr>
          <a:xfrm>
            <a:off x="7162800" y="6464299"/>
            <a:ext cx="1748976" cy="369332"/>
          </a:xfrm>
          <a:prstGeom prst="rect">
            <a:avLst/>
          </a:prstGeom>
          <a:noFill/>
        </p:spPr>
        <p:txBody>
          <a:bodyPr wrap="square" rtlCol="0">
            <a:spAutoFit/>
          </a:bodyPr>
          <a:lstStyle/>
          <a:p>
            <a:pPr algn="r"/>
            <a:r>
              <a:rPr lang="en-US" dirty="0" smtClean="0"/>
              <a:t>13</a:t>
            </a:r>
            <a:endParaRPr lang="en-US" dirty="0"/>
          </a:p>
        </p:txBody>
      </p:sp>
    </p:spTree>
    <p:extLst>
      <p:ext uri="{BB962C8B-B14F-4D97-AF65-F5344CB8AC3E}">
        <p14:creationId xmlns:p14="http://schemas.microsoft.com/office/powerpoint/2010/main" val="1211041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909367"/>
            <a:ext cx="7886700" cy="2974075"/>
          </a:xfrm>
          <a:solidFill>
            <a:srgbClr val="8A0000"/>
          </a:solidFill>
          <a:scene3d>
            <a:camera prst="orthographicFront"/>
            <a:lightRig rig="threePt" dir="t"/>
          </a:scene3d>
          <a:sp3d>
            <a:bevelT w="152400" h="50800" prst="softRound"/>
          </a:sp3d>
        </p:spPr>
        <p:txBody>
          <a:bodyPr>
            <a:normAutofit/>
          </a:bodyPr>
          <a:lstStyle/>
          <a:p>
            <a:pPr marL="0" indent="0" algn="ctr">
              <a:buNone/>
            </a:pPr>
            <a:r>
              <a:rPr lang="en-US" sz="3500" b="1" dirty="0" smtClean="0">
                <a:solidFill>
                  <a:schemeClr val="accent2">
                    <a:lumMod val="20000"/>
                    <a:lumOff val="80000"/>
                  </a:schemeClr>
                </a:solidFill>
              </a:rPr>
              <a:t>THE EVER PRESENT MOMENT</a:t>
            </a:r>
          </a:p>
          <a:p>
            <a:pPr marL="0" indent="0" algn="just">
              <a:buNone/>
            </a:pPr>
            <a:endParaRPr lang="en-US" sz="100" b="1" dirty="0" smtClean="0">
              <a:solidFill>
                <a:schemeClr val="accent2">
                  <a:lumMod val="20000"/>
                  <a:lumOff val="80000"/>
                </a:schemeClr>
              </a:solidFill>
            </a:endParaRPr>
          </a:p>
          <a:p>
            <a:pPr marL="0" indent="0" algn="just">
              <a:buNone/>
            </a:pPr>
            <a:r>
              <a:rPr lang="en-US" sz="3500" b="1" dirty="0" smtClean="0">
                <a:solidFill>
                  <a:schemeClr val="accent2">
                    <a:lumMod val="20000"/>
                    <a:lumOff val="80000"/>
                  </a:schemeClr>
                </a:solidFill>
              </a:rPr>
              <a:t>“The present holds within itself the complete sum of existence, backwards and forwards, the whole amplitude of time, which is eternity.”</a:t>
            </a:r>
          </a:p>
          <a:p>
            <a:pPr algn="just"/>
            <a:endParaRPr lang="en-US" sz="3600" b="1" dirty="0"/>
          </a:p>
          <a:p>
            <a:endParaRPr lang="en-US" dirty="0"/>
          </a:p>
          <a:p>
            <a:endParaRPr lang="en-US" dirty="0"/>
          </a:p>
        </p:txBody>
      </p:sp>
      <p:sp>
        <p:nvSpPr>
          <p:cNvPr id="2" name="Title 1"/>
          <p:cNvSpPr>
            <a:spLocks noGrp="1"/>
          </p:cNvSpPr>
          <p:nvPr>
            <p:ph type="title"/>
          </p:nvPr>
        </p:nvSpPr>
        <p:spPr>
          <a:xfrm>
            <a:off x="628650" y="365127"/>
            <a:ext cx="7886700" cy="975994"/>
          </a:xfrm>
          <a:solidFill>
            <a:srgbClr val="002060"/>
          </a:solidFill>
          <a:scene3d>
            <a:camera prst="orthographicFront"/>
            <a:lightRig rig="threePt" dir="t"/>
          </a:scene3d>
          <a:sp3d>
            <a:bevelT prst="relaxedInset"/>
          </a:sp3d>
        </p:spPr>
        <p:txBody>
          <a:bodyPr>
            <a:normAutofit/>
          </a:bodyPr>
          <a:lstStyle/>
          <a:p>
            <a:pPr algn="ctr"/>
            <a:r>
              <a:rPr lang="en-US" sz="5400" b="1" dirty="0" smtClean="0">
                <a:solidFill>
                  <a:schemeClr val="bg1"/>
                </a:solidFill>
              </a:rPr>
              <a:t>What is our time-frame?</a:t>
            </a:r>
            <a:endParaRPr lang="en-US" sz="5400" b="1" dirty="0">
              <a:solidFill>
                <a:schemeClr val="bg1"/>
              </a:solidFill>
            </a:endParaRPr>
          </a:p>
        </p:txBody>
      </p:sp>
      <p:sp>
        <p:nvSpPr>
          <p:cNvPr id="7" name="TextBox 6"/>
          <p:cNvSpPr txBox="1"/>
          <p:nvPr/>
        </p:nvSpPr>
        <p:spPr>
          <a:xfrm>
            <a:off x="7162800" y="6464299"/>
            <a:ext cx="1748976" cy="369332"/>
          </a:xfrm>
          <a:prstGeom prst="rect">
            <a:avLst/>
          </a:prstGeom>
          <a:noFill/>
        </p:spPr>
        <p:txBody>
          <a:bodyPr wrap="square" rtlCol="0">
            <a:spAutoFit/>
          </a:bodyPr>
          <a:lstStyle/>
          <a:p>
            <a:pPr algn="r"/>
            <a:r>
              <a:rPr lang="en-US" dirty="0" smtClean="0"/>
              <a:t>13</a:t>
            </a:r>
            <a:endParaRPr lang="en-US" dirty="0"/>
          </a:p>
        </p:txBody>
      </p:sp>
      <p:sp>
        <p:nvSpPr>
          <p:cNvPr id="8" name="TextBox 7"/>
          <p:cNvSpPr txBox="1"/>
          <p:nvPr/>
        </p:nvSpPr>
        <p:spPr>
          <a:xfrm>
            <a:off x="628650" y="1672390"/>
            <a:ext cx="7886700" cy="954107"/>
          </a:xfrm>
          <a:prstGeom prst="rect">
            <a:avLst/>
          </a:prstGeom>
          <a:solidFill>
            <a:schemeClr val="bg1"/>
          </a:solidFill>
          <a:ln>
            <a:solidFill>
              <a:schemeClr val="tx1">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relaxedInset"/>
          </a:sp3d>
        </p:spPr>
        <p:txBody>
          <a:bodyPr wrap="square" rtlCol="0">
            <a:spAutoFit/>
          </a:bodyPr>
          <a:lstStyle/>
          <a:p>
            <a:r>
              <a:rPr lang="en-US" sz="2800" b="1" dirty="0" smtClean="0">
                <a:solidFill>
                  <a:srgbClr val="002060"/>
                </a:solidFill>
              </a:rPr>
              <a:t>THE ONLY USE OF A KNOWLEDGE OF THE PAST IS TO EQUIP US FOR THE PRESENT.</a:t>
            </a:r>
            <a:r>
              <a:rPr lang="en-US" sz="2800" b="1" i="1" dirty="0">
                <a:solidFill>
                  <a:srgbClr val="8A0000"/>
                </a:solidFill>
              </a:rPr>
              <a:t> </a:t>
            </a:r>
          </a:p>
        </p:txBody>
      </p:sp>
      <p:sp>
        <p:nvSpPr>
          <p:cNvPr id="12" name="TextBox 11"/>
          <p:cNvSpPr txBox="1"/>
          <p:nvPr/>
        </p:nvSpPr>
        <p:spPr>
          <a:xfrm>
            <a:off x="628650" y="5987245"/>
            <a:ext cx="7886700" cy="523220"/>
          </a:xfrm>
          <a:prstGeom prst="rect">
            <a:avLst/>
          </a:prstGeom>
          <a:solidFill>
            <a:schemeClr val="bg1"/>
          </a:solidFill>
          <a:ln>
            <a:solidFill>
              <a:schemeClr val="tx1">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relaxedInset"/>
          </a:sp3d>
        </p:spPr>
        <p:txBody>
          <a:bodyPr wrap="square" rtlCol="0">
            <a:spAutoFit/>
          </a:bodyPr>
          <a:lstStyle/>
          <a:p>
            <a:pPr algn="r"/>
            <a:r>
              <a:rPr lang="en-US" sz="2800" b="1" i="1" dirty="0" smtClean="0">
                <a:solidFill>
                  <a:srgbClr val="8A0000"/>
                </a:solidFill>
              </a:rPr>
              <a:t>Alfred </a:t>
            </a:r>
            <a:r>
              <a:rPr lang="en-US" sz="2800" b="1" i="1" dirty="0">
                <a:solidFill>
                  <a:srgbClr val="8A0000"/>
                </a:solidFill>
              </a:rPr>
              <a:t>North </a:t>
            </a:r>
            <a:r>
              <a:rPr lang="en-US" sz="2800" b="1" i="1" dirty="0" smtClean="0">
                <a:solidFill>
                  <a:srgbClr val="8A0000"/>
                </a:solidFill>
              </a:rPr>
              <a:t>Whitehead</a:t>
            </a:r>
            <a:endParaRPr lang="en-US" sz="2800" b="1" i="1" dirty="0">
              <a:solidFill>
                <a:srgbClr val="8A0000"/>
              </a:solidFill>
            </a:endParaRPr>
          </a:p>
        </p:txBody>
      </p:sp>
    </p:spTree>
    <p:extLst>
      <p:ext uri="{BB962C8B-B14F-4D97-AF65-F5344CB8AC3E}">
        <p14:creationId xmlns:p14="http://schemas.microsoft.com/office/powerpoint/2010/main" val="1288293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87776" y="1702714"/>
            <a:ext cx="4535904" cy="4401205"/>
          </a:xfrm>
          <a:prstGeom prst="rect">
            <a:avLst/>
          </a:prstGeom>
          <a:noFill/>
        </p:spPr>
        <p:txBody>
          <a:bodyPr wrap="square" rtlCol="0">
            <a:spAutoFit/>
          </a:bodyPr>
          <a:lstStyle/>
          <a:p>
            <a:pPr algn="ctr"/>
            <a:r>
              <a:rPr lang="en-US" sz="2800" b="1" u="sng" dirty="0" smtClean="0">
                <a:solidFill>
                  <a:srgbClr val="002060"/>
                </a:solidFill>
              </a:rPr>
              <a:t>FUTURE?</a:t>
            </a:r>
          </a:p>
          <a:p>
            <a:pPr marL="457200" indent="-457200">
              <a:buFont typeface="Arial" panose="020B0604020202020204" pitchFamily="34" charset="0"/>
              <a:buChar char="•"/>
            </a:pPr>
            <a:r>
              <a:rPr lang="en-US" sz="2800" b="1" dirty="0" smtClean="0">
                <a:solidFill>
                  <a:srgbClr val="002060"/>
                </a:solidFill>
              </a:rPr>
              <a:t>Idea-based</a:t>
            </a:r>
          </a:p>
          <a:p>
            <a:pPr marL="457200" indent="-457200">
              <a:buFont typeface="Arial" panose="020B0604020202020204" pitchFamily="34" charset="0"/>
              <a:buChar char="•"/>
            </a:pPr>
            <a:r>
              <a:rPr lang="en-US" sz="2800" b="1" dirty="0" smtClean="0">
                <a:solidFill>
                  <a:srgbClr val="002060"/>
                </a:solidFill>
              </a:rPr>
              <a:t>Contextual</a:t>
            </a:r>
          </a:p>
          <a:p>
            <a:pPr marL="457200" indent="-457200">
              <a:buFont typeface="Arial" panose="020B0604020202020204" pitchFamily="34" charset="0"/>
              <a:buChar char="•"/>
            </a:pPr>
            <a:r>
              <a:rPr lang="en-US" sz="2800" b="1" dirty="0" smtClean="0">
                <a:solidFill>
                  <a:srgbClr val="002060"/>
                </a:solidFill>
              </a:rPr>
              <a:t>Life-centric &amp; Value-based</a:t>
            </a:r>
          </a:p>
          <a:p>
            <a:pPr marL="457200" indent="-457200">
              <a:buFont typeface="Arial" panose="020B0604020202020204" pitchFamily="34" charset="0"/>
              <a:buChar char="•"/>
            </a:pPr>
            <a:r>
              <a:rPr lang="en-US" sz="2800" b="1" dirty="0" smtClean="0">
                <a:solidFill>
                  <a:srgbClr val="002060"/>
                </a:solidFill>
              </a:rPr>
              <a:t>Trans-disciplinary</a:t>
            </a:r>
          </a:p>
          <a:p>
            <a:pPr marL="457200" indent="-457200">
              <a:buFont typeface="Arial" panose="020B0604020202020204" pitchFamily="34" charset="0"/>
              <a:buChar char="•"/>
            </a:pPr>
            <a:r>
              <a:rPr lang="en-US" sz="2800" b="1" dirty="0" smtClean="0">
                <a:solidFill>
                  <a:srgbClr val="002060"/>
                </a:solidFill>
              </a:rPr>
              <a:t>Organic</a:t>
            </a:r>
          </a:p>
          <a:p>
            <a:pPr marL="457200" indent="-457200">
              <a:buFont typeface="Arial" panose="020B0604020202020204" pitchFamily="34" charset="0"/>
              <a:buChar char="•"/>
            </a:pPr>
            <a:r>
              <a:rPr lang="en-US" sz="2800" b="1" dirty="0" smtClean="0">
                <a:solidFill>
                  <a:srgbClr val="002060"/>
                </a:solidFill>
              </a:rPr>
              <a:t>Creative</a:t>
            </a:r>
          </a:p>
          <a:p>
            <a:pPr marL="457200" indent="-457200">
              <a:buFont typeface="Arial" panose="020B0604020202020204" pitchFamily="34" charset="0"/>
              <a:buChar char="•"/>
            </a:pPr>
            <a:r>
              <a:rPr lang="en-US" sz="2800" b="1" dirty="0" smtClean="0">
                <a:solidFill>
                  <a:srgbClr val="002060"/>
                </a:solidFill>
              </a:rPr>
              <a:t>Multi-paradigmatic</a:t>
            </a:r>
          </a:p>
          <a:p>
            <a:pPr marL="457200" indent="-457200">
              <a:buFont typeface="Arial" panose="020B0604020202020204" pitchFamily="34" charset="0"/>
              <a:buChar char="•"/>
            </a:pPr>
            <a:r>
              <a:rPr lang="en-US" sz="2800" b="1" dirty="0" smtClean="0">
                <a:solidFill>
                  <a:srgbClr val="002060"/>
                </a:solidFill>
              </a:rPr>
              <a:t>Person-centered</a:t>
            </a:r>
          </a:p>
          <a:p>
            <a:pPr marL="457200" indent="-457200">
              <a:buFont typeface="Arial" panose="020B0604020202020204" pitchFamily="34" charset="0"/>
              <a:buChar char="•"/>
            </a:pPr>
            <a:r>
              <a:rPr lang="en-US" sz="2800" b="1" dirty="0" smtClean="0">
                <a:solidFill>
                  <a:srgbClr val="002060"/>
                </a:solidFill>
              </a:rPr>
              <a:t>Individuality</a:t>
            </a:r>
            <a:endParaRPr lang="en-US" sz="2800" b="1" dirty="0">
              <a:solidFill>
                <a:srgbClr val="002060"/>
              </a:solidFill>
            </a:endParaRPr>
          </a:p>
        </p:txBody>
      </p:sp>
      <p:sp>
        <p:nvSpPr>
          <p:cNvPr id="15" name="TextBox 14"/>
          <p:cNvSpPr txBox="1"/>
          <p:nvPr/>
        </p:nvSpPr>
        <p:spPr>
          <a:xfrm>
            <a:off x="387601" y="1714741"/>
            <a:ext cx="4246959" cy="4401205"/>
          </a:xfrm>
          <a:prstGeom prst="rect">
            <a:avLst/>
          </a:prstGeom>
          <a:noFill/>
        </p:spPr>
        <p:txBody>
          <a:bodyPr wrap="square" rtlCol="0">
            <a:spAutoFit/>
          </a:bodyPr>
          <a:lstStyle/>
          <a:p>
            <a:pPr algn="ctr"/>
            <a:r>
              <a:rPr lang="en-US" sz="2800" b="1" u="sng" dirty="0" smtClean="0">
                <a:solidFill>
                  <a:srgbClr val="8A0000"/>
                </a:solidFill>
              </a:rPr>
              <a:t>PRESENT</a:t>
            </a:r>
            <a:endParaRPr lang="en-US" b="1" u="sng" dirty="0" smtClean="0">
              <a:solidFill>
                <a:srgbClr val="8A0000"/>
              </a:solidFill>
            </a:endParaRPr>
          </a:p>
          <a:p>
            <a:pPr marL="457200" indent="-457200">
              <a:buFont typeface="Arial" panose="020B0604020202020204" pitchFamily="34" charset="0"/>
              <a:buChar char="•"/>
            </a:pPr>
            <a:r>
              <a:rPr lang="en-US" sz="2800" b="1" dirty="0" smtClean="0">
                <a:solidFill>
                  <a:srgbClr val="8A0000"/>
                </a:solidFill>
              </a:rPr>
              <a:t>Information-based</a:t>
            </a:r>
          </a:p>
          <a:p>
            <a:pPr marL="457200" indent="-457200">
              <a:buFont typeface="Arial" panose="020B0604020202020204" pitchFamily="34" charset="0"/>
              <a:buChar char="•"/>
            </a:pPr>
            <a:r>
              <a:rPr lang="en-US" sz="2800" b="1" dirty="0" smtClean="0">
                <a:solidFill>
                  <a:srgbClr val="8A0000"/>
                </a:solidFill>
              </a:rPr>
              <a:t>Compartmentalized</a:t>
            </a:r>
          </a:p>
          <a:p>
            <a:pPr marL="457200" indent="-457200">
              <a:buFont typeface="Arial" panose="020B0604020202020204" pitchFamily="34" charset="0"/>
              <a:buChar char="•"/>
            </a:pPr>
            <a:r>
              <a:rPr lang="en-US" sz="2800" b="1" dirty="0" smtClean="0">
                <a:solidFill>
                  <a:srgbClr val="8A0000"/>
                </a:solidFill>
              </a:rPr>
              <a:t>Abstract &amp; Detached</a:t>
            </a:r>
          </a:p>
          <a:p>
            <a:pPr marL="457200" indent="-457200">
              <a:buFont typeface="Arial" panose="020B0604020202020204" pitchFamily="34" charset="0"/>
              <a:buChar char="•"/>
            </a:pPr>
            <a:r>
              <a:rPr lang="en-US" sz="2800" b="1" dirty="0" smtClean="0">
                <a:solidFill>
                  <a:srgbClr val="8A0000"/>
                </a:solidFill>
              </a:rPr>
              <a:t>Discipline-specific</a:t>
            </a:r>
          </a:p>
          <a:p>
            <a:pPr marL="457200" indent="-457200">
              <a:buFont typeface="Arial" panose="020B0604020202020204" pitchFamily="34" charset="0"/>
              <a:buChar char="•"/>
            </a:pPr>
            <a:r>
              <a:rPr lang="en-US" sz="2800" b="1" dirty="0" smtClean="0">
                <a:solidFill>
                  <a:srgbClr val="8A0000"/>
                </a:solidFill>
              </a:rPr>
              <a:t>Mechanistic</a:t>
            </a:r>
          </a:p>
          <a:p>
            <a:pPr marL="457200" indent="-457200">
              <a:buFont typeface="Arial" panose="020B0604020202020204" pitchFamily="34" charset="0"/>
              <a:buChar char="•"/>
            </a:pPr>
            <a:r>
              <a:rPr lang="en-US" sz="2800" b="1" dirty="0" smtClean="0">
                <a:solidFill>
                  <a:srgbClr val="8A0000"/>
                </a:solidFill>
              </a:rPr>
              <a:t>Analytical</a:t>
            </a:r>
          </a:p>
          <a:p>
            <a:pPr marL="457200" indent="-457200">
              <a:buFont typeface="Arial" panose="020B0604020202020204" pitchFamily="34" charset="0"/>
              <a:buChar char="•"/>
            </a:pPr>
            <a:r>
              <a:rPr lang="en-US" sz="2800" b="1" dirty="0" smtClean="0">
                <a:solidFill>
                  <a:srgbClr val="8A0000"/>
                </a:solidFill>
              </a:rPr>
              <a:t>Paradigm-specific</a:t>
            </a:r>
          </a:p>
          <a:p>
            <a:pPr marL="457200" indent="-457200">
              <a:buFont typeface="Arial" panose="020B0604020202020204" pitchFamily="34" charset="0"/>
              <a:buChar char="•"/>
            </a:pPr>
            <a:r>
              <a:rPr lang="en-US" sz="2800" b="1" dirty="0" smtClean="0">
                <a:solidFill>
                  <a:srgbClr val="8A0000"/>
                </a:solidFill>
              </a:rPr>
              <a:t>Subject-centered</a:t>
            </a:r>
          </a:p>
          <a:p>
            <a:pPr marL="457200" indent="-457200">
              <a:buFont typeface="Arial" panose="020B0604020202020204" pitchFamily="34" charset="0"/>
              <a:buChar char="•"/>
            </a:pPr>
            <a:r>
              <a:rPr lang="en-US" sz="2800" b="1" dirty="0" smtClean="0">
                <a:solidFill>
                  <a:srgbClr val="8A0000"/>
                </a:solidFill>
              </a:rPr>
              <a:t>Profession</a:t>
            </a:r>
          </a:p>
        </p:txBody>
      </p:sp>
      <p:sp>
        <p:nvSpPr>
          <p:cNvPr id="5" name="TextBox 4"/>
          <p:cNvSpPr txBox="1"/>
          <p:nvPr/>
        </p:nvSpPr>
        <p:spPr>
          <a:xfrm>
            <a:off x="7162800" y="6287835"/>
            <a:ext cx="1748976" cy="369332"/>
          </a:xfrm>
          <a:prstGeom prst="rect">
            <a:avLst/>
          </a:prstGeom>
          <a:noFill/>
        </p:spPr>
        <p:txBody>
          <a:bodyPr wrap="square" rtlCol="0">
            <a:spAutoFit/>
          </a:bodyPr>
          <a:lstStyle/>
          <a:p>
            <a:pPr algn="r"/>
            <a:r>
              <a:rPr lang="en-US" dirty="0" smtClean="0"/>
              <a:t>14</a:t>
            </a:r>
            <a:endParaRPr lang="en-US" dirty="0"/>
          </a:p>
        </p:txBody>
      </p:sp>
      <p:sp>
        <p:nvSpPr>
          <p:cNvPr id="6" name="Title 1"/>
          <p:cNvSpPr>
            <a:spLocks noGrp="1"/>
          </p:cNvSpPr>
          <p:nvPr>
            <p:ph type="title"/>
          </p:nvPr>
        </p:nvSpPr>
        <p:spPr>
          <a:xfrm>
            <a:off x="628650" y="365127"/>
            <a:ext cx="7886700" cy="975994"/>
          </a:xfrm>
          <a:solidFill>
            <a:srgbClr val="002060"/>
          </a:solidFill>
          <a:scene3d>
            <a:camera prst="orthographicFront"/>
            <a:lightRig rig="threePt" dir="t"/>
          </a:scene3d>
          <a:sp3d>
            <a:bevelT prst="relaxedInset"/>
          </a:sp3d>
        </p:spPr>
        <p:txBody>
          <a:bodyPr>
            <a:normAutofit/>
          </a:bodyPr>
          <a:lstStyle/>
          <a:p>
            <a:pPr algn="ctr"/>
            <a:r>
              <a:rPr lang="en-US" sz="5400" b="1" dirty="0" smtClean="0">
                <a:solidFill>
                  <a:schemeClr val="bg1"/>
                </a:solidFill>
              </a:rPr>
              <a:t>What is the New Paradigm?</a:t>
            </a:r>
            <a:endParaRPr lang="en-US" sz="5400" b="1" dirty="0">
              <a:solidFill>
                <a:schemeClr val="bg1"/>
              </a:solidFill>
            </a:endParaRPr>
          </a:p>
        </p:txBody>
      </p:sp>
    </p:spTree>
    <p:extLst>
      <p:ext uri="{BB962C8B-B14F-4D97-AF65-F5344CB8AC3E}">
        <p14:creationId xmlns:p14="http://schemas.microsoft.com/office/powerpoint/2010/main" val="1290513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4256442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5800" y="1965960"/>
            <a:ext cx="7789964" cy="4489132"/>
          </a:xfrm>
          <a:prstGeom prst="rect">
            <a:avLst/>
          </a:prstGeom>
        </p:spPr>
      </p:pic>
      <p:sp>
        <p:nvSpPr>
          <p:cNvPr id="2" name="Title 1"/>
          <p:cNvSpPr>
            <a:spLocks noGrp="1"/>
          </p:cNvSpPr>
          <p:nvPr>
            <p:ph type="ctrTitle"/>
          </p:nvPr>
        </p:nvSpPr>
        <p:spPr>
          <a:xfrm>
            <a:off x="685800" y="213360"/>
            <a:ext cx="7789964" cy="1539240"/>
          </a:xfrm>
          <a:solidFill>
            <a:srgbClr val="002060"/>
          </a:solidFill>
          <a:scene3d>
            <a:camera prst="orthographicFront"/>
            <a:lightRig rig="threePt" dir="t"/>
          </a:scene3d>
          <a:sp3d>
            <a:bevelT prst="angle"/>
          </a:sp3d>
        </p:spPr>
        <p:txBody>
          <a:bodyPr>
            <a:normAutofit fontScale="90000"/>
          </a:bodyPr>
          <a:lstStyle/>
          <a:p>
            <a:r>
              <a:rPr lang="en-US" b="1" dirty="0" smtClean="0">
                <a:solidFill>
                  <a:schemeClr val="bg1"/>
                </a:solidFill>
              </a:rPr>
              <a:t>Education of the Mind </a:t>
            </a:r>
            <a:br>
              <a:rPr lang="en-US" b="1" dirty="0" smtClean="0">
                <a:solidFill>
                  <a:schemeClr val="bg1"/>
                </a:solidFill>
              </a:rPr>
            </a:br>
            <a:r>
              <a:rPr lang="en-US" b="1" dirty="0" smtClean="0">
                <a:solidFill>
                  <a:schemeClr val="bg1"/>
                </a:solidFill>
              </a:rPr>
              <a:t>&amp; Its Faculties </a:t>
            </a:r>
            <a:endParaRPr lang="en-US" b="1" dirty="0">
              <a:solidFill>
                <a:schemeClr val="bg1"/>
              </a:solidFill>
            </a:endParaRPr>
          </a:p>
        </p:txBody>
      </p:sp>
      <p:sp>
        <p:nvSpPr>
          <p:cNvPr id="4" name="Subtitle 3"/>
          <p:cNvSpPr>
            <a:spLocks noGrp="1"/>
          </p:cNvSpPr>
          <p:nvPr>
            <p:ph type="subTitle" idx="1"/>
          </p:nvPr>
        </p:nvSpPr>
        <p:spPr>
          <a:xfrm>
            <a:off x="1346555" y="4455478"/>
            <a:ext cx="6858000" cy="1655762"/>
          </a:xfrm>
        </p:spPr>
        <p:txBody>
          <a:bodyPr anchor="ctr">
            <a:noAutofit/>
          </a:bodyPr>
          <a:lstStyle/>
          <a:p>
            <a:r>
              <a:rPr lang="en-US" sz="11500" b="1" dirty="0">
                <a:solidFill>
                  <a:schemeClr val="bg1"/>
                </a:solidFill>
              </a:rPr>
              <a:t>THINKING</a:t>
            </a:r>
          </a:p>
        </p:txBody>
      </p:sp>
      <p:sp>
        <p:nvSpPr>
          <p:cNvPr id="5" name="TextBox 4"/>
          <p:cNvSpPr txBox="1"/>
          <p:nvPr/>
        </p:nvSpPr>
        <p:spPr>
          <a:xfrm>
            <a:off x="7162800" y="6311899"/>
            <a:ext cx="1748976" cy="369332"/>
          </a:xfrm>
          <a:prstGeom prst="rect">
            <a:avLst/>
          </a:prstGeom>
          <a:noFill/>
        </p:spPr>
        <p:txBody>
          <a:bodyPr wrap="square" rtlCol="0">
            <a:spAutoFit/>
          </a:bodyPr>
          <a:lstStyle/>
          <a:p>
            <a:pPr algn="r"/>
            <a:r>
              <a:rPr lang="en-US" dirty="0" smtClean="0"/>
              <a:t>15</a:t>
            </a:r>
            <a:endParaRPr lang="en-US" dirty="0"/>
          </a:p>
        </p:txBody>
      </p:sp>
    </p:spTree>
    <p:extLst>
      <p:ext uri="{BB962C8B-B14F-4D97-AF65-F5344CB8AC3E}">
        <p14:creationId xmlns:p14="http://schemas.microsoft.com/office/powerpoint/2010/main" val="3584775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80876"/>
            <a:ext cx="8214360" cy="994172"/>
          </a:xfrm>
          <a:solidFill>
            <a:srgbClr val="002060"/>
          </a:solidFill>
          <a:ln>
            <a:solidFill>
              <a:schemeClr val="tx1">
                <a:lumMod val="65000"/>
                <a:lumOff val="35000"/>
              </a:schemeClr>
            </a:solidFill>
          </a:ln>
          <a:effectLst>
            <a:glow rad="101600">
              <a:schemeClr val="accent3">
                <a:satMod val="175000"/>
                <a:alpha val="40000"/>
              </a:schemeClr>
            </a:glow>
          </a:effectLst>
        </p:spPr>
        <p:txBody>
          <a:bodyPr>
            <a:normAutofit/>
          </a:bodyPr>
          <a:lstStyle/>
          <a:p>
            <a:pPr algn="ctr"/>
            <a:r>
              <a:rPr lang="en-US" sz="6000" b="1" dirty="0" smtClean="0">
                <a:solidFill>
                  <a:schemeClr val="bg1"/>
                </a:solidFill>
              </a:rPr>
              <a:t>	Bias for Physicality </a:t>
            </a:r>
            <a:r>
              <a:rPr lang="en-US" dirty="0" smtClean="0"/>
              <a:t>	</a:t>
            </a:r>
            <a:endParaRPr lang="en-US" dirty="0"/>
          </a:p>
        </p:txBody>
      </p:sp>
      <p:sp>
        <p:nvSpPr>
          <p:cNvPr id="3" name="Content Placeholder 2"/>
          <p:cNvSpPr>
            <a:spLocks noGrp="1"/>
          </p:cNvSpPr>
          <p:nvPr>
            <p:ph idx="1"/>
          </p:nvPr>
        </p:nvSpPr>
        <p:spPr>
          <a:xfrm>
            <a:off x="441960" y="1417320"/>
            <a:ext cx="8214360" cy="5135880"/>
          </a:xfrm>
        </p:spPr>
        <p:txBody>
          <a:bodyPr>
            <a:normAutofit lnSpcReduction="10000"/>
          </a:bodyPr>
          <a:lstStyle/>
          <a:p>
            <a:r>
              <a:rPr lang="en-US" b="1" dirty="0" smtClean="0">
                <a:solidFill>
                  <a:srgbClr val="8A0000"/>
                </a:solidFill>
              </a:rPr>
              <a:t>What is reality? </a:t>
            </a:r>
          </a:p>
          <a:p>
            <a:pPr lvl="1"/>
            <a:r>
              <a:rPr lang="en-US" b="1" dirty="0" smtClean="0">
                <a:solidFill>
                  <a:srgbClr val="002060"/>
                </a:solidFill>
                <a:latin typeface="Arial Narrow" panose="020B0606020202030204" pitchFamily="34" charset="0"/>
              </a:rPr>
              <a:t>Material?</a:t>
            </a:r>
          </a:p>
          <a:p>
            <a:pPr lvl="1"/>
            <a:r>
              <a:rPr lang="en-US" b="1" dirty="0" smtClean="0">
                <a:solidFill>
                  <a:srgbClr val="002060"/>
                </a:solidFill>
                <a:latin typeface="Arial Narrow" panose="020B0606020202030204" pitchFamily="34" charset="0"/>
              </a:rPr>
              <a:t>Emotional? </a:t>
            </a:r>
          </a:p>
          <a:p>
            <a:pPr lvl="1"/>
            <a:r>
              <a:rPr lang="en-US" b="1" dirty="0" err="1" smtClean="0">
                <a:solidFill>
                  <a:srgbClr val="002060"/>
                </a:solidFill>
                <a:latin typeface="Arial Narrow" panose="020B0606020202030204" pitchFamily="34" charset="0"/>
              </a:rPr>
              <a:t>Conceptional</a:t>
            </a:r>
            <a:r>
              <a:rPr lang="en-US" b="1" dirty="0" smtClean="0">
                <a:solidFill>
                  <a:srgbClr val="002060"/>
                </a:solidFill>
                <a:latin typeface="Arial Narrow" panose="020B0606020202030204" pitchFamily="34" charset="0"/>
              </a:rPr>
              <a:t>?</a:t>
            </a:r>
          </a:p>
          <a:p>
            <a:pPr lvl="1"/>
            <a:r>
              <a:rPr lang="en-US" b="1" dirty="0" smtClean="0">
                <a:solidFill>
                  <a:srgbClr val="002060"/>
                </a:solidFill>
                <a:latin typeface="Arial Narrow" panose="020B0606020202030204" pitchFamily="34" charset="0"/>
              </a:rPr>
              <a:t>Consciousness? </a:t>
            </a:r>
          </a:p>
          <a:p>
            <a:r>
              <a:rPr lang="en-US" b="1" dirty="0" smtClean="0">
                <a:solidFill>
                  <a:srgbClr val="8A0000"/>
                </a:solidFill>
              </a:rPr>
              <a:t>Dependence on the senses has created an implicit bias for material dimensions of reality</a:t>
            </a:r>
          </a:p>
          <a:p>
            <a:pPr lvl="1"/>
            <a:r>
              <a:rPr lang="en-US" b="1" dirty="0" smtClean="0">
                <a:solidFill>
                  <a:srgbClr val="002060"/>
                </a:solidFill>
                <a:latin typeface="Arial Narrow" panose="020B0606020202030204" pitchFamily="34" charset="0"/>
              </a:rPr>
              <a:t>Correlation does not prove causality – hormone for morality</a:t>
            </a:r>
          </a:p>
          <a:p>
            <a:pPr lvl="1"/>
            <a:r>
              <a:rPr lang="en-US" b="1" dirty="0" smtClean="0">
                <a:solidFill>
                  <a:srgbClr val="002060"/>
                </a:solidFill>
                <a:latin typeface="Arial Narrow" panose="020B0606020202030204" pitchFamily="34" charset="0"/>
              </a:rPr>
              <a:t>Impact of psychotropic drugs      </a:t>
            </a:r>
          </a:p>
          <a:p>
            <a:pPr lvl="1"/>
            <a:r>
              <a:rPr lang="en-US" b="1" dirty="0" smtClean="0">
                <a:solidFill>
                  <a:srgbClr val="002060"/>
                </a:solidFill>
                <a:latin typeface="Arial Narrow" panose="020B0606020202030204" pitchFamily="34" charset="0"/>
              </a:rPr>
              <a:t>Brain vs. Mind</a:t>
            </a:r>
          </a:p>
          <a:p>
            <a:r>
              <a:rPr lang="en-US" b="1" dirty="0" smtClean="0">
                <a:solidFill>
                  <a:srgbClr val="8A0000"/>
                </a:solidFill>
              </a:rPr>
              <a:t>The unrealized is not the unrealizable</a:t>
            </a:r>
          </a:p>
          <a:p>
            <a:pPr lvl="1"/>
            <a:r>
              <a:rPr lang="en-US" b="1" dirty="0" smtClean="0">
                <a:solidFill>
                  <a:srgbClr val="002060"/>
                </a:solidFill>
                <a:latin typeface="Arial Narrow" panose="020B0606020202030204" pitchFamily="34" charset="0"/>
              </a:rPr>
              <a:t>Dominance of the past and present over the future</a:t>
            </a:r>
          </a:p>
          <a:p>
            <a:pPr lvl="1"/>
            <a:r>
              <a:rPr lang="en-US" b="1" dirty="0" smtClean="0">
                <a:solidFill>
                  <a:srgbClr val="002060"/>
                </a:solidFill>
                <a:latin typeface="Arial Narrow" panose="020B0606020202030204" pitchFamily="34" charset="0"/>
              </a:rPr>
              <a:t>Determinative power of anticipation and aspiration </a:t>
            </a:r>
          </a:p>
          <a:p>
            <a:pPr lvl="1"/>
            <a:endParaRPr lang="en-US" dirty="0"/>
          </a:p>
        </p:txBody>
      </p:sp>
      <p:sp>
        <p:nvSpPr>
          <p:cNvPr id="4" name="TextBox 3"/>
          <p:cNvSpPr txBox="1"/>
          <p:nvPr/>
        </p:nvSpPr>
        <p:spPr>
          <a:xfrm>
            <a:off x="6797040" y="6326140"/>
            <a:ext cx="1748976" cy="369332"/>
          </a:xfrm>
          <a:prstGeom prst="rect">
            <a:avLst/>
          </a:prstGeom>
          <a:noFill/>
        </p:spPr>
        <p:txBody>
          <a:bodyPr wrap="square" rtlCol="0">
            <a:spAutoFit/>
          </a:bodyPr>
          <a:lstStyle/>
          <a:p>
            <a:pPr algn="r"/>
            <a:r>
              <a:rPr lang="en-US" dirty="0" smtClean="0"/>
              <a:t>18</a:t>
            </a:r>
            <a:endParaRPr lang="en-US" dirty="0"/>
          </a:p>
        </p:txBody>
      </p:sp>
    </p:spTree>
    <p:extLst>
      <p:ext uri="{BB962C8B-B14F-4D97-AF65-F5344CB8AC3E}">
        <p14:creationId xmlns:p14="http://schemas.microsoft.com/office/powerpoint/2010/main" val="1695260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485548" y="343496"/>
            <a:ext cx="8172904" cy="1317625"/>
          </a:xfrm>
          <a:prstGeom prst="round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32580"/>
            <a:ext cx="7886700" cy="1120449"/>
          </a:xfrm>
        </p:spPr>
        <p:txBody>
          <a:bodyPr>
            <a:noAutofit/>
          </a:bodyPr>
          <a:lstStyle/>
          <a:p>
            <a:pPr algn="ctr"/>
            <a:r>
              <a:rPr lang="en-US" sz="6200" b="1" dirty="0" smtClean="0">
                <a:solidFill>
                  <a:schemeClr val="bg1"/>
                </a:solidFill>
              </a:rPr>
              <a:t>Education abridges time</a:t>
            </a:r>
            <a:endParaRPr lang="en-US" sz="6200" b="1" dirty="0">
              <a:solidFill>
                <a:schemeClr val="bg1"/>
              </a:solidFill>
            </a:endParaRPr>
          </a:p>
        </p:txBody>
      </p:sp>
      <p:pic>
        <p:nvPicPr>
          <p:cNvPr id="6" name="Picture 5"/>
          <p:cNvPicPr>
            <a:picLocks noChangeAspect="1"/>
          </p:cNvPicPr>
          <p:nvPr/>
        </p:nvPicPr>
        <p:blipFill>
          <a:blip r:embed="rId3"/>
          <a:stretch>
            <a:fillRect/>
          </a:stretch>
        </p:blipFill>
        <p:spPr>
          <a:xfrm>
            <a:off x="253324" y="4911724"/>
            <a:ext cx="3267075" cy="1400175"/>
          </a:xfrm>
          <a:prstGeom prst="rect">
            <a:avLst/>
          </a:prstGeom>
        </p:spPr>
      </p:pic>
      <p:pic>
        <p:nvPicPr>
          <p:cNvPr id="7" name="Picture 6"/>
          <p:cNvPicPr>
            <a:picLocks noChangeAspect="1"/>
          </p:cNvPicPr>
          <p:nvPr/>
        </p:nvPicPr>
        <p:blipFill>
          <a:blip r:embed="rId4"/>
          <a:stretch>
            <a:fillRect/>
          </a:stretch>
        </p:blipFill>
        <p:spPr>
          <a:xfrm>
            <a:off x="3536385" y="4803998"/>
            <a:ext cx="2466975" cy="1847850"/>
          </a:xfrm>
          <a:prstGeom prst="rect">
            <a:avLst/>
          </a:prstGeom>
        </p:spPr>
      </p:pic>
      <p:sp>
        <p:nvSpPr>
          <p:cNvPr id="12" name="TextBox 11"/>
          <p:cNvSpPr txBox="1"/>
          <p:nvPr/>
        </p:nvSpPr>
        <p:spPr>
          <a:xfrm>
            <a:off x="304800" y="3828302"/>
            <a:ext cx="8353652" cy="584775"/>
          </a:xfrm>
          <a:prstGeom prst="rect">
            <a:avLst/>
          </a:prstGeom>
          <a:noFill/>
        </p:spPr>
        <p:txBody>
          <a:bodyPr wrap="square" rtlCol="0">
            <a:spAutoFit/>
          </a:bodyPr>
          <a:lstStyle/>
          <a:p>
            <a:pPr algn="ctr"/>
            <a:r>
              <a:rPr lang="en-US" sz="3200" b="1" dirty="0">
                <a:solidFill>
                  <a:srgbClr val="8A0000"/>
                </a:solidFill>
              </a:rPr>
              <a:t>EDUCATION</a:t>
            </a:r>
            <a:r>
              <a:rPr lang="en-US" sz="3200" b="1" dirty="0">
                <a:solidFill>
                  <a:srgbClr val="0070C0"/>
                </a:solidFill>
              </a:rPr>
              <a:t> </a:t>
            </a:r>
            <a:r>
              <a:rPr lang="en-US" sz="3200" b="1" dirty="0">
                <a:solidFill>
                  <a:schemeClr val="tx1">
                    <a:lumMod val="65000"/>
                    <a:lumOff val="35000"/>
                  </a:schemeClr>
                </a:solidFill>
              </a:rPr>
              <a:t>ACCELERATES</a:t>
            </a:r>
            <a:r>
              <a:rPr lang="en-US" sz="3200" b="1" dirty="0">
                <a:solidFill>
                  <a:srgbClr val="0070C0"/>
                </a:solidFill>
              </a:rPr>
              <a:t> </a:t>
            </a:r>
            <a:r>
              <a:rPr lang="en-US" sz="3200" b="1" dirty="0">
                <a:solidFill>
                  <a:srgbClr val="8A0000"/>
                </a:solidFill>
              </a:rPr>
              <a:t>SOCIAL EVOLUTION</a:t>
            </a:r>
          </a:p>
        </p:txBody>
      </p:sp>
      <p:sp>
        <p:nvSpPr>
          <p:cNvPr id="14" name="TextBox 13"/>
          <p:cNvSpPr txBox="1"/>
          <p:nvPr/>
        </p:nvSpPr>
        <p:spPr>
          <a:xfrm>
            <a:off x="485548" y="1828804"/>
            <a:ext cx="8172904" cy="2031325"/>
          </a:xfrm>
          <a:prstGeom prst="rect">
            <a:avLst/>
          </a:prstGeom>
          <a:noFill/>
        </p:spPr>
        <p:txBody>
          <a:bodyPr wrap="square" rtlCol="0">
            <a:spAutoFit/>
          </a:bodyPr>
          <a:lstStyle/>
          <a:p>
            <a:r>
              <a:rPr lang="en-US" sz="3600" b="1" dirty="0">
                <a:solidFill>
                  <a:srgbClr val="002060"/>
                </a:solidFill>
              </a:rPr>
              <a:t>Education transmits to the next generation the cumulative knowledge acquired by countless past generations </a:t>
            </a:r>
          </a:p>
          <a:p>
            <a:endParaRPr lang="en-US" dirty="0"/>
          </a:p>
        </p:txBody>
      </p:sp>
      <p:pic>
        <p:nvPicPr>
          <p:cNvPr id="16" name="Picture 15"/>
          <p:cNvPicPr>
            <a:picLocks noChangeAspect="1"/>
          </p:cNvPicPr>
          <p:nvPr/>
        </p:nvPicPr>
        <p:blipFill>
          <a:blip r:embed="rId5"/>
          <a:stretch>
            <a:fillRect/>
          </a:stretch>
        </p:blipFill>
        <p:spPr>
          <a:xfrm>
            <a:off x="5924057" y="5167692"/>
            <a:ext cx="2987719" cy="1244883"/>
          </a:xfrm>
          <a:prstGeom prst="rect">
            <a:avLst/>
          </a:prstGeom>
        </p:spPr>
      </p:pic>
      <p:sp>
        <p:nvSpPr>
          <p:cNvPr id="3" name="TextBox 2"/>
          <p:cNvSpPr txBox="1"/>
          <p:nvPr/>
        </p:nvSpPr>
        <p:spPr>
          <a:xfrm>
            <a:off x="7162800" y="6311899"/>
            <a:ext cx="1748976" cy="369332"/>
          </a:xfrm>
          <a:prstGeom prst="rect">
            <a:avLst/>
          </a:prstGeom>
          <a:noFill/>
        </p:spPr>
        <p:txBody>
          <a:bodyPr wrap="square" rtlCol="0">
            <a:spAutoFit/>
          </a:bodyPr>
          <a:lstStyle/>
          <a:p>
            <a:pPr algn="r"/>
            <a:r>
              <a:rPr lang="en-US" dirty="0" smtClean="0"/>
              <a:t>2</a:t>
            </a:r>
            <a:endParaRPr lang="en-US" dirty="0"/>
          </a:p>
        </p:txBody>
      </p:sp>
    </p:spTree>
    <p:extLst>
      <p:ext uri="{BB962C8B-B14F-4D97-AF65-F5344CB8AC3E}">
        <p14:creationId xmlns:p14="http://schemas.microsoft.com/office/powerpoint/2010/main" val="2944376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06680"/>
            <a:ext cx="8900160" cy="1203960"/>
          </a:xfrm>
          <a:solidFill>
            <a:srgbClr val="002060"/>
          </a:solidFill>
          <a:scene3d>
            <a:camera prst="orthographicFront"/>
            <a:lightRig rig="threePt" dir="t"/>
          </a:scene3d>
          <a:sp3d>
            <a:bevelT w="114300" prst="hardEdge"/>
          </a:sp3d>
        </p:spPr>
        <p:txBody>
          <a:bodyPr>
            <a:noAutofit/>
          </a:bodyPr>
          <a:lstStyle/>
          <a:p>
            <a:pPr algn="ctr"/>
            <a:r>
              <a:rPr lang="en-US" b="1" dirty="0" smtClean="0">
                <a:solidFill>
                  <a:schemeClr val="bg1"/>
                </a:solidFill>
              </a:rPr>
              <a:t>What should we be teaching </a:t>
            </a:r>
            <a:br>
              <a:rPr lang="en-US" b="1" dirty="0" smtClean="0">
                <a:solidFill>
                  <a:schemeClr val="bg1"/>
                </a:solidFill>
              </a:rPr>
            </a:br>
            <a:r>
              <a:rPr lang="en-US" b="1" dirty="0" smtClean="0">
                <a:solidFill>
                  <a:schemeClr val="bg1"/>
                </a:solidFill>
              </a:rPr>
              <a:t>and how much?</a:t>
            </a:r>
            <a:endParaRPr lang="en-US" b="1" dirty="0">
              <a:solidFill>
                <a:schemeClr val="bg1"/>
              </a:solidFill>
            </a:endParaRPr>
          </a:p>
        </p:txBody>
      </p:sp>
      <p:sp>
        <p:nvSpPr>
          <p:cNvPr id="3" name="Content Placeholder 2"/>
          <p:cNvSpPr>
            <a:spLocks noGrp="1"/>
          </p:cNvSpPr>
          <p:nvPr>
            <p:ph idx="1"/>
          </p:nvPr>
        </p:nvSpPr>
        <p:spPr>
          <a:xfrm>
            <a:off x="0" y="1310640"/>
            <a:ext cx="9144000" cy="5547360"/>
          </a:xfrm>
        </p:spPr>
        <p:txBody>
          <a:bodyPr>
            <a:noAutofit/>
          </a:bodyPr>
          <a:lstStyle/>
          <a:p>
            <a:r>
              <a:rPr lang="en-US" sz="2400" b="1" dirty="0" smtClean="0">
                <a:solidFill>
                  <a:srgbClr val="8A0000"/>
                </a:solidFill>
              </a:rPr>
              <a:t>Facts</a:t>
            </a:r>
            <a:r>
              <a:rPr lang="en-US" sz="2400" b="1" dirty="0" smtClean="0"/>
              <a:t> </a:t>
            </a:r>
            <a:r>
              <a:rPr lang="en-US" sz="2400" b="1" dirty="0" smtClean="0">
                <a:solidFill>
                  <a:srgbClr val="002060"/>
                </a:solidFill>
              </a:rPr>
              <a:t>to be analyzed to generate information? </a:t>
            </a:r>
            <a:r>
              <a:rPr lang="en-US" sz="2400" b="1" i="1" dirty="0">
                <a:solidFill>
                  <a:schemeClr val="tx1">
                    <a:lumMod val="65000"/>
                    <a:lumOff val="35000"/>
                  </a:schemeClr>
                </a:solidFill>
              </a:rPr>
              <a:t>– statistical analysis </a:t>
            </a:r>
          </a:p>
          <a:p>
            <a:r>
              <a:rPr lang="en-US" sz="2400" b="1" dirty="0" smtClean="0">
                <a:solidFill>
                  <a:srgbClr val="002060"/>
                </a:solidFill>
              </a:rPr>
              <a:t>Specific</a:t>
            </a:r>
            <a:r>
              <a:rPr lang="en-US" sz="2400" b="1" dirty="0" smtClean="0"/>
              <a:t> </a:t>
            </a:r>
            <a:r>
              <a:rPr lang="en-US" sz="2400" b="1" dirty="0" smtClean="0">
                <a:solidFill>
                  <a:srgbClr val="8A0000"/>
                </a:solidFill>
              </a:rPr>
              <a:t>Information</a:t>
            </a:r>
            <a:r>
              <a:rPr lang="en-US" sz="2400" b="1" dirty="0" smtClean="0"/>
              <a:t> </a:t>
            </a:r>
            <a:r>
              <a:rPr lang="en-US" sz="2400" b="1" dirty="0" smtClean="0">
                <a:solidFill>
                  <a:srgbClr val="002060"/>
                </a:solidFill>
              </a:rPr>
              <a:t>to be memorized? </a:t>
            </a:r>
            <a:r>
              <a:rPr lang="en-US" sz="2400" b="1" i="1" dirty="0">
                <a:solidFill>
                  <a:schemeClr val="tx1">
                    <a:lumMod val="65000"/>
                    <a:lumOff val="35000"/>
                  </a:schemeClr>
                </a:solidFill>
              </a:rPr>
              <a:t>– Periodic Table, Krebs’ Cycle</a:t>
            </a:r>
          </a:p>
          <a:p>
            <a:r>
              <a:rPr lang="en-US" sz="2400" b="1" dirty="0">
                <a:solidFill>
                  <a:srgbClr val="8A0000"/>
                </a:solidFill>
              </a:rPr>
              <a:t>Thoughts</a:t>
            </a:r>
            <a:r>
              <a:rPr lang="en-US" sz="2400" b="1" dirty="0">
                <a:solidFill>
                  <a:srgbClr val="0070C0"/>
                </a:solidFill>
              </a:rPr>
              <a:t> </a:t>
            </a:r>
            <a:r>
              <a:rPr lang="en-US" sz="2400" b="1" dirty="0" smtClean="0">
                <a:solidFill>
                  <a:srgbClr val="002060"/>
                </a:solidFill>
              </a:rPr>
              <a:t>to be examined, correlated and synthesized as ideas? </a:t>
            </a:r>
            <a:r>
              <a:rPr lang="en-US" sz="2400" b="1" i="1" dirty="0">
                <a:solidFill>
                  <a:schemeClr val="tx1">
                    <a:lumMod val="65000"/>
                    <a:lumOff val="35000"/>
                  </a:schemeClr>
                </a:solidFill>
              </a:rPr>
              <a:t>– the characteristic ways in which Mind thinks and what are its limitations</a:t>
            </a:r>
          </a:p>
          <a:p>
            <a:r>
              <a:rPr lang="en-US" sz="2400" b="1" dirty="0" smtClean="0">
                <a:solidFill>
                  <a:srgbClr val="8A0000"/>
                </a:solidFill>
              </a:rPr>
              <a:t>Principles</a:t>
            </a:r>
            <a:r>
              <a:rPr lang="en-US" sz="2400" b="1" dirty="0" smtClean="0"/>
              <a:t> </a:t>
            </a:r>
            <a:r>
              <a:rPr lang="en-US" sz="2400" b="1" dirty="0" smtClean="0">
                <a:solidFill>
                  <a:srgbClr val="002060"/>
                </a:solidFill>
              </a:rPr>
              <a:t>to be understood? </a:t>
            </a:r>
            <a:r>
              <a:rPr lang="en-US" sz="2400" b="1" i="1" dirty="0">
                <a:solidFill>
                  <a:schemeClr val="tx1">
                    <a:lumMod val="65000"/>
                    <a:lumOff val="35000"/>
                  </a:schemeClr>
                </a:solidFill>
              </a:rPr>
              <a:t>– laws of motion, supply &amp; demand</a:t>
            </a:r>
          </a:p>
          <a:p>
            <a:r>
              <a:rPr lang="en-US" sz="2400" b="1" dirty="0">
                <a:solidFill>
                  <a:srgbClr val="8A0000"/>
                </a:solidFill>
              </a:rPr>
              <a:t>Ideas</a:t>
            </a:r>
            <a:r>
              <a:rPr lang="en-US" sz="2400" b="1" dirty="0">
                <a:solidFill>
                  <a:srgbClr val="0070C0"/>
                </a:solidFill>
              </a:rPr>
              <a:t> </a:t>
            </a:r>
            <a:r>
              <a:rPr lang="en-US" sz="2400" b="1" dirty="0" smtClean="0">
                <a:solidFill>
                  <a:srgbClr val="002060"/>
                </a:solidFill>
              </a:rPr>
              <a:t>to inspire imagination about future possibilities? </a:t>
            </a:r>
            <a:r>
              <a:rPr lang="en-US" sz="2400" b="1" i="1" dirty="0">
                <a:solidFill>
                  <a:schemeClr val="tx1">
                    <a:lumMod val="65000"/>
                    <a:lumOff val="35000"/>
                  </a:schemeClr>
                </a:solidFill>
              </a:rPr>
              <a:t>–</a:t>
            </a:r>
            <a:r>
              <a:rPr lang="en-US" sz="2400" b="1" i="1" dirty="0" smtClean="0">
                <a:solidFill>
                  <a:schemeClr val="tx1">
                    <a:lumMod val="65000"/>
                    <a:lumOff val="35000"/>
                  </a:schemeClr>
                </a:solidFill>
              </a:rPr>
              <a:t> </a:t>
            </a:r>
            <a:r>
              <a:rPr lang="en-US" sz="2400" b="1" i="1" dirty="0">
                <a:solidFill>
                  <a:schemeClr val="tx1">
                    <a:lumMod val="65000"/>
                    <a:lumOff val="35000"/>
                  </a:schemeClr>
                </a:solidFill>
              </a:rPr>
              <a:t>human capital or human potential and how can it be developed</a:t>
            </a:r>
          </a:p>
          <a:p>
            <a:r>
              <a:rPr lang="en-US" sz="2400" b="1" dirty="0" smtClean="0">
                <a:solidFill>
                  <a:srgbClr val="002060"/>
                </a:solidFill>
              </a:rPr>
              <a:t>Subject-specific</a:t>
            </a:r>
            <a:r>
              <a:rPr lang="en-US" sz="2400" b="1" dirty="0" smtClean="0"/>
              <a:t> </a:t>
            </a:r>
            <a:r>
              <a:rPr lang="en-US" sz="2400" b="1" dirty="0">
                <a:solidFill>
                  <a:srgbClr val="8A0000"/>
                </a:solidFill>
              </a:rPr>
              <a:t>Theories</a:t>
            </a:r>
            <a:r>
              <a:rPr lang="en-US" sz="2400" b="1" dirty="0">
                <a:solidFill>
                  <a:srgbClr val="0070C0"/>
                </a:solidFill>
              </a:rPr>
              <a:t> </a:t>
            </a:r>
            <a:r>
              <a:rPr lang="en-US" sz="2400" b="1" dirty="0" smtClean="0">
                <a:solidFill>
                  <a:srgbClr val="002060"/>
                </a:solidFill>
              </a:rPr>
              <a:t>to be categorized and compared? </a:t>
            </a:r>
            <a:r>
              <a:rPr lang="en-US" sz="2400" b="1" i="1" dirty="0">
                <a:solidFill>
                  <a:schemeClr val="tx1">
                    <a:lumMod val="65000"/>
                    <a:lumOff val="35000"/>
                  </a:schemeClr>
                </a:solidFill>
              </a:rPr>
              <a:t>– theories of personality</a:t>
            </a:r>
          </a:p>
          <a:p>
            <a:r>
              <a:rPr lang="en-US" sz="2400" b="1" dirty="0">
                <a:solidFill>
                  <a:srgbClr val="8A0000"/>
                </a:solidFill>
              </a:rPr>
              <a:t>Integrated Perspectives </a:t>
            </a:r>
            <a:r>
              <a:rPr lang="en-US" sz="2400" b="1" dirty="0" smtClean="0">
                <a:solidFill>
                  <a:srgbClr val="002060"/>
                </a:solidFill>
              </a:rPr>
              <a:t>of complex real phenomena? </a:t>
            </a:r>
            <a:r>
              <a:rPr lang="en-US" sz="2400" b="1" i="1" dirty="0">
                <a:solidFill>
                  <a:schemeClr val="tx1">
                    <a:lumMod val="65000"/>
                    <a:lumOff val="35000"/>
                  </a:schemeClr>
                </a:solidFill>
              </a:rPr>
              <a:t>– employment inflation in a economic, political, social and cultural context</a:t>
            </a:r>
          </a:p>
          <a:p>
            <a:r>
              <a:rPr lang="en-US" sz="2400" b="1" dirty="0">
                <a:solidFill>
                  <a:srgbClr val="8A0000"/>
                </a:solidFill>
              </a:rPr>
              <a:t>Values</a:t>
            </a:r>
            <a:r>
              <a:rPr lang="en-US" sz="2400" b="1" dirty="0">
                <a:solidFill>
                  <a:srgbClr val="0070C0"/>
                </a:solidFill>
              </a:rPr>
              <a:t> </a:t>
            </a:r>
            <a:r>
              <a:rPr lang="en-US" sz="2400" b="1" dirty="0" smtClean="0">
                <a:solidFill>
                  <a:srgbClr val="002060"/>
                </a:solidFill>
              </a:rPr>
              <a:t>for relationship, accomplishment, growth, development and evolution </a:t>
            </a:r>
            <a:r>
              <a:rPr lang="en-US" sz="2400" b="1" i="1" dirty="0">
                <a:solidFill>
                  <a:schemeClr val="tx1">
                    <a:lumMod val="65000"/>
                    <a:lumOff val="35000"/>
                  </a:schemeClr>
                </a:solidFill>
              </a:rPr>
              <a:t>– freedom, cooperation, patience, other person’s point of view</a:t>
            </a:r>
          </a:p>
        </p:txBody>
      </p:sp>
      <p:sp>
        <p:nvSpPr>
          <p:cNvPr id="4" name="TextBox 3"/>
          <p:cNvSpPr txBox="1"/>
          <p:nvPr/>
        </p:nvSpPr>
        <p:spPr>
          <a:xfrm>
            <a:off x="7162800" y="6494779"/>
            <a:ext cx="1748976" cy="369332"/>
          </a:xfrm>
          <a:prstGeom prst="rect">
            <a:avLst/>
          </a:prstGeom>
          <a:noFill/>
        </p:spPr>
        <p:txBody>
          <a:bodyPr wrap="square" rtlCol="0">
            <a:spAutoFit/>
          </a:bodyPr>
          <a:lstStyle/>
          <a:p>
            <a:pPr algn="r"/>
            <a:r>
              <a:rPr lang="en-US" dirty="0" smtClean="0"/>
              <a:t>19</a:t>
            </a:r>
            <a:endParaRPr lang="en-US" dirty="0"/>
          </a:p>
        </p:txBody>
      </p:sp>
    </p:spTree>
    <p:extLst>
      <p:ext uri="{BB962C8B-B14F-4D97-AF65-F5344CB8AC3E}">
        <p14:creationId xmlns:p14="http://schemas.microsoft.com/office/powerpoint/2010/main" val="1298790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58874"/>
          </a:xfrm>
          <a:solidFill>
            <a:srgbClr val="002060"/>
          </a:solidFill>
          <a:scene3d>
            <a:camera prst="orthographicFront"/>
            <a:lightRig rig="threePt" dir="t"/>
          </a:scene3d>
          <a:sp3d>
            <a:bevelT/>
          </a:sp3d>
        </p:spPr>
        <p:txBody>
          <a:bodyPr/>
          <a:lstStyle/>
          <a:p>
            <a:pPr algn="ctr"/>
            <a:r>
              <a:rPr lang="en-US" sz="6000" b="1" dirty="0" smtClean="0">
                <a:solidFill>
                  <a:schemeClr val="bg1"/>
                </a:solidFill>
              </a:rPr>
              <a:t>Types of Thinking</a:t>
            </a: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9919786"/>
              </p:ext>
            </p:extLst>
          </p:nvPr>
        </p:nvGraphicFramePr>
        <p:xfrm>
          <a:off x="628651" y="1889760"/>
          <a:ext cx="7886700" cy="413004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493650019"/>
                    </a:ext>
                  </a:extLst>
                </a:gridCol>
                <a:gridCol w="2628900">
                  <a:extLst>
                    <a:ext uri="{9D8B030D-6E8A-4147-A177-3AD203B41FA5}">
                      <a16:colId xmlns:a16="http://schemas.microsoft.com/office/drawing/2014/main" xmlns="" val="4158633061"/>
                    </a:ext>
                  </a:extLst>
                </a:gridCol>
                <a:gridCol w="2628900">
                  <a:extLst>
                    <a:ext uri="{9D8B030D-6E8A-4147-A177-3AD203B41FA5}">
                      <a16:colId xmlns:a16="http://schemas.microsoft.com/office/drawing/2014/main" xmlns="" val="1116023373"/>
                    </a:ext>
                  </a:extLst>
                </a:gridCol>
              </a:tblGrid>
              <a:tr h="1369628">
                <a:tc>
                  <a:txBody>
                    <a:bodyPr/>
                    <a:lstStyle/>
                    <a:p>
                      <a:pPr algn="ctr"/>
                      <a:r>
                        <a:rPr lang="en-US" sz="3200" b="1" dirty="0" smtClean="0"/>
                        <a:t>Analytic</a:t>
                      </a:r>
                      <a:endParaRPr lang="en-US" sz="3200" b="1" dirty="0"/>
                    </a:p>
                  </a:txBody>
                  <a:tcPr marL="68580" marR="68580" marT="34290" marB="34290" anchor="ctr"/>
                </a:tc>
                <a:tc>
                  <a:txBody>
                    <a:bodyPr/>
                    <a:lstStyle/>
                    <a:p>
                      <a:pPr algn="ctr"/>
                      <a:r>
                        <a:rPr lang="en-US" sz="3200" b="1" dirty="0" smtClean="0"/>
                        <a:t>Reductionism</a:t>
                      </a:r>
                      <a:endParaRPr lang="en-US" sz="3200" b="1" dirty="0"/>
                    </a:p>
                  </a:txBody>
                  <a:tcPr marL="68580" marR="68580" marT="34290" marB="34290" anchor="ctr"/>
                </a:tc>
                <a:tc>
                  <a:txBody>
                    <a:bodyPr/>
                    <a:lstStyle/>
                    <a:p>
                      <a:pPr algn="ctr"/>
                      <a:r>
                        <a:rPr lang="en-US" sz="3200" b="1" dirty="0" smtClean="0"/>
                        <a:t>Individuality</a:t>
                      </a:r>
                      <a:endParaRPr lang="en-US" sz="3200" b="1" dirty="0"/>
                    </a:p>
                  </a:txBody>
                  <a:tcPr marL="68580" marR="68580" marT="34290" marB="34290" anchor="ctr"/>
                </a:tc>
                <a:extLst>
                  <a:ext uri="{0D108BD9-81ED-4DB2-BD59-A6C34878D82A}">
                    <a16:rowId xmlns:a16="http://schemas.microsoft.com/office/drawing/2014/main" xmlns="" val="3982204760"/>
                  </a:ext>
                </a:extLst>
              </a:tr>
              <a:tr h="1369628">
                <a:tc>
                  <a:txBody>
                    <a:bodyPr/>
                    <a:lstStyle/>
                    <a:p>
                      <a:pPr algn="ctr"/>
                      <a:r>
                        <a:rPr lang="en-US" sz="3000" b="1" dirty="0" smtClean="0"/>
                        <a:t>Synthetic</a:t>
                      </a:r>
                      <a:endParaRPr lang="en-US" sz="3000" b="1" dirty="0"/>
                    </a:p>
                  </a:txBody>
                  <a:tcPr marL="68580" marR="68580" marT="34290" marB="34290" anchor="ctr"/>
                </a:tc>
                <a:tc>
                  <a:txBody>
                    <a:bodyPr/>
                    <a:lstStyle/>
                    <a:p>
                      <a:pPr algn="ctr"/>
                      <a:r>
                        <a:rPr lang="en-US" sz="3000" b="1" dirty="0" smtClean="0"/>
                        <a:t>Systemic</a:t>
                      </a:r>
                      <a:endParaRPr lang="en-US" sz="3000" b="1" dirty="0"/>
                    </a:p>
                  </a:txBody>
                  <a:tcPr marL="68580" marR="68580" marT="34290" marB="34290" anchor="ctr"/>
                </a:tc>
                <a:tc>
                  <a:txBody>
                    <a:bodyPr/>
                    <a:lstStyle/>
                    <a:p>
                      <a:pPr algn="ctr"/>
                      <a:r>
                        <a:rPr lang="en-US" sz="3000" b="1" dirty="0" smtClean="0"/>
                        <a:t>Commonalty</a:t>
                      </a:r>
                      <a:endParaRPr lang="en-US" sz="3000" b="1" dirty="0"/>
                    </a:p>
                  </a:txBody>
                  <a:tcPr marL="68580" marR="68580" marT="34290" marB="34290" anchor="ctr"/>
                </a:tc>
                <a:extLst>
                  <a:ext uri="{0D108BD9-81ED-4DB2-BD59-A6C34878D82A}">
                    <a16:rowId xmlns:a16="http://schemas.microsoft.com/office/drawing/2014/main" xmlns="" val="198519559"/>
                  </a:ext>
                </a:extLst>
              </a:tr>
              <a:tr h="1390785">
                <a:tc>
                  <a:txBody>
                    <a:bodyPr/>
                    <a:lstStyle/>
                    <a:p>
                      <a:pPr algn="ctr"/>
                      <a:r>
                        <a:rPr lang="en-US" sz="3000" b="1" dirty="0" smtClean="0"/>
                        <a:t>Integrative</a:t>
                      </a:r>
                      <a:endParaRPr lang="en-US" sz="3000" b="1" dirty="0"/>
                    </a:p>
                  </a:txBody>
                  <a:tcPr marL="68580" marR="68580" marT="34290" marB="34290" anchor="ctr"/>
                </a:tc>
                <a:tc>
                  <a:txBody>
                    <a:bodyPr/>
                    <a:lstStyle/>
                    <a:p>
                      <a:pPr algn="ctr"/>
                      <a:r>
                        <a:rPr lang="en-US" sz="3000" b="1" baseline="0" dirty="0" smtClean="0"/>
                        <a:t>Unifying</a:t>
                      </a:r>
                      <a:endParaRPr lang="en-US" sz="3000" b="1" dirty="0"/>
                    </a:p>
                  </a:txBody>
                  <a:tcPr marL="68580" marR="68580" marT="34290" marB="34290" anchor="ctr"/>
                </a:tc>
                <a:tc>
                  <a:txBody>
                    <a:bodyPr/>
                    <a:lstStyle/>
                    <a:p>
                      <a:pPr algn="ctr"/>
                      <a:r>
                        <a:rPr lang="en-US" sz="3000" b="1" dirty="0" smtClean="0"/>
                        <a:t>Essentiality</a:t>
                      </a:r>
                      <a:endParaRPr lang="en-US" sz="3000" b="1" dirty="0"/>
                    </a:p>
                  </a:txBody>
                  <a:tcPr marL="68580" marR="68580" marT="34290" marB="34290" anchor="ctr"/>
                </a:tc>
                <a:extLst>
                  <a:ext uri="{0D108BD9-81ED-4DB2-BD59-A6C34878D82A}">
                    <a16:rowId xmlns:a16="http://schemas.microsoft.com/office/drawing/2014/main" xmlns="" val="1501487817"/>
                  </a:ext>
                </a:extLst>
              </a:tr>
            </a:tbl>
          </a:graphicData>
        </a:graphic>
      </p:graphicFrame>
      <p:sp>
        <p:nvSpPr>
          <p:cNvPr id="5" name="TextBox 4"/>
          <p:cNvSpPr txBox="1"/>
          <p:nvPr/>
        </p:nvSpPr>
        <p:spPr>
          <a:xfrm>
            <a:off x="6903720" y="6311899"/>
            <a:ext cx="1748976" cy="369332"/>
          </a:xfrm>
          <a:prstGeom prst="rect">
            <a:avLst/>
          </a:prstGeom>
          <a:noFill/>
        </p:spPr>
        <p:txBody>
          <a:bodyPr wrap="square" rtlCol="0">
            <a:spAutoFit/>
          </a:bodyPr>
          <a:lstStyle/>
          <a:p>
            <a:pPr algn="r"/>
            <a:r>
              <a:rPr lang="en-US" dirty="0" smtClean="0"/>
              <a:t>16</a:t>
            </a:r>
            <a:endParaRPr lang="en-US" dirty="0"/>
          </a:p>
        </p:txBody>
      </p:sp>
    </p:spTree>
    <p:extLst>
      <p:ext uri="{BB962C8B-B14F-4D97-AF65-F5344CB8AC3E}">
        <p14:creationId xmlns:p14="http://schemas.microsoft.com/office/powerpoint/2010/main" val="2862073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59080"/>
            <a:ext cx="8378188" cy="1357690"/>
          </a:xfrm>
          <a:solidFill>
            <a:srgbClr val="002060"/>
          </a:solidFill>
          <a:scene3d>
            <a:camera prst="orthographicFront"/>
            <a:lightRig rig="threePt" dir="t"/>
          </a:scene3d>
          <a:sp3d>
            <a:bevelT w="152400" h="50800" prst="softRound"/>
          </a:sp3d>
        </p:spPr>
        <p:txBody>
          <a:bodyPr>
            <a:noAutofit/>
          </a:bodyPr>
          <a:lstStyle/>
          <a:p>
            <a:pPr algn="ctr"/>
            <a:r>
              <a:rPr lang="en-US" b="1" dirty="0" smtClean="0">
                <a:solidFill>
                  <a:schemeClr val="bg1"/>
                </a:solidFill>
              </a:rPr>
              <a:t>Dualistic, Synthetic &amp; </a:t>
            </a:r>
            <a:br>
              <a:rPr lang="en-US" b="1" dirty="0" smtClean="0">
                <a:solidFill>
                  <a:schemeClr val="bg1"/>
                </a:solidFill>
              </a:rPr>
            </a:br>
            <a:r>
              <a:rPr lang="en-US" b="1" dirty="0" smtClean="0">
                <a:solidFill>
                  <a:schemeClr val="bg1"/>
                </a:solidFill>
              </a:rPr>
              <a:t>Integrative Thinking</a:t>
            </a:r>
            <a:endParaRPr lang="en-US" b="1" dirty="0">
              <a:solidFill>
                <a:schemeClr val="bg1"/>
              </a:solidFill>
            </a:endParaRPr>
          </a:p>
        </p:txBody>
      </p:sp>
      <p:sp>
        <p:nvSpPr>
          <p:cNvPr id="3" name="Content Placeholder 2"/>
          <p:cNvSpPr>
            <a:spLocks noGrp="1"/>
          </p:cNvSpPr>
          <p:nvPr>
            <p:ph idx="1"/>
          </p:nvPr>
        </p:nvSpPr>
        <p:spPr>
          <a:xfrm>
            <a:off x="320040" y="1769171"/>
            <a:ext cx="8588329" cy="4570669"/>
          </a:xfrm>
        </p:spPr>
        <p:txBody>
          <a:bodyPr>
            <a:normAutofit fontScale="77500" lnSpcReduction="20000"/>
          </a:bodyPr>
          <a:lstStyle/>
          <a:p>
            <a:pPr>
              <a:spcBef>
                <a:spcPts val="600"/>
              </a:spcBef>
              <a:spcAft>
                <a:spcPts val="600"/>
              </a:spcAft>
            </a:pPr>
            <a:r>
              <a:rPr lang="en-US" sz="3100" b="1" dirty="0" smtClean="0">
                <a:solidFill>
                  <a:srgbClr val="002060"/>
                </a:solidFill>
              </a:rPr>
              <a:t>Dualistic – views reality in terms of contradictions or mutual exclusive opposites – truth vs. truth -- categorization</a:t>
            </a:r>
          </a:p>
          <a:p>
            <a:pPr lvl="1"/>
            <a:r>
              <a:rPr lang="en-US" sz="2800" b="1" dirty="0" smtClean="0">
                <a:solidFill>
                  <a:srgbClr val="8A0000"/>
                </a:solidFill>
                <a:latin typeface="Arial Narrow" panose="020B0606020202030204" pitchFamily="34" charset="0"/>
              </a:rPr>
              <a:t>Neoliberalism vs Keynesianism </a:t>
            </a:r>
          </a:p>
          <a:p>
            <a:pPr lvl="1">
              <a:spcBef>
                <a:spcPts val="600"/>
              </a:spcBef>
              <a:spcAft>
                <a:spcPts val="600"/>
              </a:spcAft>
            </a:pPr>
            <a:r>
              <a:rPr lang="en-US" sz="2800" b="1" dirty="0" smtClean="0">
                <a:solidFill>
                  <a:srgbClr val="8A0000"/>
                </a:solidFill>
                <a:latin typeface="Arial Narrow" panose="020B0606020202030204" pitchFamily="34" charset="0"/>
              </a:rPr>
              <a:t>Individualism vs. Collectivism</a:t>
            </a:r>
            <a:r>
              <a:rPr lang="en-US" sz="2800" dirty="0" smtClean="0">
                <a:solidFill>
                  <a:srgbClr val="8A0000"/>
                </a:solidFill>
                <a:latin typeface="Arial Narrow" panose="020B0606020202030204" pitchFamily="34" charset="0"/>
              </a:rPr>
              <a:t>  </a:t>
            </a:r>
          </a:p>
          <a:p>
            <a:pPr>
              <a:spcBef>
                <a:spcPts val="600"/>
              </a:spcBef>
              <a:spcAft>
                <a:spcPts val="600"/>
              </a:spcAft>
            </a:pPr>
            <a:r>
              <a:rPr lang="en-US" sz="3100" b="1" dirty="0" smtClean="0">
                <a:solidFill>
                  <a:srgbClr val="002060"/>
                </a:solidFill>
              </a:rPr>
              <a:t>Holistic – views reality comprehensively and inclusively</a:t>
            </a:r>
            <a:endParaRPr lang="en-US" sz="3100" dirty="0" smtClean="0">
              <a:solidFill>
                <a:srgbClr val="002060"/>
              </a:solidFill>
            </a:endParaRPr>
          </a:p>
          <a:p>
            <a:pPr lvl="1"/>
            <a:r>
              <a:rPr lang="en-US" sz="2800" b="1" dirty="0" smtClean="0">
                <a:solidFill>
                  <a:srgbClr val="8A0000"/>
                </a:solidFill>
                <a:latin typeface="Arial Narrow" panose="020B0606020202030204" pitchFamily="34" charset="0"/>
              </a:rPr>
              <a:t>No freedom without responsibility</a:t>
            </a:r>
          </a:p>
          <a:p>
            <a:pPr lvl="1"/>
            <a:r>
              <a:rPr lang="en-US" sz="2800" b="1" dirty="0" smtClean="0">
                <a:solidFill>
                  <a:srgbClr val="8A0000"/>
                </a:solidFill>
                <a:latin typeface="Arial Narrow" panose="020B0606020202030204" pitchFamily="34" charset="0"/>
              </a:rPr>
              <a:t>No free markets without regulation </a:t>
            </a:r>
          </a:p>
          <a:p>
            <a:pPr>
              <a:spcBef>
                <a:spcPts val="600"/>
              </a:spcBef>
              <a:spcAft>
                <a:spcPts val="600"/>
              </a:spcAft>
            </a:pPr>
            <a:r>
              <a:rPr lang="en-US" sz="3100" b="1" dirty="0" smtClean="0">
                <a:solidFill>
                  <a:srgbClr val="002060"/>
                </a:solidFill>
              </a:rPr>
              <a:t>Integrative – reconciles apparent </a:t>
            </a:r>
            <a:r>
              <a:rPr lang="en-US" sz="3100" b="1" dirty="0">
                <a:solidFill>
                  <a:srgbClr val="002060"/>
                </a:solidFill>
              </a:rPr>
              <a:t>contradictions as complementary poles of a wider reality – truths completing truths</a:t>
            </a:r>
            <a:r>
              <a:rPr lang="en-US" sz="3100" dirty="0">
                <a:solidFill>
                  <a:srgbClr val="002060"/>
                </a:solidFill>
              </a:rPr>
              <a:t> </a:t>
            </a:r>
            <a:r>
              <a:rPr lang="en-US" sz="3100" dirty="0" smtClean="0">
                <a:solidFill>
                  <a:srgbClr val="002060"/>
                </a:solidFill>
              </a:rPr>
              <a:t>– </a:t>
            </a:r>
            <a:r>
              <a:rPr lang="en-US" sz="3100" b="1" dirty="0" smtClean="0">
                <a:solidFill>
                  <a:srgbClr val="002060"/>
                </a:solidFill>
              </a:rPr>
              <a:t>reveals the underlying transdisciplinary principles</a:t>
            </a:r>
          </a:p>
          <a:p>
            <a:pPr lvl="1"/>
            <a:r>
              <a:rPr lang="en-US" sz="2800" b="1" dirty="0" smtClean="0">
                <a:solidFill>
                  <a:srgbClr val="8A0000"/>
                </a:solidFill>
                <a:latin typeface="Arial Narrow" panose="020B0606020202030204" pitchFamily="34" charset="0"/>
              </a:rPr>
              <a:t>Space, Time, Matter and Energy</a:t>
            </a:r>
          </a:p>
          <a:p>
            <a:pPr lvl="1">
              <a:spcAft>
                <a:spcPts val="600"/>
              </a:spcAft>
            </a:pPr>
            <a:r>
              <a:rPr lang="en-US" sz="2800" b="1" dirty="0" smtClean="0">
                <a:solidFill>
                  <a:srgbClr val="8A0000"/>
                </a:solidFill>
                <a:latin typeface="Arial Narrow" panose="020B0606020202030204" pitchFamily="34" charset="0"/>
              </a:rPr>
              <a:t>Individual and Society are complementary dimensions</a:t>
            </a:r>
          </a:p>
          <a:p>
            <a:pPr lvl="1"/>
            <a:r>
              <a:rPr lang="en-US" sz="2800" b="1" dirty="0" smtClean="0">
                <a:solidFill>
                  <a:srgbClr val="8A0000"/>
                </a:solidFill>
                <a:latin typeface="Arial Narrow" panose="020B0606020202030204" pitchFamily="34" charset="0"/>
              </a:rPr>
              <a:t>Human-centered social science – </a:t>
            </a:r>
            <a:r>
              <a:rPr lang="en-US" sz="2800" b="1" dirty="0">
                <a:solidFill>
                  <a:srgbClr val="8A0000"/>
                </a:solidFill>
                <a:latin typeface="Arial Narrow" panose="020B0606020202030204" pitchFamily="34" charset="0"/>
              </a:rPr>
              <a:t>energy, </a:t>
            </a:r>
            <a:r>
              <a:rPr lang="en-US" sz="2800" b="1" dirty="0" smtClean="0">
                <a:solidFill>
                  <a:srgbClr val="8A0000"/>
                </a:solidFill>
                <a:latin typeface="Arial Narrow" panose="020B0606020202030204" pitchFamily="34" charset="0"/>
              </a:rPr>
              <a:t>organization, aspiration, awareness, values </a:t>
            </a:r>
          </a:p>
          <a:p>
            <a:pPr lvl="1"/>
            <a:endParaRPr lang="en-US" dirty="0" smtClean="0"/>
          </a:p>
          <a:p>
            <a:pPr lvl="1"/>
            <a:endParaRPr lang="en-US" dirty="0"/>
          </a:p>
        </p:txBody>
      </p:sp>
      <p:sp>
        <p:nvSpPr>
          <p:cNvPr id="4" name="TextBox 3"/>
          <p:cNvSpPr txBox="1"/>
          <p:nvPr/>
        </p:nvSpPr>
        <p:spPr>
          <a:xfrm>
            <a:off x="7040880" y="6311899"/>
            <a:ext cx="1748976" cy="369332"/>
          </a:xfrm>
          <a:prstGeom prst="rect">
            <a:avLst/>
          </a:prstGeom>
          <a:noFill/>
        </p:spPr>
        <p:txBody>
          <a:bodyPr wrap="square" rtlCol="0">
            <a:spAutoFit/>
          </a:bodyPr>
          <a:lstStyle/>
          <a:p>
            <a:pPr algn="r"/>
            <a:fld id="{4844E06F-9F8A-44FE-B20B-35B3EA8DDCCD}" type="slidenum">
              <a:rPr lang="en-US" smtClean="0"/>
              <a:t>22</a:t>
            </a:fld>
            <a:endParaRPr lang="en-US" dirty="0"/>
          </a:p>
        </p:txBody>
      </p:sp>
    </p:spTree>
    <p:extLst>
      <p:ext uri="{BB962C8B-B14F-4D97-AF65-F5344CB8AC3E}">
        <p14:creationId xmlns:p14="http://schemas.microsoft.com/office/powerpoint/2010/main" val="80755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26454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IN" smtClean="0"/>
          </a:p>
          <a:p>
            <a:endParaRPr lang="en-IN" smtClean="0"/>
          </a:p>
        </p:txBody>
      </p:sp>
      <p:graphicFrame>
        <p:nvGraphicFramePr>
          <p:cNvPr id="4" name="Table 3"/>
          <p:cNvGraphicFramePr>
            <a:graphicFrameLocks noGrp="1"/>
          </p:cNvGraphicFramePr>
          <p:nvPr>
            <p:extLst>
              <p:ext uri="{D42A27DB-BD31-4B8C-83A1-F6EECF244321}">
                <p14:modId xmlns:p14="http://schemas.microsoft.com/office/powerpoint/2010/main" val="868257286"/>
              </p:ext>
            </p:extLst>
          </p:nvPr>
        </p:nvGraphicFramePr>
        <p:xfrm>
          <a:off x="350519" y="106679"/>
          <a:ext cx="8473441" cy="6621753"/>
        </p:xfrm>
        <a:graphic>
          <a:graphicData uri="http://schemas.openxmlformats.org/drawingml/2006/table">
            <a:tbl>
              <a:tblPr firstRow="1" bandRow="1">
                <a:tableStyleId>{5C22544A-7EE6-4342-B048-85BDC9FD1C3A}</a:tableStyleId>
              </a:tblPr>
              <a:tblGrid>
                <a:gridCol w="1479014">
                  <a:extLst>
                    <a:ext uri="{9D8B030D-6E8A-4147-A177-3AD203B41FA5}">
                      <a16:colId xmlns:a16="http://schemas.microsoft.com/office/drawing/2014/main" xmlns="" val="20000"/>
                    </a:ext>
                  </a:extLst>
                </a:gridCol>
                <a:gridCol w="1755236">
                  <a:extLst>
                    <a:ext uri="{9D8B030D-6E8A-4147-A177-3AD203B41FA5}">
                      <a16:colId xmlns:a16="http://schemas.microsoft.com/office/drawing/2014/main" xmlns="" val="20001"/>
                    </a:ext>
                  </a:extLst>
                </a:gridCol>
                <a:gridCol w="1612071">
                  <a:extLst>
                    <a:ext uri="{9D8B030D-6E8A-4147-A177-3AD203B41FA5}">
                      <a16:colId xmlns:a16="http://schemas.microsoft.com/office/drawing/2014/main" xmlns="" val="20002"/>
                    </a:ext>
                  </a:extLst>
                </a:gridCol>
                <a:gridCol w="2042160">
                  <a:extLst>
                    <a:ext uri="{9D8B030D-6E8A-4147-A177-3AD203B41FA5}">
                      <a16:colId xmlns:a16="http://schemas.microsoft.com/office/drawing/2014/main" xmlns="" val="20003"/>
                    </a:ext>
                  </a:extLst>
                </a:gridCol>
                <a:gridCol w="1584960">
                  <a:extLst>
                    <a:ext uri="{9D8B030D-6E8A-4147-A177-3AD203B41FA5}">
                      <a16:colId xmlns:a16="http://schemas.microsoft.com/office/drawing/2014/main" xmlns="" val="20004"/>
                    </a:ext>
                  </a:extLst>
                </a:gridCol>
              </a:tblGrid>
              <a:tr h="677466">
                <a:tc>
                  <a:txBody>
                    <a:bodyPr/>
                    <a:lstStyle/>
                    <a:p>
                      <a:r>
                        <a:rPr lang="en-IN" sz="2000" b="1" u="none" dirty="0" smtClean="0"/>
                        <a:t>Bologna (12</a:t>
                      </a:r>
                      <a:r>
                        <a:rPr lang="en-IN" sz="2000" b="1" u="none" baseline="30000" dirty="0" smtClean="0"/>
                        <a:t>th</a:t>
                      </a:r>
                      <a:r>
                        <a:rPr lang="en-IN" sz="2000" b="1" u="none" dirty="0" smtClean="0"/>
                        <a:t> C)</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IN" sz="2000" dirty="0" smtClean="0"/>
                        <a:t>Late 19</a:t>
                      </a:r>
                      <a:r>
                        <a:rPr lang="en-IN" sz="2000" baseline="30000" dirty="0" smtClean="0"/>
                        <a:t>th</a:t>
                      </a:r>
                      <a:r>
                        <a:rPr lang="en-IN" sz="2000" dirty="0" smtClean="0"/>
                        <a:t> Century</a:t>
                      </a:r>
                      <a:endParaRPr lang="en-IN" sz="2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IN" sz="2000" dirty="0" smtClean="0"/>
                        <a:t>Early 20</a:t>
                      </a:r>
                      <a:r>
                        <a:rPr lang="en-IN" sz="2000" baseline="30000" dirty="0" smtClean="0"/>
                        <a:t>th</a:t>
                      </a:r>
                      <a:r>
                        <a:rPr lang="en-IN" sz="2000" dirty="0" smtClean="0"/>
                        <a:t> Century</a:t>
                      </a:r>
                      <a:endParaRPr lang="en-IN" sz="2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IN" sz="2000" dirty="0" smtClean="0"/>
                        <a:t>Late 20</a:t>
                      </a:r>
                      <a:r>
                        <a:rPr lang="en-IN" sz="2000" baseline="30000" dirty="0" smtClean="0"/>
                        <a:t>th</a:t>
                      </a:r>
                      <a:r>
                        <a:rPr lang="en-IN" sz="2000" dirty="0" smtClean="0"/>
                        <a:t> Century</a:t>
                      </a:r>
                      <a:endParaRPr lang="en-IN" sz="2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IN" sz="2000" dirty="0" smtClean="0"/>
                        <a:t>21</a:t>
                      </a:r>
                      <a:r>
                        <a:rPr lang="en-IN" sz="2000" baseline="30000" dirty="0" smtClean="0"/>
                        <a:t>st</a:t>
                      </a:r>
                      <a:r>
                        <a:rPr lang="en-IN" sz="2000" dirty="0" smtClean="0"/>
                        <a:t> Century</a:t>
                      </a:r>
                      <a:endParaRPr lang="en-IN" sz="2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388593">
                <a:tc>
                  <a:txBody>
                    <a:bodyPr/>
                    <a:lstStyle/>
                    <a:p>
                      <a:pPr algn="ctr"/>
                      <a:r>
                        <a:rPr lang="en-IN" sz="1800" b="1" dirty="0" smtClean="0"/>
                        <a:t>4</a:t>
                      </a:r>
                      <a:endParaRPr lang="en-IN"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1" dirty="0" smtClean="0"/>
                        <a:t>11</a:t>
                      </a:r>
                      <a:endParaRPr lang="en-IN"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1" dirty="0" smtClean="0"/>
                        <a:t>17</a:t>
                      </a:r>
                      <a:endParaRPr lang="en-IN"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1" dirty="0" smtClean="0"/>
                        <a:t>31</a:t>
                      </a:r>
                      <a:endParaRPr lang="en-IN"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800" b="1" dirty="0" smtClean="0"/>
                        <a:t>50+</a:t>
                      </a:r>
                      <a:endParaRPr lang="en-IN"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916256">
                <a:tc>
                  <a:txBody>
                    <a:bodyPr/>
                    <a:lstStyle/>
                    <a:p>
                      <a:r>
                        <a:rPr lang="en-IN" sz="1800" b="1" u="sng" dirty="0" smtClean="0"/>
                        <a:t>Bologna </a:t>
                      </a:r>
                    </a:p>
                    <a:p>
                      <a:r>
                        <a:rPr lang="en-IN" sz="1800" b="1" u="sng" dirty="0" smtClean="0"/>
                        <a:t>(12</a:t>
                      </a:r>
                      <a:r>
                        <a:rPr lang="en-IN" sz="1800" b="1" u="sng" baseline="30000" dirty="0" smtClean="0"/>
                        <a:t>th</a:t>
                      </a:r>
                      <a:r>
                        <a:rPr lang="en-IN" sz="1800" b="1" u="sng" dirty="0" smtClean="0"/>
                        <a:t> C)</a:t>
                      </a:r>
                    </a:p>
                    <a:p>
                      <a:r>
                        <a:rPr lang="en-IN" sz="1800" dirty="0" smtClean="0"/>
                        <a:t>Theology</a:t>
                      </a:r>
                    </a:p>
                    <a:p>
                      <a:r>
                        <a:rPr lang="en-IN" sz="1800" dirty="0" smtClean="0"/>
                        <a:t>Law</a:t>
                      </a:r>
                    </a:p>
                    <a:p>
                      <a:r>
                        <a:rPr lang="en-IN" sz="1800" dirty="0" smtClean="0"/>
                        <a:t>Medicine </a:t>
                      </a:r>
                    </a:p>
                    <a:p>
                      <a:r>
                        <a:rPr lang="en-IN" sz="1800" dirty="0" smtClean="0"/>
                        <a:t>Arts </a:t>
                      </a:r>
                    </a:p>
                    <a:p>
                      <a:pPr marL="285750" indent="-285750">
                        <a:buFont typeface="Arial" panose="020B0604020202020204" pitchFamily="34" charset="0"/>
                        <a:buChar char="•"/>
                      </a:pPr>
                      <a:r>
                        <a:rPr lang="en-IN" sz="1800" dirty="0" smtClean="0"/>
                        <a:t>Grammar</a:t>
                      </a:r>
                    </a:p>
                    <a:p>
                      <a:pPr marL="285750" indent="-285750">
                        <a:buFont typeface="Arial" panose="020B0604020202020204" pitchFamily="34" charset="0"/>
                        <a:buChar char="•"/>
                      </a:pPr>
                      <a:r>
                        <a:rPr lang="en-IN" sz="1800" dirty="0" smtClean="0"/>
                        <a:t>Rhetoric</a:t>
                      </a:r>
                    </a:p>
                    <a:p>
                      <a:pPr marL="285750" indent="-285750">
                        <a:buFont typeface="Arial" panose="020B0604020202020204" pitchFamily="34" charset="0"/>
                        <a:buChar char="•"/>
                      </a:pPr>
                      <a:r>
                        <a:rPr lang="en-IN" sz="1800" dirty="0" smtClean="0"/>
                        <a:t>Dialectics</a:t>
                      </a:r>
                    </a:p>
                    <a:p>
                      <a:pPr marL="285750" indent="-285750">
                        <a:buFont typeface="Arial" panose="020B0604020202020204" pitchFamily="34" charset="0"/>
                        <a:buChar char="•"/>
                      </a:pPr>
                      <a:r>
                        <a:rPr lang="en-IN" sz="1800" dirty="0" smtClean="0"/>
                        <a:t>Arithmetic</a:t>
                      </a:r>
                    </a:p>
                    <a:p>
                      <a:pPr marL="285750" indent="-285750">
                        <a:buFont typeface="Arial" panose="020B0604020202020204" pitchFamily="34" charset="0"/>
                        <a:buChar char="•"/>
                      </a:pPr>
                      <a:r>
                        <a:rPr lang="en-IN" sz="1800" dirty="0" smtClean="0"/>
                        <a:t>Music</a:t>
                      </a:r>
                    </a:p>
                    <a:p>
                      <a:pPr marL="285750" indent="-285750">
                        <a:buFont typeface="Arial" panose="020B0604020202020204" pitchFamily="34" charset="0"/>
                        <a:buChar char="•"/>
                      </a:pPr>
                      <a:r>
                        <a:rPr lang="en-IN" sz="1800" dirty="0" smtClean="0"/>
                        <a:t>Geometry</a:t>
                      </a:r>
                    </a:p>
                    <a:p>
                      <a:pPr marL="285750" indent="-285750">
                        <a:buFont typeface="Arial" panose="020B0604020202020204" pitchFamily="34" charset="0"/>
                        <a:buChar char="•"/>
                      </a:pPr>
                      <a:r>
                        <a:rPr lang="en-IN" sz="1800" dirty="0" smtClean="0"/>
                        <a:t>Astronomy</a:t>
                      </a:r>
                    </a:p>
                    <a:p>
                      <a:pPr marL="0" indent="0">
                        <a:buFont typeface="Arial" panose="020B0604020202020204" pitchFamily="34" charset="0"/>
                        <a:buNone/>
                      </a:pPr>
                      <a:endParaRPr lang="en-IN" sz="1800" dirty="0" smtClean="0"/>
                    </a:p>
                    <a:p>
                      <a:pPr marL="0" indent="0">
                        <a:buFont typeface="Arial" panose="020B0604020202020204" pitchFamily="34" charset="0"/>
                        <a:buNone/>
                      </a:pPr>
                      <a:r>
                        <a:rPr lang="en-IN" sz="1800" dirty="0" smtClean="0"/>
                        <a:t>Latin</a:t>
                      </a:r>
                    </a:p>
                    <a:p>
                      <a:pPr marL="0" indent="0">
                        <a:buFont typeface="Arial" panose="020B0604020202020204" pitchFamily="34" charset="0"/>
                        <a:buNone/>
                      </a:pPr>
                      <a:r>
                        <a:rPr lang="en-IN" sz="1800" dirty="0" smtClean="0"/>
                        <a:t>Greek</a:t>
                      </a:r>
                    </a:p>
                    <a:p>
                      <a:endParaRPr lang="en-IN" sz="10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dirty="0" smtClean="0">
                          <a:solidFill>
                            <a:srgbClr val="8A0000"/>
                          </a:solidFill>
                        </a:rPr>
                        <a:t>English </a:t>
                      </a:r>
                    </a:p>
                    <a:p>
                      <a:r>
                        <a:rPr lang="en-IN" sz="1800" dirty="0" smtClean="0">
                          <a:solidFill>
                            <a:srgbClr val="8A0000"/>
                          </a:solidFill>
                        </a:rPr>
                        <a:t>Foreign languages Natural</a:t>
                      </a:r>
                      <a:r>
                        <a:rPr lang="en-IN" sz="1800" baseline="0" dirty="0" smtClean="0">
                          <a:solidFill>
                            <a:srgbClr val="8A0000"/>
                          </a:solidFill>
                        </a:rPr>
                        <a:t> </a:t>
                      </a:r>
                      <a:r>
                        <a:rPr lang="en-IN" sz="1800" dirty="0" smtClean="0">
                          <a:solidFill>
                            <a:srgbClr val="8A0000"/>
                          </a:solidFill>
                        </a:rPr>
                        <a:t>history</a:t>
                      </a:r>
                    </a:p>
                    <a:p>
                      <a:r>
                        <a:rPr lang="en-IN" sz="1800" dirty="0" smtClean="0">
                          <a:solidFill>
                            <a:srgbClr val="8A0000"/>
                          </a:solidFill>
                        </a:rPr>
                        <a:t>Physical</a:t>
                      </a:r>
                      <a:r>
                        <a:rPr lang="en-IN" sz="1800" baseline="0" dirty="0" smtClean="0">
                          <a:solidFill>
                            <a:srgbClr val="8A0000"/>
                          </a:solidFill>
                        </a:rPr>
                        <a:t> </a:t>
                      </a:r>
                      <a:r>
                        <a:rPr lang="en-IN" sz="1800" dirty="0" smtClean="0">
                          <a:solidFill>
                            <a:srgbClr val="8A0000"/>
                          </a:solidFill>
                        </a:rPr>
                        <a:t>science</a:t>
                      </a:r>
                    </a:p>
                    <a:p>
                      <a:r>
                        <a:rPr lang="en-IN" sz="1800" dirty="0" smtClean="0">
                          <a:solidFill>
                            <a:srgbClr val="8A0000"/>
                          </a:solidFill>
                        </a:rPr>
                        <a:t>Geography</a:t>
                      </a:r>
                    </a:p>
                    <a:p>
                      <a:r>
                        <a:rPr lang="en-IN" sz="1800" dirty="0" smtClean="0">
                          <a:solidFill>
                            <a:srgbClr val="8A0000"/>
                          </a:solidFill>
                        </a:rPr>
                        <a:t>History</a:t>
                      </a:r>
                    </a:p>
                    <a:p>
                      <a:r>
                        <a:rPr lang="en-IN" sz="1800" dirty="0" smtClean="0">
                          <a:solidFill>
                            <a:srgbClr val="8A0000"/>
                          </a:solidFill>
                        </a:rPr>
                        <a:t>Government </a:t>
                      </a:r>
                    </a:p>
                    <a:p>
                      <a:r>
                        <a:rPr lang="en-IN" sz="1800" dirty="0" smtClean="0">
                          <a:solidFill>
                            <a:srgbClr val="8A0000"/>
                          </a:solidFill>
                        </a:rPr>
                        <a:t>Political</a:t>
                      </a:r>
                      <a:r>
                        <a:rPr lang="en-IN" sz="1800" baseline="0" dirty="0" smtClean="0">
                          <a:solidFill>
                            <a:srgbClr val="8A0000"/>
                          </a:solidFill>
                        </a:rPr>
                        <a:t> </a:t>
                      </a:r>
                      <a:r>
                        <a:rPr lang="en-IN" sz="1800" dirty="0" smtClean="0">
                          <a:solidFill>
                            <a:srgbClr val="8A0000"/>
                          </a:solidFill>
                        </a:rPr>
                        <a:t>economy</a:t>
                      </a:r>
                      <a:endParaRPr lang="en-IN" sz="1800" dirty="0">
                        <a:solidFill>
                          <a:srgbClr val="8A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dirty="0" smtClean="0"/>
                        <a:t>English </a:t>
                      </a:r>
                    </a:p>
                    <a:p>
                      <a:r>
                        <a:rPr lang="en-IN" sz="1800" dirty="0" smtClean="0"/>
                        <a:t>Foreign languages Natural</a:t>
                      </a:r>
                      <a:r>
                        <a:rPr lang="en-IN" sz="1800" baseline="0" dirty="0" smtClean="0"/>
                        <a:t> </a:t>
                      </a:r>
                      <a:r>
                        <a:rPr lang="en-IN" sz="1800" dirty="0" smtClean="0"/>
                        <a:t>history</a:t>
                      </a:r>
                    </a:p>
                    <a:p>
                      <a:r>
                        <a:rPr lang="en-IN" sz="1800" dirty="0" smtClean="0"/>
                        <a:t>Physical</a:t>
                      </a:r>
                      <a:r>
                        <a:rPr lang="en-IN" sz="1800" baseline="0" dirty="0" smtClean="0"/>
                        <a:t> </a:t>
                      </a:r>
                      <a:r>
                        <a:rPr lang="en-IN" sz="1800" dirty="0" smtClean="0"/>
                        <a:t>science</a:t>
                      </a:r>
                    </a:p>
                    <a:p>
                      <a:r>
                        <a:rPr lang="en-IN" sz="1800" dirty="0" smtClean="0"/>
                        <a:t>Geography</a:t>
                      </a:r>
                    </a:p>
                    <a:p>
                      <a:r>
                        <a:rPr lang="en-IN" sz="1800" dirty="0" smtClean="0"/>
                        <a:t>History</a:t>
                      </a:r>
                    </a:p>
                    <a:p>
                      <a:r>
                        <a:rPr lang="en-IN" sz="1800" dirty="0" smtClean="0"/>
                        <a:t>Government </a:t>
                      </a:r>
                    </a:p>
                    <a:p>
                      <a:r>
                        <a:rPr lang="en-IN" sz="1800" dirty="0" smtClean="0"/>
                        <a:t>Political</a:t>
                      </a:r>
                      <a:r>
                        <a:rPr lang="en-IN" sz="1800" baseline="0" dirty="0" smtClean="0"/>
                        <a:t> </a:t>
                      </a:r>
                      <a:r>
                        <a:rPr lang="en-IN" sz="1800" dirty="0" smtClean="0"/>
                        <a:t>economy</a:t>
                      </a:r>
                    </a:p>
                    <a:p>
                      <a:r>
                        <a:rPr lang="en-IN" sz="1800" dirty="0" smtClean="0">
                          <a:solidFill>
                            <a:srgbClr val="8A0000"/>
                          </a:solidFill>
                        </a:rPr>
                        <a:t>Anthropology</a:t>
                      </a:r>
                    </a:p>
                    <a:p>
                      <a:pPr>
                        <a:tabLst>
                          <a:tab pos="1260475" algn="l"/>
                        </a:tabLst>
                      </a:pPr>
                      <a:r>
                        <a:rPr lang="en-IN" sz="1800" dirty="0" smtClean="0">
                          <a:solidFill>
                            <a:srgbClr val="8A0000"/>
                          </a:solidFill>
                        </a:rPr>
                        <a:t>Education</a:t>
                      </a:r>
                    </a:p>
                    <a:p>
                      <a:pPr>
                        <a:tabLst>
                          <a:tab pos="1260475" algn="l"/>
                        </a:tabLst>
                      </a:pPr>
                      <a:r>
                        <a:rPr lang="en-IN" sz="1800" dirty="0" smtClean="0">
                          <a:solidFill>
                            <a:srgbClr val="8A0000"/>
                          </a:solidFill>
                        </a:rPr>
                        <a:t>Sociology Psychology Economics </a:t>
                      </a:r>
                    </a:p>
                    <a:p>
                      <a:pPr>
                        <a:tabLst>
                          <a:tab pos="1260475" algn="l"/>
                        </a:tabLst>
                      </a:pPr>
                      <a:r>
                        <a:rPr lang="en-IN" sz="1800" dirty="0" smtClean="0">
                          <a:solidFill>
                            <a:srgbClr val="8A0000"/>
                          </a:solidFill>
                        </a:rPr>
                        <a:t>Political</a:t>
                      </a:r>
                      <a:r>
                        <a:rPr lang="en-IN" sz="1800" baseline="0" dirty="0" smtClean="0">
                          <a:solidFill>
                            <a:srgbClr val="8A0000"/>
                          </a:solidFill>
                        </a:rPr>
                        <a:t> </a:t>
                      </a:r>
                      <a:r>
                        <a:rPr lang="en-IN" sz="1800" dirty="0" smtClean="0">
                          <a:solidFill>
                            <a:srgbClr val="8A0000"/>
                          </a:solidFill>
                        </a:rPr>
                        <a:t>science</a:t>
                      </a:r>
                      <a:endParaRPr lang="en-IN" sz="1800" dirty="0">
                        <a:solidFill>
                          <a:srgbClr val="8A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800" dirty="0" smtClean="0">
                          <a:solidFill>
                            <a:schemeClr val="tx1"/>
                          </a:solidFill>
                        </a:rPr>
                        <a:t>English </a:t>
                      </a:r>
                    </a:p>
                    <a:p>
                      <a:r>
                        <a:rPr lang="en-IN" sz="1800" dirty="0" smtClean="0">
                          <a:solidFill>
                            <a:schemeClr val="tx1"/>
                          </a:solidFill>
                        </a:rPr>
                        <a:t>Foreign languages Natural</a:t>
                      </a:r>
                      <a:r>
                        <a:rPr lang="en-IN" sz="1800" baseline="0" dirty="0" smtClean="0">
                          <a:solidFill>
                            <a:schemeClr val="tx1"/>
                          </a:solidFill>
                        </a:rPr>
                        <a:t> </a:t>
                      </a:r>
                      <a:r>
                        <a:rPr lang="en-IN" sz="1800" dirty="0" smtClean="0">
                          <a:solidFill>
                            <a:schemeClr val="tx1"/>
                          </a:solidFill>
                        </a:rPr>
                        <a:t>history</a:t>
                      </a:r>
                    </a:p>
                    <a:p>
                      <a:r>
                        <a:rPr lang="en-IN" sz="1800" dirty="0" smtClean="0">
                          <a:solidFill>
                            <a:schemeClr val="tx1"/>
                          </a:solidFill>
                        </a:rPr>
                        <a:t>Physical</a:t>
                      </a:r>
                      <a:r>
                        <a:rPr lang="en-IN" sz="1800" baseline="0" dirty="0" smtClean="0">
                          <a:solidFill>
                            <a:schemeClr val="tx1"/>
                          </a:solidFill>
                        </a:rPr>
                        <a:t> </a:t>
                      </a:r>
                      <a:r>
                        <a:rPr lang="en-IN" sz="1800" dirty="0" smtClean="0">
                          <a:solidFill>
                            <a:schemeClr val="tx1"/>
                          </a:solidFill>
                        </a:rPr>
                        <a:t>science</a:t>
                      </a:r>
                    </a:p>
                    <a:p>
                      <a:r>
                        <a:rPr lang="en-IN" sz="1800" dirty="0" smtClean="0">
                          <a:solidFill>
                            <a:schemeClr val="tx1"/>
                          </a:solidFill>
                        </a:rPr>
                        <a:t>Geography</a:t>
                      </a:r>
                    </a:p>
                    <a:p>
                      <a:r>
                        <a:rPr lang="en-IN" sz="1800" dirty="0" smtClean="0">
                          <a:solidFill>
                            <a:schemeClr val="tx1"/>
                          </a:solidFill>
                        </a:rPr>
                        <a:t>History</a:t>
                      </a:r>
                    </a:p>
                    <a:p>
                      <a:r>
                        <a:rPr lang="en-IN" sz="1800" dirty="0" smtClean="0">
                          <a:solidFill>
                            <a:schemeClr val="tx1"/>
                          </a:solidFill>
                        </a:rPr>
                        <a:t>Government </a:t>
                      </a:r>
                    </a:p>
                    <a:p>
                      <a:r>
                        <a:rPr lang="en-IN" sz="1800" dirty="0" smtClean="0">
                          <a:solidFill>
                            <a:schemeClr val="tx1"/>
                          </a:solidFill>
                        </a:rPr>
                        <a:t>Political</a:t>
                      </a:r>
                      <a:r>
                        <a:rPr lang="en-IN" sz="1800" baseline="0" dirty="0" smtClean="0">
                          <a:solidFill>
                            <a:schemeClr val="tx1"/>
                          </a:solidFill>
                        </a:rPr>
                        <a:t> </a:t>
                      </a:r>
                      <a:r>
                        <a:rPr lang="en-IN" sz="1800" dirty="0" smtClean="0">
                          <a:solidFill>
                            <a:schemeClr val="tx1"/>
                          </a:solidFill>
                        </a:rPr>
                        <a:t>economy</a:t>
                      </a:r>
                    </a:p>
                    <a:p>
                      <a:r>
                        <a:rPr lang="en-IN" sz="1800" dirty="0" smtClean="0">
                          <a:solidFill>
                            <a:schemeClr val="tx1"/>
                          </a:solidFill>
                        </a:rPr>
                        <a:t>Anthropology</a:t>
                      </a:r>
                    </a:p>
                    <a:p>
                      <a:pPr>
                        <a:tabLst>
                          <a:tab pos="1260475" algn="l"/>
                        </a:tabLst>
                      </a:pPr>
                      <a:r>
                        <a:rPr lang="en-IN" sz="1800" dirty="0" smtClean="0">
                          <a:solidFill>
                            <a:schemeClr val="tx1"/>
                          </a:solidFill>
                        </a:rPr>
                        <a:t>Education</a:t>
                      </a:r>
                    </a:p>
                    <a:p>
                      <a:pPr>
                        <a:tabLst>
                          <a:tab pos="1260475" algn="l"/>
                        </a:tabLst>
                      </a:pPr>
                      <a:r>
                        <a:rPr lang="en-IN" sz="1800" dirty="0" smtClean="0">
                          <a:solidFill>
                            <a:schemeClr val="tx1"/>
                          </a:solidFill>
                        </a:rPr>
                        <a:t>Sociology Psychology Economics </a:t>
                      </a:r>
                    </a:p>
                    <a:p>
                      <a:pPr>
                        <a:tabLst>
                          <a:tab pos="1260475" algn="l"/>
                        </a:tabLst>
                      </a:pPr>
                      <a:r>
                        <a:rPr lang="en-IN" sz="1800" dirty="0" smtClean="0">
                          <a:solidFill>
                            <a:schemeClr val="tx1"/>
                          </a:solidFill>
                        </a:rPr>
                        <a:t>Political</a:t>
                      </a:r>
                      <a:r>
                        <a:rPr lang="en-IN" sz="1800" baseline="0" dirty="0" smtClean="0">
                          <a:solidFill>
                            <a:schemeClr val="tx1"/>
                          </a:solidFill>
                        </a:rPr>
                        <a:t> </a:t>
                      </a:r>
                      <a:r>
                        <a:rPr lang="en-IN" sz="1800" dirty="0" smtClean="0">
                          <a:solidFill>
                            <a:schemeClr val="tx1"/>
                          </a:solidFill>
                        </a:rPr>
                        <a:t>science</a:t>
                      </a:r>
                    </a:p>
                    <a:p>
                      <a:r>
                        <a:rPr lang="en-IN" sz="1800" dirty="0" smtClean="0">
                          <a:solidFill>
                            <a:srgbClr val="8A0000"/>
                          </a:solidFill>
                        </a:rPr>
                        <a:t>Computer </a:t>
                      </a:r>
                    </a:p>
                    <a:p>
                      <a:r>
                        <a:rPr lang="en-IN" sz="1800" dirty="0" smtClean="0">
                          <a:solidFill>
                            <a:srgbClr val="8A0000"/>
                          </a:solidFill>
                        </a:rPr>
                        <a:t>Information Science Biochemistry</a:t>
                      </a:r>
                    </a:p>
                    <a:p>
                      <a:r>
                        <a:rPr lang="en-IN" sz="1800" dirty="0" smtClean="0">
                          <a:solidFill>
                            <a:srgbClr val="8A0000"/>
                          </a:solidFill>
                        </a:rPr>
                        <a:t>Int’l Relations Women's Studies Environment</a:t>
                      </a:r>
                      <a:endParaRPr lang="en-IN" sz="1800" dirty="0">
                        <a:solidFill>
                          <a:srgbClr val="8A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aseline="0" dirty="0" smtClean="0"/>
                        <a:t>1000 major subjects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sz="1800" baseline="0" dirty="0" smtClean="0"/>
                        <a:t>Biology (63)</a:t>
                      </a:r>
                    </a:p>
                    <a:p>
                      <a:pPr marL="0" marR="0" indent="0" algn="l" defTabSz="914400" rtl="0" eaLnBrk="1" fontAlgn="auto" latinLnBrk="0" hangingPunct="1">
                        <a:lnSpc>
                          <a:spcPct val="100000"/>
                        </a:lnSpc>
                        <a:spcBef>
                          <a:spcPts val="0"/>
                        </a:spcBef>
                        <a:spcAft>
                          <a:spcPts val="0"/>
                        </a:spcAft>
                        <a:buClrTx/>
                        <a:buSzTx/>
                        <a:buFontTx/>
                        <a:buNone/>
                        <a:tabLst/>
                        <a:defRPr/>
                      </a:pPr>
                      <a:r>
                        <a:rPr lang="en-IN" sz="1800" baseline="0" dirty="0" smtClean="0"/>
                        <a:t>Medicine (24 sciences + </a:t>
                      </a:r>
                      <a:r>
                        <a:rPr lang="en-IN" sz="1800" baseline="0" dirty="0" err="1" smtClean="0"/>
                        <a:t>subspecialities</a:t>
                      </a:r>
                      <a:r>
                        <a:rPr lang="en-IN" sz="1800" baseline="0" dirty="0" smtClean="0"/>
                        <a:t>)</a:t>
                      </a:r>
                      <a:endParaRPr lang="en-IN" sz="1800" dirty="0" smtClean="0"/>
                    </a:p>
                    <a:p>
                      <a:endParaRPr lang="en-I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7345680" y="6372859"/>
            <a:ext cx="1748976" cy="369332"/>
          </a:xfrm>
          <a:prstGeom prst="rect">
            <a:avLst/>
          </a:prstGeom>
          <a:noFill/>
        </p:spPr>
        <p:txBody>
          <a:bodyPr wrap="square" rtlCol="0">
            <a:spAutoFit/>
          </a:bodyPr>
          <a:lstStyle/>
          <a:p>
            <a:pPr algn="r"/>
            <a:r>
              <a:rPr lang="en-US" dirty="0" smtClean="0"/>
              <a:t>8</a:t>
            </a:r>
            <a:endParaRPr lang="en-US" dirty="0"/>
          </a:p>
        </p:txBody>
      </p:sp>
    </p:spTree>
    <p:extLst>
      <p:ext uri="{BB962C8B-B14F-4D97-AF65-F5344CB8AC3E}">
        <p14:creationId xmlns:p14="http://schemas.microsoft.com/office/powerpoint/2010/main" val="250411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486228" y="169475"/>
            <a:ext cx="8171543" cy="958285"/>
          </a:xfrm>
          <a:prstGeom prst="flowChartAlternateProcess">
            <a:avLst/>
          </a:prstGeom>
          <a:solidFill>
            <a:srgbClr val="00206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228" y="129659"/>
            <a:ext cx="8171543" cy="996431"/>
          </a:xfrm>
        </p:spPr>
        <p:txBody>
          <a:bodyPr>
            <a:noAutofit/>
          </a:bodyPr>
          <a:lstStyle/>
          <a:p>
            <a:pPr algn="ctr"/>
            <a:r>
              <a:rPr lang="en-US" sz="4000" b="1" dirty="0" smtClean="0">
                <a:solidFill>
                  <a:schemeClr val="bg1"/>
                </a:solidFill>
              </a:rPr>
              <a:t>Conservative &amp; Progressive Attributes</a:t>
            </a:r>
            <a:endParaRPr lang="en-US" sz="4000" b="1" dirty="0">
              <a:solidFill>
                <a:schemeClr val="bg1"/>
              </a:solidFill>
            </a:endParaRPr>
          </a:p>
        </p:txBody>
      </p:sp>
      <p:sp>
        <p:nvSpPr>
          <p:cNvPr id="3" name="Content Placeholder 2"/>
          <p:cNvSpPr>
            <a:spLocks noGrp="1"/>
          </p:cNvSpPr>
          <p:nvPr>
            <p:ph idx="1"/>
          </p:nvPr>
        </p:nvSpPr>
        <p:spPr>
          <a:xfrm>
            <a:off x="522509" y="1587376"/>
            <a:ext cx="8270972" cy="4999589"/>
          </a:xfrm>
        </p:spPr>
        <p:txBody>
          <a:bodyPr>
            <a:noAutofit/>
          </a:bodyPr>
          <a:lstStyle/>
          <a:p>
            <a:pPr>
              <a:spcBef>
                <a:spcPts val="600"/>
              </a:spcBef>
              <a:spcAft>
                <a:spcPts val="1200"/>
              </a:spcAft>
            </a:pPr>
            <a:r>
              <a:rPr lang="en-US" b="1" dirty="0">
                <a:solidFill>
                  <a:srgbClr val="8A0000"/>
                </a:solidFill>
                <a:latin typeface="Arial Narrow" panose="020B0606020202030204" pitchFamily="34" charset="0"/>
              </a:rPr>
              <a:t>The </a:t>
            </a:r>
            <a:r>
              <a:rPr lang="en-US" b="1" dirty="0" smtClean="0">
                <a:solidFill>
                  <a:srgbClr val="8A0000"/>
                </a:solidFill>
                <a:latin typeface="Arial Narrow" panose="020B0606020202030204" pitchFamily="34" charset="0"/>
              </a:rPr>
              <a:t>emphasis of education on </a:t>
            </a:r>
            <a:r>
              <a:rPr lang="en-US" b="1" dirty="0">
                <a:solidFill>
                  <a:srgbClr val="8A0000"/>
                </a:solidFill>
                <a:latin typeface="Arial Narrow" panose="020B0606020202030204" pitchFamily="34" charset="0"/>
              </a:rPr>
              <a:t>knowledge that has already been acquired imparts an inherently conservative tendency oriented to the past</a:t>
            </a:r>
          </a:p>
          <a:p>
            <a:pPr>
              <a:spcBef>
                <a:spcPts val="600"/>
              </a:spcBef>
              <a:spcAft>
                <a:spcPts val="1200"/>
              </a:spcAft>
            </a:pPr>
            <a:r>
              <a:rPr lang="en-US" b="1" dirty="0" smtClean="0">
                <a:solidFill>
                  <a:srgbClr val="002060"/>
                </a:solidFill>
                <a:latin typeface="Arial Narrow" panose="020B0606020202030204" pitchFamily="34" charset="0"/>
              </a:rPr>
              <a:t>By making us conscious of the </a:t>
            </a:r>
            <a:r>
              <a:rPr lang="en-US" b="1" dirty="0">
                <a:solidFill>
                  <a:srgbClr val="002060"/>
                </a:solidFill>
                <a:latin typeface="Arial Narrow" panose="020B0606020202030204" pitchFamily="34" charset="0"/>
              </a:rPr>
              <a:t>ignorance, </a:t>
            </a:r>
            <a:r>
              <a:rPr lang="en-US" b="1" dirty="0" smtClean="0">
                <a:solidFill>
                  <a:srgbClr val="002060"/>
                </a:solidFill>
                <a:latin typeface="Arial Narrow" panose="020B0606020202030204" pitchFamily="34" charset="0"/>
              </a:rPr>
              <a:t>errors and failures of the past, education creates a greater willingness to challenge convention and explore new approaches</a:t>
            </a:r>
          </a:p>
          <a:p>
            <a:r>
              <a:rPr lang="en-US" b="1" dirty="0" smtClean="0">
                <a:solidFill>
                  <a:srgbClr val="8A0000"/>
                </a:solidFill>
                <a:latin typeface="Arial Narrow" panose="020B0606020202030204" pitchFamily="34" charset="0"/>
              </a:rPr>
              <a:t>Reflection on past human experience makes </a:t>
            </a:r>
            <a:r>
              <a:rPr lang="en-US" b="1" dirty="0">
                <a:solidFill>
                  <a:srgbClr val="8A0000"/>
                </a:solidFill>
                <a:latin typeface="Arial Narrow" panose="020B0606020202030204" pitchFamily="34" charset="0"/>
              </a:rPr>
              <a:t>us much more conscious of </a:t>
            </a:r>
            <a:r>
              <a:rPr lang="en-US" b="1" dirty="0" smtClean="0">
                <a:solidFill>
                  <a:srgbClr val="8A0000"/>
                </a:solidFill>
                <a:latin typeface="Arial Narrow" panose="020B0606020202030204" pitchFamily="34" charset="0"/>
              </a:rPr>
              <a:t>how much has changed and </a:t>
            </a:r>
            <a:r>
              <a:rPr lang="en-US" b="1" dirty="0">
                <a:solidFill>
                  <a:srgbClr val="8A0000"/>
                </a:solidFill>
                <a:latin typeface="Arial Narrow" panose="020B0606020202030204" pitchFamily="34" charset="0"/>
              </a:rPr>
              <a:t>generates anticipation of a </a:t>
            </a:r>
            <a:r>
              <a:rPr lang="en-US" b="1" dirty="0" smtClean="0">
                <a:solidFill>
                  <a:srgbClr val="8A0000"/>
                </a:solidFill>
                <a:latin typeface="Arial Narrow" panose="020B0606020202030204" pitchFamily="34" charset="0"/>
              </a:rPr>
              <a:t>different future</a:t>
            </a:r>
          </a:p>
          <a:p>
            <a:endParaRPr lang="en-US" sz="700" dirty="0"/>
          </a:p>
          <a:p>
            <a:pPr marL="0" indent="0" algn="ctr">
              <a:buNone/>
            </a:pPr>
            <a:r>
              <a:rPr lang="en-US" sz="600" i="1" dirty="0" smtClean="0">
                <a:solidFill>
                  <a:srgbClr val="FF0000"/>
                </a:solidFill>
              </a:rPr>
              <a:t> </a:t>
            </a:r>
            <a:endParaRPr lang="en-US" sz="600" i="1" dirty="0">
              <a:solidFill>
                <a:srgbClr val="FF0000"/>
              </a:solidFill>
            </a:endParaRPr>
          </a:p>
        </p:txBody>
      </p:sp>
      <p:sp>
        <p:nvSpPr>
          <p:cNvPr id="8" name="TextBox 7"/>
          <p:cNvSpPr txBox="1"/>
          <p:nvPr/>
        </p:nvSpPr>
        <p:spPr>
          <a:xfrm>
            <a:off x="7162800" y="6311899"/>
            <a:ext cx="1748976" cy="369332"/>
          </a:xfrm>
          <a:prstGeom prst="rect">
            <a:avLst/>
          </a:prstGeom>
          <a:noFill/>
        </p:spPr>
        <p:txBody>
          <a:bodyPr wrap="square" rtlCol="0">
            <a:spAutoFit/>
          </a:bodyPr>
          <a:lstStyle/>
          <a:p>
            <a:pPr algn="r"/>
            <a:r>
              <a:rPr lang="en-US" dirty="0" smtClean="0"/>
              <a:t>3</a:t>
            </a:r>
            <a:endParaRPr lang="en-US" dirty="0"/>
          </a:p>
        </p:txBody>
      </p:sp>
    </p:spTree>
    <p:extLst>
      <p:ext uri="{BB962C8B-B14F-4D97-AF65-F5344CB8AC3E}">
        <p14:creationId xmlns:p14="http://schemas.microsoft.com/office/powerpoint/2010/main" val="356482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2229" y="182275"/>
            <a:ext cx="8548913" cy="769441"/>
          </a:xfrm>
          <a:prstGeom prst="rect">
            <a:avLst/>
          </a:prstGeom>
          <a:solidFill>
            <a:srgbClr val="002060"/>
          </a:solidFill>
          <a:ln>
            <a:solidFill>
              <a:schemeClr val="bg2">
                <a:lumMod val="50000"/>
              </a:schemeClr>
            </a:solidFill>
          </a:ln>
          <a:scene3d>
            <a:camera prst="orthographicFront"/>
            <a:lightRig rig="threePt" dir="t"/>
          </a:scene3d>
          <a:sp3d>
            <a:bevelT w="165100" prst="coolSlant"/>
          </a:sp3d>
        </p:spPr>
        <p:txBody>
          <a:bodyPr wrap="square" rtlCol="0">
            <a:spAutoFit/>
          </a:bodyPr>
          <a:lstStyle/>
          <a:p>
            <a:pPr algn="ctr"/>
            <a:r>
              <a:rPr lang="en-US" sz="4400" b="1" dirty="0">
                <a:solidFill>
                  <a:schemeClr val="bg1"/>
                </a:solidFill>
              </a:rPr>
              <a:t>Triple Time Warp in Education</a:t>
            </a:r>
            <a:endParaRPr lang="en-US" sz="4400" dirty="0"/>
          </a:p>
        </p:txBody>
      </p:sp>
      <p:sp>
        <p:nvSpPr>
          <p:cNvPr id="11" name="TextBox 10"/>
          <p:cNvSpPr txBox="1"/>
          <p:nvPr/>
        </p:nvSpPr>
        <p:spPr>
          <a:xfrm>
            <a:off x="297543" y="1735186"/>
            <a:ext cx="8498114" cy="1446550"/>
          </a:xfrm>
          <a:prstGeom prst="rect">
            <a:avLst/>
          </a:prstGeom>
          <a:solidFill>
            <a:schemeClr val="tx1">
              <a:lumMod val="65000"/>
              <a:lumOff val="35000"/>
            </a:schemeClr>
          </a:solidFill>
        </p:spPr>
        <p:txBody>
          <a:bodyPr wrap="square" rtlCol="0">
            <a:spAutoFit/>
          </a:bodyPr>
          <a:lstStyle/>
          <a:p>
            <a:r>
              <a:rPr lang="en-US" sz="2200" b="1" i="1" dirty="0">
                <a:solidFill>
                  <a:schemeClr val="bg1"/>
                </a:solidFill>
                <a:latin typeface="Arial Narrow" panose="020B0606020202030204" pitchFamily="34" charset="0"/>
              </a:rPr>
              <a:t>The instructors of today’s educators were educated by instructors educated during at the height of the Cold War, before the first oil crisis, birth of the environmental movement, the economic rise of Japan or the personal computer </a:t>
            </a:r>
            <a:r>
              <a:rPr lang="en-US" sz="2200" b="1" i="1" dirty="0" smtClean="0">
                <a:solidFill>
                  <a:schemeClr val="bg1"/>
                </a:solidFill>
                <a:latin typeface="Arial Narrow" panose="020B0606020202030204" pitchFamily="34" charset="0"/>
              </a:rPr>
              <a:t>revolution</a:t>
            </a:r>
            <a:endParaRPr lang="en-US" sz="2200" dirty="0">
              <a:solidFill>
                <a:schemeClr val="bg1"/>
              </a:solidFill>
            </a:endParaRPr>
          </a:p>
        </p:txBody>
      </p:sp>
      <p:sp>
        <p:nvSpPr>
          <p:cNvPr id="12" name="TextBox 11"/>
          <p:cNvSpPr txBox="1"/>
          <p:nvPr/>
        </p:nvSpPr>
        <p:spPr>
          <a:xfrm>
            <a:off x="297543" y="3895445"/>
            <a:ext cx="8548913" cy="1107996"/>
          </a:xfrm>
          <a:prstGeom prst="rect">
            <a:avLst/>
          </a:prstGeom>
          <a:solidFill>
            <a:srgbClr val="8A0000"/>
          </a:solidFill>
        </p:spPr>
        <p:txBody>
          <a:bodyPr wrap="square" rtlCol="0">
            <a:spAutoFit/>
          </a:bodyPr>
          <a:lstStyle/>
          <a:p>
            <a:pPr>
              <a:spcAft>
                <a:spcPts val="600"/>
              </a:spcAft>
            </a:pPr>
            <a:r>
              <a:rPr lang="en-US" sz="2200" b="1" i="1" dirty="0" smtClean="0">
                <a:solidFill>
                  <a:schemeClr val="bg1"/>
                </a:solidFill>
                <a:latin typeface="Arial Narrow" panose="020B0606020202030204" pitchFamily="34" charset="0"/>
              </a:rPr>
              <a:t>Many </a:t>
            </a:r>
            <a:r>
              <a:rPr lang="en-US" sz="2200" b="1" i="1" dirty="0">
                <a:solidFill>
                  <a:schemeClr val="bg1"/>
                </a:solidFill>
                <a:latin typeface="Arial Narrow" panose="020B0606020202030204" pitchFamily="34" charset="0"/>
              </a:rPr>
              <a:t>of today’s instructors were educated before the end of the Cold War, the breakup of the Soviet Union, the founding of the EU, the creation of the Internet, robotics, artificial intelligence or analysis of the human genome</a:t>
            </a:r>
          </a:p>
        </p:txBody>
      </p:sp>
      <p:sp>
        <p:nvSpPr>
          <p:cNvPr id="13" name="TextBox 12"/>
          <p:cNvSpPr txBox="1"/>
          <p:nvPr/>
        </p:nvSpPr>
        <p:spPr>
          <a:xfrm>
            <a:off x="272143" y="5748506"/>
            <a:ext cx="8548913" cy="769441"/>
          </a:xfrm>
          <a:prstGeom prst="rect">
            <a:avLst/>
          </a:prstGeom>
          <a:solidFill>
            <a:srgbClr val="002060"/>
          </a:solidFill>
        </p:spPr>
        <p:txBody>
          <a:bodyPr wrap="square" rtlCol="0">
            <a:spAutoFit/>
          </a:bodyPr>
          <a:lstStyle/>
          <a:p>
            <a:r>
              <a:rPr lang="en-US" sz="2200" b="1" i="1" dirty="0">
                <a:solidFill>
                  <a:schemeClr val="bg1"/>
                </a:solidFill>
                <a:latin typeface="Arial Narrow" panose="020B0606020202030204" pitchFamily="34" charset="0"/>
              </a:rPr>
              <a:t> How relevant is </a:t>
            </a:r>
            <a:r>
              <a:rPr lang="en-US" sz="2200" b="1" i="1" dirty="0" smtClean="0">
                <a:solidFill>
                  <a:schemeClr val="bg1"/>
                </a:solidFill>
                <a:latin typeface="Arial Narrow" panose="020B0606020202030204" pitchFamily="34" charset="0"/>
              </a:rPr>
              <a:t>a 1995 MBA in financial markets to the computerized &amp; globalized financial markets today or today’s economic theory to 2025?</a:t>
            </a:r>
            <a:endParaRPr lang="en-US" sz="2200" b="1" i="1" dirty="0">
              <a:solidFill>
                <a:schemeClr val="bg1"/>
              </a:solidFill>
              <a:latin typeface="Arial Narrow" panose="020B0606020202030204" pitchFamily="34" charset="0"/>
            </a:endParaRPr>
          </a:p>
        </p:txBody>
      </p:sp>
      <p:sp>
        <p:nvSpPr>
          <p:cNvPr id="14" name="TextBox 13"/>
          <p:cNvSpPr txBox="1"/>
          <p:nvPr/>
        </p:nvSpPr>
        <p:spPr>
          <a:xfrm>
            <a:off x="297543" y="979718"/>
            <a:ext cx="8483599" cy="1046440"/>
          </a:xfrm>
          <a:prstGeom prst="rect">
            <a:avLst/>
          </a:prstGeom>
          <a:noFill/>
        </p:spPr>
        <p:txBody>
          <a:bodyPr wrap="square" rtlCol="0">
            <a:spAutoFit/>
          </a:bodyPr>
          <a:lstStyle/>
          <a:p>
            <a:r>
              <a:rPr lang="en-US" sz="2200" b="1" dirty="0">
                <a:solidFill>
                  <a:schemeClr val="tx1">
                    <a:lumMod val="65000"/>
                    <a:lumOff val="35000"/>
                  </a:schemeClr>
                </a:solidFill>
                <a:latin typeface="Arial Narrow" panose="020B0606020202030204" pitchFamily="34" charset="0"/>
              </a:rPr>
              <a:t>Instructors are educated in a previous generation by instructors educated in a generation prior to that</a:t>
            </a:r>
          </a:p>
          <a:p>
            <a:endParaRPr lang="en-US" dirty="0"/>
          </a:p>
        </p:txBody>
      </p:sp>
      <p:sp>
        <p:nvSpPr>
          <p:cNvPr id="15" name="TextBox 14"/>
          <p:cNvSpPr txBox="1"/>
          <p:nvPr/>
        </p:nvSpPr>
        <p:spPr>
          <a:xfrm>
            <a:off x="297543" y="3140408"/>
            <a:ext cx="8548913" cy="1107996"/>
          </a:xfrm>
          <a:prstGeom prst="rect">
            <a:avLst/>
          </a:prstGeom>
          <a:noFill/>
        </p:spPr>
        <p:txBody>
          <a:bodyPr wrap="square" rtlCol="0">
            <a:spAutoFit/>
          </a:bodyPr>
          <a:lstStyle/>
          <a:p>
            <a:r>
              <a:rPr lang="en-US" sz="2200" b="1" dirty="0">
                <a:solidFill>
                  <a:srgbClr val="8A0000"/>
                </a:solidFill>
                <a:latin typeface="Arial Narrow" panose="020B0606020202030204" pitchFamily="34" charset="0"/>
              </a:rPr>
              <a:t>Instructors are teaching a generation after they acquired knowledge, during which knowledge has changed enormous</a:t>
            </a:r>
            <a:r>
              <a:rPr lang="en-US" sz="2400" b="1" dirty="0">
                <a:solidFill>
                  <a:srgbClr val="8A0000"/>
                </a:solidFill>
                <a:latin typeface="Arial Narrow" panose="020B0606020202030204" pitchFamily="34" charset="0"/>
              </a:rPr>
              <a:t>ly</a:t>
            </a:r>
          </a:p>
          <a:p>
            <a:endParaRPr lang="en-US" dirty="0"/>
          </a:p>
        </p:txBody>
      </p:sp>
      <p:sp>
        <p:nvSpPr>
          <p:cNvPr id="17" name="TextBox 16"/>
          <p:cNvSpPr txBox="1"/>
          <p:nvPr/>
        </p:nvSpPr>
        <p:spPr>
          <a:xfrm>
            <a:off x="312060" y="4932601"/>
            <a:ext cx="8483599" cy="1046440"/>
          </a:xfrm>
          <a:prstGeom prst="rect">
            <a:avLst/>
          </a:prstGeom>
          <a:noFill/>
        </p:spPr>
        <p:txBody>
          <a:bodyPr wrap="square" rtlCol="0">
            <a:spAutoFit/>
          </a:bodyPr>
          <a:lstStyle/>
          <a:p>
            <a:r>
              <a:rPr lang="en-US" sz="2200" b="1" dirty="0">
                <a:solidFill>
                  <a:srgbClr val="002060"/>
                </a:solidFill>
                <a:latin typeface="Arial Narrow" panose="020B0606020202030204" pitchFamily="34" charset="0"/>
              </a:rPr>
              <a:t>The content of knowledge is changing so rapidly that what is taught today may be obsolete a few years from now</a:t>
            </a:r>
            <a:r>
              <a:rPr lang="en-US" sz="2200" b="1" dirty="0">
                <a:solidFill>
                  <a:schemeClr val="tx1">
                    <a:lumMod val="65000"/>
                    <a:lumOff val="35000"/>
                  </a:schemeClr>
                </a:solidFill>
                <a:latin typeface="Arial Narrow" panose="020B0606020202030204" pitchFamily="34" charset="0"/>
              </a:rPr>
              <a:t>.</a:t>
            </a:r>
          </a:p>
          <a:p>
            <a:endParaRPr lang="en-US" dirty="0"/>
          </a:p>
        </p:txBody>
      </p:sp>
      <p:sp>
        <p:nvSpPr>
          <p:cNvPr id="10" name="TextBox 9"/>
          <p:cNvSpPr txBox="1"/>
          <p:nvPr/>
        </p:nvSpPr>
        <p:spPr>
          <a:xfrm>
            <a:off x="7162800" y="6464299"/>
            <a:ext cx="1748976" cy="369332"/>
          </a:xfrm>
          <a:prstGeom prst="rect">
            <a:avLst/>
          </a:prstGeom>
          <a:noFill/>
        </p:spPr>
        <p:txBody>
          <a:bodyPr wrap="square" rtlCol="0">
            <a:spAutoFit/>
          </a:bodyPr>
          <a:lstStyle/>
          <a:p>
            <a:pPr algn="r"/>
            <a:r>
              <a:rPr lang="en-US" dirty="0" smtClean="0"/>
              <a:t>4</a:t>
            </a:r>
            <a:endParaRPr lang="en-US" dirty="0"/>
          </a:p>
        </p:txBody>
      </p:sp>
    </p:spTree>
    <p:extLst>
      <p:ext uri="{BB962C8B-B14F-4D97-AF65-F5344CB8AC3E}">
        <p14:creationId xmlns:p14="http://schemas.microsoft.com/office/powerpoint/2010/main" val="3498154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05" y="179268"/>
            <a:ext cx="8073390" cy="861299"/>
          </a:xfrm>
          <a:solidFill>
            <a:srgbClr val="002060"/>
          </a:solidFill>
          <a:ln>
            <a:solidFill>
              <a:srgbClr val="0070C0"/>
            </a:solidFill>
          </a:ln>
          <a:scene3d>
            <a:camera prst="orthographicFront"/>
            <a:lightRig rig="threePt" dir="t"/>
          </a:scene3d>
          <a:sp3d>
            <a:bevelT/>
          </a:sp3d>
        </p:spPr>
        <p:txBody>
          <a:bodyPr>
            <a:normAutofit/>
          </a:bodyPr>
          <a:lstStyle/>
          <a:p>
            <a:pPr algn="ctr"/>
            <a:r>
              <a:rPr lang="en-US" sz="3600" b="1" dirty="0" smtClean="0">
                <a:solidFill>
                  <a:schemeClr val="bg1"/>
                </a:solidFill>
              </a:rPr>
              <a:t>Accelerating Social &amp; Technological Trends</a:t>
            </a:r>
            <a:endParaRPr lang="en-US" sz="3600" b="1" dirty="0">
              <a:solidFill>
                <a:schemeClr val="bg1"/>
              </a:solidFill>
            </a:endParaRPr>
          </a:p>
        </p:txBody>
      </p:sp>
      <p:sp>
        <p:nvSpPr>
          <p:cNvPr id="3" name="Content Placeholder 2"/>
          <p:cNvSpPr>
            <a:spLocks noGrp="1"/>
          </p:cNvSpPr>
          <p:nvPr>
            <p:ph idx="1"/>
          </p:nvPr>
        </p:nvSpPr>
        <p:spPr>
          <a:xfrm>
            <a:off x="348916" y="1112759"/>
            <a:ext cx="8566484" cy="5590441"/>
          </a:xfrm>
        </p:spPr>
        <p:txBody>
          <a:bodyPr>
            <a:noAutofit/>
          </a:bodyPr>
          <a:lstStyle/>
          <a:p>
            <a:pPr>
              <a:lnSpc>
                <a:spcPct val="100000"/>
              </a:lnSpc>
              <a:spcBef>
                <a:spcPts val="600"/>
              </a:spcBef>
              <a:spcAft>
                <a:spcPts val="600"/>
              </a:spcAft>
              <a:buFont typeface="Wingdings" panose="05000000000000000000" pitchFamily="2" charset="2"/>
              <a:buChar char="§"/>
            </a:pPr>
            <a:r>
              <a:rPr lang="en-US" sz="2400" b="1" dirty="0">
                <a:solidFill>
                  <a:schemeClr val="tx1">
                    <a:lumMod val="65000"/>
                    <a:lumOff val="35000"/>
                  </a:schemeClr>
                </a:solidFill>
                <a:latin typeface="Arial Narrow" panose="020B0606020202030204" pitchFamily="34" charset="0"/>
              </a:rPr>
              <a:t>The quantum of information and speed of its multiplication continues to accelerate. </a:t>
            </a:r>
          </a:p>
          <a:p>
            <a:pPr marL="457200" lvl="1">
              <a:lnSpc>
                <a:spcPct val="100000"/>
              </a:lnSpc>
              <a:spcBef>
                <a:spcPts val="0"/>
              </a:spcBef>
              <a:spcAft>
                <a:spcPts val="1200"/>
              </a:spcAft>
              <a:buFont typeface="Courier New" panose="02070309020205020404" pitchFamily="49" charset="0"/>
              <a:buChar char="o"/>
            </a:pPr>
            <a:r>
              <a:rPr lang="en-US" sz="2000" b="1" i="1" dirty="0" smtClean="0">
                <a:solidFill>
                  <a:srgbClr val="8A0000"/>
                </a:solidFill>
                <a:latin typeface="Arial Narrow" panose="020B0606020202030204" pitchFamily="34" charset="0"/>
              </a:rPr>
              <a:t>Just how much information can the human mind absorb? More importantly, how much emphasis on passive absorption of information is compatible with development of an active thinking mind?</a:t>
            </a:r>
            <a:endParaRPr lang="en-US" sz="2000" b="1" i="1" dirty="0">
              <a:solidFill>
                <a:srgbClr val="8A0000"/>
              </a:solidFill>
              <a:latin typeface="Arial Narrow" panose="020B0606020202030204" pitchFamily="34" charset="0"/>
            </a:endParaRPr>
          </a:p>
          <a:p>
            <a:pPr>
              <a:lnSpc>
                <a:spcPct val="100000"/>
              </a:lnSpc>
              <a:spcBef>
                <a:spcPts val="0"/>
              </a:spcBef>
              <a:spcAft>
                <a:spcPts val="600"/>
              </a:spcAft>
              <a:buFont typeface="Wingdings" panose="05000000000000000000" pitchFamily="2" charset="2"/>
              <a:buChar char="§"/>
            </a:pPr>
            <a:r>
              <a:rPr lang="en-US" sz="2400" b="1" dirty="0">
                <a:solidFill>
                  <a:schemeClr val="tx1">
                    <a:lumMod val="65000"/>
                    <a:lumOff val="35000"/>
                  </a:schemeClr>
                </a:solidFill>
                <a:latin typeface="Arial Narrow" panose="020B0606020202030204" pitchFamily="34" charset="0"/>
              </a:rPr>
              <a:t>Technology for dissemination of information makes access to facts and methods of analysis available everywhere instantaneously.</a:t>
            </a:r>
          </a:p>
          <a:p>
            <a:pPr marL="457200" lvl="1">
              <a:lnSpc>
                <a:spcPct val="100000"/>
              </a:lnSpc>
              <a:spcBef>
                <a:spcPts val="0"/>
              </a:spcBef>
              <a:spcAft>
                <a:spcPts val="1200"/>
              </a:spcAft>
              <a:buFont typeface="Courier New" panose="02070309020205020404" pitchFamily="49" charset="0"/>
              <a:buChar char="o"/>
            </a:pPr>
            <a:r>
              <a:rPr lang="en-US" sz="2000" b="1" i="1" dirty="0">
                <a:solidFill>
                  <a:srgbClr val="8A0000"/>
                </a:solidFill>
                <a:latin typeface="Arial Narrow" panose="020B0606020202030204" pitchFamily="34" charset="0"/>
              </a:rPr>
              <a:t>How far has the content of higher education evolved to reflect changes in access to information, since the time of the printing press, newspaper, radio, TV and internet?</a:t>
            </a:r>
          </a:p>
          <a:p>
            <a:pPr>
              <a:lnSpc>
                <a:spcPct val="100000"/>
              </a:lnSpc>
              <a:spcBef>
                <a:spcPts val="0"/>
              </a:spcBef>
              <a:spcAft>
                <a:spcPts val="600"/>
              </a:spcAft>
              <a:buFont typeface="Wingdings" panose="05000000000000000000" pitchFamily="2" charset="2"/>
              <a:buChar char="§"/>
            </a:pPr>
            <a:r>
              <a:rPr lang="en-US" sz="2400" b="1" dirty="0">
                <a:solidFill>
                  <a:schemeClr val="tx1">
                    <a:lumMod val="65000"/>
                    <a:lumOff val="35000"/>
                  </a:schemeClr>
                </a:solidFill>
                <a:latin typeface="Arial Narrow" panose="020B0606020202030204" pitchFamily="34" charset="0"/>
              </a:rPr>
              <a:t>Technology for educational delivery has evolved far beyond the level prevalent when the present system of was first established. </a:t>
            </a:r>
          </a:p>
          <a:p>
            <a:pPr marL="457200" lvl="1">
              <a:lnSpc>
                <a:spcPct val="100000"/>
              </a:lnSpc>
              <a:spcBef>
                <a:spcPts val="0"/>
              </a:spcBef>
              <a:spcAft>
                <a:spcPts val="1200"/>
              </a:spcAft>
              <a:buFont typeface="Courier New" panose="02070309020205020404" pitchFamily="49" charset="0"/>
              <a:buChar char="o"/>
            </a:pPr>
            <a:r>
              <a:rPr lang="en-US" sz="2000" b="1" i="1" dirty="0" smtClean="0">
                <a:solidFill>
                  <a:srgbClr val="8A0000"/>
                </a:solidFill>
                <a:latin typeface="Arial Narrow" panose="020B0606020202030204" pitchFamily="34" charset="0"/>
              </a:rPr>
              <a:t>Compared with the evolution of other fields, how </a:t>
            </a:r>
            <a:r>
              <a:rPr lang="en-US" sz="2000" b="1" i="1" dirty="0">
                <a:solidFill>
                  <a:srgbClr val="8A0000"/>
                </a:solidFill>
                <a:latin typeface="Arial Narrow" panose="020B0606020202030204" pitchFamily="34" charset="0"/>
              </a:rPr>
              <a:t>far have methods of education changed to reflect advances in technology since the founding of the University of Bologna in 1088?</a:t>
            </a:r>
          </a:p>
        </p:txBody>
      </p:sp>
      <p:sp>
        <p:nvSpPr>
          <p:cNvPr id="4" name="TextBox 3"/>
          <p:cNvSpPr txBox="1"/>
          <p:nvPr/>
        </p:nvSpPr>
        <p:spPr>
          <a:xfrm>
            <a:off x="7025640" y="6311899"/>
            <a:ext cx="1748976" cy="369332"/>
          </a:xfrm>
          <a:prstGeom prst="rect">
            <a:avLst/>
          </a:prstGeom>
          <a:noFill/>
        </p:spPr>
        <p:txBody>
          <a:bodyPr wrap="square" rtlCol="0">
            <a:spAutoFit/>
          </a:bodyPr>
          <a:lstStyle/>
          <a:p>
            <a:pPr algn="r"/>
            <a:r>
              <a:rPr lang="en-US" dirty="0" smtClean="0"/>
              <a:t>5</a:t>
            </a:r>
            <a:endParaRPr lang="en-US" dirty="0"/>
          </a:p>
        </p:txBody>
      </p:sp>
    </p:spTree>
    <p:extLst>
      <p:ext uri="{BB962C8B-B14F-4D97-AF65-F5344CB8AC3E}">
        <p14:creationId xmlns:p14="http://schemas.microsoft.com/office/powerpoint/2010/main" val="118668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26" y="365127"/>
            <a:ext cx="8103870" cy="1052194"/>
          </a:xfrm>
          <a:solidFill>
            <a:srgbClr val="002060"/>
          </a:solidFill>
          <a:effectLst>
            <a:reflection blurRad="6350" stA="52000" endA="300" endPos="35000" dir="5400000" sy="-100000" algn="bl" rotWithShape="0"/>
          </a:effectLst>
        </p:spPr>
        <p:txBody>
          <a:bodyPr>
            <a:normAutofit/>
          </a:bodyPr>
          <a:lstStyle/>
          <a:p>
            <a:pPr algn="ctr"/>
            <a:r>
              <a:rPr lang="en-US" sz="5400" b="1" dirty="0" smtClean="0">
                <a:solidFill>
                  <a:schemeClr val="bg1"/>
                </a:solidFill>
              </a:rPr>
              <a:t>Recent Trends in Education</a:t>
            </a:r>
            <a:r>
              <a:rPr lang="en-US" dirty="0" smtClean="0"/>
              <a:t>	</a:t>
            </a:r>
            <a:endParaRPr lang="en-US" dirty="0"/>
          </a:p>
        </p:txBody>
      </p:sp>
      <p:sp>
        <p:nvSpPr>
          <p:cNvPr id="3" name="Content Placeholder 2"/>
          <p:cNvSpPr>
            <a:spLocks noGrp="1"/>
          </p:cNvSpPr>
          <p:nvPr>
            <p:ph idx="1"/>
          </p:nvPr>
        </p:nvSpPr>
        <p:spPr>
          <a:xfrm>
            <a:off x="628650" y="1630680"/>
            <a:ext cx="8103870" cy="4587240"/>
          </a:xfrm>
        </p:spPr>
        <p:txBody>
          <a:bodyPr>
            <a:normAutofit/>
          </a:bodyPr>
          <a:lstStyle/>
          <a:p>
            <a:pPr>
              <a:spcBef>
                <a:spcPts val="600"/>
              </a:spcBef>
              <a:spcAft>
                <a:spcPts val="600"/>
              </a:spcAft>
            </a:pPr>
            <a:r>
              <a:rPr lang="en-US" sz="3000" b="1" dirty="0" smtClean="0">
                <a:solidFill>
                  <a:srgbClr val="002060"/>
                </a:solidFill>
              </a:rPr>
              <a:t>Enormous quantitative expansion in demand and supply</a:t>
            </a:r>
          </a:p>
          <a:p>
            <a:pPr>
              <a:spcBef>
                <a:spcPts val="600"/>
              </a:spcBef>
              <a:spcAft>
                <a:spcPts val="600"/>
              </a:spcAft>
            </a:pPr>
            <a:r>
              <a:rPr lang="en-US" sz="3000" b="1" dirty="0" smtClean="0">
                <a:solidFill>
                  <a:srgbClr val="002060"/>
                </a:solidFill>
              </a:rPr>
              <a:t>Major increase in the quantum of information incorporated in the academic curriculum</a:t>
            </a:r>
          </a:p>
          <a:p>
            <a:pPr>
              <a:spcBef>
                <a:spcPts val="600"/>
              </a:spcBef>
              <a:spcAft>
                <a:spcPts val="600"/>
              </a:spcAft>
            </a:pPr>
            <a:r>
              <a:rPr lang="en-US" sz="3000" b="1" dirty="0" smtClean="0">
                <a:solidFill>
                  <a:srgbClr val="002060"/>
                </a:solidFill>
              </a:rPr>
              <a:t>Multiplication and fragmentation of disciplines into more and more specialized compartments </a:t>
            </a:r>
          </a:p>
          <a:p>
            <a:r>
              <a:rPr lang="en-US" sz="3000" b="1" dirty="0" smtClean="0">
                <a:solidFill>
                  <a:srgbClr val="002060"/>
                </a:solidFill>
              </a:rPr>
              <a:t>Increasing shift from general knowledge to discipline-specific expertise</a:t>
            </a:r>
          </a:p>
          <a:p>
            <a:endParaRPr lang="en-US" dirty="0" smtClean="0"/>
          </a:p>
        </p:txBody>
      </p:sp>
      <p:sp>
        <p:nvSpPr>
          <p:cNvPr id="4" name="TextBox 3"/>
          <p:cNvSpPr txBox="1"/>
          <p:nvPr/>
        </p:nvSpPr>
        <p:spPr>
          <a:xfrm>
            <a:off x="6747324" y="6246613"/>
            <a:ext cx="1748976" cy="369332"/>
          </a:xfrm>
          <a:prstGeom prst="rect">
            <a:avLst/>
          </a:prstGeom>
          <a:noFill/>
        </p:spPr>
        <p:txBody>
          <a:bodyPr wrap="square" rtlCol="0">
            <a:spAutoFit/>
          </a:bodyPr>
          <a:lstStyle/>
          <a:p>
            <a:pPr algn="r"/>
            <a:r>
              <a:rPr lang="en-US" dirty="0" smtClean="0"/>
              <a:t>6</a:t>
            </a:r>
            <a:endParaRPr lang="en-US" dirty="0"/>
          </a:p>
        </p:txBody>
      </p:sp>
    </p:spTree>
    <p:extLst>
      <p:ext uri="{BB962C8B-B14F-4D97-AF65-F5344CB8AC3E}">
        <p14:creationId xmlns:p14="http://schemas.microsoft.com/office/powerpoint/2010/main" val="2027972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4554"/>
          </a:xfrm>
          <a:solidFill>
            <a:srgbClr val="002060"/>
          </a:solidFill>
          <a:scene3d>
            <a:camera prst="orthographicFront"/>
            <a:lightRig rig="threePt" dir="t"/>
          </a:scene3d>
          <a:sp3d>
            <a:bevelT w="152400" h="50800" prst="softRound"/>
          </a:sp3d>
        </p:spPr>
        <p:txBody>
          <a:bodyPr>
            <a:normAutofit/>
          </a:bodyPr>
          <a:lstStyle/>
          <a:p>
            <a:pPr algn="ctr"/>
            <a:r>
              <a:rPr lang="en-IN" b="1" dirty="0">
                <a:solidFill>
                  <a:schemeClr val="bg1"/>
                </a:solidFill>
              </a:rPr>
              <a:t>Multiplication of Disciplines</a:t>
            </a:r>
          </a:p>
        </p:txBody>
      </p:sp>
      <p:sp>
        <p:nvSpPr>
          <p:cNvPr id="3" name="Content Placeholder 2"/>
          <p:cNvSpPr>
            <a:spLocks noGrp="1"/>
          </p:cNvSpPr>
          <p:nvPr>
            <p:ph idx="1"/>
          </p:nvPr>
        </p:nvSpPr>
        <p:spPr/>
        <p:txBody>
          <a:bodyPr>
            <a:normAutofit/>
          </a:bodyPr>
          <a:lstStyle/>
          <a:p>
            <a:pPr>
              <a:buNone/>
            </a:pPr>
            <a:endParaRPr lang="en-IN" sz="600"/>
          </a:p>
          <a:p>
            <a:endParaRPr lang="en-IN" sz="600"/>
          </a:p>
        </p:txBody>
      </p:sp>
      <p:graphicFrame>
        <p:nvGraphicFramePr>
          <p:cNvPr id="5" name="Chart 4"/>
          <p:cNvGraphicFramePr/>
          <p:nvPr>
            <p:extLst>
              <p:ext uri="{D42A27DB-BD31-4B8C-83A1-F6EECF244321}">
                <p14:modId xmlns:p14="http://schemas.microsoft.com/office/powerpoint/2010/main" val="883414574"/>
              </p:ext>
            </p:extLst>
          </p:nvPr>
        </p:nvGraphicFramePr>
        <p:xfrm>
          <a:off x="1219200" y="1386840"/>
          <a:ext cx="7010400" cy="53035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040880" y="6311899"/>
            <a:ext cx="1748976" cy="369332"/>
          </a:xfrm>
          <a:prstGeom prst="rect">
            <a:avLst/>
          </a:prstGeom>
          <a:noFill/>
        </p:spPr>
        <p:txBody>
          <a:bodyPr wrap="square" rtlCol="0">
            <a:spAutoFit/>
          </a:bodyPr>
          <a:lstStyle/>
          <a:p>
            <a:pPr algn="r"/>
            <a:r>
              <a:rPr lang="en-US" dirty="0" smtClean="0"/>
              <a:t>7</a:t>
            </a:r>
            <a:endParaRPr lang="en-US" dirty="0"/>
          </a:p>
        </p:txBody>
      </p:sp>
    </p:spTree>
    <p:extLst>
      <p:ext uri="{BB962C8B-B14F-4D97-AF65-F5344CB8AC3E}">
        <p14:creationId xmlns:p14="http://schemas.microsoft.com/office/powerpoint/2010/main" val="3486038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25506"/>
            <a:ext cx="8427720" cy="985134"/>
          </a:xfrm>
          <a:solidFill>
            <a:srgbClr val="002060"/>
          </a:solidFill>
          <a:scene3d>
            <a:camera prst="orthographicFront"/>
            <a:lightRig rig="threePt" dir="t"/>
          </a:scene3d>
          <a:sp3d>
            <a:bevelT w="114300" prst="artDeco"/>
          </a:sp3d>
        </p:spPr>
        <p:txBody>
          <a:bodyPr>
            <a:normAutofit/>
          </a:bodyPr>
          <a:lstStyle/>
          <a:p>
            <a:pPr algn="ctr"/>
            <a:r>
              <a:rPr lang="en-IN" b="1" dirty="0">
                <a:solidFill>
                  <a:schemeClr val="bg1"/>
                </a:solidFill>
              </a:rPr>
              <a:t>Sub-disciplines of History in USA</a:t>
            </a:r>
          </a:p>
        </p:txBody>
      </p:sp>
      <p:sp>
        <p:nvSpPr>
          <p:cNvPr id="3" name="Content Placeholder 2"/>
          <p:cNvSpPr>
            <a:spLocks noGrp="1"/>
          </p:cNvSpPr>
          <p:nvPr>
            <p:ph idx="1"/>
          </p:nvPr>
        </p:nvSpPr>
        <p:spPr>
          <a:xfrm>
            <a:off x="0" y="1524000"/>
            <a:ext cx="9144000" cy="5212080"/>
          </a:xfrm>
        </p:spPr>
        <p:txBody>
          <a:bodyPr>
            <a:noAutofit/>
          </a:bodyPr>
          <a:lstStyle/>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History of Periods – Renaissance, Reformation, Colonialism</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History of Geographic Regions – Italian, Africa, Asia, etc.</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History of Peoples – Jews, Mongols, Kurds</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Cultural &amp; Social history</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Diplomatic &amp; Military history</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Economic history </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Environmental history</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Women’s studies</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Legal history</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History of the Arts</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Religious history – Judaic &amp; Islamic studies</a:t>
            </a:r>
          </a:p>
          <a:p>
            <a:pPr marL="742950" indent="-457200">
              <a:lnSpc>
                <a:spcPts val="1875"/>
              </a:lnSpc>
              <a:spcBef>
                <a:spcPts val="600"/>
              </a:spcBef>
              <a:spcAft>
                <a:spcPts val="600"/>
              </a:spcAft>
              <a:buFont typeface="Wingdings" panose="05000000000000000000" pitchFamily="2" charset="2"/>
              <a:buChar char="ü"/>
            </a:pPr>
            <a:r>
              <a:rPr lang="en-IN" sz="2600" b="1" dirty="0">
                <a:solidFill>
                  <a:srgbClr val="002060"/>
                </a:solidFill>
              </a:rPr>
              <a:t>Gay/lesbian studies</a:t>
            </a:r>
          </a:p>
        </p:txBody>
      </p:sp>
      <p:sp>
        <p:nvSpPr>
          <p:cNvPr id="4" name="TextBox 3"/>
          <p:cNvSpPr txBox="1"/>
          <p:nvPr/>
        </p:nvSpPr>
        <p:spPr>
          <a:xfrm>
            <a:off x="7162800" y="6311899"/>
            <a:ext cx="1748976" cy="369332"/>
          </a:xfrm>
          <a:prstGeom prst="rect">
            <a:avLst/>
          </a:prstGeom>
          <a:noFill/>
        </p:spPr>
        <p:txBody>
          <a:bodyPr wrap="square" rtlCol="0">
            <a:spAutoFit/>
          </a:bodyPr>
          <a:lstStyle/>
          <a:p>
            <a:pPr algn="r"/>
            <a:r>
              <a:rPr lang="en-US" dirty="0" smtClean="0"/>
              <a:t>9</a:t>
            </a:r>
            <a:endParaRPr lang="en-US" dirty="0"/>
          </a:p>
        </p:txBody>
      </p:sp>
    </p:spTree>
    <p:extLst>
      <p:ext uri="{BB962C8B-B14F-4D97-AF65-F5344CB8AC3E}">
        <p14:creationId xmlns:p14="http://schemas.microsoft.com/office/powerpoint/2010/main" val="1948787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28" y="188554"/>
            <a:ext cx="7886700" cy="817286"/>
          </a:xfrm>
          <a:solidFill>
            <a:srgbClr val="002060"/>
          </a:solidFill>
          <a:ln>
            <a:solidFill>
              <a:schemeClr val="accent4">
                <a:lumMod val="75000"/>
              </a:schemeClr>
            </a:solidFill>
          </a:ln>
          <a:effectLst>
            <a:reflection blurRad="6350" stA="52000" endA="300" endPos="35000" dir="5400000" sy="-100000" algn="bl" rotWithShape="0"/>
          </a:effectLst>
          <a:scene3d>
            <a:camera prst="orthographicFront"/>
            <a:lightRig rig="threePt" dir="t"/>
          </a:scene3d>
          <a:sp3d>
            <a:bevelT w="114300" prst="hardEdge"/>
          </a:sp3d>
        </p:spPr>
        <p:txBody>
          <a:bodyPr>
            <a:noAutofit/>
          </a:bodyPr>
          <a:lstStyle/>
          <a:p>
            <a:pPr algn="ctr"/>
            <a:r>
              <a:rPr lang="en-IN" b="1" dirty="0">
                <a:solidFill>
                  <a:schemeClr val="bg1"/>
                </a:solidFill>
              </a:rPr>
              <a:t>New Subjects since 1970</a:t>
            </a:r>
          </a:p>
        </p:txBody>
      </p:sp>
      <p:sp>
        <p:nvSpPr>
          <p:cNvPr id="3" name="Content Placeholder 2"/>
          <p:cNvSpPr>
            <a:spLocks noGrp="1"/>
          </p:cNvSpPr>
          <p:nvPr>
            <p:ph sz="half" idx="1"/>
          </p:nvPr>
        </p:nvSpPr>
        <p:spPr>
          <a:xfrm>
            <a:off x="628650" y="1196666"/>
            <a:ext cx="3886200" cy="5289158"/>
          </a:xfrm>
        </p:spPr>
        <p:txBody>
          <a:bodyPr>
            <a:noAutofit/>
          </a:bodyPr>
          <a:lstStyle/>
          <a:p>
            <a:r>
              <a:rPr lang="en-IN" sz="2400" b="1" dirty="0">
                <a:solidFill>
                  <a:srgbClr val="8A0000"/>
                </a:solidFill>
                <a:latin typeface="Arial Narrow" panose="020B0606020202030204" pitchFamily="34" charset="0"/>
              </a:rPr>
              <a:t>Communication studies	</a:t>
            </a:r>
          </a:p>
          <a:p>
            <a:r>
              <a:rPr lang="en-IN" sz="2400" b="1" dirty="0">
                <a:solidFill>
                  <a:srgbClr val="8A0000"/>
                </a:solidFill>
                <a:latin typeface="Arial Narrow" panose="020B0606020202030204" pitchFamily="34" charset="0"/>
              </a:rPr>
              <a:t>Parks and recreation	</a:t>
            </a:r>
          </a:p>
          <a:p>
            <a:r>
              <a:rPr lang="en-IN" sz="2400" b="1" dirty="0">
                <a:solidFill>
                  <a:srgbClr val="8A0000"/>
                </a:solidFill>
                <a:latin typeface="Arial Narrow" panose="020B0606020202030204" pitchFamily="34" charset="0"/>
              </a:rPr>
              <a:t>Applied design	</a:t>
            </a:r>
          </a:p>
          <a:p>
            <a:r>
              <a:rPr lang="en-IN" sz="2400" b="1" dirty="0">
                <a:solidFill>
                  <a:srgbClr val="8A0000"/>
                </a:solidFill>
                <a:latin typeface="Arial Narrow" panose="020B0606020202030204" pitchFamily="34" charset="0"/>
              </a:rPr>
              <a:t>Social services	</a:t>
            </a:r>
          </a:p>
          <a:p>
            <a:r>
              <a:rPr lang="en-IN" sz="2400" b="1" dirty="0">
                <a:solidFill>
                  <a:srgbClr val="8A0000"/>
                </a:solidFill>
                <a:latin typeface="Arial Narrow" panose="020B0606020202030204" pitchFamily="34" charset="0"/>
              </a:rPr>
              <a:t>Computer engineering 	</a:t>
            </a:r>
          </a:p>
          <a:p>
            <a:r>
              <a:rPr lang="en-IN" sz="2400" b="1" dirty="0">
                <a:solidFill>
                  <a:srgbClr val="8A0000"/>
                </a:solidFill>
                <a:latin typeface="Arial Narrow" panose="020B0606020202030204" pitchFamily="34" charset="0"/>
              </a:rPr>
              <a:t>Health administration</a:t>
            </a:r>
          </a:p>
          <a:p>
            <a:r>
              <a:rPr lang="en-IN" sz="2400" b="1" dirty="0">
                <a:solidFill>
                  <a:srgbClr val="8A0000"/>
                </a:solidFill>
                <a:latin typeface="Arial Narrow" panose="020B0606020202030204" pitchFamily="34" charset="0"/>
              </a:rPr>
              <a:t>American ethnic studies	 </a:t>
            </a:r>
          </a:p>
          <a:p>
            <a:r>
              <a:rPr lang="en-IN" sz="2400" b="1" dirty="0">
                <a:solidFill>
                  <a:srgbClr val="8A0000"/>
                </a:solidFill>
                <a:latin typeface="Arial Narrow" panose="020B0606020202030204" pitchFamily="34" charset="0"/>
              </a:rPr>
              <a:t>International relations 	</a:t>
            </a:r>
          </a:p>
          <a:p>
            <a:r>
              <a:rPr lang="en-IN" sz="2400" b="1" dirty="0">
                <a:solidFill>
                  <a:srgbClr val="8A0000"/>
                </a:solidFill>
                <a:latin typeface="Arial Narrow" panose="020B0606020202030204" pitchFamily="34" charset="0"/>
              </a:rPr>
              <a:t>Banking, finance, investment</a:t>
            </a:r>
          </a:p>
          <a:p>
            <a:r>
              <a:rPr lang="en-IN" sz="2400" b="1" dirty="0">
                <a:solidFill>
                  <a:srgbClr val="8A0000"/>
                </a:solidFill>
                <a:latin typeface="Arial Narrow" panose="020B0606020202030204" pitchFamily="34" charset="0"/>
              </a:rPr>
              <a:t>Biochemistry, molecular biology &amp; microbiology</a:t>
            </a:r>
          </a:p>
          <a:p>
            <a:endParaRPr lang="en-IN" sz="1650" dirty="0"/>
          </a:p>
          <a:p>
            <a:pPr>
              <a:buNone/>
            </a:pPr>
            <a:endParaRPr lang="en-IN" sz="1650" dirty="0"/>
          </a:p>
        </p:txBody>
      </p:sp>
      <p:sp>
        <p:nvSpPr>
          <p:cNvPr id="4" name="Content Placeholder 3"/>
          <p:cNvSpPr>
            <a:spLocks noGrp="1"/>
          </p:cNvSpPr>
          <p:nvPr>
            <p:ph sz="half" idx="2"/>
          </p:nvPr>
        </p:nvSpPr>
        <p:spPr>
          <a:xfrm>
            <a:off x="4581022" y="1206790"/>
            <a:ext cx="4394534" cy="5279034"/>
          </a:xfrm>
        </p:spPr>
        <p:txBody>
          <a:bodyPr>
            <a:normAutofit/>
          </a:bodyPr>
          <a:lstStyle/>
          <a:p>
            <a:r>
              <a:rPr lang="en-IN" sz="2400" b="1" dirty="0" smtClean="0">
                <a:solidFill>
                  <a:srgbClr val="8A0000"/>
                </a:solidFill>
                <a:latin typeface="Arial Narrow" panose="020B0606020202030204" pitchFamily="34" charset="0"/>
              </a:rPr>
              <a:t>Biotechnology</a:t>
            </a:r>
          </a:p>
          <a:p>
            <a:r>
              <a:rPr lang="en-IN" sz="2400" b="1" dirty="0" smtClean="0">
                <a:solidFill>
                  <a:srgbClr val="8A0000"/>
                </a:solidFill>
                <a:latin typeface="Arial Narrow" panose="020B0606020202030204" pitchFamily="34" charset="0"/>
              </a:rPr>
              <a:t>Computer </a:t>
            </a:r>
            <a:r>
              <a:rPr lang="en-IN" sz="2400" b="1" dirty="0">
                <a:solidFill>
                  <a:srgbClr val="8A0000"/>
                </a:solidFill>
                <a:latin typeface="Arial Narrow" panose="020B0606020202030204" pitchFamily="34" charset="0"/>
              </a:rPr>
              <a:t>&amp; information science</a:t>
            </a:r>
          </a:p>
          <a:p>
            <a:r>
              <a:rPr lang="en-IN" sz="2400" b="1" dirty="0">
                <a:solidFill>
                  <a:srgbClr val="8A0000"/>
                </a:solidFill>
                <a:latin typeface="Arial Narrow" panose="020B0606020202030204" pitchFamily="34" charset="0"/>
              </a:rPr>
              <a:t>Criminal </a:t>
            </a:r>
            <a:r>
              <a:rPr lang="en-IN" sz="2400" b="1" dirty="0" smtClean="0">
                <a:solidFill>
                  <a:srgbClr val="8A0000"/>
                </a:solidFill>
                <a:latin typeface="Arial Narrow" panose="020B0606020202030204" pitchFamily="34" charset="0"/>
              </a:rPr>
              <a:t>justice</a:t>
            </a:r>
            <a:endParaRPr lang="en-IN" sz="2400" b="1" dirty="0">
              <a:solidFill>
                <a:srgbClr val="8A0000"/>
              </a:solidFill>
              <a:latin typeface="Arial Narrow" panose="020B0606020202030204" pitchFamily="34" charset="0"/>
            </a:endParaRPr>
          </a:p>
          <a:p>
            <a:r>
              <a:rPr lang="en-IN" sz="2400" b="1" dirty="0">
                <a:solidFill>
                  <a:srgbClr val="8A0000"/>
                </a:solidFill>
                <a:latin typeface="Arial Narrow" panose="020B0606020202030204" pitchFamily="34" charset="0"/>
              </a:rPr>
              <a:t>Management </a:t>
            </a:r>
            <a:r>
              <a:rPr lang="en-IN" sz="2400" b="1" dirty="0" smtClean="0">
                <a:solidFill>
                  <a:srgbClr val="8A0000"/>
                </a:solidFill>
                <a:latin typeface="Arial Narrow" panose="020B0606020202030204" pitchFamily="34" charset="0"/>
              </a:rPr>
              <a:t>information</a:t>
            </a:r>
            <a:endParaRPr lang="en-IN" sz="2400" b="1" dirty="0">
              <a:solidFill>
                <a:srgbClr val="8A0000"/>
              </a:solidFill>
              <a:latin typeface="Arial Narrow" panose="020B0606020202030204" pitchFamily="34" charset="0"/>
            </a:endParaRPr>
          </a:p>
          <a:p>
            <a:r>
              <a:rPr lang="en-IN" sz="2400" b="1" dirty="0">
                <a:solidFill>
                  <a:srgbClr val="8A0000"/>
                </a:solidFill>
                <a:latin typeface="Arial Narrow" panose="020B0606020202030204" pitchFamily="34" charset="0"/>
              </a:rPr>
              <a:t>Marketing</a:t>
            </a:r>
          </a:p>
          <a:p>
            <a:r>
              <a:rPr lang="en-IN" sz="2400" b="1" dirty="0">
                <a:solidFill>
                  <a:srgbClr val="8A0000"/>
                </a:solidFill>
                <a:latin typeface="Arial Narrow" panose="020B0606020202030204" pitchFamily="34" charset="0"/>
              </a:rPr>
              <a:t>Environmental science</a:t>
            </a:r>
          </a:p>
          <a:p>
            <a:r>
              <a:rPr lang="en-IN" sz="2400" b="1" dirty="0">
                <a:solidFill>
                  <a:srgbClr val="8A0000"/>
                </a:solidFill>
                <a:latin typeface="Arial Narrow" panose="020B0606020202030204" pitchFamily="34" charset="0"/>
              </a:rPr>
              <a:t>Women’s studies		 </a:t>
            </a:r>
          </a:p>
          <a:p>
            <a:r>
              <a:rPr lang="en-IN" sz="2400" b="1" dirty="0">
                <a:solidFill>
                  <a:srgbClr val="8A0000"/>
                </a:solidFill>
                <a:latin typeface="Arial Narrow" panose="020B0606020202030204" pitchFamily="34" charset="0"/>
              </a:rPr>
              <a:t>Health administration</a:t>
            </a:r>
          </a:p>
          <a:p>
            <a:r>
              <a:rPr lang="en-IN" sz="2400" b="1" dirty="0">
                <a:solidFill>
                  <a:srgbClr val="8A0000"/>
                </a:solidFill>
                <a:latin typeface="Arial Narrow" panose="020B0606020202030204" pitchFamily="34" charset="0"/>
              </a:rPr>
              <a:t>American ethnic studies	 </a:t>
            </a:r>
          </a:p>
          <a:p>
            <a:r>
              <a:rPr lang="en-IN" sz="2400" b="1" dirty="0">
                <a:solidFill>
                  <a:srgbClr val="8A0000"/>
                </a:solidFill>
                <a:latin typeface="Arial Narrow" panose="020B0606020202030204" pitchFamily="34" charset="0"/>
              </a:rPr>
              <a:t>Public policy &amp; admin</a:t>
            </a:r>
          </a:p>
          <a:p>
            <a:endParaRPr lang="en-US" dirty="0"/>
          </a:p>
        </p:txBody>
      </p:sp>
      <p:sp>
        <p:nvSpPr>
          <p:cNvPr id="5" name="TextBox 4"/>
          <p:cNvSpPr txBox="1"/>
          <p:nvPr/>
        </p:nvSpPr>
        <p:spPr>
          <a:xfrm>
            <a:off x="7162800" y="6311899"/>
            <a:ext cx="1748976" cy="369332"/>
          </a:xfrm>
          <a:prstGeom prst="rect">
            <a:avLst/>
          </a:prstGeom>
          <a:noFill/>
        </p:spPr>
        <p:txBody>
          <a:bodyPr wrap="square" rtlCol="0">
            <a:spAutoFit/>
          </a:bodyPr>
          <a:lstStyle/>
          <a:p>
            <a:pPr algn="r"/>
            <a:r>
              <a:rPr lang="en-US" dirty="0" smtClean="0"/>
              <a:t>10</a:t>
            </a:r>
            <a:endParaRPr lang="en-US" dirty="0"/>
          </a:p>
        </p:txBody>
      </p:sp>
    </p:spTree>
    <p:extLst>
      <p:ext uri="{BB962C8B-B14F-4D97-AF65-F5344CB8AC3E}">
        <p14:creationId xmlns:p14="http://schemas.microsoft.com/office/powerpoint/2010/main" val="2957134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2252</TotalTime>
  <Words>1611</Words>
  <Application>Microsoft Office PowerPoint</Application>
  <PresentationFormat>On-screen Show (4:3)</PresentationFormat>
  <Paragraphs>309</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Education at Warp Speed</vt:lpstr>
      <vt:lpstr>Education abridges time</vt:lpstr>
      <vt:lpstr>Conservative &amp; Progressive Attributes</vt:lpstr>
      <vt:lpstr>PowerPoint Presentation</vt:lpstr>
      <vt:lpstr>Accelerating Social &amp; Technological Trends</vt:lpstr>
      <vt:lpstr>Recent Trends in Education </vt:lpstr>
      <vt:lpstr>Multiplication of Disciplines</vt:lpstr>
      <vt:lpstr>Sub-disciplines of History in USA</vt:lpstr>
      <vt:lpstr>New Subjects since 1970</vt:lpstr>
      <vt:lpstr>21st Century Education </vt:lpstr>
      <vt:lpstr>What’s wrong with compartmentalized knowledge? </vt:lpstr>
      <vt:lpstr>What should we teach? </vt:lpstr>
      <vt:lpstr>What faculties should we be developing?</vt:lpstr>
      <vt:lpstr>What is the subject?</vt:lpstr>
      <vt:lpstr>What is our time-frame?</vt:lpstr>
      <vt:lpstr>What is the New Paradigm?</vt:lpstr>
      <vt:lpstr>PowerPoint Presentation</vt:lpstr>
      <vt:lpstr>Education of the Mind  &amp; Its Faculties </vt:lpstr>
      <vt:lpstr> Bias for Physicality  </vt:lpstr>
      <vt:lpstr>What should we be teaching  and how much?</vt:lpstr>
      <vt:lpstr>Types of Thinking </vt:lpstr>
      <vt:lpstr>Dualistic, Synthetic &amp;  Integrative Thinking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Garry Jacobs</dc:creator>
  <cp:lastModifiedBy>VaniSenthil</cp:lastModifiedBy>
  <cp:revision>106</cp:revision>
  <cp:lastPrinted>2015-09-05T09:39:05Z</cp:lastPrinted>
  <dcterms:created xsi:type="dcterms:W3CDTF">2015-09-05T09:32:22Z</dcterms:created>
  <dcterms:modified xsi:type="dcterms:W3CDTF">2015-09-20T15:10:50Z</dcterms:modified>
</cp:coreProperties>
</file>