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330" r:id="rId3"/>
    <p:sldId id="343" r:id="rId4"/>
    <p:sldId id="341" r:id="rId5"/>
    <p:sldId id="344" r:id="rId6"/>
    <p:sldId id="351" r:id="rId7"/>
    <p:sldId id="347" r:id="rId8"/>
    <p:sldId id="346" r:id="rId9"/>
    <p:sldId id="339" r:id="rId10"/>
    <p:sldId id="338" r:id="rId11"/>
    <p:sldId id="356" r:id="rId12"/>
    <p:sldId id="345" r:id="rId13"/>
    <p:sldId id="337" r:id="rId14"/>
    <p:sldId id="332" r:id="rId15"/>
    <p:sldId id="334" r:id="rId16"/>
    <p:sldId id="335" r:id="rId17"/>
    <p:sldId id="331" r:id="rId18"/>
    <p:sldId id="327" r:id="rId19"/>
    <p:sldId id="349" r:id="rId20"/>
    <p:sldId id="324" r:id="rId21"/>
    <p:sldId id="333" r:id="rId22"/>
    <p:sldId id="350" r:id="rId23"/>
    <p:sldId id="317" r:id="rId24"/>
    <p:sldId id="316" r:id="rId25"/>
    <p:sldId id="318" r:id="rId26"/>
    <p:sldId id="320" r:id="rId27"/>
    <p:sldId id="309" r:id="rId28"/>
    <p:sldId id="314" r:id="rId29"/>
    <p:sldId id="257" r:id="rId30"/>
    <p:sldId id="304" r:id="rId31"/>
    <p:sldId id="261" r:id="rId32"/>
    <p:sldId id="285" r:id="rId33"/>
    <p:sldId id="286"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000FF"/>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76" autoAdjust="0"/>
    <p:restoredTop sz="89632" autoAdjust="0"/>
  </p:normalViewPr>
  <p:slideViewPr>
    <p:cSldViewPr>
      <p:cViewPr>
        <p:scale>
          <a:sx n="70" d="100"/>
          <a:sy n="70" d="100"/>
        </p:scale>
        <p:origin x="-1566" y="-2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81C28BFE-5084-457C-A57E-66E1887E3539}" type="datetimeFigureOut">
              <a:rPr lang="en-US"/>
              <a:pPr>
                <a:defRPr/>
              </a:pPr>
              <a:t>9/20/2015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29EC8EB0-E417-4A49-9463-FAD5EB0F3510}"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At the end of the line “welfare of the entire planet” add instead the following:</a:t>
            </a:r>
          </a:p>
          <a:p>
            <a:pPr>
              <a:spcBef>
                <a:spcPct val="0"/>
              </a:spcBef>
            </a:pPr>
            <a:r>
              <a:rPr lang="en-US" smtClean="0"/>
              <a:t>For the ecological and human integrity of the entire planetary community.</a:t>
            </a:r>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6191C5C-F1A2-440C-AD68-7CBBD9B6143F}" type="slidenum">
              <a:rPr lang="en-US"/>
              <a:pPr/>
              <a:t>31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8AB5A7F1-6D60-43B9-BEB6-36AC7B778000}" type="datetimeFigureOut">
              <a:rPr lang="en-US"/>
              <a:pPr>
                <a:defRPr/>
              </a:pPr>
              <a:t>9/20/2015</a:t>
            </a:fld>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638A53D1-7FF2-47FE-81ED-46170892B55E}" type="slidenum">
              <a:rPr lang="en-US"/>
              <a:pPr>
                <a:defRPr/>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CE2C9D6-E1A4-4355-B7FB-E5E4C15D35AB}" type="datetimeFigureOut">
              <a:rPr lang="en-US"/>
              <a:pPr>
                <a:defRPr/>
              </a:pPr>
              <a:t>9/20/2015</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AE78DFA-9357-4449-ACAE-39ACE59EEDC1}" type="slidenum">
              <a:rPr lang="en-US"/>
              <a:pPr>
                <a:defRPr/>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1C8B3DC-3E48-4CB4-8407-1DDFA6FC2118}" type="datetimeFigureOut">
              <a:rPr lang="en-US"/>
              <a:pPr>
                <a:defRPr/>
              </a:pPr>
              <a:t>9/20/2015</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BEE4FA5-FBBC-4D57-9651-CD11D77603E8}" type="slidenum">
              <a:rPr lang="en-US"/>
              <a:pPr>
                <a:defRPr/>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DB4CD51-2901-46CF-9835-9605462AB4F6}" type="datetimeFigureOut">
              <a:rPr lang="en-US"/>
              <a:pPr>
                <a:defRPr/>
              </a:pPr>
              <a:t>9/20/2015</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3F7CDE8-4CE8-42BE-BEDE-5F78AA283076}" type="slidenum">
              <a:rPr lang="en-US"/>
              <a:pPr>
                <a:defRPr/>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83EE43D-AC92-44A5-914B-231B43A09C98}" type="datetimeFigureOut">
              <a:rPr lang="en-US"/>
              <a:pPr>
                <a:defRPr/>
              </a:pPr>
              <a:t>9/20/2015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BEFC9A-CF08-467E-8F70-3EAF844A9527}" type="slidenum">
              <a:rPr lang="en-US"/>
              <a:pPr>
                <a:defRPr/>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54629F3-5D96-4E27-A6DF-DFF2EFB1F3F2}" type="datetimeFigureOut">
              <a:rPr lang="en-US"/>
              <a:pPr>
                <a:defRPr/>
              </a:pPr>
              <a:t>9/20/2015</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5A6F3EC8-1EE4-4162-B526-021FB9C3F392}" type="slidenum">
              <a:rPr lang="en-US"/>
              <a:pPr>
                <a:defRPr/>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94C108C6-07F2-4930-B121-19F8319933FC}" type="datetimeFigureOut">
              <a:rPr lang="en-US"/>
              <a:pPr>
                <a:defRPr/>
              </a:pPr>
              <a:t>9/20/2015</a:t>
            </a:fld>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5B49C265-4729-492E-AD67-57DCB209B438}" type="slidenum">
              <a:rPr lang="en-US"/>
              <a:pPr>
                <a:defRPr/>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28038AA7-C33A-4D7C-8E0C-466F4108D937}" type="datetimeFigureOut">
              <a:rPr lang="en-US"/>
              <a:pPr>
                <a:defRPr/>
              </a:pPr>
              <a:t>9/20/2015</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0DC8D901-E678-47B8-9BC6-0019C70DC0B1}" type="slidenum">
              <a:rPr lang="en-US"/>
              <a:pPr>
                <a:defRPr/>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976E859-E96E-45D9-8506-D62DC71EF8A4}" type="datetimeFigureOut">
              <a:rPr lang="en-US"/>
              <a:pPr>
                <a:defRPr/>
              </a:pPr>
              <a:t>9/20/2015</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F02AF45F-EA30-4D58-9F03-57A23EE62FCE}" type="slidenum">
              <a:rPr lang="en-US"/>
              <a:pPr>
                <a:defRPr/>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68E1AA2-27B5-45BD-AC02-61688DE07D09}" type="datetimeFigureOut">
              <a:rPr lang="en-US"/>
              <a:pPr>
                <a:defRPr/>
              </a:pPr>
              <a:t>9/20/2015</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00057A75-6998-49EF-932C-48B7A777DE17}" type="slidenum">
              <a:rPr lang="en-US"/>
              <a:pPr>
                <a:defRPr/>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EA54C9BF-0003-4F8B-A832-4A972896FE7F}" type="datetimeFigureOut">
              <a:rPr lang="en-US"/>
              <a:pPr>
                <a:defRPr/>
              </a:pPr>
              <a:t>9/20/2015</a:t>
            </a:fld>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CC3C3569-612A-4DB7-927A-D9548D151CE4}" type="slidenum">
              <a:rPr lang="en-US"/>
              <a:pPr>
                <a:defRPr/>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ltLang="it-IT"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it-IT" smtClean="0"/>
              <a:t>Click to edit Master text styles</a:t>
            </a:r>
          </a:p>
          <a:p>
            <a:pPr lvl="1"/>
            <a:r>
              <a:rPr lang="en-US" altLang="it-IT" smtClean="0"/>
              <a:t>Second level</a:t>
            </a:r>
          </a:p>
          <a:p>
            <a:pPr lvl="2"/>
            <a:r>
              <a:rPr lang="en-US" altLang="it-IT" smtClean="0"/>
              <a:t>Third level</a:t>
            </a:r>
          </a:p>
          <a:p>
            <a:pPr lvl="3"/>
            <a:r>
              <a:rPr lang="en-US" altLang="it-IT" smtClean="0"/>
              <a:t>Fourth level</a:t>
            </a:r>
          </a:p>
          <a:p>
            <a:pPr lvl="4"/>
            <a:r>
              <a:rPr lang="en-US" altLang="it-IT"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3F99ECF3-98BA-4033-AED5-61C340C32687}" type="datetimeFigureOut">
              <a:rPr lang="en-US"/>
              <a:pPr>
                <a:defRPr/>
              </a:pPr>
              <a:t>9/20/2015</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373F7187-EF99-42EB-AF6A-01B7B30B7491}" type="slidenum">
              <a:rPr lang="en-US"/>
              <a:pPr>
                <a:defRPr/>
              </a:pPr>
              <a:t>‹N›</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5" Type="http://schemas.openxmlformats.org/officeDocument/2006/relationships/image" Target="../media/image6.jpe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www.es-cat.org/" TargetMode="Externa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dlmhs-antioch-ca.schoolloop.com/" TargetMode="Externa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lifeacademyhighschool.org/" TargetMode="Externa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www.es-impact.org/" TargetMode="Externa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wmf"/></Relationships>
</file>

<file path=ppt/slides/_rels/slide3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9.jpeg"/><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wunicon.org/" TargetMode="External"/><Relationship Id="rId7" Type="http://schemas.openxmlformats.org/officeDocument/2006/relationships/image" Target="../media/image3.png"/><Relationship Id="rId2" Type="http://schemas.openxmlformats.org/officeDocument/2006/relationships/hyperlink" Target="mailto:azucconi@worldacademy.org" TargetMode="External"/><Relationship Id="rId1" Type="http://schemas.openxmlformats.org/officeDocument/2006/relationships/slideLayout" Target="../slideLayouts/slideLayout3.xml"/><Relationship Id="rId6" Type="http://schemas.openxmlformats.org/officeDocument/2006/relationships/image" Target="../media/image2.wmf"/><Relationship Id="rId5" Type="http://schemas.openxmlformats.org/officeDocument/2006/relationships/hyperlink" Target="http://www.iacp.it/" TargetMode="External"/><Relationship Id="rId4" Type="http://schemas.openxmlformats.org/officeDocument/2006/relationships/hyperlink" Target="http://www.worldacademy.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ubtitle 2"/>
          <p:cNvSpPr>
            <a:spLocks noGrp="1"/>
          </p:cNvSpPr>
          <p:nvPr>
            <p:ph type="subTitle" idx="1"/>
          </p:nvPr>
        </p:nvSpPr>
        <p:spPr>
          <a:xfrm>
            <a:off x="457200" y="1066800"/>
            <a:ext cx="7696200" cy="1828800"/>
          </a:xfrm>
        </p:spPr>
        <p:txBody>
          <a:bodyPr/>
          <a:lstStyle/>
          <a:p>
            <a:pPr marR="0" algn="ctr" eaLnBrk="1" hangingPunct="1"/>
            <a:r>
              <a:rPr lang="it-IT" sz="4400" b="1" dirty="0" err="1" smtClean="0">
                <a:solidFill>
                  <a:srgbClr val="FFFF00"/>
                </a:solidFill>
              </a:rPr>
              <a:t>Person-Centered</a:t>
            </a:r>
            <a:r>
              <a:rPr lang="it-IT" sz="4400" b="1" dirty="0" smtClean="0">
                <a:solidFill>
                  <a:srgbClr val="FFFF00"/>
                </a:solidFill>
              </a:rPr>
              <a:t> </a:t>
            </a:r>
            <a:r>
              <a:rPr lang="it-IT" sz="4400" b="1" dirty="0" err="1" smtClean="0">
                <a:solidFill>
                  <a:srgbClr val="FFFF00"/>
                </a:solidFill>
              </a:rPr>
              <a:t>Learning</a:t>
            </a:r>
            <a:endParaRPr lang="en-US" altLang="it-IT" sz="4400" dirty="0" smtClean="0">
              <a:solidFill>
                <a:srgbClr val="FFFF00"/>
              </a:solidFill>
            </a:endParaRPr>
          </a:p>
        </p:txBody>
      </p:sp>
      <p:sp>
        <p:nvSpPr>
          <p:cNvPr id="5124" name="TextBox 4"/>
          <p:cNvSpPr txBox="1">
            <a:spLocks noChangeArrowheads="1"/>
          </p:cNvSpPr>
          <p:nvPr/>
        </p:nvSpPr>
        <p:spPr bwMode="auto">
          <a:xfrm>
            <a:off x="1371600" y="5105400"/>
            <a:ext cx="6524625" cy="1040285"/>
          </a:xfrm>
          <a:prstGeom prst="rect">
            <a:avLst/>
          </a:prstGeom>
          <a:noFill/>
          <a:ln>
            <a:noFill/>
          </a:ln>
          <a:extLst/>
        </p:spPr>
        <p:txBody>
          <a:bodyPr>
            <a:spAutoFit/>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algn="ctr">
              <a:spcBef>
                <a:spcPct val="20000"/>
              </a:spcBef>
              <a:buClr>
                <a:srgbClr val="0BD0D9"/>
              </a:buClr>
              <a:buSzPct val="95000"/>
              <a:defRPr/>
            </a:pPr>
            <a:r>
              <a:rPr lang="en-US" altLang="it-IT" sz="2800" b="1" dirty="0" smtClean="0">
                <a:solidFill>
                  <a:schemeClr val="bg1"/>
                </a:solidFill>
                <a:latin typeface="+mn-lt"/>
              </a:rPr>
              <a:t>Inter University Center (IUC)</a:t>
            </a:r>
          </a:p>
          <a:p>
            <a:pPr algn="ctr">
              <a:spcBef>
                <a:spcPct val="20000"/>
              </a:spcBef>
              <a:buClr>
                <a:srgbClr val="0BD0D9"/>
              </a:buClr>
              <a:buSzPct val="95000"/>
              <a:defRPr/>
            </a:pPr>
            <a:r>
              <a:rPr lang="en-US" altLang="it-IT" sz="2800" b="1" dirty="0" smtClean="0">
                <a:solidFill>
                  <a:schemeClr val="bg1"/>
                </a:solidFill>
                <a:latin typeface="+mn-lt"/>
              </a:rPr>
              <a:t>September 21-24, 2015, </a:t>
            </a:r>
            <a:r>
              <a:rPr lang="en-US" altLang="it-IT" sz="2800" b="1" dirty="0" err="1" smtClean="0">
                <a:solidFill>
                  <a:schemeClr val="bg1"/>
                </a:solidFill>
                <a:latin typeface="+mn-lt"/>
              </a:rPr>
              <a:t>Dubrovnick</a:t>
            </a:r>
            <a:endParaRPr lang="it-IT" altLang="it-IT" sz="2000" b="1" dirty="0" smtClean="0">
              <a:solidFill>
                <a:schemeClr val="bg1"/>
              </a:solidFill>
              <a:latin typeface="+mn-lt"/>
            </a:endParaRPr>
          </a:p>
        </p:txBody>
      </p:sp>
      <p:grpSp>
        <p:nvGrpSpPr>
          <p:cNvPr id="14339" name="Group 5"/>
          <p:cNvGrpSpPr>
            <a:grpSpLocks/>
          </p:cNvGrpSpPr>
          <p:nvPr/>
        </p:nvGrpSpPr>
        <p:grpSpPr bwMode="auto">
          <a:xfrm>
            <a:off x="0" y="6211888"/>
            <a:ext cx="9144000" cy="722312"/>
            <a:chOff x="0" y="6172200"/>
            <a:chExt cx="9144000" cy="722531"/>
          </a:xfrm>
        </p:grpSpPr>
        <p:sp>
          <p:nvSpPr>
            <p:cNvPr id="7" name="Rectangle 6"/>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4342" name="Picture 7"/>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4343" name="Picture 8"/>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10" name="TextBox 9"/>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11" name="TextBox 10"/>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4346" name="Picture 11"/>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
        <p:nvSpPr>
          <p:cNvPr id="14340" name="Rectangle 11"/>
          <p:cNvSpPr>
            <a:spLocks noChangeArrowheads="1"/>
          </p:cNvSpPr>
          <p:nvPr/>
        </p:nvSpPr>
        <p:spPr bwMode="auto">
          <a:xfrm>
            <a:off x="533400" y="2654300"/>
            <a:ext cx="8077200" cy="1917700"/>
          </a:xfrm>
          <a:prstGeom prst="rect">
            <a:avLst/>
          </a:prstGeom>
          <a:noFill/>
          <a:ln w="9525">
            <a:noFill/>
            <a:miter lim="800000"/>
            <a:headEnd/>
            <a:tailEnd/>
          </a:ln>
        </p:spPr>
        <p:txBody>
          <a:bodyPr>
            <a:spAutoFit/>
          </a:bodyPr>
          <a:lstStyle/>
          <a:p>
            <a:pPr algn="ctr"/>
            <a:r>
              <a:rPr lang="en-US" altLang="it-IT" sz="2000" b="1" dirty="0"/>
              <a:t>Alberto </a:t>
            </a:r>
            <a:r>
              <a:rPr lang="en-US" altLang="it-IT" sz="2000" b="1" dirty="0" err="1"/>
              <a:t>Zucconi</a:t>
            </a:r>
            <a:r>
              <a:rPr lang="en-US" altLang="it-IT" sz="2400" b="1" dirty="0"/>
              <a:t> </a:t>
            </a:r>
          </a:p>
          <a:p>
            <a:pPr algn="ctr"/>
            <a:r>
              <a:rPr lang="en-US" altLang="it-IT" sz="2400" b="1" dirty="0"/>
              <a:t>World Academy of Art and Science (WAAS)</a:t>
            </a:r>
          </a:p>
          <a:p>
            <a:pPr algn="ctr"/>
            <a:r>
              <a:rPr lang="en-US" altLang="it-IT" sz="2400" b="1" dirty="0"/>
              <a:t>World University Consortium (WUC)</a:t>
            </a:r>
          </a:p>
          <a:p>
            <a:pPr algn="ctr"/>
            <a:r>
              <a:rPr lang="en-US" altLang="it-IT" sz="2400" b="1" dirty="0"/>
              <a:t>Person Centered Approach Institute (IACP) </a:t>
            </a:r>
          </a:p>
          <a:p>
            <a:pPr algn="ctr"/>
            <a:r>
              <a:rPr lang="en-US" altLang="it-IT" sz="2400" b="1" dirty="0"/>
              <a:t>azucconi@iacp.it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914400"/>
            <a:ext cx="8534400" cy="5029200"/>
          </a:xfrm>
        </p:spPr>
        <p:txBody>
          <a:bodyPr lIns="45720" rIns="45720"/>
          <a:lstStyle/>
          <a:p>
            <a:pPr marL="0" indent="0" eaLnBrk="1" hangingPunct="1">
              <a:lnSpc>
                <a:spcPct val="90000"/>
              </a:lnSpc>
              <a:buNone/>
            </a:pPr>
            <a:r>
              <a:rPr lang="en-US" sz="2400" dirty="0" smtClean="0">
                <a:solidFill>
                  <a:srgbClr val="FFFF00"/>
                </a:solidFill>
              </a:rPr>
              <a:t>Carl Rogers on the interpersonal relationship in the facilitation of learning</a:t>
            </a:r>
          </a:p>
          <a:p>
            <a:pPr marL="0" indent="0" eaLnBrk="1" hangingPunct="1">
              <a:lnSpc>
                <a:spcPct val="90000"/>
              </a:lnSpc>
              <a:buNone/>
            </a:pPr>
            <a:r>
              <a:rPr lang="en-US" sz="2400" dirty="0" smtClean="0"/>
              <a:t>the basic hypothesis underlying Person-Centered Teaching/Learning can be stated as follows: Human beings are constructive in nature and strive to actualize and expand their experiencing organism to fulfill their potential in full. According to Rogers the actualizing tendency can unfold itself best in a climate that is characterized by three attitudinal conditions: </a:t>
            </a:r>
            <a:r>
              <a:rPr lang="en-US" sz="2400" dirty="0" smtClean="0">
                <a:solidFill>
                  <a:srgbClr val="FFFF00"/>
                </a:solidFill>
              </a:rPr>
              <a:t>Congruence</a:t>
            </a:r>
            <a:r>
              <a:rPr lang="en-US" sz="2400" dirty="0" smtClean="0"/>
              <a:t>, also called realness, </a:t>
            </a:r>
            <a:r>
              <a:rPr lang="en-US" sz="2400" dirty="0" smtClean="0">
                <a:solidFill>
                  <a:srgbClr val="FFFF00"/>
                </a:solidFill>
              </a:rPr>
              <a:t>genuineness</a:t>
            </a:r>
            <a:r>
              <a:rPr lang="en-US" sz="2400" dirty="0" smtClean="0"/>
              <a:t>, transparency, </a:t>
            </a:r>
            <a:r>
              <a:rPr lang="en-US" sz="2400" dirty="0" smtClean="0">
                <a:solidFill>
                  <a:srgbClr val="FFFF00"/>
                </a:solidFill>
              </a:rPr>
              <a:t>authenticity, openness</a:t>
            </a:r>
            <a:r>
              <a:rPr lang="en-US" sz="2400" dirty="0" smtClean="0"/>
              <a:t>; acceptance, also called </a:t>
            </a:r>
            <a:r>
              <a:rPr lang="en-US" sz="2400" dirty="0" smtClean="0">
                <a:solidFill>
                  <a:srgbClr val="FFFF00"/>
                </a:solidFill>
              </a:rPr>
              <a:t>respect, unconditional positive regard; and empathic understanding, a deep understanding for the feelings and meanings of the other</a:t>
            </a:r>
            <a:r>
              <a:rPr lang="en-US" sz="2400" dirty="0" smtClean="0"/>
              <a:t>. These must be held and lived by facilitators and communicated to the </a:t>
            </a:r>
            <a:r>
              <a:rPr lang="en-US" sz="2400" dirty="0" smtClean="0">
                <a:solidFill>
                  <a:srgbClr val="FFFF00"/>
                </a:solidFill>
              </a:rPr>
              <a:t>students</a:t>
            </a:r>
            <a:r>
              <a:rPr lang="en-US" sz="2400" dirty="0" smtClean="0"/>
              <a:t>   such that they actually can perceive them and experience them as part of the teaching and learning relationship. </a:t>
            </a:r>
          </a:p>
          <a:p>
            <a:pPr marL="0" indent="0" eaLnBrk="1" hangingPunct="1">
              <a:lnSpc>
                <a:spcPct val="90000"/>
              </a:lnSpc>
              <a:buNone/>
            </a:pPr>
            <a:endParaRPr lang="en-US" sz="2400" dirty="0" smtClean="0"/>
          </a:p>
          <a:p>
            <a:pPr marL="0" indent="0" eaLnBrk="1" hangingPunct="1">
              <a:lnSpc>
                <a:spcPct val="90000"/>
              </a:lnSpc>
              <a:buNone/>
            </a:pPr>
            <a:endParaRPr lang="en-US" sz="2400" dirty="0" smtClean="0"/>
          </a:p>
          <a:p>
            <a:pPr marL="0" indent="0" eaLnBrk="1" hangingPunct="1">
              <a:lnSpc>
                <a:spcPct val="90000"/>
              </a:lnSpc>
              <a:buNone/>
            </a:pPr>
            <a:endParaRPr lang="en-US" sz="2400" dirty="0" smtClean="0"/>
          </a:p>
          <a:p>
            <a:pPr marL="0" indent="0" eaLnBrk="1" hangingPunct="1">
              <a:lnSpc>
                <a:spcPct val="90000"/>
              </a:lnSpc>
              <a:buNone/>
            </a:pPr>
            <a:endParaRPr lang="en-US" sz="2400" dirty="0" smtClean="0"/>
          </a:p>
          <a:p>
            <a:pPr marL="0" indent="0" eaLnBrk="1" hangingPunct="1">
              <a:lnSpc>
                <a:spcPct val="90000"/>
              </a:lnSpc>
              <a:buNone/>
            </a:pPr>
            <a:endParaRPr lang="en-US" altLang="it-IT" sz="2400" dirty="0" smtClean="0">
              <a:solidFill>
                <a:srgbClr val="FFFF00"/>
              </a:solidFill>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914400"/>
            <a:ext cx="8534400" cy="5029200"/>
          </a:xfrm>
        </p:spPr>
        <p:txBody>
          <a:bodyPr lIns="45720" rIns="45720"/>
          <a:lstStyle/>
          <a:p>
            <a:pPr marL="0" indent="0" eaLnBrk="1" hangingPunct="1">
              <a:lnSpc>
                <a:spcPct val="90000"/>
              </a:lnSpc>
              <a:buNone/>
            </a:pPr>
            <a:r>
              <a:rPr lang="en-US" sz="2400" dirty="0" smtClean="0"/>
              <a:t>This can hardly be achieved if an instructor looks down on his students and is primarily occupied with lecturing. </a:t>
            </a:r>
          </a:p>
          <a:p>
            <a:pPr marL="0" indent="0" eaLnBrk="1" hangingPunct="1">
              <a:lnSpc>
                <a:spcPct val="90000"/>
              </a:lnSpc>
              <a:buNone/>
            </a:pPr>
            <a:endParaRPr lang="en-US" sz="2400" dirty="0" smtClean="0"/>
          </a:p>
          <a:p>
            <a:pPr marL="0" indent="0" eaLnBrk="1" hangingPunct="1">
              <a:lnSpc>
                <a:spcPct val="90000"/>
              </a:lnSpc>
              <a:buNone/>
            </a:pPr>
            <a:r>
              <a:rPr lang="en-US" sz="2400" dirty="0" smtClean="0"/>
              <a:t>Topics can be elaborated in small groups, problems of common interest can be turned to cooperatively, students can give feedback to presenters of material, etc. </a:t>
            </a:r>
          </a:p>
          <a:p>
            <a:pPr marL="0" indent="0" eaLnBrk="1" hangingPunct="1">
              <a:lnSpc>
                <a:spcPct val="90000"/>
              </a:lnSpc>
              <a:buNone/>
            </a:pPr>
            <a:endParaRPr lang="en-US" sz="2400" dirty="0" smtClean="0"/>
          </a:p>
          <a:p>
            <a:pPr marL="0" indent="0" eaLnBrk="1" hangingPunct="1">
              <a:lnSpc>
                <a:spcPct val="90000"/>
              </a:lnSpc>
              <a:buNone/>
            </a:pPr>
            <a:r>
              <a:rPr lang="en-US" sz="2400" dirty="0" smtClean="0">
                <a:solidFill>
                  <a:srgbClr val="FFFF00"/>
                </a:solidFill>
              </a:rPr>
              <a:t>However, our empirical studies show that this kind of education is superior only, if instructors are perceived by students as real, respectful and understanding </a:t>
            </a:r>
            <a:r>
              <a:rPr lang="en-US" sz="2400" dirty="0" smtClean="0"/>
              <a:t>(</a:t>
            </a:r>
            <a:r>
              <a:rPr lang="en-US" sz="2400" dirty="0" err="1" smtClean="0"/>
              <a:t>MotschnigPitrik</a:t>
            </a:r>
            <a:r>
              <a:rPr lang="en-US" sz="2400" dirty="0" smtClean="0"/>
              <a:t> and </a:t>
            </a:r>
            <a:r>
              <a:rPr lang="en-US" sz="2400" dirty="0" err="1" smtClean="0"/>
              <a:t>Mallich</a:t>
            </a:r>
            <a:r>
              <a:rPr lang="en-US" sz="2400" dirty="0" smtClean="0"/>
              <a:t>, 2004). </a:t>
            </a:r>
            <a:endParaRPr lang="en-US" altLang="it-IT" sz="2400" dirty="0" smtClean="0">
              <a:solidFill>
                <a:srgbClr val="FFFF00"/>
              </a:solidFill>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914400"/>
            <a:ext cx="8534400" cy="5029200"/>
          </a:xfrm>
        </p:spPr>
        <p:txBody>
          <a:bodyPr lIns="45720" rIns="45720"/>
          <a:lstStyle/>
          <a:p>
            <a:pPr marL="0" indent="0" eaLnBrk="1" hangingPunct="1">
              <a:lnSpc>
                <a:spcPct val="90000"/>
              </a:lnSpc>
              <a:buNone/>
            </a:pPr>
            <a:endParaRPr lang="en-US" altLang="it-IT" sz="2400" dirty="0" smtClean="0">
              <a:solidFill>
                <a:srgbClr val="FFFF00"/>
              </a:solidFill>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
        <p:nvSpPr>
          <p:cNvPr id="10" name="Rettangolo 9"/>
          <p:cNvSpPr/>
          <p:nvPr/>
        </p:nvSpPr>
        <p:spPr>
          <a:xfrm>
            <a:off x="609600" y="2413338"/>
            <a:ext cx="7924800" cy="461665"/>
          </a:xfrm>
          <a:prstGeom prst="rect">
            <a:avLst/>
          </a:prstGeom>
        </p:spPr>
        <p:txBody>
          <a:bodyPr wrap="square">
            <a:spAutoFit/>
          </a:bodyPr>
          <a:lstStyle/>
          <a:p>
            <a:r>
              <a:rPr lang="en-US" sz="2400" dirty="0" smtClean="0"/>
              <a:t>“</a:t>
            </a:r>
            <a:endParaRPr lang="it-IT" dirty="0"/>
          </a:p>
        </p:txBody>
      </p:sp>
      <p:pic>
        <p:nvPicPr>
          <p:cNvPr id="11" name="Picture 2" descr="C:\Users\a.zucconi\Desktop\foto.JPG"/>
          <p:cNvPicPr>
            <a:picLocks noChangeAspect="1" noChangeArrowheads="1"/>
          </p:cNvPicPr>
          <p:nvPr/>
        </p:nvPicPr>
        <p:blipFill>
          <a:blip r:embed="rId5" cstate="print"/>
          <a:srcRect/>
          <a:stretch>
            <a:fillRect/>
          </a:stretch>
        </p:blipFill>
        <p:spPr bwMode="auto">
          <a:xfrm>
            <a:off x="0" y="0"/>
            <a:ext cx="9144000" cy="617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04800" y="304800"/>
            <a:ext cx="8534400" cy="5867400"/>
          </a:xfrm>
        </p:spPr>
        <p:txBody>
          <a:bodyPr lIns="45720" rIns="45720"/>
          <a:lstStyle/>
          <a:p>
            <a:pPr marL="0" indent="0" eaLnBrk="1" hangingPunct="1">
              <a:lnSpc>
                <a:spcPct val="90000"/>
              </a:lnSpc>
              <a:buNone/>
            </a:pPr>
            <a:r>
              <a:rPr lang="en-US" sz="2800" dirty="0" smtClean="0">
                <a:solidFill>
                  <a:srgbClr val="FFFF00"/>
                </a:solidFill>
              </a:rPr>
              <a:t>Carl Rogers on the interpersonal relationship in the facilitation of learning</a:t>
            </a:r>
          </a:p>
          <a:p>
            <a:r>
              <a:rPr lang="en-US" sz="2400" dirty="0" smtClean="0">
                <a:solidFill>
                  <a:srgbClr val="FFFF00"/>
                </a:solidFill>
              </a:rPr>
              <a:t>Creativity</a:t>
            </a:r>
            <a:r>
              <a:rPr lang="en-US" sz="2400" dirty="0" smtClean="0"/>
              <a:t> – it follows that they will feel more free to be creative. They will also be more creative in the way they adapt to their own circumstances without feeling a need to conform.</a:t>
            </a:r>
          </a:p>
          <a:p>
            <a:pPr>
              <a:buNone/>
            </a:pPr>
            <a:endParaRPr lang="en-US" sz="1200" dirty="0" smtClean="0"/>
          </a:p>
          <a:p>
            <a:r>
              <a:rPr lang="en-US" sz="2400" dirty="0" smtClean="0">
                <a:solidFill>
                  <a:srgbClr val="FFFF00"/>
                </a:solidFill>
              </a:rPr>
              <a:t>Reliability and constructiveness </a:t>
            </a:r>
            <a:r>
              <a:rPr lang="en-US" sz="2400" dirty="0" smtClean="0"/>
              <a:t>– they can be trusted to act constructively. An individual who is open to all their needs will be able to maintain a balance between them. Even aggressive needs will be matched and balanced by intrinsic goodness in congruent individuals.</a:t>
            </a:r>
          </a:p>
          <a:p>
            <a:pPr>
              <a:buNone/>
            </a:pPr>
            <a:endParaRPr lang="en-US" sz="1200" dirty="0" smtClean="0"/>
          </a:p>
          <a:p>
            <a:r>
              <a:rPr lang="en-US" sz="2400" dirty="0" smtClean="0">
                <a:solidFill>
                  <a:srgbClr val="FFFF00"/>
                </a:solidFill>
              </a:rPr>
              <a:t>A rich and full life </a:t>
            </a:r>
            <a:r>
              <a:rPr lang="en-US" sz="2400" dirty="0" smtClean="0"/>
              <a:t>– Rogers  describes the life of the </a:t>
            </a:r>
            <a:r>
              <a:rPr lang="en-US" sz="2400" dirty="0" smtClean="0">
                <a:solidFill>
                  <a:srgbClr val="FFFF00"/>
                </a:solidFill>
              </a:rPr>
              <a:t>fully functioning individual</a:t>
            </a:r>
            <a:r>
              <a:rPr lang="en-US" sz="2400" dirty="0" smtClean="0"/>
              <a:t> as rich, full and exciting and suggests that they experience joy and pain, love and heartbreak, fear and courage more intensely. </a:t>
            </a: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609600"/>
            <a:ext cx="8534400" cy="5029200"/>
          </a:xfrm>
        </p:spPr>
        <p:txBody>
          <a:bodyPr lIns="45720" rIns="45720"/>
          <a:lstStyle/>
          <a:p>
            <a:pPr marL="0" indent="0" algn="ctr" eaLnBrk="1" hangingPunct="1">
              <a:lnSpc>
                <a:spcPct val="90000"/>
              </a:lnSpc>
              <a:buNone/>
            </a:pPr>
            <a:r>
              <a:rPr lang="en-US" altLang="it-IT" sz="2400" dirty="0" smtClean="0">
                <a:latin typeface="Arial" charset="0"/>
                <a:cs typeface="Arial" charset="0"/>
              </a:rPr>
              <a:t> </a:t>
            </a:r>
            <a:r>
              <a:rPr lang="en-US" altLang="it-IT" sz="2400" b="1" dirty="0" smtClean="0">
                <a:solidFill>
                  <a:srgbClr val="FFFF00"/>
                </a:solidFill>
                <a:latin typeface="Arial" charset="0"/>
                <a:cs typeface="Arial" charset="0"/>
              </a:rPr>
              <a:t>Person Centered Education Purpose</a:t>
            </a:r>
          </a:p>
          <a:p>
            <a:pPr marL="0" indent="0" algn="ctr" eaLnBrk="1" hangingPunct="1">
              <a:lnSpc>
                <a:spcPct val="90000"/>
              </a:lnSpc>
              <a:buNone/>
            </a:pPr>
            <a:endParaRPr lang="en-US" altLang="it-IT" sz="2400" dirty="0" smtClean="0">
              <a:solidFill>
                <a:srgbClr val="FFFF00"/>
              </a:solidFill>
              <a:latin typeface="Arial" charset="0"/>
              <a:cs typeface="Arial" charset="0"/>
            </a:endParaRPr>
          </a:p>
          <a:p>
            <a:pPr>
              <a:buNone/>
            </a:pPr>
            <a:r>
              <a:rPr lang="it-IT" sz="2400" b="1" dirty="0" err="1" smtClean="0">
                <a:latin typeface="Calibri" pitchFamily="34" charset="0"/>
                <a:cs typeface="Times New Roman" pitchFamily="18" charset="0"/>
              </a:rPr>
              <a:t>To</a:t>
            </a:r>
            <a:r>
              <a:rPr lang="it-IT" sz="2400" b="1" dirty="0" smtClean="0">
                <a:latin typeface="Calibri" pitchFamily="34" charset="0"/>
                <a:cs typeface="Times New Roman" pitchFamily="18" charset="0"/>
              </a:rPr>
              <a:t> </a:t>
            </a:r>
            <a:r>
              <a:rPr lang="it-IT" sz="2400" b="1" dirty="0" err="1" smtClean="0">
                <a:latin typeface="Calibri" pitchFamily="34" charset="0"/>
                <a:cs typeface="Times New Roman" pitchFamily="18" charset="0"/>
              </a:rPr>
              <a:t>protect</a:t>
            </a:r>
            <a:r>
              <a:rPr lang="it-IT" sz="2400" b="1" dirty="0" smtClean="0">
                <a:latin typeface="Calibri" pitchFamily="34" charset="0"/>
                <a:cs typeface="Times New Roman" pitchFamily="18" charset="0"/>
              </a:rPr>
              <a:t> and </a:t>
            </a:r>
            <a:r>
              <a:rPr lang="it-IT" sz="2400" b="1" dirty="0" err="1" smtClean="0">
                <a:latin typeface="Calibri" pitchFamily="34" charset="0"/>
                <a:cs typeface="Times New Roman" pitchFamily="18" charset="0"/>
              </a:rPr>
              <a:t>promote</a:t>
            </a:r>
            <a:r>
              <a:rPr lang="it-IT" sz="2400" b="1" dirty="0" smtClean="0">
                <a:latin typeface="Calibri" pitchFamily="34" charset="0"/>
                <a:cs typeface="Times New Roman" pitchFamily="18" charset="0"/>
              </a:rPr>
              <a:t> the </a:t>
            </a:r>
            <a:r>
              <a:rPr lang="it-IT" sz="2400" b="1" dirty="0" err="1" smtClean="0">
                <a:latin typeface="Calibri" pitchFamily="34" charset="0"/>
                <a:cs typeface="Times New Roman" pitchFamily="18" charset="0"/>
              </a:rPr>
              <a:t>person</a:t>
            </a:r>
            <a:r>
              <a:rPr lang="it-IT" sz="2400" b="1" dirty="0" smtClean="0">
                <a:latin typeface="Calibri" pitchFamily="34" charset="0"/>
                <a:cs typeface="Times New Roman" pitchFamily="18" charset="0"/>
              </a:rPr>
              <a:t> innate creative </a:t>
            </a:r>
            <a:r>
              <a:rPr lang="it-IT" sz="2400" b="1" dirty="0" err="1" smtClean="0">
                <a:latin typeface="Calibri" pitchFamily="34" charset="0"/>
                <a:cs typeface="Times New Roman" pitchFamily="18" charset="0"/>
              </a:rPr>
              <a:t>capacities</a:t>
            </a:r>
            <a:r>
              <a:rPr lang="it-IT" sz="2400" b="1" dirty="0" smtClean="0">
                <a:latin typeface="Calibri" pitchFamily="34" charset="0"/>
                <a:cs typeface="Times New Roman" pitchFamily="18" charset="0"/>
              </a:rPr>
              <a:t> </a:t>
            </a:r>
            <a:r>
              <a:rPr lang="it-IT" sz="2400" b="1" dirty="0" err="1" smtClean="0">
                <a:latin typeface="Calibri" pitchFamily="34" charset="0"/>
                <a:cs typeface="Times New Roman" pitchFamily="18" charset="0"/>
              </a:rPr>
              <a:t>of</a:t>
            </a:r>
            <a:r>
              <a:rPr lang="it-IT" sz="2400" b="1" dirty="0" smtClean="0">
                <a:latin typeface="Calibri" pitchFamily="34" charset="0"/>
                <a:cs typeface="Times New Roman" pitchFamily="18" charset="0"/>
              </a:rPr>
              <a:t> </a:t>
            </a:r>
            <a:r>
              <a:rPr lang="it-IT" sz="2400" b="1" dirty="0" err="1" smtClean="0">
                <a:latin typeface="Calibri" pitchFamily="34" charset="0"/>
                <a:cs typeface="Times New Roman" pitchFamily="18" charset="0"/>
              </a:rPr>
              <a:t>learning</a:t>
            </a:r>
            <a:r>
              <a:rPr lang="it-IT" sz="2400" b="1" dirty="0" smtClean="0">
                <a:latin typeface="Calibri" pitchFamily="34" charset="0"/>
                <a:cs typeface="Times New Roman" pitchFamily="18" charset="0"/>
              </a:rPr>
              <a:t> </a:t>
            </a:r>
            <a:r>
              <a:rPr lang="it-IT" sz="2400" b="1" dirty="0" err="1" smtClean="0">
                <a:latin typeface="Calibri" pitchFamily="34" charset="0"/>
                <a:cs typeface="Times New Roman" pitchFamily="18" charset="0"/>
              </a:rPr>
              <a:t>from</a:t>
            </a:r>
            <a:r>
              <a:rPr lang="it-IT" sz="2400" b="1" dirty="0" smtClean="0">
                <a:latin typeface="Calibri" pitchFamily="34" charset="0"/>
                <a:cs typeface="Times New Roman" pitchFamily="18" charset="0"/>
              </a:rPr>
              <a:t> </a:t>
            </a:r>
            <a:r>
              <a:rPr lang="it-IT" sz="2400" b="1" dirty="0" err="1" smtClean="0">
                <a:latin typeface="Calibri" pitchFamily="34" charset="0"/>
                <a:cs typeface="Times New Roman" pitchFamily="18" charset="0"/>
              </a:rPr>
              <a:t>their</a:t>
            </a:r>
            <a:r>
              <a:rPr lang="it-IT" sz="2400" b="1" dirty="0" smtClean="0">
                <a:latin typeface="Calibri" pitchFamily="34" charset="0"/>
                <a:cs typeface="Times New Roman" pitchFamily="18" charset="0"/>
              </a:rPr>
              <a:t> </a:t>
            </a:r>
            <a:r>
              <a:rPr lang="it-IT" sz="2400" b="1" dirty="0" err="1" smtClean="0">
                <a:latin typeface="Calibri" pitchFamily="34" charset="0"/>
                <a:cs typeface="Times New Roman" pitchFamily="18" charset="0"/>
              </a:rPr>
              <a:t>experiences</a:t>
            </a:r>
            <a:endParaRPr lang="it-IT" sz="2400" b="1" dirty="0" smtClean="0">
              <a:latin typeface="Calibri" pitchFamily="34" charset="0"/>
              <a:cs typeface="Times New Roman" pitchFamily="18" charset="0"/>
            </a:endParaRPr>
          </a:p>
          <a:p>
            <a:pPr>
              <a:buNone/>
            </a:pPr>
            <a:r>
              <a:rPr lang="it-IT" sz="2400" b="1" dirty="0" smtClean="0">
                <a:latin typeface="Calibri" pitchFamily="34" charset="0"/>
                <a:cs typeface="Times New Roman" pitchFamily="18" charset="0"/>
              </a:rPr>
              <a:t>	</a:t>
            </a:r>
          </a:p>
          <a:p>
            <a:pPr>
              <a:buNone/>
            </a:pPr>
            <a:r>
              <a:rPr lang="en-US" sz="2400" b="1" dirty="0" smtClean="0">
                <a:latin typeface="Calibri" pitchFamily="34" charset="0"/>
                <a:cs typeface="Times New Roman" pitchFamily="18" charset="0"/>
              </a:rPr>
              <a:t>To promote </a:t>
            </a:r>
            <a:r>
              <a:rPr lang="en-US" sz="2400" b="1" i="1" dirty="0" smtClean="0">
                <a:latin typeface="Calibri" pitchFamily="34" charset="0"/>
                <a:cs typeface="Times New Roman" pitchFamily="18" charset="0"/>
              </a:rPr>
              <a:t>wholeness and integration in the individual </a:t>
            </a:r>
          </a:p>
          <a:p>
            <a:pPr>
              <a:buNone/>
            </a:pPr>
            <a:r>
              <a:rPr lang="en-US" sz="2400" b="1" dirty="0" smtClean="0">
                <a:latin typeface="Calibri" pitchFamily="34" charset="0"/>
                <a:cs typeface="Times New Roman" pitchFamily="18" charset="0"/>
              </a:rPr>
              <a:t> by focusing on the student’s personal growth and development </a:t>
            </a:r>
          </a:p>
          <a:p>
            <a:pPr>
              <a:buNone/>
            </a:pPr>
            <a:endParaRPr lang="en-US" sz="2400" b="1" dirty="0" smtClean="0">
              <a:latin typeface="Calibri" pitchFamily="34" charset="0"/>
              <a:cs typeface="Times New Roman" pitchFamily="18" charset="0"/>
            </a:endParaRPr>
          </a:p>
          <a:p>
            <a:pPr>
              <a:buNone/>
            </a:pPr>
            <a:r>
              <a:rPr lang="en-US" sz="2400" b="1" dirty="0" smtClean="0">
                <a:latin typeface="Calibri" pitchFamily="34" charset="0"/>
                <a:cs typeface="Times New Roman" pitchFamily="18" charset="0"/>
              </a:rPr>
              <a:t> To promote the  development of  creative and competent members of society ,  able to contribute effectively to the life of their community </a:t>
            </a:r>
          </a:p>
          <a:p>
            <a:pPr>
              <a:buNone/>
            </a:pPr>
            <a:r>
              <a:rPr lang="it-IT" sz="2400" dirty="0" smtClean="0">
                <a:latin typeface="Calibri" pitchFamily="34" charset="0"/>
                <a:cs typeface="Times New Roman" pitchFamily="18" charset="0"/>
              </a:rPr>
              <a:t>	</a:t>
            </a:r>
          </a:p>
          <a:p>
            <a:pPr marL="0" indent="0" algn="ctr" eaLnBrk="1" hangingPunct="1">
              <a:lnSpc>
                <a:spcPct val="90000"/>
              </a:lnSpc>
              <a:buNone/>
            </a:pPr>
            <a:endParaRPr lang="en-US" altLang="it-IT" sz="2400" dirty="0" smtClean="0">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609600"/>
            <a:ext cx="8534400" cy="5029200"/>
          </a:xfrm>
        </p:spPr>
        <p:txBody>
          <a:bodyPr lIns="45720" rIns="45720"/>
          <a:lstStyle/>
          <a:p>
            <a:pPr>
              <a:buNone/>
            </a:pPr>
            <a:r>
              <a:rPr lang="it-IT" sz="3200" b="1" dirty="0" smtClean="0">
                <a:solidFill>
                  <a:srgbClr val="FFFF00"/>
                </a:solidFill>
              </a:rPr>
              <a:t>The </a:t>
            </a:r>
            <a:r>
              <a:rPr lang="it-IT" sz="3200" b="1" dirty="0" err="1" smtClean="0">
                <a:solidFill>
                  <a:srgbClr val="FFFF00"/>
                </a:solidFill>
              </a:rPr>
              <a:t>role</a:t>
            </a:r>
            <a:r>
              <a:rPr lang="it-IT" sz="3200" b="1" dirty="0" smtClean="0">
                <a:solidFill>
                  <a:srgbClr val="FFFF00"/>
                </a:solidFill>
              </a:rPr>
              <a:t> </a:t>
            </a:r>
            <a:r>
              <a:rPr lang="it-IT" sz="3200" b="1" dirty="0" err="1" smtClean="0">
                <a:solidFill>
                  <a:srgbClr val="FFFF00"/>
                </a:solidFill>
              </a:rPr>
              <a:t>of</a:t>
            </a:r>
            <a:r>
              <a:rPr lang="it-IT" sz="3200" b="1" dirty="0" smtClean="0">
                <a:solidFill>
                  <a:srgbClr val="FFFF00"/>
                </a:solidFill>
              </a:rPr>
              <a:t> the </a:t>
            </a:r>
            <a:r>
              <a:rPr lang="it-IT" sz="3200" b="1" dirty="0" err="1" smtClean="0">
                <a:solidFill>
                  <a:srgbClr val="FFFF00"/>
                </a:solidFill>
              </a:rPr>
              <a:t>student</a:t>
            </a:r>
            <a:r>
              <a:rPr lang="it-IT" sz="3200" b="1" dirty="0" smtClean="0">
                <a:solidFill>
                  <a:srgbClr val="FFFF00"/>
                </a:solidFill>
              </a:rPr>
              <a:t> </a:t>
            </a:r>
            <a:r>
              <a:rPr lang="it-IT" sz="3200" b="1" dirty="0" err="1" smtClean="0">
                <a:solidFill>
                  <a:srgbClr val="FFFF00"/>
                </a:solidFill>
              </a:rPr>
              <a:t>centered</a:t>
            </a:r>
            <a:r>
              <a:rPr lang="it-IT" sz="3200" b="1" dirty="0" smtClean="0">
                <a:solidFill>
                  <a:srgbClr val="FFFF00"/>
                </a:solidFill>
              </a:rPr>
              <a:t> </a:t>
            </a:r>
            <a:r>
              <a:rPr lang="it-IT" sz="3200" b="1" dirty="0" err="1" smtClean="0">
                <a:solidFill>
                  <a:srgbClr val="FFFF00"/>
                </a:solidFill>
              </a:rPr>
              <a:t>T</a:t>
            </a:r>
            <a:r>
              <a:rPr lang="it-IT" sz="3200" b="1" dirty="0" err="1" smtClean="0">
                <a:solidFill>
                  <a:srgbClr val="FFFF00"/>
                </a:solidFill>
              </a:rPr>
              <a:t>eacher</a:t>
            </a:r>
            <a:endParaRPr lang="it-IT" sz="3200" b="1" dirty="0" smtClean="0">
              <a:solidFill>
                <a:srgbClr val="FFFF00"/>
              </a:solidFill>
            </a:endParaRPr>
          </a:p>
          <a:p>
            <a:pPr>
              <a:buNone/>
            </a:pPr>
            <a:endParaRPr lang="it-IT" sz="2400" dirty="0" smtClean="0"/>
          </a:p>
          <a:p>
            <a:r>
              <a:rPr lang="en-US" sz="2400" dirty="0" smtClean="0"/>
              <a:t>A professional commitment to learning and  to effective,  democratic and value based education </a:t>
            </a:r>
          </a:p>
          <a:p>
            <a:r>
              <a:rPr lang="en-US" sz="2400" dirty="0" smtClean="0"/>
              <a:t>Able to share her/his passion about learning</a:t>
            </a:r>
          </a:p>
          <a:p>
            <a:r>
              <a:rPr lang="en-US" sz="2400" b="1" dirty="0" smtClean="0">
                <a:solidFill>
                  <a:srgbClr val="FFFF00"/>
                </a:solidFill>
              </a:rPr>
              <a:t>Able to relate to the students with respect, empathy and congruence  </a:t>
            </a:r>
          </a:p>
          <a:p>
            <a:r>
              <a:rPr lang="en-US" sz="2400" dirty="0" smtClean="0"/>
              <a:t>Capable to be in touch with herself,  her students, the members of her community, the world</a:t>
            </a:r>
          </a:p>
          <a:p>
            <a:r>
              <a:rPr lang="en-US" sz="2400" dirty="0" smtClean="0"/>
              <a:t>Wanting and having the needed skills and attitudes to be a facilitator of learning  </a:t>
            </a:r>
          </a:p>
          <a:p>
            <a:r>
              <a:rPr lang="en-US" sz="2400" dirty="0" smtClean="0"/>
              <a:t>An effective mentor promoting student  creativity &amp; autonomy </a:t>
            </a:r>
          </a:p>
          <a:p>
            <a:r>
              <a:rPr lang="en-US" sz="2400" dirty="0" smtClean="0"/>
              <a:t>Capable to help students develop their personal and social skills </a:t>
            </a:r>
          </a:p>
          <a:p>
            <a:pPr>
              <a:buNone/>
            </a:pPr>
            <a:endParaRPr lang="it-IT" sz="2400" dirty="0" smtClean="0"/>
          </a:p>
          <a:p>
            <a:pPr marL="0" indent="0" algn="ctr" eaLnBrk="1" hangingPunct="1">
              <a:lnSpc>
                <a:spcPct val="90000"/>
              </a:lnSpc>
              <a:buNone/>
            </a:pPr>
            <a:endParaRPr lang="en-US" altLang="it-IT" sz="2400" dirty="0" smtClean="0">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228600"/>
            <a:ext cx="8534400" cy="5867400"/>
          </a:xfrm>
        </p:spPr>
        <p:txBody>
          <a:bodyPr lIns="45720" rIns="45720"/>
          <a:lstStyle/>
          <a:p>
            <a:pPr>
              <a:buNone/>
            </a:pPr>
            <a:r>
              <a:rPr lang="it-IT" sz="2800" b="1" dirty="0" smtClean="0">
                <a:solidFill>
                  <a:srgbClr val="FFFF00"/>
                </a:solidFill>
              </a:rPr>
              <a:t>The </a:t>
            </a:r>
            <a:r>
              <a:rPr lang="it-IT" sz="2800" b="1" dirty="0" err="1" smtClean="0">
                <a:solidFill>
                  <a:srgbClr val="FFFF00"/>
                </a:solidFill>
              </a:rPr>
              <a:t>role</a:t>
            </a:r>
            <a:r>
              <a:rPr lang="it-IT" sz="2800" b="1" dirty="0" smtClean="0">
                <a:solidFill>
                  <a:srgbClr val="FFFF00"/>
                </a:solidFill>
              </a:rPr>
              <a:t> </a:t>
            </a:r>
            <a:r>
              <a:rPr lang="it-IT" sz="2800" b="1" dirty="0" err="1" smtClean="0">
                <a:solidFill>
                  <a:srgbClr val="FFFF00"/>
                </a:solidFill>
              </a:rPr>
              <a:t>of</a:t>
            </a:r>
            <a:r>
              <a:rPr lang="it-IT" sz="2800" b="1" dirty="0" smtClean="0">
                <a:solidFill>
                  <a:srgbClr val="FFFF00"/>
                </a:solidFill>
              </a:rPr>
              <a:t> the </a:t>
            </a:r>
            <a:r>
              <a:rPr lang="it-IT" sz="2800" b="1" dirty="0" err="1" smtClean="0">
                <a:solidFill>
                  <a:srgbClr val="FFFF00"/>
                </a:solidFill>
              </a:rPr>
              <a:t>student</a:t>
            </a:r>
            <a:r>
              <a:rPr lang="it-IT" sz="2800" b="1" dirty="0" smtClean="0">
                <a:solidFill>
                  <a:srgbClr val="FFFF00"/>
                </a:solidFill>
              </a:rPr>
              <a:t>  in </a:t>
            </a:r>
            <a:r>
              <a:rPr lang="it-IT" sz="2800" b="1" dirty="0" err="1" smtClean="0">
                <a:solidFill>
                  <a:srgbClr val="FFFF00"/>
                </a:solidFill>
              </a:rPr>
              <a:t>Person</a:t>
            </a:r>
            <a:r>
              <a:rPr lang="it-IT" sz="2800" b="1" dirty="0" smtClean="0">
                <a:solidFill>
                  <a:srgbClr val="FFFF00"/>
                </a:solidFill>
              </a:rPr>
              <a:t> </a:t>
            </a:r>
            <a:r>
              <a:rPr lang="it-IT" sz="2800" b="1" dirty="0" err="1" smtClean="0">
                <a:solidFill>
                  <a:srgbClr val="FFFF00"/>
                </a:solidFill>
              </a:rPr>
              <a:t>Centered</a:t>
            </a:r>
            <a:r>
              <a:rPr lang="it-IT" sz="2800" b="1" dirty="0" smtClean="0">
                <a:solidFill>
                  <a:srgbClr val="FFFF00"/>
                </a:solidFill>
              </a:rPr>
              <a:t> </a:t>
            </a:r>
            <a:r>
              <a:rPr lang="it-IT" sz="2800" b="1" dirty="0" err="1" smtClean="0">
                <a:solidFill>
                  <a:srgbClr val="FFFF00"/>
                </a:solidFill>
              </a:rPr>
              <a:t>Education</a:t>
            </a:r>
            <a:endParaRPr lang="it-IT" sz="2000" dirty="0" smtClean="0"/>
          </a:p>
          <a:p>
            <a:pPr>
              <a:buNone/>
            </a:pPr>
            <a:endParaRPr lang="it-IT" sz="2400" dirty="0" smtClean="0"/>
          </a:p>
          <a:p>
            <a:r>
              <a:rPr lang="en-US" sz="2800" dirty="0" smtClean="0"/>
              <a:t>Learning to take responsibility for one’s own personal development </a:t>
            </a:r>
          </a:p>
          <a:p>
            <a:r>
              <a:rPr lang="en-US" sz="2800" dirty="0" smtClean="0"/>
              <a:t>Interested in the development of social, personal and problem-solving skills </a:t>
            </a:r>
          </a:p>
          <a:p>
            <a:r>
              <a:rPr lang="en-US" sz="2800" dirty="0" smtClean="0"/>
              <a:t>Learning  to learn</a:t>
            </a:r>
          </a:p>
          <a:p>
            <a:r>
              <a:rPr lang="en-US" sz="2800" dirty="0" smtClean="0"/>
              <a:t>Learning from mistakes </a:t>
            </a:r>
          </a:p>
          <a:p>
            <a:r>
              <a:rPr lang="en-US" sz="2800" dirty="0" smtClean="0"/>
              <a:t>Willing to contribute to a cooperative and tolerant school ethos </a:t>
            </a:r>
          </a:p>
          <a:p>
            <a:r>
              <a:rPr lang="en-US" sz="2800" b="1" dirty="0" smtClean="0">
                <a:solidFill>
                  <a:srgbClr val="FFFF00"/>
                </a:solidFill>
              </a:rPr>
              <a:t>Able to learn how to relate to herself and others with respect, empathy and congruence</a:t>
            </a:r>
          </a:p>
          <a:p>
            <a:endParaRPr lang="en-US" sz="2400" b="1" dirty="0" smtClean="0">
              <a:solidFill>
                <a:srgbClr val="FFFF00"/>
              </a:solidFill>
            </a:endParaRPr>
          </a:p>
          <a:p>
            <a:endParaRPr lang="en-US" sz="2400" b="1" dirty="0" smtClean="0">
              <a:solidFill>
                <a:srgbClr val="FFFF00"/>
              </a:solidFill>
            </a:endParaRPr>
          </a:p>
          <a:p>
            <a:endParaRPr lang="en-US" sz="2400" b="1" dirty="0" smtClean="0">
              <a:solidFill>
                <a:srgbClr val="FFFF00"/>
              </a:solidFill>
            </a:endParaRPr>
          </a:p>
          <a:p>
            <a:r>
              <a:rPr lang="it-IT" sz="2400" dirty="0" smtClean="0"/>
              <a:t>	</a:t>
            </a:r>
          </a:p>
          <a:p>
            <a:pPr marL="0" indent="0" algn="ctr" eaLnBrk="1" hangingPunct="1">
              <a:lnSpc>
                <a:spcPct val="90000"/>
              </a:lnSpc>
              <a:buNone/>
            </a:pPr>
            <a:endParaRPr lang="en-US" altLang="it-IT" sz="2400" dirty="0" smtClean="0">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457200"/>
            <a:ext cx="8534400" cy="5638800"/>
          </a:xfrm>
        </p:spPr>
        <p:txBody>
          <a:bodyPr lIns="45720" rIns="45720"/>
          <a:lstStyle/>
          <a:p>
            <a:pPr algn="ctr">
              <a:buNone/>
            </a:pPr>
            <a:r>
              <a:rPr lang="en-US" sz="2800" b="1" dirty="0" smtClean="0">
                <a:solidFill>
                  <a:srgbClr val="FFFF00"/>
                </a:solidFill>
              </a:rPr>
              <a:t>Person-Centered Practices</a:t>
            </a:r>
            <a:endParaRPr lang="it-IT" sz="2800" b="1" dirty="0" smtClean="0">
              <a:solidFill>
                <a:srgbClr val="FFFF00"/>
              </a:solidFill>
            </a:endParaRPr>
          </a:p>
          <a:p>
            <a:pPr>
              <a:buNone/>
            </a:pPr>
            <a:r>
              <a:rPr lang="en-US" sz="2400" b="1" dirty="0" smtClean="0"/>
              <a:t>Person-Centered Practices include both </a:t>
            </a:r>
            <a:r>
              <a:rPr lang="en-US" sz="2400" b="1" dirty="0" smtClean="0">
                <a:solidFill>
                  <a:srgbClr val="FFFF00"/>
                </a:solidFill>
              </a:rPr>
              <a:t>person-centered thinking </a:t>
            </a:r>
            <a:r>
              <a:rPr lang="en-US" sz="2400" b="1" dirty="0" smtClean="0"/>
              <a:t>and</a:t>
            </a:r>
            <a:r>
              <a:rPr lang="en-US" sz="2400" b="1" dirty="0" smtClean="0">
                <a:solidFill>
                  <a:srgbClr val="FFFF00"/>
                </a:solidFill>
              </a:rPr>
              <a:t> person-centered planning.</a:t>
            </a:r>
            <a:endParaRPr lang="it-IT" sz="2400" dirty="0" smtClean="0">
              <a:solidFill>
                <a:srgbClr val="FFFF00"/>
              </a:solidFill>
            </a:endParaRPr>
          </a:p>
          <a:p>
            <a:pPr>
              <a:buNone/>
            </a:pPr>
            <a:r>
              <a:rPr lang="en-US" sz="2400" dirty="0" smtClean="0"/>
              <a:t>To be person-centered means treating individuals with dignity and respect;  facilitating the development of their strengths and talents; helping people connect to their community and develop relationships; listening and understanding; taking time to know and understand individuals and the things that make them unique.  Person-centered thinking involves a deep respect for individuals and their equality.  </a:t>
            </a:r>
          </a:p>
          <a:p>
            <a:pPr>
              <a:buNone/>
            </a:pPr>
            <a:r>
              <a:rPr lang="en-US" sz="2400" dirty="0" smtClean="0">
                <a:solidFill>
                  <a:srgbClr val="FFFF00"/>
                </a:solidFill>
              </a:rPr>
              <a:t>Person-centered planning </a:t>
            </a:r>
            <a:r>
              <a:rPr lang="en-US" sz="2400" dirty="0" smtClean="0"/>
              <a:t>involves a process and an approach for determining, </a:t>
            </a:r>
            <a:r>
              <a:rPr lang="en-US" sz="2400" dirty="0" smtClean="0">
                <a:solidFill>
                  <a:srgbClr val="FFFF00"/>
                </a:solidFill>
              </a:rPr>
              <a:t>planning for  &amp; with the people</a:t>
            </a:r>
            <a:r>
              <a:rPr lang="en-US" sz="2400" dirty="0" smtClean="0"/>
              <a:t>: working for  empowering individuals to fulfill their needs and potentials involving all the stakeholders in the process.  </a:t>
            </a:r>
            <a:endParaRPr lang="en-US" altLang="it-IT" sz="2400" dirty="0" smtClean="0">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228600" y="533400"/>
            <a:ext cx="8763000" cy="5410200"/>
          </a:xfrm>
        </p:spPr>
        <p:txBody>
          <a:bodyPr lIns="45720" rIns="45720"/>
          <a:lstStyle/>
          <a:p>
            <a:pPr marL="0" indent="0" eaLnBrk="1" hangingPunct="1">
              <a:lnSpc>
                <a:spcPct val="90000"/>
              </a:lnSpc>
              <a:buNone/>
            </a:pPr>
            <a:r>
              <a:rPr lang="en-US" altLang="it-IT" sz="2400" dirty="0" smtClean="0">
                <a:latin typeface="Arial" charset="0"/>
                <a:cs typeface="Arial" charset="0"/>
              </a:rPr>
              <a:t>Education, together with family and culture is one of the fundamental building blocks of the </a:t>
            </a:r>
            <a:r>
              <a:rPr lang="en-US" altLang="it-IT" sz="2400" dirty="0" smtClean="0">
                <a:solidFill>
                  <a:srgbClr val="FFFF00"/>
                </a:solidFill>
                <a:latin typeface="Arial" charset="0"/>
                <a:cs typeface="Arial" charset="0"/>
              </a:rPr>
              <a:t>social construction of reality.</a:t>
            </a:r>
          </a:p>
          <a:p>
            <a:pPr marL="0" indent="0" eaLnBrk="1" hangingPunct="1">
              <a:lnSpc>
                <a:spcPct val="90000"/>
              </a:lnSpc>
              <a:buNone/>
            </a:pPr>
            <a:endParaRPr lang="en-US" altLang="it-IT" sz="1600" dirty="0" smtClean="0">
              <a:latin typeface="Arial" charset="0"/>
              <a:cs typeface="Arial" charset="0"/>
            </a:endParaRPr>
          </a:p>
          <a:p>
            <a:pPr marL="0" indent="0" eaLnBrk="1" hangingPunct="1">
              <a:lnSpc>
                <a:spcPct val="90000"/>
              </a:lnSpc>
              <a:buNone/>
            </a:pPr>
            <a:r>
              <a:rPr lang="en-US" altLang="it-IT" sz="2400" dirty="0" smtClean="0">
                <a:latin typeface="Arial" charset="0"/>
                <a:cs typeface="Arial" charset="0"/>
              </a:rPr>
              <a:t>Education is one of the main narratives to prepare new generations to be an active &amp; constructive part of society </a:t>
            </a:r>
          </a:p>
          <a:p>
            <a:pPr marL="0" indent="0" eaLnBrk="1" hangingPunct="1">
              <a:lnSpc>
                <a:spcPct val="90000"/>
              </a:lnSpc>
              <a:buNone/>
            </a:pPr>
            <a:endParaRPr lang="en-US" altLang="it-IT" sz="1600" dirty="0" smtClean="0">
              <a:solidFill>
                <a:srgbClr val="FFFF00"/>
              </a:solidFill>
              <a:latin typeface="Arial" charset="0"/>
              <a:cs typeface="Arial" charset="0"/>
            </a:endParaRPr>
          </a:p>
          <a:p>
            <a:pPr marL="0" indent="0" eaLnBrk="1" hangingPunct="1">
              <a:lnSpc>
                <a:spcPct val="90000"/>
              </a:lnSpc>
              <a:buNone/>
            </a:pPr>
            <a:r>
              <a:rPr lang="en-US" altLang="it-IT" sz="2400" dirty="0" smtClean="0">
                <a:solidFill>
                  <a:srgbClr val="FFFF00"/>
                </a:solidFill>
                <a:latin typeface="Arial" charset="0"/>
                <a:cs typeface="Arial" charset="0"/>
              </a:rPr>
              <a:t>Education is one of the main carriers of </a:t>
            </a:r>
            <a:r>
              <a:rPr lang="en-US" altLang="it-IT" sz="2400" b="1" dirty="0" smtClean="0">
                <a:solidFill>
                  <a:srgbClr val="FFFF00"/>
                </a:solidFill>
                <a:latin typeface="Arial" charset="0"/>
                <a:cs typeface="Arial" charset="0"/>
              </a:rPr>
              <a:t>values</a:t>
            </a:r>
          </a:p>
          <a:p>
            <a:pPr marL="0" indent="0" eaLnBrk="1" hangingPunct="1">
              <a:lnSpc>
                <a:spcPct val="90000"/>
              </a:lnSpc>
              <a:buNone/>
            </a:pPr>
            <a:r>
              <a:rPr lang="en-US" altLang="it-IT" sz="2800" b="1" dirty="0" smtClean="0">
                <a:solidFill>
                  <a:srgbClr val="FFFF00"/>
                </a:solidFill>
                <a:latin typeface="Arial" charset="0"/>
                <a:cs typeface="Arial" charset="0"/>
              </a:rPr>
              <a:t>Values can be implicit or explicit</a:t>
            </a:r>
          </a:p>
          <a:p>
            <a:pPr marL="0" indent="0" eaLnBrk="1" hangingPunct="1">
              <a:lnSpc>
                <a:spcPct val="90000"/>
              </a:lnSpc>
              <a:buNone/>
            </a:pPr>
            <a:endParaRPr lang="en-US" altLang="it-IT" sz="1600" b="1" dirty="0" smtClean="0">
              <a:solidFill>
                <a:srgbClr val="FFFF00"/>
              </a:solidFill>
              <a:latin typeface="Arial" charset="0"/>
              <a:cs typeface="Arial" charset="0"/>
            </a:endParaRPr>
          </a:p>
          <a:p>
            <a:pPr marL="0" indent="0" eaLnBrk="1" hangingPunct="1">
              <a:lnSpc>
                <a:spcPct val="90000"/>
              </a:lnSpc>
              <a:buNone/>
            </a:pPr>
            <a:r>
              <a:rPr lang="en-US" altLang="it-IT" sz="2400" b="1" dirty="0" smtClean="0">
                <a:solidFill>
                  <a:srgbClr val="FFFF00"/>
                </a:solidFill>
                <a:latin typeface="Arial" charset="0"/>
                <a:cs typeface="Arial" charset="0"/>
              </a:rPr>
              <a:t>In Person Centered Education values are made Explicit to facilitate students to have a critical and proactive role,  </a:t>
            </a:r>
            <a:r>
              <a:rPr lang="en-US" altLang="it-IT" sz="2400" dirty="0" smtClean="0">
                <a:solidFill>
                  <a:srgbClr val="FFFF00"/>
                </a:solidFill>
                <a:latin typeface="Arial" charset="0"/>
                <a:cs typeface="Arial" charset="0"/>
              </a:rPr>
              <a:t>an effective training to became fully functioning members of the </a:t>
            </a:r>
            <a:r>
              <a:rPr lang="en-US" altLang="it-IT" sz="2400" b="1" dirty="0" smtClean="0">
                <a:solidFill>
                  <a:srgbClr val="FFFF00"/>
                </a:solidFill>
                <a:latin typeface="Arial" charset="0"/>
                <a:cs typeface="Arial" charset="0"/>
              </a:rPr>
              <a:t>POLIS</a:t>
            </a:r>
          </a:p>
          <a:p>
            <a:pPr marL="0" indent="0" algn="ctr" eaLnBrk="1" hangingPunct="1">
              <a:lnSpc>
                <a:spcPct val="90000"/>
              </a:lnSpc>
              <a:buNone/>
            </a:pPr>
            <a:endParaRPr lang="en-US" altLang="it-IT" sz="2400" dirty="0" smtClean="0">
              <a:solidFill>
                <a:srgbClr val="FFFF00"/>
              </a:solidFill>
              <a:latin typeface="Arial" charset="0"/>
              <a:cs typeface="Arial" charset="0"/>
            </a:endParaRPr>
          </a:p>
          <a:p>
            <a:pPr marL="0" indent="0" algn="ctr" eaLnBrk="1" hangingPunct="1">
              <a:lnSpc>
                <a:spcPct val="90000"/>
              </a:lnSpc>
              <a:buNone/>
            </a:pPr>
            <a:endParaRPr lang="en-US" altLang="it-IT" sz="2400" dirty="0" smtClean="0">
              <a:solidFill>
                <a:srgbClr val="FFFF00"/>
              </a:solidFill>
              <a:latin typeface="Arial" charset="0"/>
              <a:cs typeface="Arial" charset="0"/>
            </a:endParaRPr>
          </a:p>
          <a:p>
            <a:pPr marL="0" indent="0" algn="ctr" eaLnBrk="1" hangingPunct="1">
              <a:lnSpc>
                <a:spcPct val="90000"/>
              </a:lnSpc>
              <a:buNone/>
            </a:pPr>
            <a:endParaRPr lang="en-US" altLang="it-IT" sz="2400" dirty="0" smtClean="0">
              <a:solidFill>
                <a:srgbClr val="FFFF00"/>
              </a:solidFill>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914400"/>
            <a:ext cx="8534400" cy="5029200"/>
          </a:xfrm>
        </p:spPr>
        <p:txBody>
          <a:bodyPr lIns="45720" rIns="45720"/>
          <a:lstStyle/>
          <a:p>
            <a:pPr marL="0" indent="0" algn="ctr" eaLnBrk="1" hangingPunct="1">
              <a:lnSpc>
                <a:spcPct val="90000"/>
              </a:lnSpc>
              <a:buNone/>
            </a:pPr>
            <a:r>
              <a:rPr lang="en-US" altLang="it-IT" sz="2800" b="1" dirty="0" smtClean="0">
                <a:latin typeface="Arial" charset="0"/>
                <a:cs typeface="Arial" charset="0"/>
              </a:rPr>
              <a:t>The World Academy of Art and Science (WAAS)</a:t>
            </a:r>
          </a:p>
          <a:p>
            <a:pPr marL="0" indent="0" algn="ctr" eaLnBrk="1" hangingPunct="1">
              <a:lnSpc>
                <a:spcPct val="90000"/>
              </a:lnSpc>
              <a:buNone/>
            </a:pPr>
            <a:r>
              <a:rPr lang="en-US" altLang="it-IT" sz="2800" b="1" dirty="0" smtClean="0">
                <a:latin typeface="Arial" charset="0"/>
                <a:cs typeface="Arial" charset="0"/>
              </a:rPr>
              <a:t>The World University Consortium (WUC)</a:t>
            </a:r>
          </a:p>
          <a:p>
            <a:pPr marL="0" indent="0" algn="ctr" eaLnBrk="1" hangingPunct="1">
              <a:lnSpc>
                <a:spcPct val="90000"/>
              </a:lnSpc>
              <a:buNone/>
            </a:pPr>
            <a:r>
              <a:rPr lang="en-US" altLang="it-IT" sz="2800" b="1" dirty="0" smtClean="0">
                <a:latin typeface="Arial" charset="0"/>
                <a:cs typeface="Arial" charset="0"/>
              </a:rPr>
              <a:t>The Person Centered Approach Institute (IACP)</a:t>
            </a:r>
          </a:p>
          <a:p>
            <a:pPr marL="0" indent="0" algn="ctr" eaLnBrk="1" hangingPunct="1">
              <a:lnSpc>
                <a:spcPct val="90000"/>
              </a:lnSpc>
              <a:buNone/>
            </a:pPr>
            <a:endParaRPr lang="en-US" altLang="it-IT" sz="2800" b="1" dirty="0" smtClean="0">
              <a:latin typeface="Arial" charset="0"/>
              <a:cs typeface="Arial" charset="0"/>
            </a:endParaRPr>
          </a:p>
          <a:p>
            <a:pPr marL="0" indent="0" algn="ctr" eaLnBrk="1" hangingPunct="1">
              <a:lnSpc>
                <a:spcPct val="90000"/>
              </a:lnSpc>
              <a:buNone/>
            </a:pPr>
            <a:r>
              <a:rPr lang="en-US" altLang="it-IT" sz="3200" b="1" dirty="0" smtClean="0">
                <a:solidFill>
                  <a:srgbClr val="FFFF00"/>
                </a:solidFill>
                <a:latin typeface="Arial" charset="0"/>
                <a:cs typeface="Arial" charset="0"/>
              </a:rPr>
              <a:t>Are  endorsing and actively promoting the Poznan Declaration</a:t>
            </a:r>
          </a:p>
          <a:p>
            <a:pPr marL="0" indent="0" algn="ctr" eaLnBrk="1" hangingPunct="1">
              <a:lnSpc>
                <a:spcPct val="90000"/>
              </a:lnSpc>
              <a:buNone/>
            </a:pPr>
            <a:r>
              <a:rPr lang="en-US" altLang="it-IT" sz="2800" b="1" dirty="0" smtClean="0">
                <a:latin typeface="Arial" charset="0"/>
                <a:cs typeface="Arial" charset="0"/>
              </a:rPr>
              <a:t>a call to all higher education  institutions to include the </a:t>
            </a:r>
            <a:r>
              <a:rPr lang="en-US" altLang="it-IT" sz="2800" b="1" dirty="0" smtClean="0">
                <a:solidFill>
                  <a:srgbClr val="FFFF00"/>
                </a:solidFill>
                <a:latin typeface="Arial" charset="0"/>
                <a:cs typeface="Arial" charset="0"/>
              </a:rPr>
              <a:t>teaching of ethics </a:t>
            </a:r>
            <a:r>
              <a:rPr lang="en-US" altLang="it-IT" sz="2800" b="1" dirty="0" smtClean="0">
                <a:latin typeface="Arial" charset="0"/>
                <a:cs typeface="Arial" charset="0"/>
              </a:rPr>
              <a:t>in their curriculum</a:t>
            </a:r>
          </a:p>
          <a:p>
            <a:pPr marL="0" indent="0" algn="ctr" eaLnBrk="1" hangingPunct="1">
              <a:lnSpc>
                <a:spcPct val="90000"/>
              </a:lnSpc>
              <a:buNone/>
            </a:pPr>
            <a:endParaRPr lang="en-US" altLang="it-IT" sz="2400" dirty="0" smtClean="0">
              <a:solidFill>
                <a:srgbClr val="FFFF00"/>
              </a:solidFill>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381000"/>
            <a:ext cx="8534400" cy="5943600"/>
          </a:xfrm>
        </p:spPr>
        <p:txBody>
          <a:bodyPr lIns="45720" rIns="45720"/>
          <a:lstStyle/>
          <a:p>
            <a:pPr algn="ctr">
              <a:buNone/>
            </a:pPr>
            <a:endParaRPr lang="en-US" altLang="it-IT" sz="2400" b="1" dirty="0" smtClean="0">
              <a:latin typeface="Arial" charset="0"/>
              <a:cs typeface="Arial" charset="0"/>
            </a:endParaRPr>
          </a:p>
          <a:p>
            <a:pPr algn="ctr">
              <a:buNone/>
            </a:pPr>
            <a:endParaRPr lang="en-US" altLang="it-IT" sz="2400" b="1" dirty="0" smtClean="0">
              <a:latin typeface="Arial" charset="0"/>
              <a:cs typeface="Arial" charset="0"/>
            </a:endParaRPr>
          </a:p>
          <a:p>
            <a:pPr algn="ctr">
              <a:buNone/>
            </a:pPr>
            <a:r>
              <a:rPr lang="en-US" altLang="it-IT" sz="2400" b="1" dirty="0" smtClean="0">
                <a:solidFill>
                  <a:srgbClr val="FFFF00"/>
                </a:solidFill>
                <a:latin typeface="Arial" charset="0"/>
                <a:cs typeface="Arial" charset="0"/>
              </a:rPr>
              <a:t>The Person Centered Approach (PCA)</a:t>
            </a:r>
          </a:p>
          <a:p>
            <a:pPr algn="ctr">
              <a:buNone/>
            </a:pPr>
            <a:endParaRPr lang="en-US" altLang="it-IT" sz="1000" dirty="0" smtClean="0">
              <a:latin typeface="Arial" charset="0"/>
              <a:cs typeface="Arial" charset="0"/>
            </a:endParaRPr>
          </a:p>
          <a:p>
            <a:pPr>
              <a:buNone/>
            </a:pPr>
            <a:r>
              <a:rPr lang="en-US" altLang="it-IT" sz="2000" dirty="0" smtClean="0">
                <a:latin typeface="Arial" charset="0"/>
                <a:cs typeface="Arial" charset="0"/>
              </a:rPr>
              <a:t>Has been formulated by the late </a:t>
            </a:r>
            <a:r>
              <a:rPr lang="en-US" altLang="it-IT" sz="2000" dirty="0" smtClean="0">
                <a:solidFill>
                  <a:srgbClr val="FFFF00"/>
                </a:solidFill>
                <a:latin typeface="Arial" charset="0"/>
                <a:cs typeface="Arial" charset="0"/>
              </a:rPr>
              <a:t>Dr. Carl Rogers</a:t>
            </a:r>
            <a:r>
              <a:rPr lang="en-US" altLang="it-IT" sz="2000" dirty="0" smtClean="0">
                <a:latin typeface="Arial" charset="0"/>
                <a:cs typeface="Arial" charset="0"/>
              </a:rPr>
              <a:t>.</a:t>
            </a:r>
          </a:p>
          <a:p>
            <a:pPr>
              <a:buNone/>
            </a:pPr>
            <a:r>
              <a:rPr lang="en-US" sz="2000" dirty="0" smtClean="0">
                <a:latin typeface="Arial" charset="0"/>
                <a:cs typeface="Arial" charset="0"/>
              </a:rPr>
              <a:t>PCA </a:t>
            </a:r>
            <a:r>
              <a:rPr lang="en-US" sz="2400" dirty="0" smtClean="0"/>
              <a:t>is a scientifically validated  systemic, holistic approach with </a:t>
            </a:r>
          </a:p>
          <a:p>
            <a:pPr>
              <a:buNone/>
            </a:pPr>
            <a:r>
              <a:rPr lang="en-US" sz="2400" dirty="0" smtClean="0"/>
              <a:t>applications in all the helping professions:</a:t>
            </a:r>
          </a:p>
          <a:p>
            <a:pPr>
              <a:buNone/>
            </a:pPr>
            <a:r>
              <a:rPr lang="en-US" sz="2400" dirty="0" smtClean="0"/>
              <a:t> </a:t>
            </a:r>
            <a:r>
              <a:rPr lang="en-US" sz="2400" b="1" dirty="0" smtClean="0">
                <a:solidFill>
                  <a:srgbClr val="FFFF00"/>
                </a:solidFill>
              </a:rPr>
              <a:t>Psychology, Education,  Medicine, Social Work, </a:t>
            </a:r>
          </a:p>
          <a:p>
            <a:pPr>
              <a:buNone/>
            </a:pPr>
            <a:r>
              <a:rPr lang="en-US" sz="2400" b="1" dirty="0" smtClean="0">
                <a:solidFill>
                  <a:srgbClr val="FFFF00"/>
                </a:solidFill>
              </a:rPr>
              <a:t>Management, Intercultural communication, conflict prevention</a:t>
            </a:r>
          </a:p>
          <a:p>
            <a:pPr>
              <a:buNone/>
            </a:pPr>
            <a:r>
              <a:rPr lang="en-US" sz="2400" b="1" dirty="0" smtClean="0">
                <a:solidFill>
                  <a:srgbClr val="FFFF00"/>
                </a:solidFill>
              </a:rPr>
              <a:t> and resolution,  </a:t>
            </a:r>
            <a:r>
              <a:rPr lang="en-US" sz="2400" dirty="0" smtClean="0">
                <a:solidFill>
                  <a:srgbClr val="FFFF00"/>
                </a:solidFill>
              </a:rPr>
              <a:t>etc. </a:t>
            </a:r>
          </a:p>
          <a:p>
            <a:pPr>
              <a:buNone/>
            </a:pPr>
            <a:r>
              <a:rPr lang="en-US" sz="2400" dirty="0" smtClean="0"/>
              <a:t>PCA focuses on health not illness, on solutions not on problems, PCA empowers rather than cures,  promotes the development of potentialities of individuals, groups and organizations through the process of making people responsible for what they do rather than  encouraging dependency .</a:t>
            </a:r>
            <a:endParaRPr lang="it-IT" sz="2400" dirty="0" smtClean="0"/>
          </a:p>
          <a:p>
            <a:pPr>
              <a:buNone/>
            </a:pPr>
            <a:r>
              <a:rPr lang="en-US" sz="2400" dirty="0" smtClean="0"/>
              <a:t> </a:t>
            </a:r>
          </a:p>
          <a:p>
            <a:pPr>
              <a:buNone/>
            </a:pPr>
            <a:endParaRPr lang="en-US" sz="2400" dirty="0" smtClean="0"/>
          </a:p>
          <a:p>
            <a:pPr>
              <a:buNone/>
            </a:pPr>
            <a:endParaRPr lang="it-IT" sz="2400" dirty="0" smtClean="0"/>
          </a:p>
          <a:p>
            <a:pPr marL="0" indent="0" algn="ctr" eaLnBrk="1" hangingPunct="1">
              <a:lnSpc>
                <a:spcPct val="90000"/>
              </a:lnSpc>
              <a:buNone/>
            </a:pPr>
            <a:endParaRPr lang="en-US" altLang="it-IT" sz="2400" dirty="0" smtClean="0">
              <a:latin typeface="Arial" charset="0"/>
              <a:cs typeface="Arial" charset="0"/>
            </a:endParaRPr>
          </a:p>
        </p:txBody>
      </p:sp>
      <p:grpSp>
        <p:nvGrpSpPr>
          <p:cNvPr id="2" name="Group 2"/>
          <p:cNvGrpSpPr>
            <a:grpSpLocks/>
          </p:cNvGrpSpPr>
          <p:nvPr/>
        </p:nvGrpSpPr>
        <p:grpSpPr bwMode="auto">
          <a:xfrm>
            <a:off x="0" y="61356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914400"/>
            <a:ext cx="8534400" cy="5029200"/>
          </a:xfrm>
        </p:spPr>
        <p:txBody>
          <a:bodyPr lIns="45720" rIns="45720"/>
          <a:lstStyle/>
          <a:p>
            <a:pPr marL="0" indent="0" algn="ctr" eaLnBrk="1" hangingPunct="1">
              <a:lnSpc>
                <a:spcPct val="90000"/>
              </a:lnSpc>
              <a:buNone/>
            </a:pPr>
            <a:r>
              <a:rPr lang="en-US" sz="3200" b="1" dirty="0" smtClean="0">
                <a:solidFill>
                  <a:srgbClr val="FFFF00"/>
                </a:solidFill>
              </a:rPr>
              <a:t>Advantages of </a:t>
            </a:r>
            <a:r>
              <a:rPr lang="en-US" sz="3200" b="1" dirty="0" smtClean="0">
                <a:solidFill>
                  <a:srgbClr val="FFFF00"/>
                </a:solidFill>
              </a:rPr>
              <a:t>Student</a:t>
            </a:r>
            <a:r>
              <a:rPr lang="en-US" sz="3200" b="1" dirty="0" smtClean="0">
                <a:solidFill>
                  <a:srgbClr val="FFFF00"/>
                </a:solidFill>
              </a:rPr>
              <a:t>-centered </a:t>
            </a:r>
            <a:r>
              <a:rPr lang="en-US" sz="3200" b="1" dirty="0" smtClean="0">
                <a:solidFill>
                  <a:srgbClr val="FFFF00"/>
                </a:solidFill>
              </a:rPr>
              <a:t>teaching over </a:t>
            </a:r>
            <a:r>
              <a:rPr lang="en-US" sz="3200" b="1" dirty="0" smtClean="0">
                <a:solidFill>
                  <a:srgbClr val="FFFF00"/>
                </a:solidFill>
              </a:rPr>
              <a:t>Profess</a:t>
            </a:r>
            <a:r>
              <a:rPr lang="en-US" sz="3200" b="1" dirty="0" smtClean="0">
                <a:solidFill>
                  <a:srgbClr val="FFFF00"/>
                </a:solidFill>
              </a:rPr>
              <a:t>or-centered </a:t>
            </a:r>
            <a:r>
              <a:rPr lang="en-US" sz="3200" b="1" dirty="0" smtClean="0">
                <a:solidFill>
                  <a:srgbClr val="FFFF00"/>
                </a:solidFill>
              </a:rPr>
              <a:t>teaching</a:t>
            </a:r>
          </a:p>
          <a:p>
            <a:pPr marL="0" indent="0" algn="ctr" eaLnBrk="1" hangingPunct="1">
              <a:lnSpc>
                <a:spcPct val="90000"/>
              </a:lnSpc>
              <a:buNone/>
            </a:pPr>
            <a:endParaRPr lang="en-US" sz="3200" dirty="0" smtClean="0"/>
          </a:p>
          <a:p>
            <a:pPr marL="0" indent="0" algn="just" eaLnBrk="1" hangingPunct="1">
              <a:lnSpc>
                <a:spcPct val="90000"/>
              </a:lnSpc>
              <a:buNone/>
            </a:pPr>
            <a:r>
              <a:rPr lang="en-US" sz="3200" dirty="0" smtClean="0"/>
              <a:t>With  </a:t>
            </a:r>
            <a:r>
              <a:rPr lang="en-US" sz="3200" dirty="0" smtClean="0"/>
              <a:t>student-centered education </a:t>
            </a:r>
            <a:r>
              <a:rPr lang="en-US" sz="3200" dirty="0" smtClean="0"/>
              <a:t>schools, colleges and universities </a:t>
            </a:r>
            <a:r>
              <a:rPr lang="en-US" sz="3200" dirty="0" smtClean="0">
                <a:solidFill>
                  <a:srgbClr val="FFFF00"/>
                </a:solidFill>
              </a:rPr>
              <a:t>attain higher rates of student retention </a:t>
            </a:r>
            <a:r>
              <a:rPr lang="en-US" sz="3200" dirty="0" smtClean="0"/>
              <a:t>and have </a:t>
            </a:r>
            <a:r>
              <a:rPr lang="en-US" sz="3200" dirty="0" smtClean="0">
                <a:solidFill>
                  <a:srgbClr val="FFFF00"/>
                </a:solidFill>
              </a:rPr>
              <a:t>better prepared graduates </a:t>
            </a:r>
            <a:r>
              <a:rPr lang="en-US" sz="3200" dirty="0" smtClean="0"/>
              <a:t>than those students who are traditionally trained </a:t>
            </a:r>
          </a:p>
          <a:p>
            <a:pPr marL="0" indent="0" algn="ctr" eaLnBrk="1" hangingPunct="1">
              <a:lnSpc>
                <a:spcPct val="90000"/>
              </a:lnSpc>
              <a:buNone/>
            </a:pPr>
            <a:r>
              <a:rPr lang="en-US" sz="2400" dirty="0" smtClean="0"/>
              <a:t>                                    </a:t>
            </a:r>
          </a:p>
          <a:p>
            <a:pPr marL="0" indent="0" algn="ctr" eaLnBrk="1" hangingPunct="1">
              <a:lnSpc>
                <a:spcPct val="90000"/>
              </a:lnSpc>
              <a:buNone/>
            </a:pPr>
            <a:r>
              <a:rPr lang="en-US" sz="2400" dirty="0" smtClean="0"/>
              <a:t>                                       (</a:t>
            </a:r>
            <a:r>
              <a:rPr lang="en-US" sz="2400" dirty="0" err="1" smtClean="0"/>
              <a:t>Matlin</a:t>
            </a:r>
            <a:r>
              <a:rPr lang="en-US" sz="2400" dirty="0" smtClean="0"/>
              <a:t>, 2002; Sternberg &amp; </a:t>
            </a:r>
            <a:r>
              <a:rPr lang="en-US" sz="2400" dirty="0" err="1" smtClean="0"/>
              <a:t>Grigorenko</a:t>
            </a:r>
            <a:r>
              <a:rPr lang="en-US" sz="2400" dirty="0" smtClean="0"/>
              <a:t>, 2002).</a:t>
            </a:r>
            <a:endParaRPr lang="en-US" altLang="it-IT" sz="2400" dirty="0" smtClean="0">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914400"/>
            <a:ext cx="8534400" cy="5029200"/>
          </a:xfrm>
        </p:spPr>
        <p:txBody>
          <a:bodyPr lIns="45720" rIns="45720"/>
          <a:lstStyle/>
          <a:p>
            <a:pPr>
              <a:buNone/>
            </a:pPr>
            <a:r>
              <a:rPr lang="it-IT" sz="2800" b="1" dirty="0" smtClean="0">
                <a:solidFill>
                  <a:srgbClr val="FFFF00"/>
                </a:solidFill>
              </a:rPr>
              <a:t>Some  </a:t>
            </a:r>
            <a:r>
              <a:rPr lang="it-IT" sz="2800" b="1" dirty="0" err="1" smtClean="0">
                <a:solidFill>
                  <a:srgbClr val="FFFF00"/>
                </a:solidFill>
              </a:rPr>
              <a:t>schools</a:t>
            </a:r>
            <a:r>
              <a:rPr lang="it-IT" sz="2800" b="1" dirty="0" smtClean="0">
                <a:solidFill>
                  <a:srgbClr val="FFFF00"/>
                </a:solidFill>
              </a:rPr>
              <a:t> are </a:t>
            </a:r>
            <a:r>
              <a:rPr lang="it-IT" sz="2800" b="1" dirty="0" err="1" smtClean="0">
                <a:solidFill>
                  <a:srgbClr val="FFFF00"/>
                </a:solidFill>
              </a:rPr>
              <a:t>effectively</a:t>
            </a:r>
            <a:r>
              <a:rPr lang="it-IT" sz="2800" b="1" dirty="0" smtClean="0">
                <a:solidFill>
                  <a:srgbClr val="FFFF00"/>
                </a:solidFill>
              </a:rPr>
              <a:t> </a:t>
            </a:r>
            <a:r>
              <a:rPr lang="it-IT" sz="2800" b="1" dirty="0" err="1" smtClean="0">
                <a:solidFill>
                  <a:srgbClr val="FFFF00"/>
                </a:solidFill>
              </a:rPr>
              <a:t>using</a:t>
            </a:r>
            <a:r>
              <a:rPr lang="it-IT" sz="2800" b="1" dirty="0" smtClean="0">
                <a:solidFill>
                  <a:srgbClr val="FFFF00"/>
                </a:solidFill>
              </a:rPr>
              <a:t> </a:t>
            </a:r>
            <a:r>
              <a:rPr lang="it-IT" sz="2800" b="1" dirty="0" err="1" smtClean="0">
                <a:solidFill>
                  <a:srgbClr val="FFFF00"/>
                </a:solidFill>
              </a:rPr>
              <a:t>student-centered</a:t>
            </a:r>
            <a:r>
              <a:rPr lang="it-IT" sz="2800" b="1" dirty="0" smtClean="0">
                <a:solidFill>
                  <a:srgbClr val="FFFF00"/>
                </a:solidFill>
              </a:rPr>
              <a:t> </a:t>
            </a:r>
          </a:p>
          <a:p>
            <a:pPr>
              <a:buNone/>
            </a:pPr>
            <a:r>
              <a:rPr lang="it-IT" sz="2800" b="1" dirty="0" err="1" smtClean="0">
                <a:solidFill>
                  <a:srgbClr val="FFFF00"/>
                </a:solidFill>
              </a:rPr>
              <a:t>learning</a:t>
            </a:r>
            <a:r>
              <a:rPr lang="it-IT" sz="2800" b="1" dirty="0" smtClean="0">
                <a:solidFill>
                  <a:srgbClr val="FFFF00"/>
                </a:solidFill>
              </a:rPr>
              <a:t> </a:t>
            </a:r>
          </a:p>
          <a:p>
            <a:pPr>
              <a:buNone/>
            </a:pPr>
            <a:r>
              <a:rPr lang="it-IT" sz="2400" dirty="0" smtClean="0"/>
              <a:t/>
            </a:r>
            <a:br>
              <a:rPr lang="it-IT" sz="2400" dirty="0" smtClean="0"/>
            </a:br>
            <a:r>
              <a:rPr lang="it-IT" sz="2400" dirty="0" smtClean="0"/>
              <a:t>“</a:t>
            </a:r>
            <a:r>
              <a:rPr lang="it-IT" sz="2800" i="1" dirty="0" err="1" smtClean="0"/>
              <a:t>We</a:t>
            </a:r>
            <a:r>
              <a:rPr lang="it-IT" sz="2800" i="1" dirty="0" smtClean="0"/>
              <a:t> </a:t>
            </a:r>
            <a:r>
              <a:rPr lang="it-IT" sz="2800" i="1" dirty="0" err="1" smtClean="0"/>
              <a:t>believe</a:t>
            </a:r>
            <a:r>
              <a:rPr lang="it-IT" sz="2800" i="1" dirty="0" smtClean="0"/>
              <a:t> </a:t>
            </a:r>
            <a:r>
              <a:rPr lang="it-IT" sz="2800" i="1" dirty="0" err="1" smtClean="0"/>
              <a:t>that</a:t>
            </a:r>
            <a:r>
              <a:rPr lang="it-IT" sz="2800" i="1" dirty="0" smtClean="0"/>
              <a:t> </a:t>
            </a:r>
            <a:r>
              <a:rPr lang="it-IT" sz="2800" i="1" dirty="0" err="1" smtClean="0"/>
              <a:t>students</a:t>
            </a:r>
            <a:r>
              <a:rPr lang="it-IT" sz="2800" i="1" dirty="0" smtClean="0"/>
              <a:t> </a:t>
            </a:r>
            <a:r>
              <a:rPr lang="it-IT" sz="2800" i="1" dirty="0" err="1" smtClean="0"/>
              <a:t>learn</a:t>
            </a:r>
            <a:r>
              <a:rPr lang="it-IT" sz="2800" i="1" dirty="0" smtClean="0"/>
              <a:t> </a:t>
            </a:r>
            <a:r>
              <a:rPr lang="it-IT" sz="2800" i="1" dirty="0" err="1" smtClean="0"/>
              <a:t>by</a:t>
            </a:r>
            <a:r>
              <a:rPr lang="it-IT" sz="2800" i="1" dirty="0" smtClean="0"/>
              <a:t> </a:t>
            </a:r>
            <a:r>
              <a:rPr lang="it-IT" sz="2800" i="1" dirty="0" err="1" smtClean="0"/>
              <a:t>doing</a:t>
            </a:r>
            <a:r>
              <a:rPr lang="it-IT" sz="2800" i="1" dirty="0" smtClean="0"/>
              <a:t>, and </a:t>
            </a:r>
            <a:r>
              <a:rPr lang="it-IT" sz="2800" i="1" dirty="0" err="1" smtClean="0"/>
              <a:t>they</a:t>
            </a:r>
            <a:r>
              <a:rPr lang="it-IT" sz="2800" i="1" dirty="0" smtClean="0"/>
              <a:t> are the </a:t>
            </a:r>
            <a:r>
              <a:rPr lang="it-IT" sz="2800" i="1" dirty="0" err="1" smtClean="0"/>
              <a:t>most</a:t>
            </a:r>
            <a:r>
              <a:rPr lang="it-IT" sz="2800" i="1" dirty="0" smtClean="0"/>
              <a:t> </a:t>
            </a:r>
            <a:r>
              <a:rPr lang="it-IT" sz="2800" i="1" dirty="0" err="1" smtClean="0"/>
              <a:t>engaged</a:t>
            </a:r>
            <a:r>
              <a:rPr lang="it-IT" sz="2800" i="1" dirty="0" smtClean="0"/>
              <a:t> </a:t>
            </a:r>
            <a:r>
              <a:rPr lang="it-IT" sz="2800" i="1" dirty="0" err="1" smtClean="0"/>
              <a:t>when</a:t>
            </a:r>
            <a:r>
              <a:rPr lang="it-IT" sz="2800" i="1" dirty="0" smtClean="0"/>
              <a:t> </a:t>
            </a:r>
            <a:r>
              <a:rPr lang="it-IT" sz="2800" i="1" dirty="0" err="1" smtClean="0"/>
              <a:t>they</a:t>
            </a:r>
            <a:r>
              <a:rPr lang="it-IT" sz="2800" i="1" dirty="0" smtClean="0"/>
              <a:t> are </a:t>
            </a:r>
            <a:r>
              <a:rPr lang="it-IT" sz="2800" i="1" dirty="0" err="1" smtClean="0"/>
              <a:t>doing…</a:t>
            </a:r>
            <a:r>
              <a:rPr lang="it-IT" sz="2800" i="1" dirty="0" smtClean="0"/>
              <a:t>. The goal </a:t>
            </a:r>
            <a:r>
              <a:rPr lang="it-IT" sz="2800" i="1" dirty="0" err="1" smtClean="0"/>
              <a:t>here</a:t>
            </a:r>
            <a:r>
              <a:rPr lang="it-IT" sz="2800" i="1" dirty="0" smtClean="0"/>
              <a:t> </a:t>
            </a:r>
            <a:r>
              <a:rPr lang="it-IT" sz="2800" i="1" dirty="0" err="1" smtClean="0"/>
              <a:t>is</a:t>
            </a:r>
            <a:r>
              <a:rPr lang="it-IT" sz="2800" i="1" dirty="0" smtClean="0"/>
              <a:t> </a:t>
            </a:r>
            <a:r>
              <a:rPr lang="it-IT" sz="2800" i="1" dirty="0" err="1" smtClean="0"/>
              <a:t>for</a:t>
            </a:r>
            <a:r>
              <a:rPr lang="it-IT" sz="2800" i="1" dirty="0" smtClean="0"/>
              <a:t> </a:t>
            </a:r>
            <a:r>
              <a:rPr lang="it-IT" sz="2800" i="1" dirty="0" err="1" smtClean="0"/>
              <a:t>students</a:t>
            </a:r>
            <a:r>
              <a:rPr lang="it-IT" sz="2800" i="1" dirty="0" smtClean="0"/>
              <a:t> </a:t>
            </a:r>
            <a:r>
              <a:rPr lang="it-IT" sz="2800" i="1" dirty="0" err="1" smtClean="0"/>
              <a:t>to</a:t>
            </a:r>
            <a:r>
              <a:rPr lang="it-IT" sz="2800" i="1" dirty="0" smtClean="0"/>
              <a:t> </a:t>
            </a:r>
            <a:r>
              <a:rPr lang="it-IT" sz="2800" i="1" dirty="0" err="1" smtClean="0"/>
              <a:t>have</a:t>
            </a:r>
            <a:r>
              <a:rPr lang="it-IT" sz="2800" i="1" dirty="0" smtClean="0"/>
              <a:t> the </a:t>
            </a:r>
            <a:r>
              <a:rPr lang="it-IT" sz="2800" i="1" dirty="0" err="1" smtClean="0"/>
              <a:t>ability</a:t>
            </a:r>
            <a:r>
              <a:rPr lang="it-IT" sz="2800" i="1" dirty="0" smtClean="0"/>
              <a:t> </a:t>
            </a:r>
            <a:r>
              <a:rPr lang="it-IT" sz="2800" i="1" dirty="0" err="1" smtClean="0"/>
              <a:t>to</a:t>
            </a:r>
            <a:r>
              <a:rPr lang="it-IT" sz="2800" i="1" dirty="0" smtClean="0"/>
              <a:t> </a:t>
            </a:r>
            <a:r>
              <a:rPr lang="it-IT" sz="2800" i="1" dirty="0" err="1" smtClean="0"/>
              <a:t>think</a:t>
            </a:r>
            <a:r>
              <a:rPr lang="it-IT" sz="2800" i="1" dirty="0" smtClean="0"/>
              <a:t> </a:t>
            </a:r>
            <a:r>
              <a:rPr lang="it-IT" sz="2800" i="1" dirty="0" err="1" smtClean="0"/>
              <a:t>critically</a:t>
            </a:r>
            <a:r>
              <a:rPr lang="it-IT" sz="2800" i="1" dirty="0" smtClean="0"/>
              <a:t>, and </a:t>
            </a:r>
            <a:r>
              <a:rPr lang="it-IT" sz="2800" i="1" dirty="0" err="1" smtClean="0"/>
              <a:t>communicate</a:t>
            </a:r>
            <a:r>
              <a:rPr lang="it-IT" sz="2800" i="1" dirty="0" smtClean="0"/>
              <a:t> </a:t>
            </a:r>
            <a:r>
              <a:rPr lang="it-IT" sz="2800" i="1" dirty="0" err="1" smtClean="0"/>
              <a:t>clearly</a:t>
            </a:r>
            <a:r>
              <a:rPr lang="it-IT" sz="2800" i="1" dirty="0" smtClean="0"/>
              <a:t>, </a:t>
            </a:r>
            <a:r>
              <a:rPr lang="it-IT" sz="2800" i="1" dirty="0" err="1" smtClean="0"/>
              <a:t>with</a:t>
            </a:r>
            <a:r>
              <a:rPr lang="it-IT" sz="2800" i="1" dirty="0" smtClean="0"/>
              <a:t> </a:t>
            </a:r>
            <a:r>
              <a:rPr lang="it-IT" sz="2800" i="1" dirty="0" err="1" smtClean="0"/>
              <a:t>an</a:t>
            </a:r>
            <a:r>
              <a:rPr lang="it-IT" sz="2800" i="1" dirty="0" smtClean="0"/>
              <a:t> </a:t>
            </a:r>
            <a:r>
              <a:rPr lang="it-IT" sz="2800" i="1" dirty="0" err="1" smtClean="0"/>
              <a:t>advanced</a:t>
            </a:r>
            <a:r>
              <a:rPr lang="it-IT" sz="2800" i="1" dirty="0" smtClean="0"/>
              <a:t> </a:t>
            </a:r>
            <a:r>
              <a:rPr lang="it-IT" sz="2800" i="1" dirty="0" err="1" smtClean="0"/>
              <a:t>level</a:t>
            </a:r>
            <a:r>
              <a:rPr lang="it-IT" sz="2800" i="1" dirty="0" smtClean="0"/>
              <a:t> </a:t>
            </a:r>
            <a:r>
              <a:rPr lang="it-IT" sz="2800" i="1" dirty="0" err="1" smtClean="0"/>
              <a:t>of</a:t>
            </a:r>
            <a:r>
              <a:rPr lang="it-IT" sz="2800" i="1" dirty="0" smtClean="0"/>
              <a:t> </a:t>
            </a:r>
            <a:r>
              <a:rPr lang="it-IT" sz="2800" i="1" dirty="0" err="1" smtClean="0"/>
              <a:t>preparedness</a:t>
            </a:r>
            <a:r>
              <a:rPr lang="it-IT" sz="2800" i="1" dirty="0" smtClean="0"/>
              <a:t> </a:t>
            </a:r>
            <a:r>
              <a:rPr lang="it-IT" sz="2800" i="1" dirty="0" err="1" smtClean="0"/>
              <a:t>for</a:t>
            </a:r>
            <a:r>
              <a:rPr lang="it-IT" sz="2800" i="1" dirty="0" smtClean="0"/>
              <a:t> the </a:t>
            </a:r>
            <a:r>
              <a:rPr lang="it-IT" sz="2800" i="1" dirty="0" err="1" smtClean="0"/>
              <a:t>academic</a:t>
            </a:r>
            <a:r>
              <a:rPr lang="it-IT" sz="2800" i="1" dirty="0" smtClean="0"/>
              <a:t> and career </a:t>
            </a:r>
            <a:r>
              <a:rPr lang="it-IT" sz="2800" i="1" dirty="0" err="1" smtClean="0"/>
              <a:t>paths</a:t>
            </a:r>
            <a:r>
              <a:rPr lang="it-IT" sz="2800" i="1" dirty="0" smtClean="0"/>
              <a:t> </a:t>
            </a:r>
            <a:r>
              <a:rPr lang="it-IT" sz="2800" i="1" dirty="0" err="1" smtClean="0"/>
              <a:t>that</a:t>
            </a:r>
            <a:r>
              <a:rPr lang="it-IT" sz="2800" i="1" dirty="0" smtClean="0"/>
              <a:t> </a:t>
            </a:r>
            <a:r>
              <a:rPr lang="it-IT" sz="2800" i="1" dirty="0" err="1" smtClean="0"/>
              <a:t>await</a:t>
            </a:r>
            <a:r>
              <a:rPr lang="it-IT" sz="2800" i="1" dirty="0" smtClean="0"/>
              <a:t> </a:t>
            </a:r>
            <a:r>
              <a:rPr lang="it-IT" sz="2800" i="1" dirty="0" err="1" smtClean="0"/>
              <a:t>them</a:t>
            </a:r>
            <a:r>
              <a:rPr lang="it-IT" sz="2800" i="1" dirty="0" smtClean="0"/>
              <a:t> </a:t>
            </a:r>
            <a:r>
              <a:rPr lang="it-IT" sz="2800" i="1" dirty="0" err="1" smtClean="0"/>
              <a:t>beyond</a:t>
            </a:r>
            <a:r>
              <a:rPr lang="it-IT" sz="2800" i="1" dirty="0" smtClean="0"/>
              <a:t> </a:t>
            </a:r>
            <a:r>
              <a:rPr lang="it-IT" sz="2800" i="1" dirty="0" err="1" smtClean="0"/>
              <a:t>these</a:t>
            </a:r>
            <a:r>
              <a:rPr lang="it-IT" sz="2800" i="1" dirty="0" smtClean="0"/>
              <a:t> </a:t>
            </a:r>
            <a:r>
              <a:rPr lang="it-IT" sz="2800" i="1" dirty="0" err="1" smtClean="0"/>
              <a:t>walls</a:t>
            </a:r>
            <a:r>
              <a:rPr lang="it-IT" sz="2800" dirty="0" smtClean="0"/>
              <a:t>.”</a:t>
            </a:r>
            <a:endParaRPr lang="it-IT" sz="2400" dirty="0" smtClean="0"/>
          </a:p>
          <a:p>
            <a:pPr>
              <a:buNone/>
            </a:pPr>
            <a:r>
              <a:rPr lang="it-IT" sz="2400" i="1" dirty="0" smtClean="0"/>
              <a:t>                 </a:t>
            </a:r>
            <a:r>
              <a:rPr lang="it-IT" sz="2000" dirty="0" err="1" smtClean="0"/>
              <a:t>Jesse</a:t>
            </a:r>
            <a:r>
              <a:rPr lang="it-IT" sz="2000" dirty="0" smtClean="0"/>
              <a:t> Bean, </a:t>
            </a:r>
            <a:r>
              <a:rPr lang="it-IT" sz="2000" dirty="0" err="1" smtClean="0"/>
              <a:t>Former</a:t>
            </a:r>
            <a:r>
              <a:rPr lang="it-IT" sz="2000" dirty="0" smtClean="0"/>
              <a:t>  </a:t>
            </a:r>
            <a:r>
              <a:rPr lang="it-IT" sz="2000" dirty="0" err="1" smtClean="0"/>
              <a:t>Principal</a:t>
            </a:r>
            <a:r>
              <a:rPr lang="it-IT" sz="2000" dirty="0" smtClean="0"/>
              <a:t>, Impact </a:t>
            </a:r>
            <a:r>
              <a:rPr lang="it-IT" sz="2000" dirty="0" err="1" smtClean="0"/>
              <a:t>Academy</a:t>
            </a:r>
            <a:r>
              <a:rPr lang="it-IT" sz="2000" dirty="0" smtClean="0"/>
              <a:t> </a:t>
            </a:r>
            <a:r>
              <a:rPr lang="it-IT" sz="2000" dirty="0" err="1" smtClean="0"/>
              <a:t>of</a:t>
            </a:r>
            <a:r>
              <a:rPr lang="it-IT" sz="2000" dirty="0" smtClean="0"/>
              <a:t> </a:t>
            </a:r>
            <a:r>
              <a:rPr lang="it-IT" sz="2000" dirty="0" err="1" smtClean="0"/>
              <a:t>Arts</a:t>
            </a:r>
            <a:r>
              <a:rPr lang="it-IT" sz="2000" dirty="0" smtClean="0"/>
              <a:t> and </a:t>
            </a:r>
            <a:r>
              <a:rPr lang="it-IT" sz="2000" dirty="0" err="1" smtClean="0"/>
              <a:t>Technology</a:t>
            </a:r>
            <a:endParaRPr lang="it-IT" sz="2000" dirty="0" smtClean="0"/>
          </a:p>
          <a:p>
            <a:pPr marL="0" indent="0" algn="ctr" eaLnBrk="1" hangingPunct="1">
              <a:lnSpc>
                <a:spcPct val="90000"/>
              </a:lnSpc>
              <a:buNone/>
            </a:pPr>
            <a:endParaRPr lang="en-US" altLang="it-IT" sz="2400" dirty="0" smtClean="0">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228600" y="-228600"/>
            <a:ext cx="8915400" cy="4876800"/>
          </a:xfrm>
        </p:spPr>
        <p:txBody>
          <a:bodyPr lIns="45720" rIns="45720"/>
          <a:lstStyle/>
          <a:p>
            <a:pPr marL="0" indent="0" algn="ctr" eaLnBrk="1" hangingPunct="1">
              <a:lnSpc>
                <a:spcPct val="90000"/>
              </a:lnSpc>
              <a:buNone/>
            </a:pPr>
            <a:r>
              <a:rPr lang="it-IT" sz="2400" dirty="0" smtClean="0"/>
              <a:t> </a:t>
            </a:r>
            <a:br>
              <a:rPr lang="it-IT" sz="2400" dirty="0" smtClean="0"/>
            </a:br>
            <a:r>
              <a:rPr lang="it-IT" sz="3200" b="1" dirty="0" err="1" smtClean="0">
                <a:solidFill>
                  <a:srgbClr val="FFFF00"/>
                </a:solidFill>
              </a:rPr>
              <a:t>Examples</a:t>
            </a:r>
            <a:r>
              <a:rPr lang="it-IT" sz="3200" b="1" dirty="0" smtClean="0">
                <a:solidFill>
                  <a:srgbClr val="FFFF00"/>
                </a:solidFill>
              </a:rPr>
              <a:t> </a:t>
            </a:r>
            <a:r>
              <a:rPr lang="it-IT" sz="3200" b="1" dirty="0" err="1" smtClean="0">
                <a:solidFill>
                  <a:srgbClr val="FFFF00"/>
                </a:solidFill>
              </a:rPr>
              <a:t>of</a:t>
            </a:r>
            <a:r>
              <a:rPr lang="it-IT" sz="3200" b="1" dirty="0" smtClean="0">
                <a:solidFill>
                  <a:srgbClr val="FFFF00"/>
                </a:solidFill>
              </a:rPr>
              <a:t> </a:t>
            </a:r>
            <a:r>
              <a:rPr lang="it-IT" sz="3200" b="1" dirty="0" err="1" smtClean="0">
                <a:solidFill>
                  <a:srgbClr val="FFFF00"/>
                </a:solidFill>
              </a:rPr>
              <a:t>student-centered</a:t>
            </a:r>
            <a:r>
              <a:rPr lang="it-IT" sz="3200" b="1" dirty="0" smtClean="0">
                <a:solidFill>
                  <a:srgbClr val="FFFF00"/>
                </a:solidFill>
              </a:rPr>
              <a:t> </a:t>
            </a:r>
            <a:r>
              <a:rPr lang="it-IT" sz="3200" b="1" dirty="0" err="1" smtClean="0">
                <a:solidFill>
                  <a:srgbClr val="FFFF00"/>
                </a:solidFill>
              </a:rPr>
              <a:t>practices</a:t>
            </a:r>
            <a:endParaRPr lang="it-IT" sz="2400" b="1" dirty="0" smtClean="0">
              <a:solidFill>
                <a:srgbClr val="FFFF00"/>
              </a:solidFill>
            </a:endParaRPr>
          </a:p>
          <a:p>
            <a:pPr marL="0" indent="0" eaLnBrk="1" hangingPunct="1">
              <a:lnSpc>
                <a:spcPct val="90000"/>
              </a:lnSpc>
              <a:buNone/>
            </a:pPr>
            <a:endParaRPr lang="it-IT" sz="1600" b="1" dirty="0" smtClean="0">
              <a:solidFill>
                <a:srgbClr val="FFFF00"/>
              </a:solidFill>
            </a:endParaRPr>
          </a:p>
          <a:p>
            <a:pPr marL="0" indent="0" eaLnBrk="1" hangingPunct="1">
              <a:lnSpc>
                <a:spcPct val="90000"/>
              </a:lnSpc>
              <a:buNone/>
            </a:pPr>
            <a:r>
              <a:rPr lang="it-IT" sz="2400" b="1" dirty="0" smtClean="0"/>
              <a:t>At </a:t>
            </a:r>
            <a:r>
              <a:rPr lang="it-IT" sz="2400" b="1" dirty="0" smtClean="0">
                <a:solidFill>
                  <a:srgbClr val="FFFF00"/>
                </a:solidFill>
              </a:rPr>
              <a:t>the </a:t>
            </a:r>
            <a:r>
              <a:rPr lang="it-IT" sz="2400" b="1" dirty="0" err="1" smtClean="0">
                <a:solidFill>
                  <a:srgbClr val="FFFF00"/>
                </a:solidFill>
              </a:rPr>
              <a:t>Person</a:t>
            </a:r>
            <a:r>
              <a:rPr lang="it-IT" sz="2400" b="1" dirty="0" smtClean="0">
                <a:solidFill>
                  <a:srgbClr val="FFFF00"/>
                </a:solidFill>
              </a:rPr>
              <a:t> </a:t>
            </a:r>
            <a:r>
              <a:rPr lang="it-IT" sz="2400" b="1" dirty="0" err="1" smtClean="0">
                <a:solidFill>
                  <a:srgbClr val="FFFF00"/>
                </a:solidFill>
              </a:rPr>
              <a:t>Centered</a:t>
            </a:r>
            <a:r>
              <a:rPr lang="it-IT" sz="2400" b="1" dirty="0" smtClean="0">
                <a:solidFill>
                  <a:srgbClr val="FFFF00"/>
                </a:solidFill>
              </a:rPr>
              <a:t> </a:t>
            </a:r>
            <a:r>
              <a:rPr lang="it-IT" sz="2400" b="1" dirty="0" err="1" smtClean="0">
                <a:solidFill>
                  <a:srgbClr val="FFFF00"/>
                </a:solidFill>
              </a:rPr>
              <a:t>Approach</a:t>
            </a:r>
            <a:r>
              <a:rPr lang="it-IT" sz="2400" b="1" dirty="0" smtClean="0">
                <a:solidFill>
                  <a:srgbClr val="FFFF00"/>
                </a:solidFill>
              </a:rPr>
              <a:t> </a:t>
            </a:r>
            <a:r>
              <a:rPr lang="it-IT" sz="2400" b="1" dirty="0" err="1" smtClean="0">
                <a:solidFill>
                  <a:srgbClr val="FFFF00"/>
                </a:solidFill>
              </a:rPr>
              <a:t>Institute</a:t>
            </a:r>
            <a:r>
              <a:rPr lang="it-IT" sz="2400" b="1" dirty="0" smtClean="0">
                <a:solidFill>
                  <a:srgbClr val="FFFF00"/>
                </a:solidFill>
              </a:rPr>
              <a:t> (IACP) </a:t>
            </a:r>
            <a:r>
              <a:rPr lang="it-IT" sz="2400" b="1" dirty="0" err="1" smtClean="0"/>
              <a:t>with</a:t>
            </a:r>
            <a:r>
              <a:rPr lang="it-IT" sz="2400" b="1" dirty="0" smtClean="0"/>
              <a:t> </a:t>
            </a:r>
            <a:r>
              <a:rPr lang="it-IT" sz="2400" b="1" dirty="0" err="1" smtClean="0"/>
              <a:t>branches</a:t>
            </a:r>
            <a:r>
              <a:rPr lang="it-IT" sz="2400" b="1" dirty="0" smtClean="0"/>
              <a:t> in Italy, France, </a:t>
            </a:r>
            <a:r>
              <a:rPr lang="it-IT" sz="2400" b="1" dirty="0" err="1" smtClean="0"/>
              <a:t>Switzerland</a:t>
            </a:r>
            <a:r>
              <a:rPr lang="it-IT" sz="2400" b="1" dirty="0" smtClean="0"/>
              <a:t> and Malta</a:t>
            </a:r>
          </a:p>
          <a:p>
            <a:pPr marL="0" indent="0" eaLnBrk="1" hangingPunct="1">
              <a:lnSpc>
                <a:spcPct val="90000"/>
              </a:lnSpc>
              <a:buNone/>
            </a:pPr>
            <a:endParaRPr lang="it-IT" sz="1600" dirty="0" smtClean="0"/>
          </a:p>
          <a:p>
            <a:pPr marL="0" indent="0" eaLnBrk="1" hangingPunct="1">
              <a:lnSpc>
                <a:spcPct val="90000"/>
              </a:lnSpc>
              <a:buNone/>
            </a:pPr>
            <a:r>
              <a:rPr lang="en-US" altLang="it-IT" sz="2000" dirty="0" smtClean="0">
                <a:latin typeface="Arial" charset="0"/>
                <a:cs typeface="Arial" charset="0"/>
              </a:rPr>
              <a:t>The post graduate courses are organized as a </a:t>
            </a:r>
            <a:r>
              <a:rPr lang="en-US" altLang="it-IT" sz="2000" dirty="0" smtClean="0">
                <a:solidFill>
                  <a:srgbClr val="FFFF00"/>
                </a:solidFill>
                <a:latin typeface="Arial" charset="0"/>
                <a:cs typeface="Arial" charset="0"/>
              </a:rPr>
              <a:t>learning community </a:t>
            </a:r>
            <a:r>
              <a:rPr lang="en-US" altLang="it-IT" sz="2000" dirty="0" smtClean="0">
                <a:latin typeface="Arial" charset="0"/>
                <a:cs typeface="Arial" charset="0"/>
              </a:rPr>
              <a:t>where professors and students intentionally create a facilitative climate of learning and collaboratively strive to achieve the common goals.</a:t>
            </a:r>
          </a:p>
          <a:p>
            <a:pPr marL="0" indent="0" eaLnBrk="1" hangingPunct="1">
              <a:lnSpc>
                <a:spcPct val="90000"/>
              </a:lnSpc>
              <a:buNone/>
            </a:pPr>
            <a:endParaRPr lang="en-US" altLang="it-IT" sz="1600" dirty="0" smtClean="0">
              <a:latin typeface="Arial" charset="0"/>
              <a:cs typeface="Arial" charset="0"/>
            </a:endParaRPr>
          </a:p>
          <a:p>
            <a:pPr marL="0" indent="0" eaLnBrk="1" hangingPunct="1">
              <a:lnSpc>
                <a:spcPct val="90000"/>
              </a:lnSpc>
              <a:buNone/>
            </a:pPr>
            <a:r>
              <a:rPr lang="en-US" altLang="it-IT" sz="2000" dirty="0" smtClean="0">
                <a:latin typeface="Arial" charset="0"/>
                <a:cs typeface="Arial" charset="0"/>
              </a:rPr>
              <a:t>Exams are far from traditional exams: the students share their self evaluation with their group and receive their peers’ and the professors’ feedback.  In addition each professor and tutor receive feedback from the students .  The secretaries and the facilities are also evaluated  by the students. Suggestions for improvement are given to  each professor , tutor and  secretary as well as for each  facility. The feedback of the students is discussed in a staff meeting after  which  the  course director  and the local IACP branch director  communicate to the students the  changes and improvements that  they are willing and able to implement with their help . </a:t>
            </a:r>
          </a:p>
          <a:p>
            <a:pPr marL="0" indent="0" eaLnBrk="1" hangingPunct="1">
              <a:lnSpc>
                <a:spcPct val="90000"/>
              </a:lnSpc>
              <a:buNone/>
            </a:pPr>
            <a:r>
              <a:rPr lang="en-US" altLang="it-IT" sz="2000" dirty="0" smtClean="0">
                <a:latin typeface="Arial" charset="0"/>
                <a:cs typeface="Arial" charset="0"/>
              </a:rPr>
              <a:t>Students can request a </a:t>
            </a:r>
            <a:r>
              <a:rPr lang="en-US" altLang="it-IT" sz="2000" dirty="0" smtClean="0">
                <a:solidFill>
                  <a:srgbClr val="FFFF00"/>
                </a:solidFill>
                <a:latin typeface="Arial" charset="0"/>
                <a:cs typeface="Arial" charset="0"/>
              </a:rPr>
              <a:t>learning community meeting </a:t>
            </a:r>
            <a:r>
              <a:rPr lang="en-US" altLang="it-IT" sz="2000" dirty="0" smtClean="0">
                <a:latin typeface="Arial" charset="0"/>
                <a:cs typeface="Arial" charset="0"/>
              </a:rPr>
              <a:t>where problems are addressed and resolved. </a:t>
            </a: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609600" y="152400"/>
            <a:ext cx="8534400" cy="5867400"/>
          </a:xfrm>
        </p:spPr>
        <p:txBody>
          <a:bodyPr lIns="45720" rIns="45720"/>
          <a:lstStyle/>
          <a:p>
            <a:pPr algn="ctr">
              <a:buNone/>
            </a:pPr>
            <a:r>
              <a:rPr lang="it-IT" sz="3200" b="1" dirty="0" err="1" smtClean="0">
                <a:solidFill>
                  <a:srgbClr val="FFFF00"/>
                </a:solidFill>
              </a:rPr>
              <a:t>Examples</a:t>
            </a:r>
            <a:r>
              <a:rPr lang="it-IT" sz="3200" b="1" dirty="0" smtClean="0">
                <a:solidFill>
                  <a:srgbClr val="FFFF00"/>
                </a:solidFill>
              </a:rPr>
              <a:t> </a:t>
            </a:r>
            <a:r>
              <a:rPr lang="it-IT" sz="3200" b="1" dirty="0" err="1" smtClean="0">
                <a:solidFill>
                  <a:srgbClr val="FFFF00"/>
                </a:solidFill>
              </a:rPr>
              <a:t>of</a:t>
            </a:r>
            <a:r>
              <a:rPr lang="it-IT" sz="3200" b="1" dirty="0" smtClean="0">
                <a:solidFill>
                  <a:srgbClr val="FFFF00"/>
                </a:solidFill>
              </a:rPr>
              <a:t> </a:t>
            </a:r>
            <a:r>
              <a:rPr lang="it-IT" sz="3200" b="1" dirty="0" err="1" smtClean="0">
                <a:solidFill>
                  <a:srgbClr val="FFFF00"/>
                </a:solidFill>
              </a:rPr>
              <a:t>student-centered</a:t>
            </a:r>
            <a:r>
              <a:rPr lang="it-IT" sz="3200" b="1" dirty="0" smtClean="0">
                <a:solidFill>
                  <a:srgbClr val="FFFF00"/>
                </a:solidFill>
              </a:rPr>
              <a:t> </a:t>
            </a:r>
            <a:r>
              <a:rPr lang="it-IT" sz="3200" b="1" dirty="0" err="1" smtClean="0">
                <a:solidFill>
                  <a:srgbClr val="FFFF00"/>
                </a:solidFill>
              </a:rPr>
              <a:t>practices</a:t>
            </a:r>
            <a:endParaRPr lang="it-IT" sz="3200" b="1" dirty="0" smtClean="0">
              <a:solidFill>
                <a:srgbClr val="FFFF00"/>
              </a:solidFill>
            </a:endParaRPr>
          </a:p>
          <a:p>
            <a:pPr>
              <a:buNone/>
            </a:pPr>
            <a:r>
              <a:rPr lang="it-IT" sz="2800" b="1" u="sng" dirty="0" smtClean="0">
                <a:solidFill>
                  <a:srgbClr val="FFFF00"/>
                </a:solidFill>
                <a:hlinkClick r:id="rId2"/>
              </a:rPr>
              <a:t>City </a:t>
            </a:r>
            <a:r>
              <a:rPr lang="it-IT" sz="2800" b="1" u="sng" dirty="0" err="1" smtClean="0">
                <a:solidFill>
                  <a:srgbClr val="FFFF00"/>
                </a:solidFill>
                <a:hlinkClick r:id="rId2"/>
              </a:rPr>
              <a:t>Arts</a:t>
            </a:r>
            <a:r>
              <a:rPr lang="it-IT" sz="2800" b="1" u="sng" dirty="0" smtClean="0">
                <a:solidFill>
                  <a:srgbClr val="FFFF00"/>
                </a:solidFill>
                <a:hlinkClick r:id="rId2"/>
              </a:rPr>
              <a:t> and </a:t>
            </a:r>
            <a:r>
              <a:rPr lang="it-IT" sz="2800" b="1" u="sng" dirty="0" err="1" smtClean="0">
                <a:solidFill>
                  <a:srgbClr val="FFFF00"/>
                </a:solidFill>
                <a:hlinkClick r:id="rId2"/>
              </a:rPr>
              <a:t>Technology</a:t>
            </a:r>
            <a:r>
              <a:rPr lang="it-IT" sz="2800" b="1" u="sng" dirty="0" smtClean="0">
                <a:solidFill>
                  <a:srgbClr val="FFFF00"/>
                </a:solidFill>
                <a:hlinkClick r:id="rId2"/>
              </a:rPr>
              <a:t> High </a:t>
            </a:r>
            <a:r>
              <a:rPr lang="it-IT" sz="2800" b="1" u="sng" dirty="0" err="1" smtClean="0">
                <a:solidFill>
                  <a:srgbClr val="FFFF00"/>
                </a:solidFill>
                <a:hlinkClick r:id="rId2"/>
              </a:rPr>
              <a:t>School</a:t>
            </a:r>
            <a:r>
              <a:rPr lang="it-IT" sz="2800" u="sng" dirty="0" smtClean="0">
                <a:solidFill>
                  <a:srgbClr val="FFFF00"/>
                </a:solidFill>
              </a:rPr>
              <a:t> </a:t>
            </a:r>
            <a:r>
              <a:rPr lang="it-IT" sz="2800" dirty="0" err="1" smtClean="0">
                <a:solidFill>
                  <a:srgbClr val="FFFF00"/>
                </a:solidFill>
              </a:rPr>
              <a:t>of</a:t>
            </a:r>
            <a:r>
              <a:rPr lang="it-IT" sz="2800" dirty="0" smtClean="0">
                <a:solidFill>
                  <a:srgbClr val="FFFF00"/>
                </a:solidFill>
              </a:rPr>
              <a:t> San Francisco</a:t>
            </a:r>
            <a:r>
              <a:rPr lang="it-IT" sz="2400" dirty="0" smtClean="0">
                <a:solidFill>
                  <a:srgbClr val="FFFF00"/>
                </a:solidFill>
              </a:rPr>
              <a:t>:</a:t>
            </a:r>
          </a:p>
          <a:p>
            <a:pPr>
              <a:buNone/>
            </a:pPr>
            <a:endParaRPr lang="it-IT" sz="1200" dirty="0" smtClean="0">
              <a:solidFill>
                <a:srgbClr val="FFFF00"/>
              </a:solidFill>
            </a:endParaRPr>
          </a:p>
          <a:p>
            <a:pPr>
              <a:buNone/>
            </a:pPr>
            <a:r>
              <a:rPr lang="it-IT" sz="2400" dirty="0" smtClean="0">
                <a:cs typeface="Times New Roman" pitchFamily="18" charset="0"/>
              </a:rPr>
              <a:t>The curriculum </a:t>
            </a:r>
            <a:r>
              <a:rPr lang="it-IT" sz="2400" dirty="0" err="1" smtClean="0">
                <a:cs typeface="Times New Roman" pitchFamily="18" charset="0"/>
              </a:rPr>
              <a:t>includes</a:t>
            </a:r>
            <a:r>
              <a:rPr lang="it-IT" sz="2400" dirty="0" smtClean="0">
                <a:cs typeface="Times New Roman" pitchFamily="18" charset="0"/>
              </a:rPr>
              <a:t> a strong focus on social </a:t>
            </a:r>
            <a:r>
              <a:rPr lang="it-IT" sz="2400" dirty="0" err="1" smtClean="0">
                <a:cs typeface="Times New Roman" pitchFamily="18" charset="0"/>
              </a:rPr>
              <a:t>justice</a:t>
            </a:r>
            <a:r>
              <a:rPr lang="it-IT" sz="2400" dirty="0" smtClean="0">
                <a:cs typeface="Times New Roman" pitchFamily="18" charset="0"/>
              </a:rPr>
              <a:t> and </a:t>
            </a:r>
            <a:r>
              <a:rPr lang="it-IT" sz="2400" dirty="0" err="1" smtClean="0">
                <a:cs typeface="Times New Roman" pitchFamily="18" charset="0"/>
              </a:rPr>
              <a:t>identity</a:t>
            </a:r>
            <a:r>
              <a:rPr lang="it-IT" sz="2400" dirty="0" smtClean="0">
                <a:cs typeface="Times New Roman" pitchFamily="18" charset="0"/>
              </a:rPr>
              <a:t>. Social </a:t>
            </a:r>
            <a:r>
              <a:rPr lang="it-IT" sz="2400" dirty="0" err="1" smtClean="0">
                <a:cs typeface="Times New Roman" pitchFamily="18" charset="0"/>
              </a:rPr>
              <a:t>justice</a:t>
            </a:r>
            <a:r>
              <a:rPr lang="it-IT" sz="2400" dirty="0" smtClean="0">
                <a:cs typeface="Times New Roman" pitchFamily="18" charset="0"/>
              </a:rPr>
              <a:t> </a:t>
            </a:r>
            <a:r>
              <a:rPr lang="it-IT" sz="2400" dirty="0" err="1" smtClean="0">
                <a:cs typeface="Times New Roman" pitchFamily="18" charset="0"/>
              </a:rPr>
              <a:t>themes</a:t>
            </a:r>
            <a:r>
              <a:rPr lang="it-IT" sz="2400" dirty="0" smtClean="0">
                <a:cs typeface="Times New Roman" pitchFamily="18" charset="0"/>
              </a:rPr>
              <a:t> are </a:t>
            </a:r>
            <a:r>
              <a:rPr lang="it-IT" sz="2400" dirty="0" err="1" smtClean="0">
                <a:cs typeface="Times New Roman" pitchFamily="18" charset="0"/>
              </a:rPr>
              <a:t>used</a:t>
            </a:r>
            <a:r>
              <a:rPr lang="it-IT" sz="2400" dirty="0" smtClean="0">
                <a:cs typeface="Times New Roman" pitchFamily="18" charset="0"/>
              </a:rPr>
              <a:t> </a:t>
            </a:r>
            <a:r>
              <a:rPr lang="it-IT" sz="2400" dirty="0" err="1" smtClean="0">
                <a:cs typeface="Times New Roman" pitchFamily="18" charset="0"/>
              </a:rPr>
              <a:t>as</a:t>
            </a:r>
            <a:r>
              <a:rPr lang="it-IT" sz="2400" dirty="0" smtClean="0">
                <a:cs typeface="Times New Roman" pitchFamily="18" charset="0"/>
              </a:rPr>
              <a:t> a </a:t>
            </a:r>
            <a:r>
              <a:rPr lang="it-IT" sz="2400" dirty="0" err="1" smtClean="0">
                <a:cs typeface="Times New Roman" pitchFamily="18" charset="0"/>
              </a:rPr>
              <a:t>strategy</a:t>
            </a:r>
            <a:r>
              <a:rPr lang="it-IT" sz="2400" dirty="0" smtClean="0">
                <a:cs typeface="Times New Roman" pitchFamily="18" charset="0"/>
              </a:rPr>
              <a:t> </a:t>
            </a:r>
            <a:r>
              <a:rPr lang="it-IT" sz="2400" dirty="0" err="1" smtClean="0">
                <a:cs typeface="Times New Roman" pitchFamily="18" charset="0"/>
              </a:rPr>
              <a:t>to</a:t>
            </a:r>
            <a:r>
              <a:rPr lang="it-IT" sz="2400" dirty="0" smtClean="0">
                <a:cs typeface="Times New Roman" pitchFamily="18" charset="0"/>
              </a:rPr>
              <a:t> </a:t>
            </a:r>
            <a:r>
              <a:rPr lang="it-IT" sz="2400" dirty="0" err="1" smtClean="0">
                <a:cs typeface="Times New Roman" pitchFamily="18" charset="0"/>
              </a:rPr>
              <a:t>empower</a:t>
            </a:r>
            <a:r>
              <a:rPr lang="it-IT" sz="2400" dirty="0" smtClean="0">
                <a:cs typeface="Times New Roman" pitchFamily="18" charset="0"/>
              </a:rPr>
              <a:t> </a:t>
            </a:r>
            <a:r>
              <a:rPr lang="it-IT" sz="2400" dirty="0" err="1" smtClean="0">
                <a:cs typeface="Times New Roman" pitchFamily="18" charset="0"/>
              </a:rPr>
              <a:t>youth</a:t>
            </a:r>
            <a:r>
              <a:rPr lang="it-IT" sz="2400" dirty="0" smtClean="0">
                <a:cs typeface="Times New Roman" pitchFamily="18" charset="0"/>
              </a:rPr>
              <a:t> and </a:t>
            </a:r>
            <a:r>
              <a:rPr lang="it-IT" sz="2400" dirty="0" err="1" smtClean="0">
                <a:cs typeface="Times New Roman" pitchFamily="18" charset="0"/>
              </a:rPr>
              <a:t>encourage</a:t>
            </a:r>
            <a:r>
              <a:rPr lang="it-IT" sz="2400" dirty="0" smtClean="0">
                <a:cs typeface="Times New Roman" pitchFamily="18" charset="0"/>
              </a:rPr>
              <a:t> </a:t>
            </a:r>
            <a:r>
              <a:rPr lang="it-IT" sz="2400" dirty="0" err="1" smtClean="0">
                <a:cs typeface="Times New Roman" pitchFamily="18" charset="0"/>
              </a:rPr>
              <a:t>them</a:t>
            </a:r>
            <a:r>
              <a:rPr lang="it-IT" sz="2400" dirty="0" smtClean="0">
                <a:cs typeface="Times New Roman" pitchFamily="18" charset="0"/>
              </a:rPr>
              <a:t> </a:t>
            </a:r>
            <a:r>
              <a:rPr lang="it-IT" sz="2400" dirty="0" err="1" smtClean="0">
                <a:cs typeface="Times New Roman" pitchFamily="18" charset="0"/>
              </a:rPr>
              <a:t>to</a:t>
            </a:r>
            <a:r>
              <a:rPr lang="it-IT" sz="2400" dirty="0" smtClean="0">
                <a:cs typeface="Times New Roman" pitchFamily="18" charset="0"/>
              </a:rPr>
              <a:t> </a:t>
            </a:r>
            <a:r>
              <a:rPr lang="it-IT" sz="2400" dirty="0" err="1" smtClean="0">
                <a:cs typeface="Times New Roman" pitchFamily="18" charset="0"/>
              </a:rPr>
              <a:t>think</a:t>
            </a:r>
            <a:r>
              <a:rPr lang="it-IT" sz="2400" dirty="0" smtClean="0">
                <a:cs typeface="Times New Roman" pitchFamily="18" charset="0"/>
              </a:rPr>
              <a:t> </a:t>
            </a:r>
            <a:r>
              <a:rPr lang="it-IT" sz="2400" dirty="0" err="1" smtClean="0">
                <a:cs typeface="Times New Roman" pitchFamily="18" charset="0"/>
              </a:rPr>
              <a:t>critically</a:t>
            </a:r>
            <a:r>
              <a:rPr lang="it-IT" sz="2400" dirty="0" smtClean="0">
                <a:cs typeface="Times New Roman" pitchFamily="18" charset="0"/>
              </a:rPr>
              <a:t>. </a:t>
            </a:r>
            <a:r>
              <a:rPr lang="it-IT" sz="2400" dirty="0" err="1" smtClean="0">
                <a:cs typeface="Times New Roman" pitchFamily="18" charset="0"/>
              </a:rPr>
              <a:t>Often</a:t>
            </a:r>
            <a:r>
              <a:rPr lang="it-IT" sz="2400" dirty="0" smtClean="0">
                <a:cs typeface="Times New Roman" pitchFamily="18" charset="0"/>
              </a:rPr>
              <a:t> </a:t>
            </a:r>
            <a:r>
              <a:rPr lang="it-IT" sz="2400" dirty="0" err="1" smtClean="0">
                <a:cs typeface="Times New Roman" pitchFamily="18" charset="0"/>
              </a:rPr>
              <a:t>there</a:t>
            </a:r>
            <a:r>
              <a:rPr lang="it-IT" sz="2400" dirty="0" smtClean="0">
                <a:cs typeface="Times New Roman" pitchFamily="18" charset="0"/>
              </a:rPr>
              <a:t> </a:t>
            </a:r>
            <a:r>
              <a:rPr lang="it-IT" sz="2400" dirty="0" err="1" smtClean="0">
                <a:cs typeface="Times New Roman" pitchFamily="18" charset="0"/>
              </a:rPr>
              <a:t>is</a:t>
            </a:r>
            <a:r>
              <a:rPr lang="it-IT" sz="2400" dirty="0" smtClean="0">
                <a:cs typeface="Times New Roman" pitchFamily="18" charset="0"/>
              </a:rPr>
              <a:t> </a:t>
            </a:r>
            <a:r>
              <a:rPr lang="it-IT" sz="2400" dirty="0" err="1" smtClean="0">
                <a:cs typeface="Times New Roman" pitchFamily="18" charset="0"/>
              </a:rPr>
              <a:t>an</a:t>
            </a:r>
            <a:r>
              <a:rPr lang="it-IT" sz="2400" dirty="0" smtClean="0">
                <a:cs typeface="Times New Roman" pitchFamily="18" charset="0"/>
              </a:rPr>
              <a:t> </a:t>
            </a:r>
            <a:r>
              <a:rPr lang="it-IT" sz="2400" dirty="0" err="1" smtClean="0">
                <a:cs typeface="Times New Roman" pitchFamily="18" charset="0"/>
              </a:rPr>
              <a:t>interdisciplinary</a:t>
            </a:r>
            <a:r>
              <a:rPr lang="it-IT" sz="2400" dirty="0" smtClean="0">
                <a:cs typeface="Times New Roman" pitchFamily="18" charset="0"/>
              </a:rPr>
              <a:t> </a:t>
            </a:r>
            <a:r>
              <a:rPr lang="it-IT" sz="2400" dirty="0" err="1" smtClean="0">
                <a:cs typeface="Times New Roman" pitchFamily="18" charset="0"/>
              </a:rPr>
              <a:t>dimension</a:t>
            </a:r>
            <a:r>
              <a:rPr lang="it-IT" sz="2400" dirty="0" smtClean="0">
                <a:cs typeface="Times New Roman" pitchFamily="18" charset="0"/>
              </a:rPr>
              <a:t> </a:t>
            </a:r>
            <a:r>
              <a:rPr lang="it-IT" sz="2400" dirty="0" err="1" smtClean="0">
                <a:cs typeface="Times New Roman" pitchFamily="18" charset="0"/>
              </a:rPr>
              <a:t>to</a:t>
            </a:r>
            <a:r>
              <a:rPr lang="it-IT" sz="2400" dirty="0" smtClean="0">
                <a:cs typeface="Times New Roman" pitchFamily="18" charset="0"/>
              </a:rPr>
              <a:t> the </a:t>
            </a:r>
            <a:r>
              <a:rPr lang="it-IT" sz="2400" dirty="0" err="1" smtClean="0">
                <a:cs typeface="Times New Roman" pitchFamily="18" charset="0"/>
              </a:rPr>
              <a:t>integration</a:t>
            </a:r>
            <a:r>
              <a:rPr lang="it-IT" sz="2400" dirty="0" smtClean="0">
                <a:cs typeface="Times New Roman" pitchFamily="18" charset="0"/>
              </a:rPr>
              <a:t> </a:t>
            </a:r>
            <a:r>
              <a:rPr lang="it-IT" sz="2400" dirty="0" err="1" smtClean="0">
                <a:cs typeface="Times New Roman" pitchFamily="18" charset="0"/>
              </a:rPr>
              <a:t>of</a:t>
            </a:r>
            <a:r>
              <a:rPr lang="it-IT" sz="2400" dirty="0" smtClean="0">
                <a:cs typeface="Times New Roman" pitchFamily="18" charset="0"/>
              </a:rPr>
              <a:t> social </a:t>
            </a:r>
            <a:r>
              <a:rPr lang="it-IT" sz="2400" dirty="0" err="1" smtClean="0">
                <a:cs typeface="Times New Roman" pitchFamily="18" charset="0"/>
              </a:rPr>
              <a:t>justice</a:t>
            </a:r>
            <a:r>
              <a:rPr lang="it-IT" sz="2400" dirty="0" smtClean="0">
                <a:cs typeface="Times New Roman" pitchFamily="18" charset="0"/>
              </a:rPr>
              <a:t> </a:t>
            </a:r>
            <a:r>
              <a:rPr lang="it-IT" sz="2400" dirty="0" err="1" smtClean="0">
                <a:cs typeface="Times New Roman" pitchFamily="18" charset="0"/>
              </a:rPr>
              <a:t>issues</a:t>
            </a:r>
            <a:r>
              <a:rPr lang="it-IT" sz="2400" dirty="0" smtClean="0">
                <a:cs typeface="Times New Roman" pitchFamily="18" charset="0"/>
              </a:rPr>
              <a:t>, </a:t>
            </a:r>
            <a:r>
              <a:rPr lang="it-IT" sz="2400" dirty="0" err="1" smtClean="0">
                <a:cs typeface="Times New Roman" pitchFamily="18" charset="0"/>
              </a:rPr>
              <a:t>particularly</a:t>
            </a:r>
            <a:r>
              <a:rPr lang="it-IT" sz="2400" dirty="0" smtClean="0">
                <a:cs typeface="Times New Roman" pitchFamily="18" charset="0"/>
              </a:rPr>
              <a:t> </a:t>
            </a:r>
            <a:r>
              <a:rPr lang="it-IT" sz="2400" dirty="0" err="1" smtClean="0">
                <a:cs typeface="Times New Roman" pitchFamily="18" charset="0"/>
              </a:rPr>
              <a:t>between</a:t>
            </a:r>
            <a:r>
              <a:rPr lang="it-IT" sz="2400" dirty="0" smtClean="0">
                <a:cs typeface="Times New Roman" pitchFamily="18" charset="0"/>
              </a:rPr>
              <a:t> social </a:t>
            </a:r>
            <a:r>
              <a:rPr lang="it-IT" sz="2400" dirty="0" err="1" smtClean="0">
                <a:cs typeface="Times New Roman" pitchFamily="18" charset="0"/>
              </a:rPr>
              <a:t>studies</a:t>
            </a:r>
            <a:r>
              <a:rPr lang="it-IT" sz="2400" dirty="0" smtClean="0">
                <a:cs typeface="Times New Roman" pitchFamily="18" charset="0"/>
              </a:rPr>
              <a:t>, English, and art. </a:t>
            </a:r>
            <a:r>
              <a:rPr lang="it-IT" sz="2400" dirty="0" err="1" smtClean="0">
                <a:cs typeface="Times New Roman" pitchFamily="18" charset="0"/>
              </a:rPr>
              <a:t>For</a:t>
            </a:r>
            <a:r>
              <a:rPr lang="it-IT" sz="2400" dirty="0" smtClean="0">
                <a:cs typeface="Times New Roman" pitchFamily="18" charset="0"/>
              </a:rPr>
              <a:t> </a:t>
            </a:r>
            <a:r>
              <a:rPr lang="it-IT" sz="2400" dirty="0" err="1" smtClean="0">
                <a:cs typeface="Times New Roman" pitchFamily="18" charset="0"/>
              </a:rPr>
              <a:t>instance</a:t>
            </a:r>
            <a:r>
              <a:rPr lang="it-IT" sz="2400" dirty="0" smtClean="0">
                <a:cs typeface="Times New Roman" pitchFamily="18" charset="0"/>
              </a:rPr>
              <a:t>, upper </a:t>
            </a:r>
            <a:r>
              <a:rPr lang="it-IT" sz="2400" dirty="0" err="1" smtClean="0">
                <a:cs typeface="Times New Roman" pitchFamily="18" charset="0"/>
              </a:rPr>
              <a:t>division</a:t>
            </a:r>
            <a:r>
              <a:rPr lang="it-IT" sz="2400" dirty="0" smtClean="0">
                <a:cs typeface="Times New Roman" pitchFamily="18" charset="0"/>
              </a:rPr>
              <a:t> </a:t>
            </a:r>
            <a:r>
              <a:rPr lang="it-IT" sz="2400" dirty="0" err="1" smtClean="0">
                <a:cs typeface="Times New Roman" pitchFamily="18" charset="0"/>
              </a:rPr>
              <a:t>history</a:t>
            </a:r>
            <a:r>
              <a:rPr lang="it-IT" sz="2400" dirty="0" smtClean="0">
                <a:cs typeface="Times New Roman" pitchFamily="18" charset="0"/>
              </a:rPr>
              <a:t> </a:t>
            </a:r>
            <a:r>
              <a:rPr lang="it-IT" sz="2400" dirty="0" err="1" smtClean="0">
                <a:cs typeface="Times New Roman" pitchFamily="18" charset="0"/>
              </a:rPr>
              <a:t>students</a:t>
            </a:r>
            <a:r>
              <a:rPr lang="it-IT" sz="2400" dirty="0" smtClean="0">
                <a:cs typeface="Times New Roman" pitchFamily="18" charset="0"/>
              </a:rPr>
              <a:t> </a:t>
            </a:r>
            <a:r>
              <a:rPr lang="it-IT" sz="2400" dirty="0" err="1" smtClean="0">
                <a:cs typeface="Times New Roman" pitchFamily="18" charset="0"/>
              </a:rPr>
              <a:t>prepared</a:t>
            </a:r>
            <a:r>
              <a:rPr lang="it-IT" sz="2400" dirty="0" smtClean="0">
                <a:cs typeface="Times New Roman" pitchFamily="18" charset="0"/>
              </a:rPr>
              <a:t> educational </a:t>
            </a:r>
            <a:r>
              <a:rPr lang="it-IT" sz="2400" dirty="0" err="1" smtClean="0">
                <a:cs typeface="Times New Roman" pitchFamily="18" charset="0"/>
              </a:rPr>
              <a:t>fliers</a:t>
            </a:r>
            <a:r>
              <a:rPr lang="it-IT" sz="2400" dirty="0" smtClean="0">
                <a:cs typeface="Times New Roman" pitchFamily="18" charset="0"/>
              </a:rPr>
              <a:t> on a criminal </a:t>
            </a:r>
            <a:r>
              <a:rPr lang="it-IT" sz="2400" dirty="0" err="1" smtClean="0">
                <a:cs typeface="Times New Roman" pitchFamily="18" charset="0"/>
              </a:rPr>
              <a:t>justice</a:t>
            </a:r>
            <a:r>
              <a:rPr lang="it-IT" sz="2400" dirty="0" smtClean="0">
                <a:cs typeface="Times New Roman" pitchFamily="18" charset="0"/>
              </a:rPr>
              <a:t> </a:t>
            </a:r>
            <a:r>
              <a:rPr lang="it-IT" sz="2400" dirty="0" err="1" smtClean="0">
                <a:cs typeface="Times New Roman" pitchFamily="18" charset="0"/>
              </a:rPr>
              <a:t>topic</a:t>
            </a:r>
            <a:r>
              <a:rPr lang="it-IT" sz="2400" dirty="0" smtClean="0">
                <a:cs typeface="Times New Roman" pitchFamily="18" charset="0"/>
              </a:rPr>
              <a:t> </a:t>
            </a:r>
            <a:r>
              <a:rPr lang="it-IT" sz="2400" dirty="0" err="1" smtClean="0">
                <a:cs typeface="Times New Roman" pitchFamily="18" charset="0"/>
              </a:rPr>
              <a:t>of</a:t>
            </a:r>
            <a:r>
              <a:rPr lang="it-IT" sz="2400" dirty="0" smtClean="0">
                <a:cs typeface="Times New Roman" pitchFamily="18" charset="0"/>
              </a:rPr>
              <a:t> </a:t>
            </a:r>
            <a:r>
              <a:rPr lang="it-IT" sz="2400" dirty="0" err="1" smtClean="0">
                <a:cs typeface="Times New Roman" pitchFamily="18" charset="0"/>
              </a:rPr>
              <a:t>their</a:t>
            </a:r>
            <a:r>
              <a:rPr lang="it-IT" sz="2400" dirty="0" smtClean="0">
                <a:cs typeface="Times New Roman" pitchFamily="18" charset="0"/>
              </a:rPr>
              <a:t> </a:t>
            </a:r>
            <a:r>
              <a:rPr lang="it-IT" sz="2400" dirty="0" err="1" smtClean="0">
                <a:cs typeface="Times New Roman" pitchFamily="18" charset="0"/>
              </a:rPr>
              <a:t>choosing</a:t>
            </a:r>
            <a:r>
              <a:rPr lang="it-IT" sz="2400" dirty="0" smtClean="0">
                <a:cs typeface="Times New Roman" pitchFamily="18" charset="0"/>
              </a:rPr>
              <a:t> — </a:t>
            </a:r>
            <a:r>
              <a:rPr lang="it-IT" sz="2400" dirty="0" err="1" smtClean="0">
                <a:cs typeface="Times New Roman" pitchFamily="18" charset="0"/>
              </a:rPr>
              <a:t>racial</a:t>
            </a:r>
            <a:r>
              <a:rPr lang="it-IT" sz="2400" dirty="0" smtClean="0">
                <a:cs typeface="Times New Roman" pitchFamily="18" charset="0"/>
              </a:rPr>
              <a:t> </a:t>
            </a:r>
            <a:r>
              <a:rPr lang="it-IT" sz="2400" dirty="0" err="1" smtClean="0">
                <a:cs typeface="Times New Roman" pitchFamily="18" charset="0"/>
              </a:rPr>
              <a:t>profiling</a:t>
            </a:r>
            <a:r>
              <a:rPr lang="it-IT" sz="2400" dirty="0" smtClean="0">
                <a:cs typeface="Times New Roman" pitchFamily="18" charset="0"/>
              </a:rPr>
              <a:t>, </a:t>
            </a:r>
            <a:r>
              <a:rPr lang="it-IT" sz="2400" dirty="0" err="1" smtClean="0">
                <a:cs typeface="Times New Roman" pitchFamily="18" charset="0"/>
              </a:rPr>
              <a:t>death</a:t>
            </a:r>
            <a:r>
              <a:rPr lang="it-IT" sz="2400" dirty="0" smtClean="0">
                <a:cs typeface="Times New Roman" pitchFamily="18" charset="0"/>
              </a:rPr>
              <a:t> penalty and people </a:t>
            </a:r>
            <a:r>
              <a:rPr lang="it-IT" sz="2400" dirty="0" err="1" smtClean="0">
                <a:cs typeface="Times New Roman" pitchFamily="18" charset="0"/>
              </a:rPr>
              <a:t>of</a:t>
            </a:r>
            <a:r>
              <a:rPr lang="it-IT" sz="2400" dirty="0" smtClean="0">
                <a:cs typeface="Times New Roman" pitchFamily="18" charset="0"/>
              </a:rPr>
              <a:t> color, </a:t>
            </a:r>
            <a:r>
              <a:rPr lang="it-IT" sz="2400" dirty="0" err="1" smtClean="0">
                <a:cs typeface="Times New Roman" pitchFamily="18" charset="0"/>
              </a:rPr>
              <a:t>pregnant</a:t>
            </a:r>
            <a:r>
              <a:rPr lang="it-IT" sz="2400" dirty="0" smtClean="0">
                <a:cs typeface="Times New Roman" pitchFamily="18" charset="0"/>
              </a:rPr>
              <a:t> women in </a:t>
            </a:r>
            <a:r>
              <a:rPr lang="it-IT" sz="2400" dirty="0" err="1" smtClean="0">
                <a:cs typeface="Times New Roman" pitchFamily="18" charset="0"/>
              </a:rPr>
              <a:t>jail</a:t>
            </a:r>
            <a:r>
              <a:rPr lang="it-IT" sz="2400" dirty="0" smtClean="0">
                <a:cs typeface="Times New Roman" pitchFamily="18" charset="0"/>
              </a:rPr>
              <a:t>, </a:t>
            </a:r>
            <a:r>
              <a:rPr lang="it-IT" sz="2400" dirty="0" err="1" smtClean="0">
                <a:cs typeface="Times New Roman" pitchFamily="18" charset="0"/>
              </a:rPr>
              <a:t>immigration</a:t>
            </a:r>
            <a:r>
              <a:rPr lang="it-IT" sz="2400" dirty="0" smtClean="0">
                <a:cs typeface="Times New Roman" pitchFamily="18" charset="0"/>
              </a:rPr>
              <a:t> and </a:t>
            </a:r>
            <a:r>
              <a:rPr lang="it-IT" sz="2400" dirty="0" err="1" smtClean="0">
                <a:cs typeface="Times New Roman" pitchFamily="18" charset="0"/>
              </a:rPr>
              <a:t>detention</a:t>
            </a:r>
            <a:r>
              <a:rPr lang="it-IT" sz="2400" dirty="0" smtClean="0">
                <a:cs typeface="Times New Roman" pitchFamily="18" charset="0"/>
              </a:rPr>
              <a:t>, etc. </a:t>
            </a:r>
            <a:r>
              <a:rPr lang="it-IT" sz="2400" dirty="0" err="1" smtClean="0">
                <a:cs typeface="Times New Roman" pitchFamily="18" charset="0"/>
              </a:rPr>
              <a:t>Their</a:t>
            </a:r>
            <a:r>
              <a:rPr lang="it-IT" sz="2400" dirty="0" smtClean="0">
                <a:cs typeface="Times New Roman" pitchFamily="18" charset="0"/>
              </a:rPr>
              <a:t> </a:t>
            </a:r>
            <a:r>
              <a:rPr lang="it-IT" sz="2400" dirty="0" err="1" smtClean="0">
                <a:cs typeface="Times New Roman" pitchFamily="18" charset="0"/>
              </a:rPr>
              <a:t>next</a:t>
            </a:r>
            <a:r>
              <a:rPr lang="it-IT" sz="2400" dirty="0" smtClean="0">
                <a:cs typeface="Times New Roman" pitchFamily="18" charset="0"/>
              </a:rPr>
              <a:t> </a:t>
            </a:r>
            <a:r>
              <a:rPr lang="it-IT" sz="2400" dirty="0" err="1" smtClean="0">
                <a:cs typeface="Times New Roman" pitchFamily="18" charset="0"/>
              </a:rPr>
              <a:t>steps</a:t>
            </a:r>
            <a:r>
              <a:rPr lang="it-IT" sz="2400" dirty="0" smtClean="0">
                <a:cs typeface="Times New Roman" pitchFamily="18" charset="0"/>
              </a:rPr>
              <a:t> </a:t>
            </a:r>
            <a:r>
              <a:rPr lang="it-IT" sz="2400" dirty="0" err="1" smtClean="0">
                <a:cs typeface="Times New Roman" pitchFamily="18" charset="0"/>
              </a:rPr>
              <a:t>were</a:t>
            </a:r>
            <a:r>
              <a:rPr lang="it-IT" sz="2400" dirty="0" smtClean="0">
                <a:cs typeface="Times New Roman" pitchFamily="18" charset="0"/>
              </a:rPr>
              <a:t> </a:t>
            </a:r>
            <a:r>
              <a:rPr lang="it-IT" sz="2400" dirty="0" err="1" smtClean="0">
                <a:cs typeface="Times New Roman" pitchFamily="18" charset="0"/>
              </a:rPr>
              <a:t>to</a:t>
            </a:r>
            <a:r>
              <a:rPr lang="it-IT" sz="2400" dirty="0" smtClean="0">
                <a:cs typeface="Times New Roman" pitchFamily="18" charset="0"/>
              </a:rPr>
              <a:t> create a video and </a:t>
            </a:r>
            <a:r>
              <a:rPr lang="it-IT" sz="2400" dirty="0" err="1" smtClean="0">
                <a:cs typeface="Times New Roman" pitchFamily="18" charset="0"/>
              </a:rPr>
              <a:t>outreach</a:t>
            </a:r>
            <a:r>
              <a:rPr lang="it-IT" sz="2400" dirty="0" smtClean="0">
                <a:cs typeface="Times New Roman" pitchFamily="18" charset="0"/>
              </a:rPr>
              <a:t> </a:t>
            </a:r>
            <a:r>
              <a:rPr lang="it-IT" sz="2400" dirty="0" err="1" smtClean="0">
                <a:cs typeface="Times New Roman" pitchFamily="18" charset="0"/>
              </a:rPr>
              <a:t>campaign</a:t>
            </a:r>
            <a:r>
              <a:rPr lang="it-IT" sz="2400" dirty="0" smtClean="0">
                <a:cs typeface="Times New Roman" pitchFamily="18" charset="0"/>
              </a:rPr>
              <a:t> on </a:t>
            </a:r>
            <a:r>
              <a:rPr lang="it-IT" sz="2400" dirty="0" err="1" smtClean="0">
                <a:cs typeface="Times New Roman" pitchFamily="18" charset="0"/>
              </a:rPr>
              <a:t>their</a:t>
            </a:r>
            <a:r>
              <a:rPr lang="it-IT" sz="2400" dirty="0" smtClean="0">
                <a:cs typeface="Times New Roman" pitchFamily="18" charset="0"/>
              </a:rPr>
              <a:t> </a:t>
            </a:r>
            <a:r>
              <a:rPr lang="it-IT" sz="2400" dirty="0" err="1" smtClean="0">
                <a:cs typeface="Times New Roman" pitchFamily="18" charset="0"/>
              </a:rPr>
              <a:t>topic</a:t>
            </a:r>
            <a:r>
              <a:rPr lang="it-IT" sz="2400" dirty="0" smtClean="0">
                <a:cs typeface="Times New Roman" pitchFamily="18" charset="0"/>
              </a:rPr>
              <a:t>, </a:t>
            </a:r>
            <a:r>
              <a:rPr lang="it-IT" sz="2400" dirty="0" err="1" smtClean="0">
                <a:cs typeface="Times New Roman" pitchFamily="18" charset="0"/>
              </a:rPr>
              <a:t>read</a:t>
            </a:r>
            <a:r>
              <a:rPr lang="it-IT" sz="2400" dirty="0" smtClean="0">
                <a:cs typeface="Times New Roman" pitchFamily="18" charset="0"/>
              </a:rPr>
              <a:t> and </a:t>
            </a:r>
            <a:r>
              <a:rPr lang="it-IT" sz="2400" dirty="0" err="1" smtClean="0">
                <a:cs typeface="Times New Roman" pitchFamily="18" charset="0"/>
              </a:rPr>
              <a:t>analyze</a:t>
            </a:r>
            <a:r>
              <a:rPr lang="it-IT" sz="2400" dirty="0" smtClean="0">
                <a:cs typeface="Times New Roman" pitchFamily="18" charset="0"/>
              </a:rPr>
              <a:t> </a:t>
            </a:r>
            <a:r>
              <a:rPr lang="it-IT" sz="2400" dirty="0" err="1" smtClean="0">
                <a:cs typeface="Times New Roman" pitchFamily="18" charset="0"/>
              </a:rPr>
              <a:t>published</a:t>
            </a:r>
            <a:r>
              <a:rPr lang="it-IT" sz="2400" dirty="0" smtClean="0">
                <a:cs typeface="Times New Roman" pitchFamily="18" charset="0"/>
              </a:rPr>
              <a:t> </a:t>
            </a:r>
            <a:r>
              <a:rPr lang="it-IT" sz="2400" dirty="0" err="1" smtClean="0">
                <a:cs typeface="Times New Roman" pitchFamily="18" charset="0"/>
              </a:rPr>
              <a:t>writing</a:t>
            </a:r>
            <a:r>
              <a:rPr lang="it-IT" sz="2400" dirty="0" smtClean="0">
                <a:cs typeface="Times New Roman" pitchFamily="18" charset="0"/>
              </a:rPr>
              <a:t> on </a:t>
            </a:r>
            <a:r>
              <a:rPr lang="it-IT" sz="2400" dirty="0" err="1" smtClean="0">
                <a:cs typeface="Times New Roman" pitchFamily="18" charset="0"/>
              </a:rPr>
              <a:t>their</a:t>
            </a:r>
            <a:r>
              <a:rPr lang="it-IT" sz="2400" dirty="0" smtClean="0">
                <a:cs typeface="Times New Roman" pitchFamily="18" charset="0"/>
              </a:rPr>
              <a:t> </a:t>
            </a:r>
            <a:r>
              <a:rPr lang="it-IT" sz="2400" dirty="0" err="1" smtClean="0">
                <a:cs typeface="Times New Roman" pitchFamily="18" charset="0"/>
              </a:rPr>
              <a:t>topic</a:t>
            </a:r>
            <a:r>
              <a:rPr lang="it-IT" sz="2400" dirty="0" smtClean="0">
                <a:cs typeface="Times New Roman" pitchFamily="18" charset="0"/>
              </a:rPr>
              <a:t>, and create </a:t>
            </a:r>
            <a:r>
              <a:rPr lang="it-IT" sz="2400" dirty="0" err="1" smtClean="0">
                <a:cs typeface="Times New Roman" pitchFamily="18" charset="0"/>
              </a:rPr>
              <a:t>related</a:t>
            </a:r>
            <a:r>
              <a:rPr lang="it-IT" sz="2400" dirty="0" smtClean="0">
                <a:cs typeface="Times New Roman" pitchFamily="18" charset="0"/>
              </a:rPr>
              <a:t> </a:t>
            </a:r>
            <a:r>
              <a:rPr lang="it-IT" sz="2400" dirty="0" err="1" smtClean="0">
                <a:cs typeface="Times New Roman" pitchFamily="18" charset="0"/>
              </a:rPr>
              <a:t>campaign</a:t>
            </a:r>
            <a:r>
              <a:rPr lang="it-IT" sz="2400" dirty="0" smtClean="0">
                <a:cs typeface="Times New Roman" pitchFamily="18" charset="0"/>
              </a:rPr>
              <a:t> </a:t>
            </a:r>
            <a:r>
              <a:rPr lang="it-IT" sz="2400" dirty="0" err="1" smtClean="0">
                <a:cs typeface="Times New Roman" pitchFamily="18" charset="0"/>
              </a:rPr>
              <a:t>materials</a:t>
            </a:r>
            <a:r>
              <a:rPr lang="it-IT" sz="2400" dirty="0" smtClean="0">
                <a:cs typeface="Times New Roman" pitchFamily="18" charset="0"/>
              </a:rPr>
              <a:t> </a:t>
            </a:r>
            <a:r>
              <a:rPr lang="it-IT" sz="2400" dirty="0" err="1" smtClean="0">
                <a:cs typeface="Times New Roman" pitchFamily="18" charset="0"/>
              </a:rPr>
              <a:t>such</a:t>
            </a:r>
            <a:r>
              <a:rPr lang="it-IT" sz="2400" dirty="0" smtClean="0">
                <a:cs typeface="Times New Roman" pitchFamily="18" charset="0"/>
              </a:rPr>
              <a:t> </a:t>
            </a:r>
            <a:r>
              <a:rPr lang="it-IT" sz="2400" dirty="0" err="1" smtClean="0">
                <a:cs typeface="Times New Roman" pitchFamily="18" charset="0"/>
              </a:rPr>
              <a:t>as</a:t>
            </a:r>
            <a:r>
              <a:rPr lang="it-IT" sz="2400" dirty="0" smtClean="0">
                <a:cs typeface="Times New Roman" pitchFamily="18" charset="0"/>
              </a:rPr>
              <a:t> </a:t>
            </a:r>
            <a:r>
              <a:rPr lang="it-IT" sz="2400" dirty="0" err="1" smtClean="0">
                <a:cs typeface="Times New Roman" pitchFamily="18" charset="0"/>
              </a:rPr>
              <a:t>t-shirts</a:t>
            </a:r>
            <a:r>
              <a:rPr lang="it-IT" sz="2400" dirty="0" smtClean="0">
                <a:cs typeface="Times New Roman" pitchFamily="18" charset="0"/>
              </a:rPr>
              <a:t>, </a:t>
            </a:r>
            <a:r>
              <a:rPr lang="it-IT" sz="2400" dirty="0" err="1" smtClean="0">
                <a:cs typeface="Times New Roman" pitchFamily="18" charset="0"/>
              </a:rPr>
              <a:t>buttons</a:t>
            </a:r>
            <a:r>
              <a:rPr lang="it-IT" sz="2400" dirty="0" smtClean="0">
                <a:cs typeface="Times New Roman" pitchFamily="18" charset="0"/>
              </a:rPr>
              <a:t>, and </a:t>
            </a:r>
            <a:r>
              <a:rPr lang="it-IT" sz="2400" dirty="0" err="1" smtClean="0">
                <a:cs typeface="Times New Roman" pitchFamily="18" charset="0"/>
              </a:rPr>
              <a:t>posters</a:t>
            </a:r>
            <a:r>
              <a:rPr lang="it-IT" sz="2400" dirty="0" smtClean="0">
                <a:cs typeface="Times New Roman" pitchFamily="18" charset="0"/>
              </a:rPr>
              <a:t>.</a:t>
            </a:r>
            <a:endParaRPr lang="en-US" altLang="it-IT" sz="2400" dirty="0" smtClean="0">
              <a:cs typeface="Times New Roman" pitchFamily="18"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3"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4"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5"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76200"/>
            <a:ext cx="8534400" cy="5029200"/>
          </a:xfrm>
        </p:spPr>
        <p:txBody>
          <a:bodyPr lIns="45720" rIns="45720"/>
          <a:lstStyle/>
          <a:p>
            <a:pPr marL="0" indent="0" eaLnBrk="1" hangingPunct="1">
              <a:lnSpc>
                <a:spcPct val="90000"/>
              </a:lnSpc>
              <a:buNone/>
            </a:pPr>
            <a:r>
              <a:rPr lang="it-IT" sz="2400" dirty="0" smtClean="0"/>
              <a:t> </a:t>
            </a:r>
            <a:r>
              <a:rPr lang="it-IT" sz="3200" b="1" dirty="0" err="1" smtClean="0">
                <a:hlinkClick r:id="rId2"/>
              </a:rPr>
              <a:t>Dozier-Libbey</a:t>
            </a:r>
            <a:r>
              <a:rPr lang="it-IT" sz="3200" b="1" dirty="0" smtClean="0">
                <a:hlinkClick r:id="rId2"/>
              </a:rPr>
              <a:t> </a:t>
            </a:r>
            <a:r>
              <a:rPr lang="it-IT" sz="3200" b="1" dirty="0" err="1" smtClean="0">
                <a:hlinkClick r:id="rId2"/>
              </a:rPr>
              <a:t>Medical</a:t>
            </a:r>
            <a:r>
              <a:rPr lang="it-IT" sz="3200" b="1" dirty="0" smtClean="0">
                <a:hlinkClick r:id="rId2"/>
              </a:rPr>
              <a:t> High </a:t>
            </a:r>
            <a:r>
              <a:rPr lang="it-IT" sz="3200" b="1" dirty="0" err="1" smtClean="0">
                <a:hlinkClick r:id="rId2"/>
              </a:rPr>
              <a:t>School</a:t>
            </a:r>
            <a:r>
              <a:rPr lang="it-IT" sz="3200" dirty="0" smtClean="0"/>
              <a:t> in </a:t>
            </a:r>
            <a:r>
              <a:rPr lang="it-IT" sz="3200" dirty="0" err="1" smtClean="0"/>
              <a:t>Antioch</a:t>
            </a:r>
            <a:endParaRPr lang="it-IT" sz="2400" dirty="0" smtClean="0"/>
          </a:p>
          <a:p>
            <a:pPr marL="0" indent="0" eaLnBrk="1" hangingPunct="1">
              <a:lnSpc>
                <a:spcPct val="90000"/>
              </a:lnSpc>
              <a:buNone/>
            </a:pPr>
            <a:endParaRPr lang="it-IT" sz="2400" dirty="0" smtClean="0"/>
          </a:p>
          <a:p>
            <a:pPr marL="0" indent="0" eaLnBrk="1" hangingPunct="1">
              <a:lnSpc>
                <a:spcPct val="90000"/>
              </a:lnSpc>
              <a:buNone/>
            </a:pPr>
            <a:r>
              <a:rPr lang="it-IT" sz="2800" dirty="0" smtClean="0"/>
              <a:t>12th-grade </a:t>
            </a:r>
            <a:r>
              <a:rPr lang="it-IT" sz="2800" dirty="0" err="1" smtClean="0"/>
              <a:t>students</a:t>
            </a:r>
            <a:r>
              <a:rPr lang="it-IT" sz="2800" dirty="0" smtClean="0"/>
              <a:t> </a:t>
            </a:r>
            <a:r>
              <a:rPr lang="it-IT" sz="2800" dirty="0" err="1" smtClean="0"/>
              <a:t>examined</a:t>
            </a:r>
            <a:r>
              <a:rPr lang="it-IT" sz="2800" dirty="0" smtClean="0"/>
              <a:t> </a:t>
            </a:r>
            <a:r>
              <a:rPr lang="it-IT" sz="2800" dirty="0" err="1" smtClean="0"/>
              <a:t>medical</a:t>
            </a:r>
            <a:r>
              <a:rPr lang="it-IT" sz="2800" dirty="0" smtClean="0"/>
              <a:t> </a:t>
            </a:r>
            <a:r>
              <a:rPr lang="it-IT" sz="2800" dirty="0" err="1" smtClean="0"/>
              <a:t>ethics</a:t>
            </a:r>
            <a:r>
              <a:rPr lang="it-IT" sz="2800" dirty="0" smtClean="0"/>
              <a:t>, </a:t>
            </a:r>
            <a:r>
              <a:rPr lang="it-IT" sz="2800" dirty="0" err="1" smtClean="0"/>
              <a:t>across</a:t>
            </a:r>
            <a:r>
              <a:rPr lang="it-IT" sz="2800" dirty="0" smtClean="0"/>
              <a:t> </a:t>
            </a:r>
            <a:r>
              <a:rPr lang="it-IT" sz="2800" dirty="0" err="1" smtClean="0"/>
              <a:t>academic</a:t>
            </a:r>
            <a:r>
              <a:rPr lang="it-IT" sz="2800" dirty="0" smtClean="0"/>
              <a:t> </a:t>
            </a:r>
            <a:r>
              <a:rPr lang="it-IT" sz="2800" dirty="0" err="1" smtClean="0"/>
              <a:t>disciplines</a:t>
            </a:r>
            <a:r>
              <a:rPr lang="it-IT" sz="2800" dirty="0" smtClean="0"/>
              <a:t>. </a:t>
            </a:r>
            <a:r>
              <a:rPr lang="it-IT" sz="2800" dirty="0" err="1" smtClean="0"/>
              <a:t>They</a:t>
            </a:r>
            <a:r>
              <a:rPr lang="it-IT" sz="2800" dirty="0" smtClean="0"/>
              <a:t> </a:t>
            </a:r>
            <a:r>
              <a:rPr lang="it-IT" sz="2800" dirty="0" err="1" smtClean="0"/>
              <a:t>began</a:t>
            </a:r>
            <a:r>
              <a:rPr lang="it-IT" sz="2800" dirty="0" smtClean="0"/>
              <a:t> </a:t>
            </a:r>
            <a:r>
              <a:rPr lang="it-IT" sz="2800" dirty="0" err="1" smtClean="0"/>
              <a:t>by</a:t>
            </a:r>
            <a:r>
              <a:rPr lang="it-IT" sz="2800" dirty="0" smtClean="0"/>
              <a:t> </a:t>
            </a:r>
            <a:r>
              <a:rPr lang="it-IT" sz="2800" dirty="0" err="1" smtClean="0"/>
              <a:t>reading</a:t>
            </a:r>
            <a:r>
              <a:rPr lang="it-IT" sz="2800" dirty="0" smtClean="0"/>
              <a:t> </a:t>
            </a:r>
            <a:r>
              <a:rPr lang="it-IT" sz="2800" i="1" dirty="0" smtClean="0"/>
              <a:t>The </a:t>
            </a:r>
            <a:r>
              <a:rPr lang="it-IT" sz="2800" i="1" dirty="0" err="1" smtClean="0"/>
              <a:t>Immortal</a:t>
            </a:r>
            <a:r>
              <a:rPr lang="it-IT" sz="2800" i="1" dirty="0" smtClean="0"/>
              <a:t> Life </a:t>
            </a:r>
            <a:r>
              <a:rPr lang="it-IT" sz="2800" i="1" dirty="0" err="1" smtClean="0"/>
              <a:t>of</a:t>
            </a:r>
            <a:r>
              <a:rPr lang="it-IT" sz="2800" i="1" dirty="0" smtClean="0"/>
              <a:t> </a:t>
            </a:r>
            <a:r>
              <a:rPr lang="it-IT" sz="2800" i="1" dirty="0" err="1" smtClean="0"/>
              <a:t>Henrietta</a:t>
            </a:r>
            <a:r>
              <a:rPr lang="it-IT" sz="2800" i="1" dirty="0" smtClean="0"/>
              <a:t> </a:t>
            </a:r>
            <a:r>
              <a:rPr lang="it-IT" sz="2800" i="1" dirty="0" err="1" smtClean="0"/>
              <a:t>Lacks</a:t>
            </a:r>
            <a:r>
              <a:rPr lang="it-IT" sz="2800" i="1" dirty="0" smtClean="0"/>
              <a:t>,</a:t>
            </a:r>
            <a:r>
              <a:rPr lang="it-IT" sz="2800" dirty="0" smtClean="0"/>
              <a:t> a </a:t>
            </a:r>
            <a:r>
              <a:rPr lang="it-IT" sz="2800" dirty="0" err="1" smtClean="0"/>
              <a:t>nonfiction</a:t>
            </a:r>
            <a:r>
              <a:rPr lang="it-IT" sz="2800" dirty="0" smtClean="0"/>
              <a:t> book </a:t>
            </a:r>
            <a:r>
              <a:rPr lang="it-IT" sz="2800" dirty="0" err="1" smtClean="0"/>
              <a:t>about</a:t>
            </a:r>
            <a:r>
              <a:rPr lang="it-IT" sz="2800" dirty="0" smtClean="0"/>
              <a:t> </a:t>
            </a:r>
            <a:r>
              <a:rPr lang="it-IT" sz="2800" dirty="0" err="1" smtClean="0"/>
              <a:t>an</a:t>
            </a:r>
            <a:r>
              <a:rPr lang="it-IT" sz="2800" dirty="0" smtClean="0"/>
              <a:t> </a:t>
            </a:r>
            <a:r>
              <a:rPr lang="it-IT" sz="2800" dirty="0" err="1" smtClean="0"/>
              <a:t>African</a:t>
            </a:r>
            <a:r>
              <a:rPr lang="it-IT" sz="2800" dirty="0" smtClean="0"/>
              <a:t> American woman </a:t>
            </a:r>
            <a:r>
              <a:rPr lang="it-IT" sz="2800" dirty="0" err="1" smtClean="0"/>
              <a:t>whose</a:t>
            </a:r>
            <a:r>
              <a:rPr lang="it-IT" sz="2800" dirty="0" smtClean="0"/>
              <a:t> body </a:t>
            </a:r>
            <a:r>
              <a:rPr lang="it-IT" sz="2800" dirty="0" err="1" smtClean="0"/>
              <a:t>was</a:t>
            </a:r>
            <a:r>
              <a:rPr lang="it-IT" sz="2800" dirty="0" smtClean="0"/>
              <a:t> </a:t>
            </a:r>
            <a:r>
              <a:rPr lang="it-IT" sz="2800" dirty="0" err="1" smtClean="0"/>
              <a:t>used</a:t>
            </a:r>
            <a:r>
              <a:rPr lang="it-IT" sz="2800" dirty="0" smtClean="0"/>
              <a:t> </a:t>
            </a:r>
            <a:r>
              <a:rPr lang="it-IT" sz="2800" dirty="0" err="1" smtClean="0"/>
              <a:t>to</a:t>
            </a:r>
            <a:r>
              <a:rPr lang="it-IT" sz="2800" dirty="0" smtClean="0"/>
              <a:t> </a:t>
            </a:r>
            <a:r>
              <a:rPr lang="it-IT" sz="2800" dirty="0" err="1" smtClean="0"/>
              <a:t>harvest</a:t>
            </a:r>
            <a:r>
              <a:rPr lang="it-IT" sz="2800" dirty="0" smtClean="0"/>
              <a:t> </a:t>
            </a:r>
            <a:r>
              <a:rPr lang="it-IT" sz="2800" dirty="0" err="1" smtClean="0"/>
              <a:t>stem</a:t>
            </a:r>
            <a:r>
              <a:rPr lang="it-IT" sz="2800" dirty="0" smtClean="0"/>
              <a:t> </a:t>
            </a:r>
            <a:r>
              <a:rPr lang="it-IT" sz="2800" dirty="0" err="1" smtClean="0"/>
              <a:t>cells</a:t>
            </a:r>
            <a:r>
              <a:rPr lang="it-IT" sz="2800" dirty="0" smtClean="0"/>
              <a:t> </a:t>
            </a:r>
            <a:r>
              <a:rPr lang="it-IT" sz="2800" dirty="0" err="1" smtClean="0"/>
              <a:t>without</a:t>
            </a:r>
            <a:r>
              <a:rPr lang="it-IT" sz="2800" dirty="0" smtClean="0"/>
              <a:t> </a:t>
            </a:r>
            <a:r>
              <a:rPr lang="it-IT" sz="2800" dirty="0" err="1" smtClean="0"/>
              <a:t>her</a:t>
            </a:r>
            <a:r>
              <a:rPr lang="it-IT" sz="2800" dirty="0" smtClean="0"/>
              <a:t> family’s </a:t>
            </a:r>
            <a:r>
              <a:rPr lang="it-IT" sz="2800" dirty="0" err="1" smtClean="0"/>
              <a:t>consent</a:t>
            </a:r>
            <a:r>
              <a:rPr lang="it-IT" sz="2800" dirty="0" smtClean="0"/>
              <a:t>. </a:t>
            </a:r>
            <a:r>
              <a:rPr lang="it-IT" sz="2800" dirty="0" err="1" smtClean="0"/>
              <a:t>Meanwhile</a:t>
            </a:r>
            <a:r>
              <a:rPr lang="it-IT" sz="2800" dirty="0" smtClean="0"/>
              <a:t>, in </a:t>
            </a:r>
            <a:r>
              <a:rPr lang="it-IT" sz="2800" dirty="0" err="1" smtClean="0"/>
              <a:t>Medical</a:t>
            </a:r>
            <a:r>
              <a:rPr lang="it-IT" sz="2800" dirty="0" smtClean="0"/>
              <a:t> </a:t>
            </a:r>
            <a:r>
              <a:rPr lang="it-IT" sz="2800" dirty="0" err="1" smtClean="0"/>
              <a:t>Ethics</a:t>
            </a:r>
            <a:r>
              <a:rPr lang="it-IT" sz="2800" dirty="0" smtClean="0"/>
              <a:t>, </a:t>
            </a:r>
            <a:r>
              <a:rPr lang="it-IT" sz="2800" dirty="0" err="1" smtClean="0"/>
              <a:t>students</a:t>
            </a:r>
            <a:r>
              <a:rPr lang="it-IT" sz="2800" dirty="0" smtClean="0"/>
              <a:t> </a:t>
            </a:r>
            <a:r>
              <a:rPr lang="it-IT" sz="2800" dirty="0" err="1" smtClean="0"/>
              <a:t>learn</a:t>
            </a:r>
            <a:r>
              <a:rPr lang="it-IT" sz="2800" dirty="0" smtClean="0"/>
              <a:t> </a:t>
            </a:r>
            <a:r>
              <a:rPr lang="it-IT" sz="2800" dirty="0" err="1" smtClean="0"/>
              <a:t>about</a:t>
            </a:r>
            <a:r>
              <a:rPr lang="it-IT" sz="2800" dirty="0" smtClean="0"/>
              <a:t> the </a:t>
            </a:r>
            <a:r>
              <a:rPr lang="it-IT" sz="2800" dirty="0" err="1" smtClean="0"/>
              <a:t>eugenics</a:t>
            </a:r>
            <a:r>
              <a:rPr lang="it-IT" sz="2800" dirty="0" smtClean="0"/>
              <a:t> </a:t>
            </a:r>
            <a:r>
              <a:rPr lang="it-IT" sz="2800" dirty="0" err="1" smtClean="0"/>
              <a:t>movement</a:t>
            </a:r>
            <a:r>
              <a:rPr lang="it-IT" sz="2800" dirty="0" smtClean="0"/>
              <a:t> and </a:t>
            </a:r>
            <a:r>
              <a:rPr lang="it-IT" sz="2800" dirty="0" err="1" smtClean="0"/>
              <a:t>medical</a:t>
            </a:r>
            <a:r>
              <a:rPr lang="it-IT" sz="2800" dirty="0" smtClean="0"/>
              <a:t> </a:t>
            </a:r>
            <a:r>
              <a:rPr lang="it-IT" sz="2800" dirty="0" err="1" smtClean="0"/>
              <a:t>experimentation</a:t>
            </a:r>
            <a:r>
              <a:rPr lang="it-IT" sz="2800" dirty="0" smtClean="0"/>
              <a:t>. In </a:t>
            </a:r>
            <a:r>
              <a:rPr lang="it-IT" sz="2800" dirty="0" err="1" smtClean="0"/>
              <a:t>physics</a:t>
            </a:r>
            <a:r>
              <a:rPr lang="it-IT" sz="2800" dirty="0" smtClean="0"/>
              <a:t> </a:t>
            </a:r>
            <a:r>
              <a:rPr lang="it-IT" sz="2800" dirty="0" err="1" smtClean="0"/>
              <a:t>they</a:t>
            </a:r>
            <a:r>
              <a:rPr lang="it-IT" sz="2800" dirty="0" smtClean="0"/>
              <a:t> are </a:t>
            </a:r>
            <a:r>
              <a:rPr lang="it-IT" sz="2800" dirty="0" err="1" smtClean="0"/>
              <a:t>developing</a:t>
            </a:r>
            <a:r>
              <a:rPr lang="it-IT" sz="2800" dirty="0" smtClean="0"/>
              <a:t>, </a:t>
            </a:r>
            <a:r>
              <a:rPr lang="it-IT" sz="2800" dirty="0" err="1" smtClean="0"/>
              <a:t>designing</a:t>
            </a:r>
            <a:r>
              <a:rPr lang="it-IT" sz="2800" dirty="0" smtClean="0"/>
              <a:t>, and building a </a:t>
            </a:r>
            <a:r>
              <a:rPr lang="it-IT" sz="2800" dirty="0" err="1" smtClean="0"/>
              <a:t>device</a:t>
            </a:r>
            <a:r>
              <a:rPr lang="it-IT" sz="2800" dirty="0" smtClean="0"/>
              <a:t> </a:t>
            </a:r>
            <a:r>
              <a:rPr lang="it-IT" sz="2800" dirty="0" err="1" smtClean="0"/>
              <a:t>to</a:t>
            </a:r>
            <a:r>
              <a:rPr lang="it-IT" sz="2800" dirty="0" smtClean="0"/>
              <a:t> </a:t>
            </a:r>
            <a:r>
              <a:rPr lang="it-IT" sz="2800" dirty="0" err="1" smtClean="0"/>
              <a:t>address</a:t>
            </a:r>
            <a:r>
              <a:rPr lang="it-IT" sz="2800" dirty="0" smtClean="0"/>
              <a:t> a </a:t>
            </a:r>
            <a:r>
              <a:rPr lang="it-IT" sz="2800" dirty="0" err="1" smtClean="0"/>
              <a:t>disability</a:t>
            </a:r>
            <a:r>
              <a:rPr lang="it-IT" sz="2800" dirty="0" smtClean="0"/>
              <a:t>. As a </a:t>
            </a:r>
            <a:r>
              <a:rPr lang="it-IT" sz="2800" dirty="0" err="1" smtClean="0"/>
              <a:t>culminating</a:t>
            </a:r>
            <a:r>
              <a:rPr lang="it-IT" sz="2800" dirty="0" smtClean="0"/>
              <a:t> project, the </a:t>
            </a:r>
            <a:r>
              <a:rPr lang="it-IT" sz="2800" dirty="0" err="1" smtClean="0"/>
              <a:t>students</a:t>
            </a:r>
            <a:r>
              <a:rPr lang="it-IT" sz="2800" dirty="0" smtClean="0"/>
              <a:t> </a:t>
            </a:r>
            <a:r>
              <a:rPr lang="it-IT" sz="2800" dirty="0" err="1" smtClean="0"/>
              <a:t>deeply</a:t>
            </a:r>
            <a:r>
              <a:rPr lang="it-IT" sz="2800" dirty="0" smtClean="0"/>
              <a:t> investigate the </a:t>
            </a:r>
            <a:r>
              <a:rPr lang="it-IT" sz="2800" dirty="0" err="1" smtClean="0"/>
              <a:t>meaning</a:t>
            </a:r>
            <a:r>
              <a:rPr lang="it-IT" sz="2800" dirty="0" smtClean="0"/>
              <a:t> </a:t>
            </a:r>
            <a:r>
              <a:rPr lang="it-IT" sz="2800" dirty="0" err="1" smtClean="0"/>
              <a:t>of</a:t>
            </a:r>
            <a:r>
              <a:rPr lang="it-IT" sz="2800" dirty="0" smtClean="0"/>
              <a:t> </a:t>
            </a:r>
            <a:r>
              <a:rPr lang="it-IT" sz="2800" dirty="0" err="1" smtClean="0"/>
              <a:t>disability</a:t>
            </a:r>
            <a:r>
              <a:rPr lang="it-IT" sz="2800" dirty="0" smtClean="0"/>
              <a:t> and the </a:t>
            </a:r>
            <a:r>
              <a:rPr lang="it-IT" sz="2800" dirty="0" err="1" smtClean="0"/>
              <a:t>biases</a:t>
            </a:r>
            <a:r>
              <a:rPr lang="it-IT" sz="2800" dirty="0" smtClean="0"/>
              <a:t> in the </a:t>
            </a:r>
            <a:r>
              <a:rPr lang="it-IT" sz="2800" dirty="0" err="1" smtClean="0"/>
              <a:t>notions</a:t>
            </a:r>
            <a:r>
              <a:rPr lang="it-IT" sz="2800" dirty="0" smtClean="0"/>
              <a:t> </a:t>
            </a:r>
            <a:r>
              <a:rPr lang="it-IT" sz="2800" dirty="0" err="1" smtClean="0"/>
              <a:t>of</a:t>
            </a:r>
            <a:r>
              <a:rPr lang="it-IT" sz="2800" dirty="0" smtClean="0"/>
              <a:t> “fixing” a </a:t>
            </a:r>
            <a:r>
              <a:rPr lang="it-IT" sz="2800" dirty="0" err="1" smtClean="0"/>
              <a:t>disability</a:t>
            </a:r>
            <a:r>
              <a:rPr lang="it-IT" sz="2800" dirty="0" smtClean="0"/>
              <a:t>. </a:t>
            </a:r>
            <a:r>
              <a:rPr lang="it-IT" sz="2800" dirty="0" err="1" smtClean="0"/>
              <a:t>Students</a:t>
            </a:r>
            <a:r>
              <a:rPr lang="it-IT" sz="2800" dirty="0" smtClean="0"/>
              <a:t> </a:t>
            </a:r>
            <a:r>
              <a:rPr lang="it-IT" sz="2800" dirty="0" err="1" smtClean="0"/>
              <a:t>write</a:t>
            </a:r>
            <a:r>
              <a:rPr lang="it-IT" sz="2800" dirty="0" smtClean="0"/>
              <a:t> a </a:t>
            </a:r>
            <a:r>
              <a:rPr lang="it-IT" sz="2800" dirty="0" err="1" smtClean="0"/>
              <a:t>paper</a:t>
            </a:r>
            <a:r>
              <a:rPr lang="it-IT" sz="2800" dirty="0" smtClean="0"/>
              <a:t> on </a:t>
            </a:r>
            <a:r>
              <a:rPr lang="it-IT" sz="2800" dirty="0" err="1" smtClean="0"/>
              <a:t>who</a:t>
            </a:r>
            <a:r>
              <a:rPr lang="it-IT" sz="2800" dirty="0" smtClean="0"/>
              <a:t> </a:t>
            </a:r>
            <a:r>
              <a:rPr lang="it-IT" sz="2800" dirty="0" err="1" smtClean="0"/>
              <a:t>benefits</a:t>
            </a:r>
            <a:r>
              <a:rPr lang="it-IT" sz="2800" dirty="0" smtClean="0"/>
              <a:t>, </a:t>
            </a:r>
            <a:r>
              <a:rPr lang="it-IT" sz="2800" dirty="0" err="1" smtClean="0"/>
              <a:t>who</a:t>
            </a:r>
            <a:r>
              <a:rPr lang="it-IT" sz="2800" dirty="0" smtClean="0"/>
              <a:t> </a:t>
            </a:r>
            <a:r>
              <a:rPr lang="it-IT" sz="2800" dirty="0" err="1" smtClean="0"/>
              <a:t>is</a:t>
            </a:r>
            <a:r>
              <a:rPr lang="it-IT" sz="2800" dirty="0" smtClean="0"/>
              <a:t> </a:t>
            </a:r>
            <a:r>
              <a:rPr lang="it-IT" sz="2800" dirty="0" err="1" smtClean="0"/>
              <a:t>harmed</a:t>
            </a:r>
            <a:r>
              <a:rPr lang="it-IT" sz="2800" dirty="0" smtClean="0"/>
              <a:t>, and the </a:t>
            </a:r>
            <a:r>
              <a:rPr lang="it-IT" sz="2800" dirty="0" err="1" smtClean="0"/>
              <a:t>cost</a:t>
            </a:r>
            <a:r>
              <a:rPr lang="it-IT" sz="2800" dirty="0" smtClean="0"/>
              <a:t> </a:t>
            </a:r>
            <a:r>
              <a:rPr lang="it-IT" sz="2800" dirty="0" err="1" smtClean="0"/>
              <a:t>of</a:t>
            </a:r>
            <a:r>
              <a:rPr lang="it-IT" sz="2800" dirty="0" smtClean="0"/>
              <a:t> </a:t>
            </a:r>
            <a:r>
              <a:rPr lang="it-IT" sz="2800" dirty="0" err="1" smtClean="0"/>
              <a:t>making</a:t>
            </a:r>
            <a:r>
              <a:rPr lang="it-IT" sz="2800" dirty="0" smtClean="0"/>
              <a:t> </a:t>
            </a:r>
            <a:r>
              <a:rPr lang="it-IT" sz="2800" dirty="0" err="1" smtClean="0"/>
              <a:t>their</a:t>
            </a:r>
            <a:r>
              <a:rPr lang="it-IT" sz="2800" dirty="0" smtClean="0"/>
              <a:t> </a:t>
            </a:r>
            <a:r>
              <a:rPr lang="it-IT" sz="2800" dirty="0" err="1" smtClean="0"/>
              <a:t>medical</a:t>
            </a:r>
            <a:r>
              <a:rPr lang="it-IT" sz="2800" dirty="0" smtClean="0"/>
              <a:t> </a:t>
            </a:r>
            <a:r>
              <a:rPr lang="it-IT" sz="2800" dirty="0" err="1" smtClean="0"/>
              <a:t>device</a:t>
            </a:r>
            <a:r>
              <a:rPr lang="it-IT" sz="2800" dirty="0" smtClean="0"/>
              <a:t>.</a:t>
            </a:r>
            <a:r>
              <a:rPr lang="it-IT" sz="2400" dirty="0" smtClean="0"/>
              <a:t/>
            </a:r>
            <a:br>
              <a:rPr lang="it-IT" sz="2400" dirty="0" smtClean="0"/>
            </a:br>
            <a:r>
              <a:rPr lang="it-IT" sz="2400" dirty="0" smtClean="0"/>
              <a:t> </a:t>
            </a:r>
            <a:br>
              <a:rPr lang="it-IT" sz="2400" dirty="0" smtClean="0"/>
            </a:br>
            <a:endParaRPr lang="en-US" altLang="it-IT" sz="2400" dirty="0" smtClean="0">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3"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4"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5"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381000"/>
            <a:ext cx="8534400" cy="5029200"/>
          </a:xfrm>
        </p:spPr>
        <p:txBody>
          <a:bodyPr lIns="45720" rIns="45720"/>
          <a:lstStyle/>
          <a:p>
            <a:pPr marL="0" indent="0" algn="ctr" eaLnBrk="1" hangingPunct="1">
              <a:lnSpc>
                <a:spcPct val="90000"/>
              </a:lnSpc>
              <a:buNone/>
            </a:pPr>
            <a:r>
              <a:rPr lang="it-IT" sz="2800" b="1" dirty="0" smtClean="0">
                <a:hlinkClick r:id="rId2"/>
              </a:rPr>
              <a:t>Life </a:t>
            </a:r>
            <a:r>
              <a:rPr lang="it-IT" sz="2800" b="1" dirty="0" err="1" smtClean="0">
                <a:hlinkClick r:id="rId2"/>
              </a:rPr>
              <a:t>Academy</a:t>
            </a:r>
            <a:r>
              <a:rPr lang="it-IT" sz="2800" b="1" dirty="0" smtClean="0">
                <a:hlinkClick r:id="rId2"/>
              </a:rPr>
              <a:t> </a:t>
            </a:r>
            <a:r>
              <a:rPr lang="it-IT" sz="2800" b="1" dirty="0" err="1" smtClean="0">
                <a:hlinkClick r:id="rId2"/>
              </a:rPr>
              <a:t>of</a:t>
            </a:r>
            <a:r>
              <a:rPr lang="it-IT" sz="2800" b="1" dirty="0" smtClean="0">
                <a:hlinkClick r:id="rId2"/>
              </a:rPr>
              <a:t> </a:t>
            </a:r>
            <a:r>
              <a:rPr lang="it-IT" sz="2800" b="1" dirty="0" err="1" smtClean="0">
                <a:hlinkClick r:id="rId2"/>
              </a:rPr>
              <a:t>Health</a:t>
            </a:r>
            <a:r>
              <a:rPr lang="it-IT" sz="2800" b="1" dirty="0" smtClean="0">
                <a:hlinkClick r:id="rId2"/>
              </a:rPr>
              <a:t> and </a:t>
            </a:r>
            <a:r>
              <a:rPr lang="it-IT" sz="2800" b="1" dirty="0" err="1" smtClean="0">
                <a:hlinkClick r:id="rId2"/>
              </a:rPr>
              <a:t>Bioscience</a:t>
            </a:r>
            <a:r>
              <a:rPr lang="it-IT" sz="2800" dirty="0" smtClean="0"/>
              <a:t> in Oakland</a:t>
            </a:r>
          </a:p>
          <a:p>
            <a:pPr marL="0" indent="0" algn="ctr" eaLnBrk="1" hangingPunct="1">
              <a:lnSpc>
                <a:spcPct val="90000"/>
              </a:lnSpc>
              <a:buNone/>
            </a:pPr>
            <a:endParaRPr lang="it-IT" sz="2800" dirty="0" smtClean="0"/>
          </a:p>
          <a:p>
            <a:pPr marL="0" indent="0" eaLnBrk="1" hangingPunct="1">
              <a:lnSpc>
                <a:spcPct val="90000"/>
              </a:lnSpc>
              <a:buNone/>
            </a:pPr>
            <a:r>
              <a:rPr lang="it-IT" sz="2400" dirty="0" smtClean="0"/>
              <a:t> the </a:t>
            </a:r>
            <a:r>
              <a:rPr lang="it-IT" sz="2400" dirty="0" err="1" smtClean="0"/>
              <a:t>culminating</a:t>
            </a:r>
            <a:r>
              <a:rPr lang="it-IT" sz="2400" dirty="0" smtClean="0"/>
              <a:t> and </a:t>
            </a:r>
            <a:r>
              <a:rPr lang="it-IT" sz="2400" dirty="0" err="1" smtClean="0"/>
              <a:t>most</a:t>
            </a:r>
            <a:r>
              <a:rPr lang="it-IT" sz="2400" dirty="0" smtClean="0"/>
              <a:t> </a:t>
            </a:r>
            <a:r>
              <a:rPr lang="it-IT" sz="2400" dirty="0" err="1" smtClean="0"/>
              <a:t>rigorous</a:t>
            </a:r>
            <a:r>
              <a:rPr lang="it-IT" sz="2400" dirty="0" smtClean="0"/>
              <a:t> work </a:t>
            </a:r>
            <a:r>
              <a:rPr lang="it-IT" sz="2400" dirty="0" err="1" smtClean="0"/>
              <a:t>for</a:t>
            </a:r>
            <a:r>
              <a:rPr lang="it-IT" sz="2400" dirty="0" smtClean="0"/>
              <a:t> </a:t>
            </a:r>
            <a:r>
              <a:rPr lang="it-IT" sz="2400" dirty="0" err="1" smtClean="0"/>
              <a:t>students</a:t>
            </a:r>
            <a:r>
              <a:rPr lang="it-IT" sz="2400" dirty="0" smtClean="0"/>
              <a:t> </a:t>
            </a:r>
            <a:r>
              <a:rPr lang="it-IT" sz="2400" dirty="0" err="1" smtClean="0"/>
              <a:t>is</a:t>
            </a:r>
            <a:r>
              <a:rPr lang="it-IT" sz="2400" dirty="0" smtClean="0"/>
              <a:t> the senior </a:t>
            </a:r>
            <a:r>
              <a:rPr lang="it-IT" sz="2400" dirty="0" err="1" smtClean="0"/>
              <a:t>research</a:t>
            </a:r>
            <a:r>
              <a:rPr lang="it-IT" sz="2400" dirty="0" smtClean="0"/>
              <a:t> </a:t>
            </a:r>
            <a:r>
              <a:rPr lang="it-IT" sz="2400" dirty="0" err="1" smtClean="0"/>
              <a:t>paper</a:t>
            </a:r>
            <a:r>
              <a:rPr lang="it-IT" sz="2400" dirty="0" smtClean="0"/>
              <a:t>, a </a:t>
            </a:r>
            <a:r>
              <a:rPr lang="it-IT" sz="2400" dirty="0" err="1" smtClean="0"/>
              <a:t>yearlong</a:t>
            </a:r>
            <a:r>
              <a:rPr lang="it-IT" sz="2400" dirty="0" smtClean="0"/>
              <a:t> and </a:t>
            </a:r>
            <a:r>
              <a:rPr lang="it-IT" sz="2400" dirty="0" err="1" smtClean="0"/>
              <a:t>multistage</a:t>
            </a:r>
            <a:r>
              <a:rPr lang="it-IT" sz="2400" dirty="0" smtClean="0"/>
              <a:t> </a:t>
            </a:r>
            <a:r>
              <a:rPr lang="it-IT" sz="2400" dirty="0" err="1" smtClean="0"/>
              <a:t>assignment</a:t>
            </a:r>
            <a:r>
              <a:rPr lang="it-IT" sz="2400" dirty="0" smtClean="0"/>
              <a:t> </a:t>
            </a:r>
            <a:r>
              <a:rPr lang="it-IT" sz="2400" dirty="0" err="1" smtClean="0"/>
              <a:t>that</a:t>
            </a:r>
            <a:r>
              <a:rPr lang="it-IT" sz="2400" dirty="0" smtClean="0"/>
              <a:t> </a:t>
            </a:r>
            <a:r>
              <a:rPr lang="it-IT" sz="2400" dirty="0" err="1" smtClean="0"/>
              <a:t>many</a:t>
            </a:r>
            <a:r>
              <a:rPr lang="it-IT" sz="2400" dirty="0" smtClean="0"/>
              <a:t> </a:t>
            </a:r>
            <a:r>
              <a:rPr lang="it-IT" sz="2400" dirty="0" err="1" smtClean="0"/>
              <a:t>graduates</a:t>
            </a:r>
            <a:r>
              <a:rPr lang="it-IT" sz="2400" dirty="0" smtClean="0"/>
              <a:t> </a:t>
            </a:r>
            <a:r>
              <a:rPr lang="it-IT" sz="2400" dirty="0" err="1" smtClean="0"/>
              <a:t>describe</a:t>
            </a:r>
            <a:r>
              <a:rPr lang="it-IT" sz="2400" dirty="0" smtClean="0"/>
              <a:t> </a:t>
            </a:r>
            <a:r>
              <a:rPr lang="it-IT" sz="2400" dirty="0" err="1" smtClean="0"/>
              <a:t>as</a:t>
            </a:r>
            <a:r>
              <a:rPr lang="it-IT" sz="2400" dirty="0" smtClean="0"/>
              <a:t> </a:t>
            </a:r>
            <a:r>
              <a:rPr lang="it-IT" sz="2400" dirty="0" err="1" smtClean="0"/>
              <a:t>one</a:t>
            </a:r>
            <a:r>
              <a:rPr lang="it-IT" sz="2400" dirty="0" smtClean="0"/>
              <a:t> </a:t>
            </a:r>
            <a:r>
              <a:rPr lang="it-IT" sz="2400" dirty="0" err="1" smtClean="0"/>
              <a:t>of</a:t>
            </a:r>
            <a:r>
              <a:rPr lang="it-IT" sz="2400" dirty="0" smtClean="0"/>
              <a:t> the </a:t>
            </a:r>
            <a:r>
              <a:rPr lang="it-IT" sz="2400" dirty="0" err="1" smtClean="0"/>
              <a:t>academic</a:t>
            </a:r>
            <a:r>
              <a:rPr lang="it-IT" sz="2400" dirty="0" smtClean="0"/>
              <a:t> </a:t>
            </a:r>
            <a:r>
              <a:rPr lang="it-IT" sz="2400" dirty="0" err="1" smtClean="0"/>
              <a:t>experiences</a:t>
            </a:r>
            <a:r>
              <a:rPr lang="it-IT" sz="2400" dirty="0" smtClean="0"/>
              <a:t> </a:t>
            </a:r>
            <a:r>
              <a:rPr lang="it-IT" sz="2400" dirty="0" err="1" smtClean="0"/>
              <a:t>that</a:t>
            </a:r>
            <a:r>
              <a:rPr lang="it-IT" sz="2400" dirty="0" smtClean="0"/>
              <a:t> </a:t>
            </a:r>
            <a:r>
              <a:rPr lang="it-IT" sz="2400" dirty="0" err="1" smtClean="0"/>
              <a:t>was</a:t>
            </a:r>
            <a:r>
              <a:rPr lang="it-IT" sz="2400" dirty="0" smtClean="0"/>
              <a:t> </a:t>
            </a:r>
            <a:r>
              <a:rPr lang="it-IT" sz="2400" dirty="0" err="1" smtClean="0"/>
              <a:t>most</a:t>
            </a:r>
            <a:r>
              <a:rPr lang="it-IT" sz="2400" dirty="0" smtClean="0"/>
              <a:t> </a:t>
            </a:r>
            <a:r>
              <a:rPr lang="it-IT" sz="2400" dirty="0" err="1" smtClean="0"/>
              <a:t>helpful</a:t>
            </a:r>
            <a:r>
              <a:rPr lang="it-IT" sz="2400" dirty="0" smtClean="0"/>
              <a:t> </a:t>
            </a:r>
            <a:r>
              <a:rPr lang="it-IT" sz="2400" dirty="0" err="1" smtClean="0"/>
              <a:t>for</a:t>
            </a:r>
            <a:r>
              <a:rPr lang="it-IT" sz="2400" dirty="0" smtClean="0"/>
              <a:t> the first </a:t>
            </a:r>
            <a:r>
              <a:rPr lang="it-IT" sz="2400" dirty="0" err="1" smtClean="0"/>
              <a:t>year</a:t>
            </a:r>
            <a:r>
              <a:rPr lang="it-IT" sz="2400" dirty="0" smtClean="0"/>
              <a:t> </a:t>
            </a:r>
            <a:r>
              <a:rPr lang="it-IT" sz="2400" dirty="0" err="1" smtClean="0"/>
              <a:t>of</a:t>
            </a:r>
            <a:r>
              <a:rPr lang="it-IT" sz="2400" dirty="0" smtClean="0"/>
              <a:t> college. </a:t>
            </a:r>
            <a:r>
              <a:rPr lang="it-IT" sz="2400" dirty="0" err="1" smtClean="0"/>
              <a:t>For</a:t>
            </a:r>
            <a:r>
              <a:rPr lang="it-IT" sz="2400" dirty="0" smtClean="0"/>
              <a:t> the senior </a:t>
            </a:r>
            <a:r>
              <a:rPr lang="it-IT" sz="2400" dirty="0" err="1" smtClean="0"/>
              <a:t>paper</a:t>
            </a:r>
            <a:r>
              <a:rPr lang="it-IT" sz="2400" dirty="0" smtClean="0"/>
              <a:t>, </a:t>
            </a:r>
            <a:r>
              <a:rPr lang="it-IT" sz="2400" dirty="0" err="1" smtClean="0"/>
              <a:t>each</a:t>
            </a:r>
            <a:r>
              <a:rPr lang="it-IT" sz="2400" dirty="0" smtClean="0"/>
              <a:t> </a:t>
            </a:r>
            <a:r>
              <a:rPr lang="it-IT" sz="2400" dirty="0" err="1" smtClean="0"/>
              <a:t>student</a:t>
            </a:r>
            <a:r>
              <a:rPr lang="it-IT" sz="2400" dirty="0" smtClean="0"/>
              <a:t> </a:t>
            </a:r>
            <a:r>
              <a:rPr lang="it-IT" sz="2400" dirty="0" err="1" smtClean="0"/>
              <a:t>researches</a:t>
            </a:r>
            <a:r>
              <a:rPr lang="it-IT" sz="2400" dirty="0" smtClean="0"/>
              <a:t> a </a:t>
            </a:r>
            <a:r>
              <a:rPr lang="it-IT" sz="2400" dirty="0" err="1" smtClean="0"/>
              <a:t>question</a:t>
            </a:r>
            <a:r>
              <a:rPr lang="it-IT" sz="2400" dirty="0" smtClean="0"/>
              <a:t> </a:t>
            </a:r>
            <a:r>
              <a:rPr lang="it-IT" sz="2400" dirty="0" err="1" smtClean="0"/>
              <a:t>that</a:t>
            </a:r>
            <a:r>
              <a:rPr lang="it-IT" sz="2400" dirty="0" smtClean="0"/>
              <a:t> </a:t>
            </a:r>
            <a:r>
              <a:rPr lang="it-IT" sz="2400" dirty="0" err="1" smtClean="0"/>
              <a:t>emerges</a:t>
            </a:r>
            <a:r>
              <a:rPr lang="it-IT" sz="2400" dirty="0" smtClean="0"/>
              <a:t> out </a:t>
            </a:r>
            <a:r>
              <a:rPr lang="it-IT" sz="2400" dirty="0" err="1" smtClean="0"/>
              <a:t>of</a:t>
            </a:r>
            <a:r>
              <a:rPr lang="it-IT" sz="2400" dirty="0" smtClean="0"/>
              <a:t> </a:t>
            </a:r>
            <a:r>
              <a:rPr lang="it-IT" sz="2400" dirty="0" err="1" smtClean="0"/>
              <a:t>her</a:t>
            </a:r>
            <a:r>
              <a:rPr lang="it-IT" sz="2400" dirty="0" smtClean="0"/>
              <a:t> </a:t>
            </a:r>
            <a:r>
              <a:rPr lang="it-IT" sz="2400" dirty="0" err="1" smtClean="0"/>
              <a:t>internship</a:t>
            </a:r>
            <a:r>
              <a:rPr lang="it-IT" sz="2400" dirty="0" smtClean="0"/>
              <a:t> </a:t>
            </a:r>
            <a:r>
              <a:rPr lang="it-IT" sz="2400" dirty="0" err="1" smtClean="0"/>
              <a:t>experiences</a:t>
            </a:r>
            <a:r>
              <a:rPr lang="it-IT" sz="2400" dirty="0" smtClean="0"/>
              <a:t> and </a:t>
            </a:r>
            <a:r>
              <a:rPr lang="it-IT" sz="2400" dirty="0" err="1" smtClean="0"/>
              <a:t>about</a:t>
            </a:r>
            <a:r>
              <a:rPr lang="it-IT" sz="2400" dirty="0" smtClean="0"/>
              <a:t> </a:t>
            </a:r>
            <a:r>
              <a:rPr lang="it-IT" sz="2400" dirty="0" err="1" smtClean="0"/>
              <a:t>which</a:t>
            </a:r>
            <a:r>
              <a:rPr lang="it-IT" sz="2400" dirty="0" smtClean="0"/>
              <a:t> the </a:t>
            </a:r>
            <a:r>
              <a:rPr lang="it-IT" sz="2400" dirty="0" err="1" smtClean="0"/>
              <a:t>student</a:t>
            </a:r>
            <a:r>
              <a:rPr lang="it-IT" sz="2400" dirty="0" smtClean="0"/>
              <a:t> </a:t>
            </a:r>
            <a:r>
              <a:rPr lang="it-IT" sz="2400" dirty="0" err="1" smtClean="0"/>
              <a:t>is</a:t>
            </a:r>
            <a:r>
              <a:rPr lang="it-IT" sz="2400" dirty="0" smtClean="0"/>
              <a:t> </a:t>
            </a:r>
            <a:r>
              <a:rPr lang="it-IT" sz="2400" dirty="0" err="1" smtClean="0"/>
              <a:t>authentically</a:t>
            </a:r>
            <a:r>
              <a:rPr lang="it-IT" sz="2400" dirty="0" smtClean="0"/>
              <a:t> </a:t>
            </a:r>
            <a:r>
              <a:rPr lang="it-IT" sz="2400" dirty="0" err="1" smtClean="0"/>
              <a:t>curious</a:t>
            </a:r>
            <a:r>
              <a:rPr lang="it-IT" sz="2400" dirty="0" smtClean="0"/>
              <a:t>. </a:t>
            </a:r>
            <a:r>
              <a:rPr lang="it-IT" sz="2400" dirty="0" err="1" smtClean="0"/>
              <a:t>For</a:t>
            </a:r>
            <a:r>
              <a:rPr lang="it-IT" sz="2400" dirty="0" smtClean="0"/>
              <a:t> </a:t>
            </a:r>
            <a:r>
              <a:rPr lang="it-IT" sz="2400" dirty="0" err="1" smtClean="0"/>
              <a:t>example</a:t>
            </a:r>
            <a:r>
              <a:rPr lang="it-IT" sz="2400" dirty="0" smtClean="0"/>
              <a:t>, </a:t>
            </a:r>
            <a:r>
              <a:rPr lang="it-IT" sz="2400" dirty="0" err="1" smtClean="0"/>
              <a:t>one</a:t>
            </a:r>
            <a:r>
              <a:rPr lang="it-IT" sz="2400" dirty="0" smtClean="0"/>
              <a:t> </a:t>
            </a:r>
            <a:r>
              <a:rPr lang="it-IT" sz="2400" dirty="0" err="1" smtClean="0"/>
              <a:t>student</a:t>
            </a:r>
            <a:r>
              <a:rPr lang="it-IT" sz="2400" dirty="0" smtClean="0"/>
              <a:t> </a:t>
            </a:r>
            <a:r>
              <a:rPr lang="it-IT" sz="2400" dirty="0" err="1" smtClean="0"/>
              <a:t>whose</a:t>
            </a:r>
            <a:r>
              <a:rPr lang="it-IT" sz="2400" dirty="0" smtClean="0"/>
              <a:t> </a:t>
            </a:r>
            <a:r>
              <a:rPr lang="it-IT" sz="2400" dirty="0" err="1" smtClean="0"/>
              <a:t>internship</a:t>
            </a:r>
            <a:r>
              <a:rPr lang="it-IT" sz="2400" dirty="0" smtClean="0"/>
              <a:t> </a:t>
            </a:r>
            <a:r>
              <a:rPr lang="it-IT" sz="2400" dirty="0" err="1" smtClean="0"/>
              <a:t>involved</a:t>
            </a:r>
            <a:r>
              <a:rPr lang="it-IT" sz="2400" dirty="0" smtClean="0"/>
              <a:t> </a:t>
            </a:r>
            <a:r>
              <a:rPr lang="it-IT" sz="2400" dirty="0" err="1" smtClean="0"/>
              <a:t>working</a:t>
            </a:r>
            <a:r>
              <a:rPr lang="it-IT" sz="2400" dirty="0" smtClean="0"/>
              <a:t> </a:t>
            </a:r>
            <a:r>
              <a:rPr lang="it-IT" sz="2400" dirty="0" err="1" smtClean="0"/>
              <a:t>with</a:t>
            </a:r>
            <a:r>
              <a:rPr lang="it-IT" sz="2400" dirty="0" smtClean="0"/>
              <a:t> </a:t>
            </a:r>
            <a:r>
              <a:rPr lang="it-IT" sz="2400" dirty="0" err="1" smtClean="0"/>
              <a:t>young</a:t>
            </a:r>
            <a:r>
              <a:rPr lang="it-IT" sz="2400" dirty="0" smtClean="0"/>
              <a:t> </a:t>
            </a:r>
            <a:r>
              <a:rPr lang="it-IT" sz="2400" dirty="0" err="1" smtClean="0"/>
              <a:t>children</a:t>
            </a:r>
            <a:r>
              <a:rPr lang="it-IT" sz="2400" dirty="0" smtClean="0"/>
              <a:t> </a:t>
            </a:r>
            <a:r>
              <a:rPr lang="it-IT" sz="2400" dirty="0" err="1" smtClean="0"/>
              <a:t>was</a:t>
            </a:r>
            <a:r>
              <a:rPr lang="it-IT" sz="2400" dirty="0" smtClean="0"/>
              <a:t> </a:t>
            </a:r>
            <a:r>
              <a:rPr lang="it-IT" sz="2400" dirty="0" err="1" smtClean="0"/>
              <a:t>interested</a:t>
            </a:r>
            <a:r>
              <a:rPr lang="it-IT" sz="2400" dirty="0" smtClean="0"/>
              <a:t> in </a:t>
            </a:r>
            <a:r>
              <a:rPr lang="it-IT" sz="2400" dirty="0" err="1" smtClean="0"/>
              <a:t>becoming</a:t>
            </a:r>
            <a:r>
              <a:rPr lang="it-IT" sz="2400" dirty="0" smtClean="0"/>
              <a:t> a </a:t>
            </a:r>
            <a:r>
              <a:rPr lang="it-IT" sz="2400" dirty="0" err="1" smtClean="0"/>
              <a:t>child</a:t>
            </a:r>
            <a:r>
              <a:rPr lang="it-IT" sz="2400" dirty="0" smtClean="0"/>
              <a:t> </a:t>
            </a:r>
            <a:r>
              <a:rPr lang="it-IT" sz="2400" dirty="0" err="1" smtClean="0"/>
              <a:t>psychologist</a:t>
            </a:r>
            <a:r>
              <a:rPr lang="it-IT" sz="2400" dirty="0" smtClean="0"/>
              <a:t> and </a:t>
            </a:r>
            <a:r>
              <a:rPr lang="it-IT" sz="2400" dirty="0" err="1" smtClean="0"/>
              <a:t>loved</a:t>
            </a:r>
            <a:r>
              <a:rPr lang="it-IT" sz="2400" dirty="0" smtClean="0"/>
              <a:t> </a:t>
            </a:r>
            <a:r>
              <a:rPr lang="it-IT" sz="2400" dirty="0" err="1" smtClean="0"/>
              <a:t>literature</a:t>
            </a:r>
            <a:r>
              <a:rPr lang="it-IT" sz="2400" dirty="0" smtClean="0"/>
              <a:t>. </a:t>
            </a:r>
            <a:r>
              <a:rPr lang="it-IT" sz="2400" dirty="0" err="1" smtClean="0"/>
              <a:t>That</a:t>
            </a:r>
            <a:r>
              <a:rPr lang="it-IT" sz="2400" dirty="0" smtClean="0"/>
              <a:t> </a:t>
            </a:r>
            <a:r>
              <a:rPr lang="it-IT" sz="2400" dirty="0" err="1" smtClean="0"/>
              <a:t>student</a:t>
            </a:r>
            <a:r>
              <a:rPr lang="it-IT" sz="2400" dirty="0" smtClean="0"/>
              <a:t> </a:t>
            </a:r>
            <a:r>
              <a:rPr lang="it-IT" sz="2400" dirty="0" err="1" smtClean="0"/>
              <a:t>chose</a:t>
            </a:r>
            <a:r>
              <a:rPr lang="it-IT" sz="2400" dirty="0" smtClean="0"/>
              <a:t> </a:t>
            </a:r>
            <a:r>
              <a:rPr lang="it-IT" sz="2400" dirty="0" err="1" smtClean="0"/>
              <a:t>to</a:t>
            </a:r>
            <a:r>
              <a:rPr lang="it-IT" sz="2400" dirty="0" smtClean="0"/>
              <a:t> </a:t>
            </a:r>
            <a:r>
              <a:rPr lang="it-IT" sz="2400" dirty="0" err="1" smtClean="0"/>
              <a:t>explore</a:t>
            </a:r>
            <a:r>
              <a:rPr lang="it-IT" sz="2400" dirty="0" smtClean="0"/>
              <a:t> the </a:t>
            </a:r>
            <a:r>
              <a:rPr lang="it-IT" sz="2400" dirty="0" err="1" smtClean="0"/>
              <a:t>question</a:t>
            </a:r>
            <a:r>
              <a:rPr lang="it-IT" sz="2400" dirty="0" smtClean="0"/>
              <a:t>: “</a:t>
            </a:r>
            <a:r>
              <a:rPr lang="it-IT" sz="2400" dirty="0" err="1" smtClean="0"/>
              <a:t>To</a:t>
            </a:r>
            <a:r>
              <a:rPr lang="it-IT" sz="2400" dirty="0" smtClean="0"/>
              <a:t> </a:t>
            </a:r>
            <a:r>
              <a:rPr lang="it-IT" sz="2400" dirty="0" err="1" smtClean="0"/>
              <a:t>what</a:t>
            </a:r>
            <a:r>
              <a:rPr lang="it-IT" sz="2400" dirty="0" smtClean="0"/>
              <a:t> </a:t>
            </a:r>
            <a:r>
              <a:rPr lang="it-IT" sz="2400" dirty="0" err="1" smtClean="0"/>
              <a:t>extent</a:t>
            </a:r>
            <a:r>
              <a:rPr lang="it-IT" sz="2400" dirty="0" smtClean="0"/>
              <a:t> </a:t>
            </a:r>
            <a:r>
              <a:rPr lang="it-IT" sz="2400" dirty="0" err="1" smtClean="0"/>
              <a:t>could</a:t>
            </a:r>
            <a:r>
              <a:rPr lang="it-IT" sz="2400" dirty="0" smtClean="0"/>
              <a:t> </a:t>
            </a:r>
            <a:r>
              <a:rPr lang="it-IT" sz="2400" dirty="0" err="1" smtClean="0"/>
              <a:t>literature</a:t>
            </a:r>
            <a:r>
              <a:rPr lang="it-IT" sz="2400" dirty="0" smtClean="0"/>
              <a:t> help </a:t>
            </a:r>
            <a:r>
              <a:rPr lang="it-IT" sz="2400" dirty="0" err="1" smtClean="0"/>
              <a:t>children</a:t>
            </a:r>
            <a:r>
              <a:rPr lang="it-IT" sz="2400" dirty="0" smtClean="0"/>
              <a:t> </a:t>
            </a:r>
            <a:r>
              <a:rPr lang="it-IT" sz="2400" dirty="0" err="1" smtClean="0"/>
              <a:t>cope</a:t>
            </a:r>
            <a:r>
              <a:rPr lang="it-IT" sz="2400" dirty="0" smtClean="0"/>
              <a:t> </a:t>
            </a:r>
            <a:r>
              <a:rPr lang="it-IT" sz="2400" dirty="0" err="1" smtClean="0"/>
              <a:t>with</a:t>
            </a:r>
            <a:r>
              <a:rPr lang="it-IT" sz="2400" dirty="0" smtClean="0"/>
              <a:t> </a:t>
            </a:r>
            <a:r>
              <a:rPr lang="it-IT" sz="2400" dirty="0" err="1" smtClean="0"/>
              <a:t>psychological</a:t>
            </a:r>
            <a:r>
              <a:rPr lang="it-IT" sz="2400" dirty="0" smtClean="0"/>
              <a:t> </a:t>
            </a:r>
            <a:r>
              <a:rPr lang="it-IT" sz="2400" dirty="0" err="1" smtClean="0"/>
              <a:t>problems</a:t>
            </a:r>
            <a:r>
              <a:rPr lang="it-IT" sz="2400" dirty="0" smtClean="0"/>
              <a:t>?” </a:t>
            </a:r>
            <a:r>
              <a:rPr lang="it-IT" sz="2400" dirty="0" err="1" smtClean="0"/>
              <a:t>To</a:t>
            </a:r>
            <a:r>
              <a:rPr lang="it-IT" sz="2400" dirty="0" smtClean="0"/>
              <a:t> </a:t>
            </a:r>
            <a:r>
              <a:rPr lang="it-IT" sz="2400" dirty="0" err="1" smtClean="0"/>
              <a:t>answer</a:t>
            </a:r>
            <a:r>
              <a:rPr lang="it-IT" sz="2400" dirty="0" smtClean="0"/>
              <a:t> the </a:t>
            </a:r>
            <a:r>
              <a:rPr lang="it-IT" sz="2400" dirty="0" err="1" smtClean="0"/>
              <a:t>student-selected</a:t>
            </a:r>
            <a:r>
              <a:rPr lang="it-IT" sz="2400" dirty="0" smtClean="0"/>
              <a:t> </a:t>
            </a:r>
            <a:r>
              <a:rPr lang="it-IT" sz="2400" dirty="0" err="1" smtClean="0"/>
              <a:t>question</a:t>
            </a:r>
            <a:r>
              <a:rPr lang="it-IT" sz="2400" dirty="0" smtClean="0"/>
              <a:t>, </a:t>
            </a:r>
            <a:r>
              <a:rPr lang="it-IT" sz="2400" dirty="0" err="1" smtClean="0"/>
              <a:t>each</a:t>
            </a:r>
            <a:r>
              <a:rPr lang="it-IT" sz="2400" dirty="0" smtClean="0"/>
              <a:t> </a:t>
            </a:r>
            <a:r>
              <a:rPr lang="it-IT" sz="2400" dirty="0" err="1" smtClean="0"/>
              <a:t>student</a:t>
            </a:r>
            <a:r>
              <a:rPr lang="it-IT" sz="2400" dirty="0" smtClean="0"/>
              <a:t> </a:t>
            </a:r>
            <a:r>
              <a:rPr lang="it-IT" sz="2400" dirty="0" err="1" smtClean="0"/>
              <a:t>conducts</a:t>
            </a:r>
            <a:r>
              <a:rPr lang="it-IT" sz="2400" dirty="0" smtClean="0"/>
              <a:t> a </a:t>
            </a:r>
            <a:r>
              <a:rPr lang="it-IT" sz="2400" dirty="0" err="1" smtClean="0"/>
              <a:t>scaled-down</a:t>
            </a:r>
            <a:r>
              <a:rPr lang="it-IT" sz="2400" dirty="0" smtClean="0"/>
              <a:t> </a:t>
            </a:r>
            <a:r>
              <a:rPr lang="it-IT" sz="2400" dirty="0" err="1" smtClean="0"/>
              <a:t>literature</a:t>
            </a:r>
            <a:r>
              <a:rPr lang="it-IT" sz="2400" dirty="0" smtClean="0"/>
              <a:t> </a:t>
            </a:r>
            <a:r>
              <a:rPr lang="it-IT" sz="2400" dirty="0" err="1" smtClean="0"/>
              <a:t>review</a:t>
            </a:r>
            <a:r>
              <a:rPr lang="it-IT" sz="2400" dirty="0" smtClean="0"/>
              <a:t>, </a:t>
            </a:r>
            <a:r>
              <a:rPr lang="it-IT" sz="2400" dirty="0" err="1" smtClean="0"/>
              <a:t>interviews</a:t>
            </a:r>
            <a:r>
              <a:rPr lang="it-IT" sz="2400" dirty="0" smtClean="0"/>
              <a:t> </a:t>
            </a:r>
            <a:r>
              <a:rPr lang="it-IT" sz="2400" dirty="0" err="1" smtClean="0"/>
              <a:t>an</a:t>
            </a:r>
            <a:r>
              <a:rPr lang="it-IT" sz="2400" dirty="0" smtClean="0"/>
              <a:t> expert, </a:t>
            </a:r>
            <a:r>
              <a:rPr lang="it-IT" sz="2400" dirty="0" err="1" smtClean="0"/>
              <a:t>writes</a:t>
            </a:r>
            <a:r>
              <a:rPr lang="it-IT" sz="2400" dirty="0" smtClean="0"/>
              <a:t> a </a:t>
            </a:r>
            <a:r>
              <a:rPr lang="it-IT" sz="2400" dirty="0" err="1" smtClean="0"/>
              <a:t>paper</a:t>
            </a:r>
            <a:r>
              <a:rPr lang="it-IT" sz="2400" dirty="0" smtClean="0"/>
              <a:t>, and </a:t>
            </a:r>
            <a:r>
              <a:rPr lang="it-IT" sz="2400" dirty="0" err="1" smtClean="0"/>
              <a:t>presents</a:t>
            </a:r>
            <a:r>
              <a:rPr lang="it-IT" sz="2400" dirty="0" smtClean="0"/>
              <a:t> and </a:t>
            </a:r>
            <a:r>
              <a:rPr lang="it-IT" sz="2400" dirty="0" err="1" smtClean="0"/>
              <a:t>defends</a:t>
            </a:r>
            <a:r>
              <a:rPr lang="it-IT" sz="2400" dirty="0" smtClean="0"/>
              <a:t> </a:t>
            </a:r>
            <a:r>
              <a:rPr lang="it-IT" sz="2400" dirty="0" err="1" smtClean="0"/>
              <a:t>findings</a:t>
            </a:r>
            <a:r>
              <a:rPr lang="it-IT" sz="2400" dirty="0" smtClean="0"/>
              <a:t> </a:t>
            </a:r>
            <a:r>
              <a:rPr lang="it-IT" sz="2400" dirty="0" err="1" smtClean="0"/>
              <a:t>to</a:t>
            </a:r>
            <a:r>
              <a:rPr lang="it-IT" sz="2400" dirty="0" smtClean="0"/>
              <a:t> a </a:t>
            </a:r>
            <a:r>
              <a:rPr lang="it-IT" sz="2400" dirty="0" err="1" smtClean="0"/>
              <a:t>panel</a:t>
            </a:r>
            <a:r>
              <a:rPr lang="it-IT" sz="2400" dirty="0" smtClean="0"/>
              <a:t> </a:t>
            </a:r>
            <a:r>
              <a:rPr lang="it-IT" sz="2400" dirty="0" err="1" smtClean="0"/>
              <a:t>that</a:t>
            </a:r>
            <a:r>
              <a:rPr lang="it-IT" sz="2400" dirty="0" smtClean="0"/>
              <a:t> </a:t>
            </a:r>
            <a:r>
              <a:rPr lang="it-IT" sz="2400" dirty="0" err="1" smtClean="0"/>
              <a:t>includes</a:t>
            </a:r>
            <a:r>
              <a:rPr lang="it-IT" sz="2400" dirty="0" smtClean="0"/>
              <a:t> the </a:t>
            </a:r>
            <a:r>
              <a:rPr lang="it-IT" sz="2400" dirty="0" err="1" smtClean="0"/>
              <a:t>advisor</a:t>
            </a:r>
            <a:r>
              <a:rPr lang="it-IT" sz="2400" dirty="0" smtClean="0"/>
              <a:t>, </a:t>
            </a:r>
            <a:r>
              <a:rPr lang="it-IT" sz="2400" dirty="0" err="1" smtClean="0"/>
              <a:t>students</a:t>
            </a:r>
            <a:r>
              <a:rPr lang="it-IT" sz="2400" dirty="0" smtClean="0"/>
              <a:t>, and family or community </a:t>
            </a:r>
            <a:r>
              <a:rPr lang="it-IT" sz="2400" dirty="0" err="1" smtClean="0"/>
              <a:t>members</a:t>
            </a:r>
            <a:r>
              <a:rPr lang="it-IT" sz="2400" dirty="0" smtClean="0"/>
              <a:t>.</a:t>
            </a:r>
          </a:p>
          <a:p>
            <a:pPr marL="0" indent="0" algn="ctr" eaLnBrk="1" hangingPunct="1">
              <a:lnSpc>
                <a:spcPct val="90000"/>
              </a:lnSpc>
              <a:buNone/>
            </a:pPr>
            <a:endParaRPr lang="it-IT" sz="2400" dirty="0" smtClean="0"/>
          </a:p>
          <a:p>
            <a:pPr marL="0" indent="0" algn="ctr" eaLnBrk="1" hangingPunct="1">
              <a:lnSpc>
                <a:spcPct val="90000"/>
              </a:lnSpc>
              <a:buNone/>
            </a:pPr>
            <a:r>
              <a:rPr lang="it-IT" sz="2400" dirty="0" smtClean="0"/>
              <a:t/>
            </a:r>
            <a:br>
              <a:rPr lang="it-IT" sz="2400" dirty="0" smtClean="0"/>
            </a:br>
            <a:r>
              <a:rPr lang="it-IT" sz="2400" dirty="0" smtClean="0"/>
              <a:t> </a:t>
            </a:r>
            <a:br>
              <a:rPr lang="it-IT" sz="2400" dirty="0" smtClean="0"/>
            </a:br>
            <a:endParaRPr lang="en-US" altLang="it-IT" sz="2400" dirty="0" smtClean="0">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3"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4"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5"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0"/>
            <a:ext cx="8534400" cy="5638800"/>
          </a:xfrm>
        </p:spPr>
        <p:txBody>
          <a:bodyPr lIns="45720" rIns="45720"/>
          <a:lstStyle/>
          <a:p>
            <a:pPr marL="0" indent="0" eaLnBrk="1" hangingPunct="1">
              <a:lnSpc>
                <a:spcPct val="90000"/>
              </a:lnSpc>
              <a:buNone/>
            </a:pPr>
            <a:r>
              <a:rPr lang="it-IT" sz="2400" dirty="0" smtClean="0"/>
              <a:t> </a:t>
            </a:r>
            <a:br>
              <a:rPr lang="it-IT" sz="2400" dirty="0" smtClean="0"/>
            </a:br>
            <a:r>
              <a:rPr lang="it-IT" sz="2400" dirty="0" smtClean="0"/>
              <a:t> </a:t>
            </a:r>
            <a:r>
              <a:rPr lang="it-IT" sz="2800" b="1" u="sng" dirty="0" smtClean="0">
                <a:hlinkClick r:id="rId2"/>
              </a:rPr>
              <a:t>Impact </a:t>
            </a:r>
            <a:r>
              <a:rPr lang="it-IT" sz="2800" b="1" u="sng" dirty="0" err="1" smtClean="0">
                <a:hlinkClick r:id="rId2"/>
              </a:rPr>
              <a:t>Academy</a:t>
            </a:r>
            <a:r>
              <a:rPr lang="it-IT" sz="2800" b="1" u="sng" dirty="0" smtClean="0">
                <a:hlinkClick r:id="rId2"/>
              </a:rPr>
              <a:t> </a:t>
            </a:r>
            <a:r>
              <a:rPr lang="it-IT" sz="2800" b="1" u="sng" dirty="0" err="1" smtClean="0">
                <a:hlinkClick r:id="rId2"/>
              </a:rPr>
              <a:t>of</a:t>
            </a:r>
            <a:r>
              <a:rPr lang="it-IT" sz="2800" b="1" u="sng" dirty="0" smtClean="0">
                <a:hlinkClick r:id="rId2"/>
              </a:rPr>
              <a:t> </a:t>
            </a:r>
            <a:r>
              <a:rPr lang="it-IT" sz="2800" b="1" u="sng" dirty="0" err="1" smtClean="0">
                <a:hlinkClick r:id="rId2"/>
              </a:rPr>
              <a:t>Arts</a:t>
            </a:r>
            <a:r>
              <a:rPr lang="it-IT" sz="2800" b="1" u="sng" dirty="0" smtClean="0">
                <a:hlinkClick r:id="rId2"/>
              </a:rPr>
              <a:t> and </a:t>
            </a:r>
            <a:r>
              <a:rPr lang="it-IT" sz="2800" b="1" u="sng" dirty="0" err="1" smtClean="0">
                <a:hlinkClick r:id="rId2"/>
              </a:rPr>
              <a:t>Technology</a:t>
            </a:r>
            <a:r>
              <a:rPr lang="it-IT" sz="2800" dirty="0" smtClean="0"/>
              <a:t> in </a:t>
            </a:r>
            <a:r>
              <a:rPr lang="it-IT" sz="2800" dirty="0" err="1" smtClean="0"/>
              <a:t>Hayward</a:t>
            </a:r>
            <a:r>
              <a:rPr lang="it-IT" sz="2800" dirty="0" smtClean="0"/>
              <a:t> </a:t>
            </a:r>
          </a:p>
          <a:p>
            <a:pPr marL="0" indent="0" eaLnBrk="1" hangingPunct="1">
              <a:lnSpc>
                <a:spcPct val="90000"/>
              </a:lnSpc>
              <a:buNone/>
            </a:pPr>
            <a:endParaRPr lang="it-IT" sz="2400" dirty="0" smtClean="0"/>
          </a:p>
          <a:p>
            <a:pPr marL="0" indent="0" eaLnBrk="1" hangingPunct="1">
              <a:lnSpc>
                <a:spcPct val="90000"/>
              </a:lnSpc>
              <a:buNone/>
            </a:pPr>
            <a:r>
              <a:rPr lang="it-IT" sz="2400" dirty="0" err="1" smtClean="0"/>
              <a:t>Teachers</a:t>
            </a:r>
            <a:r>
              <a:rPr lang="it-IT" sz="2400" dirty="0" smtClean="0"/>
              <a:t> </a:t>
            </a:r>
            <a:r>
              <a:rPr lang="it-IT" sz="2400" dirty="0" err="1" smtClean="0"/>
              <a:t>emphasize</a:t>
            </a:r>
            <a:r>
              <a:rPr lang="it-IT" sz="2400" dirty="0" smtClean="0"/>
              <a:t> </a:t>
            </a:r>
            <a:r>
              <a:rPr lang="it-IT" sz="2400" dirty="0" err="1" smtClean="0"/>
              <a:t>that</a:t>
            </a:r>
            <a:r>
              <a:rPr lang="it-IT" sz="2400" dirty="0" smtClean="0"/>
              <a:t> </a:t>
            </a:r>
            <a:r>
              <a:rPr lang="it-IT" sz="2400" dirty="0" err="1" smtClean="0"/>
              <a:t>there</a:t>
            </a:r>
            <a:r>
              <a:rPr lang="it-IT" sz="2400" dirty="0" smtClean="0"/>
              <a:t> are multiple </a:t>
            </a:r>
            <a:r>
              <a:rPr lang="it-IT" sz="2400" dirty="0" err="1" smtClean="0"/>
              <a:t>perspectives</a:t>
            </a:r>
            <a:r>
              <a:rPr lang="it-IT" sz="2400" dirty="0" smtClean="0"/>
              <a:t> </a:t>
            </a:r>
            <a:r>
              <a:rPr lang="it-IT" sz="2400" dirty="0" err="1" smtClean="0"/>
              <a:t>to</a:t>
            </a:r>
            <a:r>
              <a:rPr lang="it-IT" sz="2400" dirty="0" smtClean="0"/>
              <a:t> </a:t>
            </a:r>
            <a:r>
              <a:rPr lang="it-IT" sz="2400" dirty="0" err="1" smtClean="0"/>
              <a:t>any</a:t>
            </a:r>
            <a:r>
              <a:rPr lang="it-IT" sz="2400" dirty="0" smtClean="0"/>
              <a:t> </a:t>
            </a:r>
            <a:r>
              <a:rPr lang="it-IT" sz="2400" dirty="0" err="1" smtClean="0"/>
              <a:t>issue</a:t>
            </a:r>
            <a:r>
              <a:rPr lang="it-IT" sz="2400" dirty="0" smtClean="0"/>
              <a:t>. A </a:t>
            </a:r>
            <a:r>
              <a:rPr lang="it-IT" sz="2400" dirty="0" err="1" smtClean="0"/>
              <a:t>history</a:t>
            </a:r>
            <a:r>
              <a:rPr lang="it-IT" sz="2400" dirty="0" smtClean="0"/>
              <a:t> </a:t>
            </a:r>
            <a:r>
              <a:rPr lang="it-IT" sz="2400" dirty="0" err="1" smtClean="0"/>
              <a:t>teacher</a:t>
            </a:r>
            <a:r>
              <a:rPr lang="it-IT" sz="2400" dirty="0" smtClean="0"/>
              <a:t> </a:t>
            </a:r>
            <a:r>
              <a:rPr lang="it-IT" sz="2400" dirty="0" err="1" smtClean="0"/>
              <a:t>describes</a:t>
            </a:r>
            <a:r>
              <a:rPr lang="it-IT" sz="2400" dirty="0" smtClean="0"/>
              <a:t> a </a:t>
            </a:r>
            <a:r>
              <a:rPr lang="it-IT" sz="2400" dirty="0" err="1" smtClean="0"/>
              <a:t>unit</a:t>
            </a:r>
            <a:r>
              <a:rPr lang="it-IT" sz="2400" dirty="0" smtClean="0"/>
              <a:t> on </a:t>
            </a:r>
            <a:r>
              <a:rPr lang="it-IT" sz="2400" dirty="0" err="1" smtClean="0"/>
              <a:t>Reconstruction</a:t>
            </a:r>
            <a:r>
              <a:rPr lang="it-IT" sz="2400" dirty="0" smtClean="0"/>
              <a:t>: "</a:t>
            </a:r>
            <a:r>
              <a:rPr lang="it-IT" sz="2400" dirty="0" err="1" smtClean="0"/>
              <a:t>We</a:t>
            </a:r>
            <a:r>
              <a:rPr lang="it-IT" sz="2400" dirty="0" smtClean="0"/>
              <a:t> </a:t>
            </a:r>
            <a:r>
              <a:rPr lang="it-IT" sz="2400" dirty="0" err="1" smtClean="0"/>
              <a:t>looked</a:t>
            </a:r>
            <a:r>
              <a:rPr lang="it-IT" sz="2400" dirty="0" smtClean="0"/>
              <a:t> at </a:t>
            </a:r>
            <a:r>
              <a:rPr lang="it-IT" sz="2400" dirty="0" err="1" smtClean="0"/>
              <a:t>different</a:t>
            </a:r>
            <a:r>
              <a:rPr lang="it-IT" sz="2400" dirty="0" smtClean="0"/>
              <a:t> </a:t>
            </a:r>
            <a:r>
              <a:rPr lang="it-IT" sz="2400" dirty="0" err="1" smtClean="0"/>
              <a:t>historical</a:t>
            </a:r>
            <a:r>
              <a:rPr lang="it-IT" sz="2400" dirty="0" smtClean="0"/>
              <a:t> </a:t>
            </a:r>
            <a:r>
              <a:rPr lang="it-IT" sz="2400" dirty="0" err="1" smtClean="0"/>
              <a:t>interpretations…</a:t>
            </a:r>
            <a:r>
              <a:rPr lang="it-IT" sz="2400" dirty="0" smtClean="0"/>
              <a:t>. </a:t>
            </a:r>
            <a:r>
              <a:rPr lang="it-IT" sz="2400" dirty="0" err="1" smtClean="0"/>
              <a:t>from</a:t>
            </a:r>
            <a:r>
              <a:rPr lang="it-IT" sz="2400" dirty="0" smtClean="0"/>
              <a:t> the 1870s and </a:t>
            </a:r>
            <a:r>
              <a:rPr lang="it-IT" sz="2400" dirty="0" err="1" smtClean="0"/>
              <a:t>from</a:t>
            </a:r>
            <a:r>
              <a:rPr lang="it-IT" sz="2400" dirty="0" smtClean="0"/>
              <a:t> the 1920s and </a:t>
            </a:r>
            <a:r>
              <a:rPr lang="it-IT" sz="2400" dirty="0" err="1" smtClean="0"/>
              <a:t>from</a:t>
            </a:r>
            <a:r>
              <a:rPr lang="it-IT" sz="2400" dirty="0" smtClean="0"/>
              <a:t> the 1960s and </a:t>
            </a:r>
            <a:r>
              <a:rPr lang="it-IT" sz="2400" dirty="0" err="1" smtClean="0"/>
              <a:t>they</a:t>
            </a:r>
            <a:r>
              <a:rPr lang="it-IT" sz="2400" dirty="0" smtClean="0"/>
              <a:t> </a:t>
            </a:r>
            <a:r>
              <a:rPr lang="it-IT" sz="2400" dirty="0" err="1" smtClean="0"/>
              <a:t>had</a:t>
            </a:r>
            <a:r>
              <a:rPr lang="it-IT" sz="2400" dirty="0" smtClean="0"/>
              <a:t> </a:t>
            </a:r>
            <a:r>
              <a:rPr lang="it-IT" sz="2400" dirty="0" err="1" smtClean="0"/>
              <a:t>to</a:t>
            </a:r>
            <a:r>
              <a:rPr lang="it-IT" sz="2400" dirty="0" smtClean="0"/>
              <a:t> </a:t>
            </a:r>
            <a:r>
              <a:rPr lang="it-IT" sz="2400" dirty="0" err="1" smtClean="0"/>
              <a:t>pick</a:t>
            </a:r>
            <a:r>
              <a:rPr lang="it-IT" sz="2400" dirty="0" smtClean="0"/>
              <a:t> a </a:t>
            </a:r>
            <a:r>
              <a:rPr lang="it-IT" sz="2400" dirty="0" err="1" smtClean="0"/>
              <a:t>claim</a:t>
            </a:r>
            <a:r>
              <a:rPr lang="it-IT" sz="2400" dirty="0" smtClean="0"/>
              <a:t> </a:t>
            </a:r>
            <a:r>
              <a:rPr lang="it-IT" sz="2400" dirty="0" err="1" smtClean="0"/>
              <a:t>that</a:t>
            </a:r>
            <a:r>
              <a:rPr lang="it-IT" sz="2400" dirty="0" smtClean="0"/>
              <a:t> a </a:t>
            </a:r>
            <a:r>
              <a:rPr lang="it-IT" sz="2400" dirty="0" err="1" smtClean="0"/>
              <a:t>historian</a:t>
            </a:r>
            <a:r>
              <a:rPr lang="it-IT" sz="2400" dirty="0" smtClean="0"/>
              <a:t> </a:t>
            </a:r>
            <a:r>
              <a:rPr lang="it-IT" sz="2400" dirty="0" err="1" smtClean="0"/>
              <a:t>made</a:t>
            </a:r>
            <a:r>
              <a:rPr lang="it-IT" sz="2400" dirty="0" smtClean="0"/>
              <a:t> </a:t>
            </a:r>
            <a:r>
              <a:rPr lang="it-IT" sz="2400" dirty="0" err="1" smtClean="0"/>
              <a:t>about</a:t>
            </a:r>
            <a:r>
              <a:rPr lang="it-IT" sz="2400" dirty="0" smtClean="0"/>
              <a:t> </a:t>
            </a:r>
            <a:r>
              <a:rPr lang="it-IT" sz="2400" dirty="0" err="1" smtClean="0"/>
              <a:t>Reconstruction</a:t>
            </a:r>
            <a:r>
              <a:rPr lang="it-IT" sz="2400" dirty="0" smtClean="0"/>
              <a:t>. </a:t>
            </a:r>
            <a:r>
              <a:rPr lang="it-IT" sz="2400" dirty="0" err="1" smtClean="0"/>
              <a:t>They</a:t>
            </a:r>
            <a:r>
              <a:rPr lang="it-IT" sz="2400" dirty="0" smtClean="0"/>
              <a:t> </a:t>
            </a:r>
            <a:r>
              <a:rPr lang="it-IT" sz="2400" dirty="0" err="1" smtClean="0"/>
              <a:t>had</a:t>
            </a:r>
            <a:r>
              <a:rPr lang="it-IT" sz="2400" dirty="0" smtClean="0"/>
              <a:t> </a:t>
            </a:r>
            <a:r>
              <a:rPr lang="it-IT" sz="2400" dirty="0" err="1" smtClean="0"/>
              <a:t>to</a:t>
            </a:r>
            <a:r>
              <a:rPr lang="it-IT" sz="2400" dirty="0" smtClean="0"/>
              <a:t> do </a:t>
            </a:r>
            <a:r>
              <a:rPr lang="it-IT" sz="2400" dirty="0" err="1" smtClean="0"/>
              <a:t>research</a:t>
            </a:r>
            <a:r>
              <a:rPr lang="it-IT" sz="2400" dirty="0" smtClean="0"/>
              <a:t> </a:t>
            </a:r>
            <a:r>
              <a:rPr lang="it-IT" sz="2400" dirty="0" err="1" smtClean="0"/>
              <a:t>to</a:t>
            </a:r>
            <a:r>
              <a:rPr lang="it-IT" sz="2400" dirty="0" smtClean="0"/>
              <a:t> </a:t>
            </a:r>
            <a:r>
              <a:rPr lang="it-IT" sz="2400" dirty="0" err="1" smtClean="0"/>
              <a:t>either</a:t>
            </a:r>
            <a:r>
              <a:rPr lang="it-IT" sz="2400" dirty="0" smtClean="0"/>
              <a:t> prove the </a:t>
            </a:r>
            <a:r>
              <a:rPr lang="it-IT" sz="2400" dirty="0" err="1" smtClean="0"/>
              <a:t>claim</a:t>
            </a:r>
            <a:r>
              <a:rPr lang="it-IT" sz="2400" dirty="0" smtClean="0"/>
              <a:t> </a:t>
            </a:r>
            <a:r>
              <a:rPr lang="it-IT" sz="2400" dirty="0" err="1" smtClean="0"/>
              <a:t>true</a:t>
            </a:r>
            <a:r>
              <a:rPr lang="it-IT" sz="2400" dirty="0" smtClean="0"/>
              <a:t> or </a:t>
            </a:r>
            <a:r>
              <a:rPr lang="it-IT" sz="2400" dirty="0" err="1" smtClean="0"/>
              <a:t>debunk</a:t>
            </a:r>
            <a:r>
              <a:rPr lang="it-IT" sz="2400" dirty="0" smtClean="0"/>
              <a:t>  </a:t>
            </a:r>
            <a:r>
              <a:rPr lang="it-IT" sz="2400" dirty="0" err="1" smtClean="0"/>
              <a:t>it</a:t>
            </a:r>
            <a:r>
              <a:rPr lang="it-IT" sz="2400" dirty="0" smtClean="0"/>
              <a:t> and compile the </a:t>
            </a:r>
            <a:r>
              <a:rPr lang="it-IT" sz="2400" dirty="0" err="1" smtClean="0"/>
              <a:t>primary</a:t>
            </a:r>
            <a:r>
              <a:rPr lang="it-IT" sz="2400" dirty="0" smtClean="0"/>
              <a:t> source </a:t>
            </a:r>
            <a:r>
              <a:rPr lang="it-IT" sz="2400" dirty="0" err="1" smtClean="0"/>
              <a:t>research</a:t>
            </a:r>
            <a:r>
              <a:rPr lang="it-IT" sz="2400" dirty="0" smtClean="0"/>
              <a:t> and </a:t>
            </a:r>
            <a:r>
              <a:rPr lang="it-IT" sz="2400" dirty="0" err="1" smtClean="0"/>
              <a:t>analyze</a:t>
            </a:r>
            <a:r>
              <a:rPr lang="it-IT" sz="2400" dirty="0" smtClean="0"/>
              <a:t> the </a:t>
            </a:r>
            <a:r>
              <a:rPr lang="it-IT" sz="2400" dirty="0" err="1" smtClean="0"/>
              <a:t>documents</a:t>
            </a:r>
            <a:r>
              <a:rPr lang="it-IT" sz="2400" dirty="0" smtClean="0"/>
              <a:t>." </a:t>
            </a:r>
            <a:r>
              <a:rPr lang="it-IT" sz="2400" dirty="0" err="1" smtClean="0"/>
              <a:t>History</a:t>
            </a:r>
            <a:r>
              <a:rPr lang="it-IT" sz="2400" dirty="0" smtClean="0"/>
              <a:t> </a:t>
            </a:r>
            <a:r>
              <a:rPr lang="it-IT" sz="2400" dirty="0" err="1" smtClean="0"/>
              <a:t>was</a:t>
            </a:r>
            <a:r>
              <a:rPr lang="it-IT" sz="2400" dirty="0" smtClean="0"/>
              <a:t> </a:t>
            </a:r>
            <a:r>
              <a:rPr lang="it-IT" sz="2400" dirty="0" err="1" smtClean="0"/>
              <a:t>taught</a:t>
            </a:r>
            <a:r>
              <a:rPr lang="it-IT" sz="2400" dirty="0" smtClean="0"/>
              <a:t> </a:t>
            </a:r>
            <a:r>
              <a:rPr lang="it-IT" sz="2400" dirty="0" err="1" smtClean="0"/>
              <a:t>as</a:t>
            </a:r>
            <a:r>
              <a:rPr lang="it-IT" sz="2400" dirty="0" smtClean="0"/>
              <a:t> </a:t>
            </a:r>
            <a:r>
              <a:rPr lang="it-IT" sz="2400" dirty="0" err="1" smtClean="0"/>
              <a:t>an</a:t>
            </a:r>
            <a:r>
              <a:rPr lang="it-IT" sz="2400" dirty="0" smtClean="0"/>
              <a:t> </a:t>
            </a:r>
            <a:r>
              <a:rPr lang="it-IT" sz="2400" dirty="0" err="1" smtClean="0"/>
              <a:t>occurrence</a:t>
            </a:r>
            <a:r>
              <a:rPr lang="it-IT" sz="2400" dirty="0" smtClean="0"/>
              <a:t> </a:t>
            </a:r>
            <a:r>
              <a:rPr lang="it-IT" sz="2400" dirty="0" err="1" smtClean="0"/>
              <a:t>requiring</a:t>
            </a:r>
            <a:r>
              <a:rPr lang="it-IT" sz="2400" dirty="0" smtClean="0"/>
              <a:t> </a:t>
            </a:r>
            <a:r>
              <a:rPr lang="it-IT" sz="2400" dirty="0" err="1" smtClean="0"/>
              <a:t>interrogation</a:t>
            </a:r>
            <a:r>
              <a:rPr lang="it-IT" sz="2400" dirty="0" smtClean="0"/>
              <a:t> and </a:t>
            </a:r>
            <a:r>
              <a:rPr lang="it-IT" sz="2400" dirty="0" err="1" smtClean="0"/>
              <a:t>interpretation</a:t>
            </a:r>
            <a:r>
              <a:rPr lang="it-IT" sz="2400" dirty="0" smtClean="0"/>
              <a:t>, </a:t>
            </a:r>
            <a:r>
              <a:rPr lang="it-IT" sz="2400" dirty="0" err="1" smtClean="0"/>
              <a:t>not</a:t>
            </a:r>
            <a:r>
              <a:rPr lang="it-IT" sz="2400" dirty="0" smtClean="0"/>
              <a:t> passive </a:t>
            </a:r>
            <a:r>
              <a:rPr lang="it-IT" sz="2400" dirty="0" err="1" smtClean="0"/>
              <a:t>acceptance</a:t>
            </a:r>
            <a:r>
              <a:rPr lang="it-IT" sz="2400" dirty="0" smtClean="0"/>
              <a:t>. </a:t>
            </a:r>
            <a:r>
              <a:rPr lang="it-IT" sz="2400" dirty="0" err="1" smtClean="0"/>
              <a:t>Welcoming</a:t>
            </a:r>
            <a:r>
              <a:rPr lang="it-IT" sz="2400" dirty="0" smtClean="0"/>
              <a:t> </a:t>
            </a:r>
            <a:r>
              <a:rPr lang="it-IT" sz="2400" dirty="0" err="1" smtClean="0"/>
              <a:t>students</a:t>
            </a:r>
            <a:r>
              <a:rPr lang="it-IT" sz="2400" dirty="0" smtClean="0"/>
              <a:t> </a:t>
            </a:r>
            <a:r>
              <a:rPr lang="it-IT" sz="2400" dirty="0" err="1" smtClean="0"/>
              <a:t>into</a:t>
            </a:r>
            <a:r>
              <a:rPr lang="it-IT" sz="2400" dirty="0" smtClean="0"/>
              <a:t> </a:t>
            </a:r>
            <a:r>
              <a:rPr lang="it-IT" sz="2400" dirty="0" err="1" smtClean="0"/>
              <a:t>this</a:t>
            </a:r>
            <a:r>
              <a:rPr lang="it-IT" sz="2400" dirty="0" smtClean="0"/>
              <a:t> </a:t>
            </a:r>
            <a:r>
              <a:rPr lang="it-IT" sz="2400" dirty="0" err="1" smtClean="0"/>
              <a:t>process</a:t>
            </a:r>
            <a:r>
              <a:rPr lang="it-IT" sz="2400" dirty="0" smtClean="0"/>
              <a:t> </a:t>
            </a:r>
            <a:r>
              <a:rPr lang="it-IT" sz="2400" dirty="0" err="1" smtClean="0"/>
              <a:t>of</a:t>
            </a:r>
            <a:r>
              <a:rPr lang="it-IT" sz="2400" dirty="0" smtClean="0"/>
              <a:t> </a:t>
            </a:r>
            <a:r>
              <a:rPr lang="it-IT" sz="2400" dirty="0" err="1" smtClean="0"/>
              <a:t>critical</a:t>
            </a:r>
            <a:r>
              <a:rPr lang="it-IT" sz="2400" dirty="0" smtClean="0"/>
              <a:t> </a:t>
            </a:r>
            <a:r>
              <a:rPr lang="it-IT" sz="2400" dirty="0" err="1" smtClean="0"/>
              <a:t>thinking</a:t>
            </a:r>
            <a:r>
              <a:rPr lang="it-IT" sz="2400" dirty="0" smtClean="0"/>
              <a:t> and </a:t>
            </a:r>
            <a:r>
              <a:rPr lang="it-IT" sz="2400" dirty="0" err="1" smtClean="0"/>
              <a:t>analysis</a:t>
            </a:r>
            <a:r>
              <a:rPr lang="it-IT" sz="2400" dirty="0" smtClean="0"/>
              <a:t> </a:t>
            </a:r>
            <a:r>
              <a:rPr lang="it-IT" sz="2400" dirty="0" err="1" smtClean="0"/>
              <a:t>seems</a:t>
            </a:r>
            <a:r>
              <a:rPr lang="it-IT" sz="2400" dirty="0" smtClean="0"/>
              <a:t> </a:t>
            </a:r>
            <a:r>
              <a:rPr lang="it-IT" sz="2400" dirty="0" err="1" smtClean="0"/>
              <a:t>universal</a:t>
            </a:r>
            <a:r>
              <a:rPr lang="it-IT" sz="2400" dirty="0" smtClean="0"/>
              <a:t> at Impact </a:t>
            </a:r>
            <a:r>
              <a:rPr lang="it-IT" sz="2400" dirty="0" err="1" smtClean="0"/>
              <a:t>Academy—across</a:t>
            </a:r>
            <a:r>
              <a:rPr lang="it-IT" sz="2400" dirty="0" smtClean="0"/>
              <a:t> the </a:t>
            </a:r>
            <a:r>
              <a:rPr lang="it-IT" sz="2400" dirty="0" err="1" smtClean="0"/>
              <a:t>board</a:t>
            </a:r>
            <a:r>
              <a:rPr lang="it-IT" sz="2400" dirty="0" smtClean="0"/>
              <a:t>, </a:t>
            </a:r>
            <a:r>
              <a:rPr lang="it-IT" sz="2400" dirty="0" err="1" smtClean="0"/>
              <a:t>teachers</a:t>
            </a:r>
            <a:r>
              <a:rPr lang="it-IT" sz="2400" dirty="0" smtClean="0"/>
              <a:t> </a:t>
            </a:r>
            <a:r>
              <a:rPr lang="it-IT" sz="2400" dirty="0" err="1" smtClean="0"/>
              <a:t>prompt</a:t>
            </a:r>
            <a:r>
              <a:rPr lang="it-IT" sz="2400" dirty="0" smtClean="0"/>
              <a:t> </a:t>
            </a:r>
            <a:r>
              <a:rPr lang="it-IT" sz="2400" dirty="0" err="1" smtClean="0"/>
              <a:t>students</a:t>
            </a:r>
            <a:r>
              <a:rPr lang="it-IT" sz="2400" dirty="0" smtClean="0"/>
              <a:t> </a:t>
            </a:r>
            <a:r>
              <a:rPr lang="it-IT" sz="2400" dirty="0" err="1" smtClean="0"/>
              <a:t>to</a:t>
            </a:r>
            <a:r>
              <a:rPr lang="it-IT" sz="2400" dirty="0" smtClean="0"/>
              <a:t> </a:t>
            </a:r>
            <a:r>
              <a:rPr lang="it-IT" sz="2400" dirty="0" err="1" smtClean="0"/>
              <a:t>interact</a:t>
            </a:r>
            <a:r>
              <a:rPr lang="it-IT" sz="2400" dirty="0" smtClean="0"/>
              <a:t> </a:t>
            </a:r>
            <a:r>
              <a:rPr lang="it-IT" sz="2400" dirty="0" err="1" smtClean="0"/>
              <a:t>with</a:t>
            </a:r>
            <a:r>
              <a:rPr lang="it-IT" sz="2400" dirty="0" smtClean="0"/>
              <a:t> </a:t>
            </a:r>
            <a:r>
              <a:rPr lang="it-IT" sz="2400" dirty="0" err="1" smtClean="0"/>
              <a:t>texts</a:t>
            </a:r>
            <a:r>
              <a:rPr lang="it-IT" sz="2400" dirty="0" smtClean="0"/>
              <a:t> so </a:t>
            </a:r>
            <a:r>
              <a:rPr lang="it-IT" sz="2400" dirty="0" err="1" smtClean="0"/>
              <a:t>that</a:t>
            </a:r>
            <a:r>
              <a:rPr lang="it-IT" sz="2400" dirty="0" smtClean="0"/>
              <a:t> </a:t>
            </a:r>
            <a:r>
              <a:rPr lang="it-IT" sz="2400" dirty="0" err="1" smtClean="0"/>
              <a:t>they</a:t>
            </a:r>
            <a:r>
              <a:rPr lang="it-IT" sz="2400" dirty="0" smtClean="0"/>
              <a:t> work in </a:t>
            </a:r>
            <a:r>
              <a:rPr lang="it-IT" sz="2400" dirty="0" err="1" smtClean="0"/>
              <a:t>collaboration</a:t>
            </a:r>
            <a:r>
              <a:rPr lang="it-IT" sz="2400" dirty="0" smtClean="0"/>
              <a:t> </a:t>
            </a:r>
            <a:r>
              <a:rPr lang="it-IT" sz="2400" dirty="0" err="1" smtClean="0"/>
              <a:t>to</a:t>
            </a:r>
            <a:r>
              <a:rPr lang="it-IT" sz="2400" dirty="0" smtClean="0"/>
              <a:t> </a:t>
            </a:r>
            <a:r>
              <a:rPr lang="it-IT" sz="2400" dirty="0" err="1" smtClean="0"/>
              <a:t>make</a:t>
            </a:r>
            <a:r>
              <a:rPr lang="it-IT" sz="2400" dirty="0" smtClean="0"/>
              <a:t> </a:t>
            </a:r>
            <a:r>
              <a:rPr lang="it-IT" sz="2400" dirty="0" err="1" smtClean="0"/>
              <a:t>their</a:t>
            </a:r>
            <a:r>
              <a:rPr lang="it-IT" sz="2400" dirty="0" smtClean="0"/>
              <a:t> </a:t>
            </a:r>
            <a:r>
              <a:rPr lang="it-IT" sz="2400" dirty="0" err="1" smtClean="0"/>
              <a:t>own</a:t>
            </a:r>
            <a:r>
              <a:rPr lang="it-IT" sz="2400" dirty="0" smtClean="0"/>
              <a:t> </a:t>
            </a:r>
            <a:r>
              <a:rPr lang="it-IT" sz="2400" dirty="0" err="1" smtClean="0"/>
              <a:t>meaning</a:t>
            </a:r>
            <a:r>
              <a:rPr lang="it-IT" sz="2400" dirty="0" smtClean="0"/>
              <a:t> </a:t>
            </a:r>
            <a:r>
              <a:rPr lang="it-IT" sz="2400" dirty="0" err="1" smtClean="0"/>
              <a:t>of</a:t>
            </a:r>
            <a:r>
              <a:rPr lang="it-IT" sz="2400" dirty="0" smtClean="0"/>
              <a:t> the world </a:t>
            </a:r>
            <a:r>
              <a:rPr lang="it-IT" sz="2400" dirty="0" err="1" smtClean="0"/>
              <a:t>around</a:t>
            </a:r>
            <a:r>
              <a:rPr lang="it-IT" sz="2400" dirty="0" smtClean="0"/>
              <a:t> </a:t>
            </a:r>
            <a:r>
              <a:rPr lang="it-IT" sz="2400" dirty="0" err="1" smtClean="0"/>
              <a:t>them</a:t>
            </a:r>
            <a:r>
              <a:rPr lang="it-IT" sz="2400" dirty="0" smtClean="0"/>
              <a:t>.</a:t>
            </a:r>
          </a:p>
          <a:p>
            <a:pPr marL="0" indent="0" eaLnBrk="1" hangingPunct="1">
              <a:lnSpc>
                <a:spcPct val="90000"/>
              </a:lnSpc>
              <a:buNone/>
            </a:pPr>
            <a:endParaRPr lang="en-US" altLang="it-IT" sz="2400" dirty="0" smtClean="0">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3"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4"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5"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Placeholder 2"/>
          <p:cNvSpPr>
            <a:spLocks noGrp="1"/>
          </p:cNvSpPr>
          <p:nvPr>
            <p:ph type="body" idx="4294967295"/>
          </p:nvPr>
        </p:nvSpPr>
        <p:spPr>
          <a:xfrm>
            <a:off x="685800" y="990600"/>
            <a:ext cx="7772400" cy="5257800"/>
          </a:xfrm>
        </p:spPr>
        <p:txBody>
          <a:bodyPr lIns="45720" rIns="45720"/>
          <a:lstStyle/>
          <a:p>
            <a:pPr marL="0" indent="0" eaLnBrk="1" hangingPunct="1">
              <a:buFont typeface="Wingdings 2" pitchFamily="18" charset="2"/>
              <a:buNone/>
            </a:pPr>
            <a:r>
              <a:rPr lang="en-US" sz="3600" b="1" dirty="0" smtClean="0"/>
              <a:t>Education </a:t>
            </a:r>
            <a:r>
              <a:rPr lang="en-US" sz="3600" dirty="0" smtClean="0"/>
              <a:t>plays a crucial role in the</a:t>
            </a:r>
            <a:r>
              <a:rPr lang="en-US" sz="3600" b="1" dirty="0" smtClean="0"/>
              <a:t> social construction of reality </a:t>
            </a:r>
            <a:r>
              <a:rPr lang="en-US" sz="3600" dirty="0" smtClean="0"/>
              <a:t>and it is more and more evident that </a:t>
            </a:r>
            <a:r>
              <a:rPr lang="en-US" sz="3600" b="1" dirty="0" smtClean="0">
                <a:solidFill>
                  <a:srgbClr val="FFFF00"/>
                </a:solidFill>
              </a:rPr>
              <a:t>we need a paradigm change </a:t>
            </a:r>
            <a:r>
              <a:rPr lang="en-US" sz="3600" dirty="0" smtClean="0"/>
              <a:t>in </a:t>
            </a:r>
            <a:r>
              <a:rPr lang="en-US" sz="3600" b="1" dirty="0" smtClean="0">
                <a:solidFill>
                  <a:srgbClr val="FFFF00"/>
                </a:solidFill>
              </a:rPr>
              <a:t>education</a:t>
            </a:r>
            <a:r>
              <a:rPr lang="en-US" sz="3600" dirty="0" smtClean="0">
                <a:solidFill>
                  <a:srgbClr val="FFFF00"/>
                </a:solidFill>
              </a:rPr>
              <a:t> </a:t>
            </a:r>
            <a:r>
              <a:rPr lang="en-US" sz="3600" dirty="0" smtClean="0"/>
              <a:t>in order to</a:t>
            </a:r>
            <a:r>
              <a:rPr lang="en-US" sz="3600" dirty="0" smtClean="0">
                <a:solidFill>
                  <a:srgbClr val="FFFF00"/>
                </a:solidFill>
              </a:rPr>
              <a:t> </a:t>
            </a:r>
            <a:r>
              <a:rPr lang="en-US" sz="3600" b="1" dirty="0" smtClean="0">
                <a:solidFill>
                  <a:srgbClr val="FFFF00"/>
                </a:solidFill>
              </a:rPr>
              <a:t>enable people to deal effectively </a:t>
            </a:r>
          </a:p>
          <a:p>
            <a:pPr marL="0" indent="0" eaLnBrk="1" hangingPunct="1">
              <a:buFont typeface="Wingdings 2" pitchFamily="18" charset="2"/>
              <a:buNone/>
            </a:pPr>
            <a:r>
              <a:rPr lang="en-US" sz="3600" dirty="0" smtClean="0"/>
              <a:t>with the</a:t>
            </a:r>
            <a:r>
              <a:rPr lang="en-US" sz="3600" b="1" dirty="0" smtClean="0">
                <a:solidFill>
                  <a:srgbClr val="FFFF00"/>
                </a:solidFill>
              </a:rPr>
              <a:t> mounting challenges facing humanity.</a:t>
            </a:r>
            <a:r>
              <a:rPr lang="en-US" sz="3600" dirty="0" smtClean="0"/>
              <a:t> </a:t>
            </a:r>
          </a:p>
          <a:p>
            <a:pPr marL="0" indent="0" algn="ctr" eaLnBrk="1" hangingPunct="1">
              <a:buFont typeface="Wingdings 2" pitchFamily="18" charset="2"/>
              <a:buNone/>
            </a:pPr>
            <a:endParaRPr lang="en-US" altLang="it-IT" sz="3600" dirty="0" smtClean="0">
              <a:latin typeface="Arial" charset="0"/>
              <a:cs typeface="Arial" charset="0"/>
            </a:endParaRPr>
          </a:p>
        </p:txBody>
      </p:sp>
      <p:grpSp>
        <p:nvGrpSpPr>
          <p:cNvPr id="19458"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9460"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9461"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9464"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Placeholder 2"/>
          <p:cNvSpPr>
            <a:spLocks noGrp="1"/>
          </p:cNvSpPr>
          <p:nvPr>
            <p:ph type="body" idx="4294967295"/>
          </p:nvPr>
        </p:nvSpPr>
        <p:spPr>
          <a:xfrm>
            <a:off x="685800" y="990600"/>
            <a:ext cx="7772400" cy="5257800"/>
          </a:xfrm>
        </p:spPr>
        <p:txBody>
          <a:bodyPr lIns="45720" rIns="45720"/>
          <a:lstStyle/>
          <a:p>
            <a:pPr marL="0" indent="0" eaLnBrk="1" hangingPunct="1">
              <a:buFont typeface="Wingdings 2" pitchFamily="18" charset="2"/>
              <a:buNone/>
            </a:pPr>
            <a:r>
              <a:rPr lang="en-US" sz="3200" dirty="0" smtClean="0"/>
              <a:t>This retooling needs </a:t>
            </a:r>
            <a:r>
              <a:rPr lang="en-US" sz="3200" b="1" dirty="0" smtClean="0"/>
              <a:t>to start </a:t>
            </a:r>
            <a:r>
              <a:rPr lang="en-US" sz="3200" b="1" dirty="0" smtClean="0">
                <a:solidFill>
                  <a:srgbClr val="FFFF00"/>
                </a:solidFill>
              </a:rPr>
              <a:t>with our frames of reference</a:t>
            </a:r>
            <a:r>
              <a:rPr lang="en-US" sz="3200" dirty="0" smtClean="0"/>
              <a:t>. </a:t>
            </a:r>
          </a:p>
          <a:p>
            <a:pPr marL="0" indent="0" eaLnBrk="1" hangingPunct="1">
              <a:buFont typeface="Wingdings 2" pitchFamily="18" charset="2"/>
              <a:buNone/>
            </a:pPr>
            <a:endParaRPr lang="en-US" sz="2000" dirty="0" smtClean="0"/>
          </a:p>
          <a:p>
            <a:pPr marL="0" indent="0" eaLnBrk="1" hangingPunct="1">
              <a:buFont typeface="Wingdings 2" pitchFamily="18" charset="2"/>
              <a:buNone/>
            </a:pPr>
            <a:r>
              <a:rPr lang="en-US" sz="3200" dirty="0" smtClean="0"/>
              <a:t>We need to </a:t>
            </a:r>
            <a:r>
              <a:rPr lang="en-US" sz="3200" b="1" dirty="0" smtClean="0">
                <a:solidFill>
                  <a:srgbClr val="FFFF00"/>
                </a:solidFill>
              </a:rPr>
              <a:t>create a new paradigm of education</a:t>
            </a:r>
            <a:r>
              <a:rPr lang="en-US" sz="3200" b="1" dirty="0" smtClean="0"/>
              <a:t> </a:t>
            </a:r>
            <a:r>
              <a:rPr lang="en-US" sz="3200" dirty="0" smtClean="0"/>
              <a:t>in order to </a:t>
            </a:r>
            <a:r>
              <a:rPr lang="en-US" sz="3200" b="1" dirty="0" smtClean="0">
                <a:solidFill>
                  <a:srgbClr val="FFFF00"/>
                </a:solidFill>
              </a:rPr>
              <a:t>enable</a:t>
            </a:r>
            <a:r>
              <a:rPr lang="en-US" sz="3200" dirty="0" smtClean="0">
                <a:solidFill>
                  <a:srgbClr val="FFFF00"/>
                </a:solidFill>
              </a:rPr>
              <a:t> </a:t>
            </a:r>
            <a:r>
              <a:rPr lang="en-US" sz="3200" b="1" dirty="0" smtClean="0">
                <a:solidFill>
                  <a:srgbClr val="FFFF00"/>
                </a:solidFill>
              </a:rPr>
              <a:t>education </a:t>
            </a:r>
            <a:r>
              <a:rPr lang="en-US" sz="3200" dirty="0" smtClean="0"/>
              <a:t>to</a:t>
            </a:r>
            <a:r>
              <a:rPr lang="en-US" sz="3200" b="1" dirty="0" smtClean="0">
                <a:solidFill>
                  <a:srgbClr val="FFFF00"/>
                </a:solidFill>
              </a:rPr>
              <a:t> serve people’s needs</a:t>
            </a:r>
            <a:r>
              <a:rPr lang="en-US" sz="3200" b="1" dirty="0" smtClean="0"/>
              <a:t> </a:t>
            </a:r>
          </a:p>
          <a:p>
            <a:pPr marL="0" indent="0" eaLnBrk="1" hangingPunct="1">
              <a:buFont typeface="Wingdings 2" pitchFamily="18" charset="2"/>
              <a:buNone/>
            </a:pPr>
            <a:r>
              <a:rPr lang="en-US" sz="3200" dirty="0" smtClean="0"/>
              <a:t>and to have relevance in public service, social responsibility and sustainable governance and development.</a:t>
            </a:r>
            <a:endParaRPr lang="it-IT" sz="3200" dirty="0" smtClean="0"/>
          </a:p>
          <a:p>
            <a:pPr marL="0" indent="0" algn="ctr" eaLnBrk="1" hangingPunct="1">
              <a:buFont typeface="Wingdings 2" pitchFamily="18" charset="2"/>
              <a:buNone/>
            </a:pPr>
            <a:endParaRPr lang="en-US" altLang="it-IT" sz="3600" dirty="0" smtClean="0">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9460"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9461"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9464"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phpThumb_generated_thumbnail[1].jpeg"/>
          <p:cNvPicPr>
            <a:picLocks noChangeAspect="1"/>
          </p:cNvPicPr>
          <p:nvPr/>
        </p:nvPicPr>
        <p:blipFill>
          <a:blip r:embed="rId2" cstate="print"/>
          <a:srcRect/>
          <a:stretch>
            <a:fillRect/>
          </a:stretch>
        </p:blipFill>
        <p:spPr bwMode="auto">
          <a:xfrm>
            <a:off x="609600" y="1295400"/>
            <a:ext cx="7924800" cy="3962400"/>
          </a:xfrm>
          <a:prstGeom prst="rect">
            <a:avLst/>
          </a:prstGeom>
          <a:noFill/>
          <a:ln w="9525">
            <a:noFill/>
            <a:miter lim="800000"/>
            <a:headEnd/>
            <a:tailEnd/>
          </a:ln>
        </p:spPr>
      </p:pic>
      <p:grpSp>
        <p:nvGrpSpPr>
          <p:cNvPr id="4" name="Group 3"/>
          <p:cNvGrpSpPr/>
          <p:nvPr/>
        </p:nvGrpSpPr>
        <p:grpSpPr>
          <a:xfrm>
            <a:off x="0" y="6096000"/>
            <a:ext cx="9144000" cy="685800"/>
            <a:chOff x="0" y="6172200"/>
            <a:chExt cx="9144000" cy="685800"/>
          </a:xfrm>
          <a:noFill/>
        </p:grpSpPr>
        <p:sp>
          <p:nvSpPr>
            <p:cNvPr id="5" name="Rectangle 4"/>
            <p:cNvSpPr/>
            <p:nvPr/>
          </p:nvSpPr>
          <p:spPr>
            <a:xfrm>
              <a:off x="0" y="6172200"/>
              <a:ext cx="9144000" cy="685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noFill/>
              </a:endParaRPr>
            </a:p>
          </p:txBody>
        </p:sp>
        <p:pic>
          <p:nvPicPr>
            <p:cNvPr id="6" name="Picture 5"/>
            <p:cNvPicPr>
              <a:picLocks noChangeAspect="1" noChangeArrowheads="1"/>
            </p:cNvPicPr>
            <p:nvPr/>
          </p:nvPicPr>
          <p:blipFill>
            <a:blip r:embed="rId3" cstate="print"/>
            <a:srcRect/>
            <a:stretch>
              <a:fillRect/>
            </a:stretch>
          </p:blipFill>
          <p:spPr bwMode="auto">
            <a:xfrm>
              <a:off x="6405728" y="6326187"/>
              <a:ext cx="2717800" cy="377825"/>
            </a:xfrm>
            <a:prstGeom prst="rect">
              <a:avLst/>
            </a:prstGeom>
            <a:grpFill/>
            <a:ln w="9525">
              <a:noFill/>
              <a:miter lim="800000"/>
              <a:headEnd/>
              <a:tailEnd/>
            </a:ln>
          </p:spPr>
        </p:pic>
        <p:pic>
          <p:nvPicPr>
            <p:cNvPr id="7" name="Picture 6"/>
            <p:cNvPicPr>
              <a:picLocks noChangeAspect="1"/>
            </p:cNvPicPr>
            <p:nvPr/>
          </p:nvPicPr>
          <p:blipFill>
            <a:blip r:embed="rId4" cstate="print">
              <a:extLst>
                <a:ext uri="{28A0092B-C50C-407E-A947-70E740481C1C}"/>
              </a:extLst>
            </a:blip>
            <a:stretch>
              <a:fillRect/>
            </a:stretch>
          </p:blipFill>
          <p:spPr>
            <a:xfrm>
              <a:off x="152400" y="6217427"/>
              <a:ext cx="608030" cy="595345"/>
            </a:xfrm>
            <a:prstGeom prst="rect">
              <a:avLst/>
            </a:prstGeom>
            <a:grpFill/>
          </p:spPr>
        </p:pic>
        <p:sp>
          <p:nvSpPr>
            <p:cNvPr id="8" name="TextBox 7"/>
            <p:cNvSpPr txBox="1"/>
            <p:nvPr/>
          </p:nvSpPr>
          <p:spPr>
            <a:xfrm>
              <a:off x="760430" y="6320135"/>
              <a:ext cx="1525570" cy="461665"/>
            </a:xfrm>
            <a:prstGeom prst="rect">
              <a:avLst/>
            </a:prstGeom>
            <a:grp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latin typeface="+mn-lt"/>
                </a:rPr>
                <a:t>World Academy of Art and Science</a:t>
              </a:r>
              <a:endParaRPr lang="en-GB" sz="1200" b="1" dirty="0">
                <a:latin typeface="+mn-lt"/>
              </a:endParaRPr>
            </a:p>
          </p:txBody>
        </p:sp>
        <p:sp>
          <p:nvSpPr>
            <p:cNvPr id="9" name="TextBox 8"/>
            <p:cNvSpPr txBox="1"/>
            <p:nvPr/>
          </p:nvSpPr>
          <p:spPr>
            <a:xfrm>
              <a:off x="4113230" y="6172200"/>
              <a:ext cx="1144570" cy="646331"/>
            </a:xfrm>
            <a:prstGeom prst="rect">
              <a:avLst/>
            </a:prstGeom>
            <a:grp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latin typeface="+mn-lt"/>
                </a:rPr>
                <a:t>World University Consortium</a:t>
              </a:r>
              <a:endParaRPr lang="en-GB" sz="1200" b="1" dirty="0">
                <a:latin typeface="+mn-lt"/>
              </a:endParaRPr>
            </a:p>
          </p:txBody>
        </p:sp>
        <p:pic>
          <p:nvPicPr>
            <p:cNvPr id="10" name="Picture 9"/>
            <p:cNvPicPr>
              <a:picLocks noChangeAspect="1"/>
            </p:cNvPicPr>
            <p:nvPr/>
          </p:nvPicPr>
          <p:blipFill>
            <a:blip r:embed="rId5" cstate="print">
              <a:extLst>
                <a:ext uri="{28A0092B-C50C-407E-A947-70E740481C1C}"/>
              </a:extLst>
            </a:blip>
            <a:stretch>
              <a:fillRect/>
            </a:stretch>
          </p:blipFill>
          <p:spPr>
            <a:xfrm>
              <a:off x="3275031" y="6229047"/>
              <a:ext cx="582701" cy="601200"/>
            </a:xfrm>
            <a:prstGeom prst="rect">
              <a:avLst/>
            </a:prstGeom>
            <a:grpFill/>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Placeholder 2"/>
          <p:cNvSpPr>
            <a:spLocks noGrp="1"/>
          </p:cNvSpPr>
          <p:nvPr>
            <p:ph type="body" idx="1"/>
          </p:nvPr>
        </p:nvSpPr>
        <p:spPr>
          <a:xfrm>
            <a:off x="3886200" y="1676400"/>
            <a:ext cx="4876800" cy="3886200"/>
          </a:xfrm>
        </p:spPr>
        <p:txBody>
          <a:bodyPr/>
          <a:lstStyle/>
          <a:p>
            <a:pPr eaLnBrk="1" hangingPunct="1"/>
            <a:r>
              <a:rPr lang="en-US" altLang="it-IT" sz="3200" dirty="0" smtClean="0">
                <a:latin typeface="Arial" charset="0"/>
                <a:cs typeface="Arial" charset="0"/>
              </a:rPr>
              <a:t>For Carl Rogers human nature has a fundamental tendency, the </a:t>
            </a:r>
            <a:r>
              <a:rPr lang="en-US" altLang="it-IT" sz="3200" b="1" dirty="0" smtClean="0">
                <a:solidFill>
                  <a:srgbClr val="FFFF00"/>
                </a:solidFill>
                <a:latin typeface="Arial" charset="0"/>
                <a:cs typeface="Arial" charset="0"/>
              </a:rPr>
              <a:t>actualizing tendency,</a:t>
            </a:r>
            <a:r>
              <a:rPr lang="en-US" altLang="it-IT" sz="3200" dirty="0" smtClean="0">
                <a:latin typeface="Arial" charset="0"/>
                <a:cs typeface="Arial" charset="0"/>
              </a:rPr>
              <a:t> where </a:t>
            </a:r>
            <a:r>
              <a:rPr lang="en-US" altLang="it-IT" sz="3200" b="1" dirty="0" smtClean="0">
                <a:solidFill>
                  <a:srgbClr val="FFFF00"/>
                </a:solidFill>
                <a:latin typeface="Arial" charset="0"/>
                <a:cs typeface="Arial" charset="0"/>
              </a:rPr>
              <a:t>self-awareness generates self-regulation</a:t>
            </a:r>
            <a:r>
              <a:rPr lang="en-US" altLang="it-IT" sz="3200" dirty="0" smtClean="0">
                <a:solidFill>
                  <a:srgbClr val="FFFF00"/>
                </a:solidFill>
                <a:latin typeface="Arial" charset="0"/>
                <a:cs typeface="Arial" charset="0"/>
              </a:rPr>
              <a:t>. </a:t>
            </a:r>
          </a:p>
          <a:p>
            <a:pPr eaLnBrk="1" hangingPunct="1"/>
            <a:endParaRPr lang="en-US" altLang="it-IT" sz="3200" dirty="0" smtClean="0">
              <a:latin typeface="Arial" charset="0"/>
              <a:cs typeface="Arial" charset="0"/>
            </a:endParaRPr>
          </a:p>
        </p:txBody>
      </p:sp>
      <p:pic>
        <p:nvPicPr>
          <p:cNvPr id="39939" name="Picture 5" descr="CarlRogers1"/>
          <p:cNvPicPr>
            <a:picLocks noChangeAspect="1" noChangeArrowheads="1"/>
          </p:cNvPicPr>
          <p:nvPr/>
        </p:nvPicPr>
        <p:blipFill>
          <a:blip r:embed="rId2" cstate="print"/>
          <a:srcRect/>
          <a:stretch>
            <a:fillRect/>
          </a:stretch>
        </p:blipFill>
        <p:spPr bwMode="auto">
          <a:xfrm>
            <a:off x="555625" y="1371600"/>
            <a:ext cx="2873375" cy="419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Placeholder 2"/>
          <p:cNvSpPr>
            <a:spLocks noGrp="1"/>
          </p:cNvSpPr>
          <p:nvPr>
            <p:ph type="body" idx="4294967295"/>
          </p:nvPr>
        </p:nvSpPr>
        <p:spPr>
          <a:xfrm>
            <a:off x="-228600" y="762000"/>
            <a:ext cx="9372600" cy="5410200"/>
          </a:xfrm>
        </p:spPr>
        <p:txBody>
          <a:bodyPr lIns="45720" rIns="45720"/>
          <a:lstStyle/>
          <a:p>
            <a:pPr marL="1143000" lvl="2" indent="-228600">
              <a:buFont typeface="Wingdings 2" pitchFamily="18" charset="2"/>
              <a:buNone/>
            </a:pPr>
            <a:r>
              <a:rPr lang="en-US" sz="2400" b="1" dirty="0" smtClean="0">
                <a:latin typeface="Arial" charset="0"/>
              </a:rPr>
              <a:t>We  need to </a:t>
            </a:r>
            <a:r>
              <a:rPr lang="en-US" sz="2400" b="1" dirty="0" smtClean="0">
                <a:solidFill>
                  <a:srgbClr val="FFFF00"/>
                </a:solidFill>
                <a:latin typeface="Arial" charset="0"/>
              </a:rPr>
              <a:t>effectively protect and promote </a:t>
            </a:r>
          </a:p>
          <a:p>
            <a:pPr marL="1143000" lvl="2" indent="-228600">
              <a:buFont typeface="Wingdings 2" pitchFamily="18" charset="2"/>
              <a:buNone/>
            </a:pPr>
            <a:r>
              <a:rPr lang="en-US" sz="2400" b="1" dirty="0" smtClean="0">
                <a:solidFill>
                  <a:srgbClr val="FFFF00"/>
                </a:solidFill>
                <a:latin typeface="Arial" charset="0"/>
              </a:rPr>
              <a:t>human  &amp; environmental capital </a:t>
            </a:r>
          </a:p>
          <a:p>
            <a:pPr marL="1143000" lvl="2" indent="-228600">
              <a:buFont typeface="Wingdings 2" pitchFamily="18" charset="2"/>
              <a:buNone/>
            </a:pPr>
            <a:endParaRPr lang="en-US" sz="2000" b="1" dirty="0" smtClean="0">
              <a:latin typeface="Arial" charset="0"/>
            </a:endParaRPr>
          </a:p>
          <a:p>
            <a:pPr marL="1143000" lvl="2" indent="-228600">
              <a:buFont typeface="Wingdings 2" pitchFamily="18" charset="2"/>
              <a:buNone/>
            </a:pPr>
            <a:r>
              <a:rPr lang="en-US" sz="2000" b="1" dirty="0" smtClean="0">
                <a:latin typeface="Arial" charset="0"/>
              </a:rPr>
              <a:t>We need to </a:t>
            </a:r>
            <a:r>
              <a:rPr lang="en-US" sz="2000" b="1" dirty="0" smtClean="0">
                <a:solidFill>
                  <a:srgbClr val="FFFF00"/>
                </a:solidFill>
                <a:latin typeface="Arial" charset="0"/>
              </a:rPr>
              <a:t>think globally and act locally in effective ways </a:t>
            </a:r>
            <a:r>
              <a:rPr lang="en-US" sz="2000" b="1" dirty="0" smtClean="0">
                <a:latin typeface="Arial" charset="0"/>
              </a:rPr>
              <a:t>and to </a:t>
            </a:r>
          </a:p>
          <a:p>
            <a:pPr marL="1143000" lvl="2" indent="-228600">
              <a:buFont typeface="Wingdings 2" pitchFamily="18" charset="2"/>
              <a:buNone/>
            </a:pPr>
            <a:r>
              <a:rPr lang="en-US" sz="2000" b="1" dirty="0" smtClean="0">
                <a:latin typeface="Arial" charset="0"/>
              </a:rPr>
              <a:t>do so we need to offer people </a:t>
            </a:r>
            <a:r>
              <a:rPr lang="en-US" sz="2000" b="1" dirty="0" smtClean="0">
                <a:solidFill>
                  <a:srgbClr val="FFFF00"/>
                </a:solidFill>
                <a:latin typeface="Arial" charset="0"/>
              </a:rPr>
              <a:t>the knowledge, skills and </a:t>
            </a:r>
          </a:p>
          <a:p>
            <a:pPr marL="1143000" lvl="2" indent="-228600">
              <a:buFont typeface="Wingdings 2" pitchFamily="18" charset="2"/>
              <a:buNone/>
            </a:pPr>
            <a:r>
              <a:rPr lang="en-US" sz="2000" b="1" dirty="0" smtClean="0">
                <a:solidFill>
                  <a:srgbClr val="FFFF00"/>
                </a:solidFill>
                <a:latin typeface="Arial" charset="0"/>
              </a:rPr>
              <a:t>competencies</a:t>
            </a:r>
            <a:r>
              <a:rPr lang="en-US" sz="2000" b="1" dirty="0" smtClean="0">
                <a:latin typeface="Arial" charset="0"/>
              </a:rPr>
              <a:t> to operate at intersectorial and interdisciplinary levels</a:t>
            </a:r>
          </a:p>
          <a:p>
            <a:pPr marL="1143000" lvl="2" indent="-228600"/>
            <a:endParaRPr lang="en-US" sz="2000" b="1" dirty="0" smtClean="0">
              <a:latin typeface="Arial" charset="0"/>
            </a:endParaRPr>
          </a:p>
          <a:p>
            <a:pPr marL="1143000" lvl="2" indent="-228600"/>
            <a:r>
              <a:rPr lang="en-US" sz="2000" b="1" dirty="0" smtClean="0">
                <a:latin typeface="Arial" charset="0"/>
              </a:rPr>
              <a:t>Socio cultural</a:t>
            </a:r>
          </a:p>
          <a:p>
            <a:pPr marL="1143000" lvl="2" indent="-228600"/>
            <a:r>
              <a:rPr lang="en-US" sz="2000" b="1" dirty="0" smtClean="0">
                <a:latin typeface="Arial" charset="0"/>
              </a:rPr>
              <a:t>Environmental</a:t>
            </a:r>
          </a:p>
          <a:p>
            <a:pPr marL="1143000" lvl="2" indent="-228600"/>
            <a:r>
              <a:rPr lang="en-US" sz="2000" b="1" dirty="0" smtClean="0">
                <a:latin typeface="Arial" charset="0"/>
              </a:rPr>
              <a:t>Economic </a:t>
            </a:r>
          </a:p>
          <a:p>
            <a:pPr marL="1143000" lvl="2" indent="-228600"/>
            <a:r>
              <a:rPr lang="en-US" sz="2000" b="1" dirty="0" smtClean="0">
                <a:latin typeface="Arial" charset="0"/>
              </a:rPr>
              <a:t>Psychological</a:t>
            </a:r>
          </a:p>
          <a:p>
            <a:pPr marL="1143000" lvl="2" indent="-228600"/>
            <a:r>
              <a:rPr lang="en-US" sz="2000" b="1" dirty="0" smtClean="0">
                <a:latin typeface="Arial" charset="0"/>
              </a:rPr>
              <a:t>Spiritual</a:t>
            </a:r>
          </a:p>
          <a:p>
            <a:pPr marL="1143000" lvl="2" indent="-228600"/>
            <a:endParaRPr lang="en-US" sz="2000" b="1" dirty="0" smtClean="0">
              <a:latin typeface="Arial" charset="0"/>
            </a:endParaRPr>
          </a:p>
        </p:txBody>
      </p:sp>
      <p:grpSp>
        <p:nvGrpSpPr>
          <p:cNvPr id="2048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2048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2048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2048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6865" name="Picture 11" descr="39748906GlobalForum_50_150dpi[1].jpg"/>
          <p:cNvPicPr>
            <a:picLocks noChangeAspect="1"/>
          </p:cNvPicPr>
          <p:nvPr/>
        </p:nvPicPr>
        <p:blipFill>
          <a:blip r:embed="rId3" cstate="print"/>
          <a:srcRect/>
          <a:stretch>
            <a:fillRect/>
          </a:stretch>
        </p:blipFill>
        <p:spPr bwMode="auto">
          <a:xfrm>
            <a:off x="0" y="381000"/>
            <a:ext cx="5334000" cy="5678488"/>
          </a:xfrm>
          <a:prstGeom prst="rect">
            <a:avLst/>
          </a:prstGeom>
          <a:noFill/>
          <a:ln w="9525">
            <a:noFill/>
            <a:miter lim="800000"/>
            <a:headEnd/>
            <a:tailEnd/>
          </a:ln>
        </p:spPr>
      </p:pic>
      <p:sp>
        <p:nvSpPr>
          <p:cNvPr id="36866" name="Content Placeholder 6"/>
          <p:cNvSpPr>
            <a:spLocks noGrp="1"/>
          </p:cNvSpPr>
          <p:nvPr>
            <p:ph type="subTitle" idx="4294967295"/>
          </p:nvPr>
        </p:nvSpPr>
        <p:spPr>
          <a:xfrm>
            <a:off x="5486400" y="457200"/>
            <a:ext cx="3657600" cy="5638800"/>
          </a:xfrm>
        </p:spPr>
        <p:txBody>
          <a:bodyPr/>
          <a:lstStyle/>
          <a:p>
            <a:pPr marL="0" indent="0" eaLnBrk="1" hangingPunct="1">
              <a:lnSpc>
                <a:spcPct val="80000"/>
              </a:lnSpc>
              <a:spcBef>
                <a:spcPct val="0"/>
              </a:spcBef>
              <a:buFont typeface="Wingdings 2" pitchFamily="18" charset="2"/>
              <a:buNone/>
            </a:pPr>
            <a:r>
              <a:rPr lang="en-US" altLang="it-IT" sz="2400" dirty="0" smtClean="0">
                <a:latin typeface="Arial" charset="0"/>
                <a:cs typeface="Arial" charset="0"/>
              </a:rPr>
              <a:t>In the </a:t>
            </a:r>
            <a:r>
              <a:rPr lang="en-US" altLang="it-IT" sz="3300" b="1" dirty="0" err="1" smtClean="0">
                <a:solidFill>
                  <a:srgbClr val="0000FF"/>
                </a:solidFill>
                <a:latin typeface="Arial" charset="0"/>
                <a:cs typeface="Arial" charset="0"/>
              </a:rPr>
              <a:t>Anthropocene</a:t>
            </a:r>
            <a:r>
              <a:rPr lang="en-US" altLang="it-IT" sz="3300" b="1" dirty="0" smtClean="0">
                <a:solidFill>
                  <a:srgbClr val="0000FF"/>
                </a:solidFill>
                <a:latin typeface="Arial" charset="0"/>
                <a:cs typeface="Arial" charset="0"/>
              </a:rPr>
              <a:t> Era</a:t>
            </a:r>
            <a:r>
              <a:rPr lang="en-US" altLang="it-IT" sz="3300" b="1" dirty="0" smtClean="0">
                <a:latin typeface="Arial" charset="0"/>
                <a:cs typeface="Arial" charset="0"/>
              </a:rPr>
              <a:t> </a:t>
            </a:r>
          </a:p>
          <a:p>
            <a:pPr marL="0" indent="0" eaLnBrk="1" hangingPunct="1">
              <a:lnSpc>
                <a:spcPct val="80000"/>
              </a:lnSpc>
              <a:spcBef>
                <a:spcPct val="0"/>
              </a:spcBef>
              <a:buFont typeface="Wingdings 2" pitchFamily="18" charset="2"/>
              <a:buNone/>
            </a:pPr>
            <a:r>
              <a:rPr lang="en-US" altLang="it-IT" sz="2400" dirty="0" smtClean="0">
                <a:latin typeface="Arial" charset="0"/>
                <a:cs typeface="Arial" charset="0"/>
              </a:rPr>
              <a:t>promoting processes that facilitate the creation of new paradigm, effective forms of education, to protect and foster the development of </a:t>
            </a:r>
            <a:r>
              <a:rPr lang="en-US" altLang="it-IT" sz="2400" dirty="0" smtClean="0">
                <a:solidFill>
                  <a:srgbClr val="0000FF"/>
                </a:solidFill>
                <a:latin typeface="Arial" charset="0"/>
                <a:cs typeface="Arial" charset="0"/>
              </a:rPr>
              <a:t>fully functioning persons</a:t>
            </a:r>
            <a:r>
              <a:rPr lang="en-US" altLang="it-IT" sz="2400" dirty="0" smtClean="0">
                <a:latin typeface="Arial" charset="0"/>
                <a:cs typeface="Arial" charset="0"/>
              </a:rPr>
              <a:t>, </a:t>
            </a:r>
            <a:r>
              <a:rPr lang="en-US" altLang="it-IT" sz="2400" dirty="0" smtClean="0">
                <a:solidFill>
                  <a:srgbClr val="0000FF"/>
                </a:solidFill>
                <a:latin typeface="Arial" charset="0"/>
                <a:cs typeface="Arial" charset="0"/>
              </a:rPr>
              <a:t>families, groups, organizations and communities </a:t>
            </a:r>
            <a:r>
              <a:rPr lang="en-US" altLang="it-IT" sz="2400" dirty="0" smtClean="0">
                <a:latin typeface="Arial" charset="0"/>
                <a:cs typeface="Arial" charset="0"/>
              </a:rPr>
              <a:t>is not only </a:t>
            </a:r>
          </a:p>
          <a:p>
            <a:pPr marL="0" indent="0" eaLnBrk="1" hangingPunct="1">
              <a:lnSpc>
                <a:spcPct val="80000"/>
              </a:lnSpc>
              <a:spcBef>
                <a:spcPct val="0"/>
              </a:spcBef>
              <a:buFont typeface="Wingdings 2" pitchFamily="18" charset="2"/>
              <a:buNone/>
            </a:pPr>
            <a:r>
              <a:rPr lang="en-US" altLang="it-IT" sz="2400" dirty="0" smtClean="0">
                <a:latin typeface="Arial" charset="0"/>
                <a:cs typeface="Arial" charset="0"/>
              </a:rPr>
              <a:t>of vital importance for human survival and welfare but also for </a:t>
            </a:r>
          </a:p>
          <a:p>
            <a:pPr marL="0" indent="0" eaLnBrk="1" hangingPunct="1">
              <a:lnSpc>
                <a:spcPct val="80000"/>
              </a:lnSpc>
              <a:spcBef>
                <a:spcPct val="0"/>
              </a:spcBef>
              <a:buFont typeface="Wingdings 2" pitchFamily="18" charset="2"/>
              <a:buNone/>
            </a:pPr>
            <a:r>
              <a:rPr lang="en-US" altLang="it-IT" sz="2400" dirty="0" smtClean="0">
                <a:latin typeface="Arial" charset="0"/>
                <a:cs typeface="Arial" charset="0"/>
              </a:rPr>
              <a:t>the welfare of the entire </a:t>
            </a:r>
            <a:r>
              <a:rPr lang="en-US" altLang="it-IT" sz="3300" b="1" dirty="0" smtClean="0">
                <a:solidFill>
                  <a:srgbClr val="0000FF"/>
                </a:solidFill>
                <a:latin typeface="Arial" charset="0"/>
                <a:cs typeface="Arial" charset="0"/>
              </a:rPr>
              <a:t>planet</a:t>
            </a:r>
            <a:r>
              <a:rPr lang="en-US" altLang="it-IT" sz="3300" dirty="0" smtClean="0">
                <a:latin typeface="Arial" charset="0"/>
                <a:cs typeface="Arial" charset="0"/>
              </a:rPr>
              <a:t>. </a:t>
            </a:r>
            <a:endParaRPr lang="en-US" altLang="it-IT" sz="2400" dirty="0" smtClean="0">
              <a:latin typeface="Arial" charset="0"/>
              <a:cs typeface="Arial" charset="0"/>
            </a:endParaRPr>
          </a:p>
        </p:txBody>
      </p:sp>
      <p:grpSp>
        <p:nvGrpSpPr>
          <p:cNvPr id="4" name="Group 3"/>
          <p:cNvGrpSpPr/>
          <p:nvPr/>
        </p:nvGrpSpPr>
        <p:grpSpPr>
          <a:xfrm>
            <a:off x="0" y="6172200"/>
            <a:ext cx="9144000" cy="722531"/>
            <a:chOff x="0" y="6172200"/>
            <a:chExt cx="9144000" cy="722531"/>
          </a:xfrm>
          <a:noFill/>
        </p:grpSpPr>
        <p:sp>
          <p:nvSpPr>
            <p:cNvPr id="5" name="Rectangle 4"/>
            <p:cNvSpPr/>
            <p:nvPr/>
          </p:nvSpPr>
          <p:spPr>
            <a:xfrm>
              <a:off x="0" y="6172200"/>
              <a:ext cx="9144000" cy="685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noFill/>
              </a:endParaRPr>
            </a:p>
          </p:txBody>
        </p:sp>
        <p:pic>
          <p:nvPicPr>
            <p:cNvPr id="6" name="Picture 5"/>
            <p:cNvPicPr>
              <a:picLocks noChangeAspect="1" noChangeArrowheads="1"/>
            </p:cNvPicPr>
            <p:nvPr/>
          </p:nvPicPr>
          <p:blipFill>
            <a:blip r:embed="rId4" cstate="print"/>
            <a:srcRect/>
            <a:stretch>
              <a:fillRect/>
            </a:stretch>
          </p:blipFill>
          <p:spPr bwMode="auto">
            <a:xfrm>
              <a:off x="6405728" y="6326187"/>
              <a:ext cx="2717800" cy="377825"/>
            </a:xfrm>
            <a:prstGeom prst="rect">
              <a:avLst/>
            </a:prstGeom>
            <a:grpFill/>
            <a:ln w="9525">
              <a:noFill/>
              <a:miter lim="800000"/>
              <a:headEnd/>
              <a:tailEnd/>
            </a:ln>
          </p:spPr>
        </p:pic>
        <p:pic>
          <p:nvPicPr>
            <p:cNvPr id="7" name="Picture 6"/>
            <p:cNvPicPr>
              <a:picLocks noChangeAspect="1"/>
            </p:cNvPicPr>
            <p:nvPr/>
          </p:nvPicPr>
          <p:blipFill>
            <a:blip r:embed="rId5" cstate="print">
              <a:extLst>
                <a:ext uri="{28A0092B-C50C-407E-A947-70E740481C1C}"/>
              </a:extLst>
            </a:blip>
            <a:stretch>
              <a:fillRect/>
            </a:stretch>
          </p:blipFill>
          <p:spPr>
            <a:xfrm>
              <a:off x="152400" y="6217427"/>
              <a:ext cx="608030" cy="595345"/>
            </a:xfrm>
            <a:prstGeom prst="rect">
              <a:avLst/>
            </a:prstGeom>
            <a:grpFill/>
          </p:spPr>
        </p:pic>
        <p:sp>
          <p:nvSpPr>
            <p:cNvPr id="8" name="TextBox 7"/>
            <p:cNvSpPr txBox="1"/>
            <p:nvPr/>
          </p:nvSpPr>
          <p:spPr>
            <a:xfrm>
              <a:off x="760430" y="6320135"/>
              <a:ext cx="1525570" cy="461665"/>
            </a:xfrm>
            <a:prstGeom prst="rect">
              <a:avLst/>
            </a:prstGeom>
            <a:grp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latin typeface="+mn-lt"/>
                </a:rPr>
                <a:t>World Academy of Art and Science</a:t>
              </a:r>
              <a:endParaRPr lang="en-GB" sz="1200" b="1" dirty="0">
                <a:latin typeface="+mn-lt"/>
              </a:endParaRPr>
            </a:p>
          </p:txBody>
        </p:sp>
        <p:sp>
          <p:nvSpPr>
            <p:cNvPr id="9" name="TextBox 8"/>
            <p:cNvSpPr txBox="1"/>
            <p:nvPr/>
          </p:nvSpPr>
          <p:spPr>
            <a:xfrm>
              <a:off x="4113230" y="6248400"/>
              <a:ext cx="1144570" cy="646331"/>
            </a:xfrm>
            <a:prstGeom prst="rect">
              <a:avLst/>
            </a:prstGeom>
            <a:grp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latin typeface="+mn-lt"/>
                </a:rPr>
                <a:t>World University Consortium</a:t>
              </a:r>
              <a:endParaRPr lang="en-GB" sz="1200" b="1" dirty="0">
                <a:latin typeface="+mn-lt"/>
              </a:endParaRPr>
            </a:p>
          </p:txBody>
        </p:sp>
        <p:pic>
          <p:nvPicPr>
            <p:cNvPr id="10" name="Picture 9"/>
            <p:cNvPicPr>
              <a:picLocks noChangeAspect="1"/>
            </p:cNvPicPr>
            <p:nvPr/>
          </p:nvPicPr>
          <p:blipFill>
            <a:blip r:embed="rId6" cstate="print">
              <a:extLst>
                <a:ext uri="{28A0092B-C50C-407E-A947-70E740481C1C}"/>
              </a:extLst>
            </a:blip>
            <a:stretch>
              <a:fillRect/>
            </a:stretch>
          </p:blipFill>
          <p:spPr>
            <a:xfrm>
              <a:off x="3275031" y="6229047"/>
              <a:ext cx="582701" cy="601200"/>
            </a:xfrm>
            <a:prstGeom prst="rect">
              <a:avLst/>
            </a:prstGeom>
            <a:grpFill/>
          </p:spPr>
        </p:pic>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7" descr="imgpress.jpe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9" name="Title 1"/>
          <p:cNvSpPr>
            <a:spLocks noGrp="1"/>
          </p:cNvSpPr>
          <p:nvPr>
            <p:ph type="title"/>
          </p:nvPr>
        </p:nvSpPr>
        <p:spPr>
          <a:xfrm>
            <a:off x="685800" y="533400"/>
            <a:ext cx="7772400" cy="4953000"/>
          </a:xfrm>
          <a:extLst/>
        </p:spPr>
        <p:txBody>
          <a:bodyPr/>
          <a:lstStyle/>
          <a:p>
            <a:pPr algn="ctr"/>
            <a:r>
              <a:rPr sz="8800" dirty="0" smtClean="0"/>
              <a:t/>
            </a:r>
            <a:br>
              <a:rPr sz="8800" dirty="0" smtClean="0"/>
            </a:br>
            <a:r>
              <a:rPr sz="8800" dirty="0" smtClean="0">
                <a:solidFill>
                  <a:srgbClr val="0000FF"/>
                </a:solidFill>
              </a:rPr>
              <a:t/>
            </a:r>
            <a:br>
              <a:rPr sz="8800" dirty="0" smtClean="0">
                <a:solidFill>
                  <a:srgbClr val="0000FF"/>
                </a:solidFill>
              </a:rPr>
            </a:br>
            <a:r>
              <a:rPr lang="it-IT" sz="8800" b="0" dirty="0" smtClean="0">
                <a:solidFill>
                  <a:srgbClr val="FFFF00"/>
                </a:solidFill>
              </a:rPr>
              <a:t/>
            </a:r>
            <a:br>
              <a:rPr lang="it-IT" sz="8800" b="0" dirty="0" smtClean="0">
                <a:solidFill>
                  <a:srgbClr val="FFFF00"/>
                </a:solidFill>
              </a:rPr>
            </a:br>
            <a:r>
              <a:rPr lang="it-IT" sz="8800" b="0" dirty="0" smtClean="0"/>
              <a:t/>
            </a:r>
            <a:br>
              <a:rPr lang="it-IT" sz="8800" b="0" dirty="0" smtClean="0"/>
            </a:br>
            <a:r>
              <a:rPr sz="8800" b="0" dirty="0" smtClean="0">
                <a:solidFill>
                  <a:srgbClr val="FFFF00"/>
                </a:solidFill>
              </a:rPr>
              <a:t>Grazie!</a:t>
            </a:r>
            <a:r>
              <a:rPr sz="8800" dirty="0" smtClean="0">
                <a:solidFill>
                  <a:srgbClr val="0000FF"/>
                </a:solidFill>
              </a:rPr>
              <a:t/>
            </a:r>
            <a:br>
              <a:rPr sz="8800" dirty="0" smtClean="0">
                <a:solidFill>
                  <a:srgbClr val="0000FF"/>
                </a:solidFill>
              </a:rPr>
            </a:br>
            <a:r>
              <a:rPr sz="8800" b="0" dirty="0" smtClean="0">
                <a:solidFill>
                  <a:srgbClr val="FFFF00"/>
                </a:solidFill>
              </a:rPr>
              <a:t>Thank you! </a:t>
            </a:r>
            <a:endParaRPr sz="8800" b="0" dirty="0">
              <a:solidFill>
                <a:srgbClr val="FFFF00"/>
              </a:solidFill>
            </a:endParaRPr>
          </a:p>
        </p:txBody>
      </p:sp>
      <p:grpSp>
        <p:nvGrpSpPr>
          <p:cNvPr id="38915" name="Group 3"/>
          <p:cNvGrpSpPr>
            <a:grpSpLocks/>
          </p:cNvGrpSpPr>
          <p:nvPr/>
        </p:nvGrpSpPr>
        <p:grpSpPr bwMode="auto">
          <a:xfrm>
            <a:off x="0" y="6211888"/>
            <a:ext cx="9144000" cy="722312"/>
            <a:chOff x="0" y="6172200"/>
            <a:chExt cx="9144000" cy="722531"/>
          </a:xfrm>
        </p:grpSpPr>
        <p:sp>
          <p:nvSpPr>
            <p:cNvPr id="5" name="Rectangle 4"/>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38917" name="Picture 5"/>
            <p:cNvPicPr>
              <a:picLocks noChangeAspect="1" noChangeArrowheads="1"/>
            </p:cNvPicPr>
            <p:nvPr/>
          </p:nvPicPr>
          <p:blipFill>
            <a:blip r:embed="rId3" cstate="print"/>
            <a:srcRect/>
            <a:stretch>
              <a:fillRect/>
            </a:stretch>
          </p:blipFill>
          <p:spPr bwMode="auto">
            <a:xfrm>
              <a:off x="6405728" y="6326187"/>
              <a:ext cx="2717800" cy="377825"/>
            </a:xfrm>
            <a:prstGeom prst="rect">
              <a:avLst/>
            </a:prstGeom>
            <a:noFill/>
            <a:ln w="9525">
              <a:noFill/>
              <a:miter lim="800000"/>
              <a:headEnd/>
              <a:tailEnd/>
            </a:ln>
          </p:spPr>
        </p:pic>
        <p:pic>
          <p:nvPicPr>
            <p:cNvPr id="38918" name="Picture 6"/>
            <p:cNvPicPr>
              <a:picLocks noChangeAspect="1"/>
            </p:cNvPicPr>
            <p:nvPr/>
          </p:nvPicPr>
          <p:blipFill>
            <a:blip r:embed="rId4" cstate="print"/>
            <a:srcRect/>
            <a:stretch>
              <a:fillRect/>
            </a:stretch>
          </p:blipFill>
          <p:spPr bwMode="auto">
            <a:xfrm>
              <a:off x="152400" y="6217427"/>
              <a:ext cx="608030" cy="595345"/>
            </a:xfrm>
            <a:prstGeom prst="rect">
              <a:avLst/>
            </a:prstGeom>
            <a:noFill/>
            <a:ln w="9525">
              <a:noFill/>
              <a:miter lim="800000"/>
              <a:headEnd/>
              <a:tailEnd/>
            </a:ln>
          </p:spPr>
        </p:pic>
        <p:sp>
          <p:nvSpPr>
            <p:cNvPr id="8" name="TextBox 7"/>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10" name="TextBox 9"/>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38921" name="Picture 10"/>
            <p:cNvPicPr>
              <a:picLocks noChangeAspect="1"/>
            </p:cNvPicPr>
            <p:nvPr/>
          </p:nvPicPr>
          <p:blipFill>
            <a:blip r:embed="rId5"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 Placeholder 2"/>
          <p:cNvSpPr>
            <a:spLocks noGrp="1"/>
          </p:cNvSpPr>
          <p:nvPr>
            <p:ph type="body" idx="1"/>
          </p:nvPr>
        </p:nvSpPr>
        <p:spPr>
          <a:xfrm>
            <a:off x="457200" y="685800"/>
            <a:ext cx="8305800" cy="5105400"/>
          </a:xfrm>
        </p:spPr>
        <p:txBody>
          <a:bodyPr/>
          <a:lstStyle/>
          <a:p>
            <a:pPr algn="ctr" eaLnBrk="1" hangingPunct="1"/>
            <a:r>
              <a:rPr lang="en-US" altLang="it-IT" sz="2800" b="1" dirty="0" smtClean="0">
                <a:latin typeface="Arial" charset="0"/>
                <a:cs typeface="Arial" charset="0"/>
              </a:rPr>
              <a:t>Alberto </a:t>
            </a:r>
            <a:r>
              <a:rPr lang="en-US" altLang="it-IT" sz="2800" b="1" dirty="0" err="1" smtClean="0">
                <a:latin typeface="Arial" charset="0"/>
                <a:cs typeface="Arial" charset="0"/>
              </a:rPr>
              <a:t>Zucconi</a:t>
            </a:r>
            <a:r>
              <a:rPr lang="en-US" altLang="it-IT" sz="2800" dirty="0" smtClean="0">
                <a:latin typeface="Arial" charset="0"/>
                <a:cs typeface="Arial" charset="0"/>
              </a:rPr>
              <a:t> </a:t>
            </a:r>
          </a:p>
          <a:p>
            <a:pPr algn="ctr" eaLnBrk="1" hangingPunct="1"/>
            <a:r>
              <a:rPr lang="en-US" altLang="it-IT" sz="2800" dirty="0" smtClean="0">
                <a:latin typeface="Arial" charset="0"/>
                <a:cs typeface="Arial" charset="0"/>
                <a:hlinkClick r:id="rId2"/>
              </a:rPr>
              <a:t>azucconi@worldacademy.org</a:t>
            </a:r>
            <a:endParaRPr lang="en-US" altLang="it-IT" sz="2800" dirty="0" smtClean="0">
              <a:latin typeface="Arial" charset="0"/>
              <a:cs typeface="Arial" charset="0"/>
            </a:endParaRPr>
          </a:p>
          <a:p>
            <a:pPr algn="ctr" eaLnBrk="1" hangingPunct="1"/>
            <a:endParaRPr lang="en-US" altLang="it-IT" sz="1200" dirty="0" smtClean="0">
              <a:latin typeface="Arial" charset="0"/>
              <a:cs typeface="Arial" charset="0"/>
            </a:endParaRPr>
          </a:p>
          <a:p>
            <a:pPr algn="ctr" eaLnBrk="1" hangingPunct="1"/>
            <a:r>
              <a:rPr lang="en-US" altLang="it-IT" sz="2800" b="1" dirty="0" smtClean="0">
                <a:latin typeface="Arial" charset="0"/>
                <a:cs typeface="Arial" charset="0"/>
              </a:rPr>
              <a:t>World University Consortium (WUC)</a:t>
            </a:r>
          </a:p>
          <a:p>
            <a:pPr algn="ctr" eaLnBrk="1" hangingPunct="1"/>
            <a:r>
              <a:rPr lang="en-US" altLang="it-IT" sz="2800" dirty="0" smtClean="0">
                <a:latin typeface="Arial" charset="0"/>
                <a:cs typeface="Arial" charset="0"/>
                <a:hlinkClick r:id="rId3"/>
              </a:rPr>
              <a:t>www.wunicon.org</a:t>
            </a:r>
            <a:endParaRPr lang="en-US" altLang="it-IT" sz="2800" dirty="0" smtClean="0">
              <a:latin typeface="Arial" charset="0"/>
              <a:cs typeface="Arial" charset="0"/>
            </a:endParaRPr>
          </a:p>
          <a:p>
            <a:pPr algn="ctr" eaLnBrk="1" hangingPunct="1"/>
            <a:endParaRPr lang="en-US" altLang="it-IT" sz="1200" dirty="0" smtClean="0">
              <a:latin typeface="Arial" charset="0"/>
              <a:cs typeface="Arial" charset="0"/>
            </a:endParaRPr>
          </a:p>
          <a:p>
            <a:pPr algn="ctr" eaLnBrk="1" hangingPunct="1"/>
            <a:r>
              <a:rPr lang="en-US" altLang="it-IT" sz="2800" b="1" dirty="0" smtClean="0">
                <a:latin typeface="Arial" charset="0"/>
                <a:cs typeface="Arial" charset="0"/>
              </a:rPr>
              <a:t>World Academy of Art and Science (WAAS)</a:t>
            </a:r>
          </a:p>
          <a:p>
            <a:pPr algn="ctr" eaLnBrk="1" hangingPunct="1"/>
            <a:r>
              <a:rPr lang="en-US" altLang="it-IT" sz="2800" dirty="0" smtClean="0">
                <a:latin typeface="Arial" charset="0"/>
                <a:cs typeface="Arial" charset="0"/>
                <a:hlinkClick r:id="rId4"/>
              </a:rPr>
              <a:t>www.worldacademy.org</a:t>
            </a:r>
            <a:endParaRPr lang="en-US" altLang="it-IT" sz="2800" dirty="0" smtClean="0">
              <a:latin typeface="Arial" charset="0"/>
              <a:cs typeface="Arial" charset="0"/>
            </a:endParaRPr>
          </a:p>
          <a:p>
            <a:pPr algn="ctr" eaLnBrk="1" hangingPunct="1"/>
            <a:endParaRPr lang="en-US" altLang="it-IT" sz="1200" dirty="0" smtClean="0">
              <a:latin typeface="Arial" charset="0"/>
              <a:cs typeface="Arial" charset="0"/>
            </a:endParaRPr>
          </a:p>
          <a:p>
            <a:pPr algn="ctr" eaLnBrk="1" hangingPunct="1"/>
            <a:r>
              <a:rPr lang="en-US" altLang="it-IT" sz="2800" b="1" dirty="0" smtClean="0">
                <a:latin typeface="Arial" charset="0"/>
                <a:cs typeface="Arial" charset="0"/>
              </a:rPr>
              <a:t>Person Centered Approach Institute (IACP)</a:t>
            </a:r>
            <a:r>
              <a:rPr lang="en-US" altLang="it-IT" sz="2800" dirty="0" smtClean="0">
                <a:latin typeface="Arial" charset="0"/>
                <a:cs typeface="Arial" charset="0"/>
              </a:rPr>
              <a:t> </a:t>
            </a:r>
          </a:p>
          <a:p>
            <a:pPr algn="ctr" eaLnBrk="1" hangingPunct="1"/>
            <a:r>
              <a:rPr lang="en-US" altLang="it-IT" sz="2800" dirty="0" smtClean="0">
                <a:latin typeface="Arial" charset="0"/>
                <a:cs typeface="Arial" charset="0"/>
                <a:hlinkClick r:id="rId5"/>
              </a:rPr>
              <a:t>www.iacp.it</a:t>
            </a:r>
            <a:endParaRPr lang="en-US" altLang="it-IT" sz="2800" dirty="0" smtClean="0">
              <a:latin typeface="Arial" charset="0"/>
              <a:cs typeface="Arial" charset="0"/>
            </a:endParaRPr>
          </a:p>
          <a:p>
            <a:pPr algn="ctr" eaLnBrk="1" hangingPunct="1"/>
            <a:endParaRPr lang="en-US" altLang="it-IT" sz="3200" dirty="0" smtClean="0">
              <a:latin typeface="Arial" charset="0"/>
              <a:cs typeface="Arial" charset="0"/>
            </a:endParaRPr>
          </a:p>
        </p:txBody>
      </p:sp>
      <p:grpSp>
        <p:nvGrpSpPr>
          <p:cNvPr id="39938" name="Group 4"/>
          <p:cNvGrpSpPr>
            <a:grpSpLocks/>
          </p:cNvGrpSpPr>
          <p:nvPr/>
        </p:nvGrpSpPr>
        <p:grpSpPr bwMode="auto">
          <a:xfrm>
            <a:off x="0" y="6211888"/>
            <a:ext cx="9144000" cy="722312"/>
            <a:chOff x="0" y="6172200"/>
            <a:chExt cx="9144000" cy="722531"/>
          </a:xfrm>
        </p:grpSpPr>
        <p:sp>
          <p:nvSpPr>
            <p:cNvPr id="6" name="Rectangle 5"/>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39940" name="Picture 6"/>
            <p:cNvPicPr>
              <a:picLocks noChangeAspect="1" noChangeArrowheads="1"/>
            </p:cNvPicPr>
            <p:nvPr/>
          </p:nvPicPr>
          <p:blipFill>
            <a:blip r:embed="rId6" cstate="print"/>
            <a:srcRect/>
            <a:stretch>
              <a:fillRect/>
            </a:stretch>
          </p:blipFill>
          <p:spPr bwMode="auto">
            <a:xfrm>
              <a:off x="6405728" y="6326187"/>
              <a:ext cx="2717800" cy="377825"/>
            </a:xfrm>
            <a:prstGeom prst="rect">
              <a:avLst/>
            </a:prstGeom>
            <a:noFill/>
            <a:ln w="9525">
              <a:noFill/>
              <a:miter lim="800000"/>
              <a:headEnd/>
              <a:tailEnd/>
            </a:ln>
          </p:spPr>
        </p:pic>
        <p:pic>
          <p:nvPicPr>
            <p:cNvPr id="39941" name="Picture 7"/>
            <p:cNvPicPr>
              <a:picLocks noChangeAspect="1"/>
            </p:cNvPicPr>
            <p:nvPr/>
          </p:nvPicPr>
          <p:blipFill>
            <a:blip r:embed="rId7" cstate="print"/>
            <a:srcRect/>
            <a:stretch>
              <a:fillRect/>
            </a:stretch>
          </p:blipFill>
          <p:spPr bwMode="auto">
            <a:xfrm>
              <a:off x="152400" y="6217427"/>
              <a:ext cx="608030" cy="595345"/>
            </a:xfrm>
            <a:prstGeom prst="rect">
              <a:avLst/>
            </a:prstGeom>
            <a:noFill/>
            <a:ln w="9525">
              <a:noFill/>
              <a:miter lim="800000"/>
              <a:headEnd/>
              <a:tailEnd/>
            </a:ln>
          </p:spPr>
        </p:pic>
        <p:sp>
          <p:nvSpPr>
            <p:cNvPr id="9" name="TextBox 8"/>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10" name="TextBox 9"/>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39944" name="Picture 10"/>
            <p:cNvPicPr>
              <a:picLocks noChangeAspect="1"/>
            </p:cNvPicPr>
            <p:nvPr/>
          </p:nvPicPr>
          <p:blipFill>
            <a:blip r:embed="rId8"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685800"/>
            <a:ext cx="8534400" cy="5029200"/>
          </a:xfrm>
        </p:spPr>
        <p:txBody>
          <a:bodyPr lIns="45720" rIns="45720"/>
          <a:lstStyle/>
          <a:p>
            <a:pPr eaLnBrk="1" hangingPunct="1">
              <a:buNone/>
            </a:pPr>
            <a:r>
              <a:rPr lang="en-US" altLang="it-IT" sz="2400" b="1" dirty="0" smtClean="0">
                <a:solidFill>
                  <a:srgbClr val="FFFF00"/>
                </a:solidFill>
                <a:latin typeface="Arial" charset="0"/>
                <a:cs typeface="Arial" charset="0"/>
              </a:rPr>
              <a:t>The actualizing tendency </a:t>
            </a:r>
            <a:r>
              <a:rPr lang="en-US" altLang="it-IT" sz="2400" dirty="0" smtClean="0">
                <a:latin typeface="Arial" charset="0"/>
                <a:cs typeface="Arial" charset="0"/>
              </a:rPr>
              <a:t>aims to develop all capacities in ways that maintain or enhance the organism and </a:t>
            </a:r>
            <a:r>
              <a:rPr lang="en-US" altLang="it-IT" sz="2400" b="1" dirty="0" smtClean="0">
                <a:solidFill>
                  <a:srgbClr val="FFFF00"/>
                </a:solidFill>
                <a:latin typeface="Arial" charset="0"/>
                <a:cs typeface="Arial" charset="0"/>
              </a:rPr>
              <a:t>move it toward autonomy</a:t>
            </a:r>
            <a:r>
              <a:rPr lang="en-US" altLang="it-IT" sz="2400" dirty="0" smtClean="0">
                <a:solidFill>
                  <a:srgbClr val="FFFF00"/>
                </a:solidFill>
                <a:latin typeface="Arial" charset="0"/>
                <a:cs typeface="Arial" charset="0"/>
              </a:rPr>
              <a:t>. </a:t>
            </a:r>
          </a:p>
          <a:p>
            <a:pPr eaLnBrk="1" hangingPunct="1"/>
            <a:endParaRPr lang="en-US" altLang="it-IT" sz="2400" dirty="0" smtClean="0">
              <a:latin typeface="Arial" charset="0"/>
              <a:cs typeface="Arial" charset="0"/>
            </a:endParaRPr>
          </a:p>
          <a:p>
            <a:pPr eaLnBrk="1" hangingPunct="1">
              <a:buNone/>
            </a:pPr>
            <a:r>
              <a:rPr lang="en-US" altLang="it-IT" sz="2400" b="1" dirty="0" smtClean="0">
                <a:solidFill>
                  <a:srgbClr val="FFFF00"/>
                </a:solidFill>
                <a:latin typeface="Arial" charset="0"/>
                <a:cs typeface="Arial" charset="0"/>
              </a:rPr>
              <a:t>This tendency is directional, constructive and present in all living things. </a:t>
            </a:r>
          </a:p>
          <a:p>
            <a:pPr eaLnBrk="1" hangingPunct="1">
              <a:buNone/>
            </a:pPr>
            <a:endParaRPr lang="en-US" altLang="it-IT" sz="2400" b="1" dirty="0" smtClean="0">
              <a:solidFill>
                <a:srgbClr val="FFFF00"/>
              </a:solidFill>
              <a:latin typeface="Arial" charset="0"/>
              <a:cs typeface="Arial" charset="0"/>
            </a:endParaRPr>
          </a:p>
          <a:p>
            <a:pPr marL="0" indent="0" eaLnBrk="1" hangingPunct="1">
              <a:lnSpc>
                <a:spcPct val="90000"/>
              </a:lnSpc>
              <a:buNone/>
            </a:pPr>
            <a:r>
              <a:rPr lang="en-US" altLang="it-IT" sz="2400" b="1" dirty="0" smtClean="0">
                <a:solidFill>
                  <a:srgbClr val="FFFF00"/>
                </a:solidFill>
                <a:latin typeface="Arial" charset="0"/>
                <a:cs typeface="Arial" charset="0"/>
              </a:rPr>
              <a:t>Every person has innate potentialities to become a fully functioning person.</a:t>
            </a:r>
            <a:endParaRPr lang="en-US" altLang="it-IT" sz="2400" dirty="0" smtClean="0">
              <a:solidFill>
                <a:srgbClr val="FFFF00"/>
              </a:solidFill>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304800"/>
            <a:ext cx="8534400" cy="5867400"/>
          </a:xfrm>
        </p:spPr>
        <p:txBody>
          <a:bodyPr lIns="45720" rIns="45720"/>
          <a:lstStyle/>
          <a:p>
            <a:pPr eaLnBrk="1" hangingPunct="1">
              <a:lnSpc>
                <a:spcPct val="80000"/>
              </a:lnSpc>
              <a:buNone/>
            </a:pPr>
            <a:r>
              <a:rPr lang="en-US" altLang="it-IT" sz="2800" dirty="0" smtClean="0">
                <a:solidFill>
                  <a:srgbClr val="FFFF00"/>
                </a:solidFill>
                <a:latin typeface="Arial" charset="0"/>
                <a:cs typeface="Arial" charset="0"/>
              </a:rPr>
              <a:t>The research of Carl Rogers and his group on   </a:t>
            </a:r>
            <a:r>
              <a:rPr lang="en-US" altLang="it-IT" sz="2800" b="1" dirty="0" smtClean="0">
                <a:solidFill>
                  <a:srgbClr val="FFFF00"/>
                </a:solidFill>
                <a:latin typeface="Arial" charset="0"/>
                <a:cs typeface="Arial" charset="0"/>
              </a:rPr>
              <a:t>fully functioning persons </a:t>
            </a:r>
            <a:r>
              <a:rPr lang="en-US" altLang="it-IT" sz="2800" dirty="0" smtClean="0">
                <a:solidFill>
                  <a:srgbClr val="FFFF00"/>
                </a:solidFill>
                <a:latin typeface="Arial" charset="0"/>
                <a:cs typeface="Arial" charset="0"/>
              </a:rPr>
              <a:t>found the following </a:t>
            </a:r>
            <a:r>
              <a:rPr lang="en-US" altLang="it-IT" sz="2800" b="1" dirty="0" smtClean="0">
                <a:solidFill>
                  <a:srgbClr val="FFFF00"/>
                </a:solidFill>
                <a:latin typeface="Arial" charset="0"/>
                <a:cs typeface="Arial" charset="0"/>
              </a:rPr>
              <a:t>common denominators</a:t>
            </a:r>
            <a:r>
              <a:rPr lang="en-US" altLang="it-IT" sz="2800" dirty="0" smtClean="0">
                <a:solidFill>
                  <a:srgbClr val="FFFF00"/>
                </a:solidFill>
                <a:latin typeface="Arial" charset="0"/>
                <a:cs typeface="Arial" charset="0"/>
              </a:rPr>
              <a:t>:</a:t>
            </a:r>
          </a:p>
          <a:p>
            <a:pPr eaLnBrk="1" hangingPunct="1">
              <a:lnSpc>
                <a:spcPct val="80000"/>
              </a:lnSpc>
            </a:pPr>
            <a:endParaRPr lang="en-US" altLang="it-IT" sz="1200" dirty="0" smtClean="0">
              <a:latin typeface="Arial" charset="0"/>
              <a:cs typeface="Arial" charset="0"/>
            </a:endParaRPr>
          </a:p>
          <a:p>
            <a:pPr eaLnBrk="1" hangingPunct="1">
              <a:lnSpc>
                <a:spcPct val="80000"/>
              </a:lnSpc>
              <a:buFont typeface="Arial" charset="0"/>
              <a:buChar char="•"/>
            </a:pPr>
            <a:r>
              <a:rPr lang="en-US" altLang="it-IT" sz="2400" dirty="0" smtClean="0">
                <a:latin typeface="Arial" charset="0"/>
                <a:cs typeface="Arial" charset="0"/>
              </a:rPr>
              <a:t>Self aware, integrated, in touch, deep, authentic, trusting, creative, good capacity for affiliation and communication, balanced and realistic </a:t>
            </a:r>
          </a:p>
          <a:p>
            <a:pPr eaLnBrk="1" hangingPunct="1">
              <a:lnSpc>
                <a:spcPct val="80000"/>
              </a:lnSpc>
              <a:buFont typeface="Arial" charset="0"/>
              <a:buChar char="•"/>
            </a:pPr>
            <a:r>
              <a:rPr lang="en-US" altLang="it-IT" sz="2400" dirty="0" smtClean="0">
                <a:latin typeface="Arial" charset="0"/>
                <a:cs typeface="Arial" charset="0"/>
              </a:rPr>
              <a:t>Psychological health, maturity, existential depth, effective self- regulation, respect for themselves and others </a:t>
            </a:r>
          </a:p>
          <a:p>
            <a:pPr eaLnBrk="1" hangingPunct="1">
              <a:lnSpc>
                <a:spcPct val="80000"/>
              </a:lnSpc>
              <a:buFont typeface="Arial" charset="0"/>
              <a:buChar char="•"/>
            </a:pPr>
            <a:r>
              <a:rPr lang="en-US" altLang="it-IT" sz="2400" dirty="0" smtClean="0">
                <a:latin typeface="Arial" charset="0"/>
                <a:cs typeface="Arial" charset="0"/>
              </a:rPr>
              <a:t>Openness  to experience (instead of the rigid defense stance of the person feeling under threat) able to learn from experience</a:t>
            </a:r>
          </a:p>
          <a:p>
            <a:pPr eaLnBrk="1" hangingPunct="1">
              <a:lnSpc>
                <a:spcPct val="80000"/>
              </a:lnSpc>
              <a:buFont typeface="Arial" charset="0"/>
              <a:buChar char="•"/>
            </a:pPr>
            <a:r>
              <a:rPr lang="en-US" altLang="it-IT" sz="2400" dirty="0" smtClean="0">
                <a:latin typeface="Arial" charset="0"/>
                <a:cs typeface="Arial" charset="0"/>
              </a:rPr>
              <a:t>Personality: mature, fluid, absence of rigidity/ fundamentalism </a:t>
            </a:r>
          </a:p>
          <a:p>
            <a:pPr eaLnBrk="1" hangingPunct="1">
              <a:lnSpc>
                <a:spcPct val="80000"/>
              </a:lnSpc>
              <a:buFont typeface="Arial" charset="0"/>
              <a:buChar char="•"/>
            </a:pPr>
            <a:r>
              <a:rPr lang="en-US" altLang="it-IT" sz="2400" dirty="0" smtClean="0">
                <a:latin typeface="Arial" charset="0"/>
                <a:cs typeface="Arial" charset="0"/>
              </a:rPr>
              <a:t>Maximum of adaptability, resilience</a:t>
            </a:r>
          </a:p>
          <a:p>
            <a:pPr eaLnBrk="1" hangingPunct="1">
              <a:lnSpc>
                <a:spcPct val="80000"/>
              </a:lnSpc>
              <a:buFont typeface="Arial" charset="0"/>
              <a:buChar char="•"/>
            </a:pPr>
            <a:r>
              <a:rPr lang="en-US" altLang="it-IT" sz="2400" dirty="0" smtClean="0">
                <a:latin typeface="Arial" charset="0"/>
                <a:cs typeface="Arial" charset="0"/>
              </a:rPr>
              <a:t>Trust in themselves, their organism, their intuition, feelings and their values</a:t>
            </a:r>
          </a:p>
          <a:p>
            <a:pPr eaLnBrk="1" hangingPunct="1">
              <a:lnSpc>
                <a:spcPct val="80000"/>
              </a:lnSpc>
              <a:buFont typeface="Arial" charset="0"/>
              <a:buChar char="•"/>
            </a:pPr>
            <a:r>
              <a:rPr lang="en-US" altLang="it-IT" sz="2400" dirty="0" smtClean="0">
                <a:latin typeface="Arial" charset="0"/>
                <a:cs typeface="Arial" charset="0"/>
              </a:rPr>
              <a:t>Sense of direction, purpose, leadership qualities</a:t>
            </a:r>
          </a:p>
          <a:p>
            <a:pPr marL="0" indent="0" eaLnBrk="1" hangingPunct="1">
              <a:lnSpc>
                <a:spcPct val="90000"/>
              </a:lnSpc>
              <a:buNone/>
            </a:pPr>
            <a:endParaRPr lang="en-US" altLang="it-IT" sz="2400" dirty="0" smtClean="0">
              <a:solidFill>
                <a:srgbClr val="FFFF00"/>
              </a:solidFill>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
        <p:nvSpPr>
          <p:cNvPr id="10" name="Rettangolo 9"/>
          <p:cNvSpPr/>
          <p:nvPr/>
        </p:nvSpPr>
        <p:spPr>
          <a:xfrm>
            <a:off x="609600" y="2413338"/>
            <a:ext cx="7924800" cy="369332"/>
          </a:xfrm>
          <a:prstGeom prst="rect">
            <a:avLst/>
          </a:prstGeom>
        </p:spPr>
        <p:txBody>
          <a:bodyPr wrap="square">
            <a:spAutoFit/>
          </a:bodyPr>
          <a:lstStyle/>
          <a:p>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762000"/>
            <a:ext cx="8534400" cy="6248400"/>
          </a:xfrm>
        </p:spPr>
        <p:txBody>
          <a:bodyPr lIns="45720" rIns="45720"/>
          <a:lstStyle/>
          <a:p>
            <a:pPr algn="ctr">
              <a:buNone/>
            </a:pPr>
            <a:r>
              <a:rPr lang="en-US" sz="3200" dirty="0" smtClean="0">
                <a:solidFill>
                  <a:srgbClr val="FFFF00"/>
                </a:solidFill>
              </a:rPr>
              <a:t>PCA</a:t>
            </a:r>
            <a:r>
              <a:rPr lang="en-US" sz="3200" dirty="0" smtClean="0"/>
              <a:t> recognizes people as being in charge of their own life and problems, the ones with the most data about their personal situation. </a:t>
            </a:r>
          </a:p>
          <a:p>
            <a:pPr algn="ctr">
              <a:buNone/>
            </a:pPr>
            <a:endParaRPr lang="en-US" sz="2400" dirty="0" smtClean="0">
              <a:solidFill>
                <a:srgbClr val="FFFF00"/>
              </a:solidFill>
            </a:endParaRPr>
          </a:p>
          <a:p>
            <a:pPr algn="ctr">
              <a:buNone/>
            </a:pPr>
            <a:r>
              <a:rPr lang="en-US" sz="3200" dirty="0" smtClean="0">
                <a:solidFill>
                  <a:srgbClr val="FFFF00"/>
                </a:solidFill>
              </a:rPr>
              <a:t>The role of the  Person Centered  helping professional is that of a facilitator, </a:t>
            </a:r>
          </a:p>
          <a:p>
            <a:pPr algn="ctr">
              <a:buNone/>
            </a:pPr>
            <a:r>
              <a:rPr lang="en-US" sz="3200" dirty="0" smtClean="0"/>
              <a:t>Providing  a relational climate which fosters growth and empowerment, enabling the client to explore and find solutions to their problems and ways reach their goals .</a:t>
            </a:r>
          </a:p>
          <a:p>
            <a:pPr>
              <a:buNone/>
            </a:pPr>
            <a:endParaRPr lang="en-US" sz="3200" dirty="0" smtClean="0"/>
          </a:p>
          <a:p>
            <a:pPr>
              <a:buNone/>
            </a:pPr>
            <a:endParaRPr lang="it-IT" sz="2400" dirty="0" smtClean="0"/>
          </a:p>
          <a:p>
            <a:pPr marL="0" indent="0" algn="ctr" eaLnBrk="1" hangingPunct="1">
              <a:lnSpc>
                <a:spcPct val="90000"/>
              </a:lnSpc>
              <a:buNone/>
            </a:pPr>
            <a:endParaRPr lang="en-US" altLang="it-IT" sz="2400" dirty="0" smtClean="0">
              <a:latin typeface="Arial" charset="0"/>
              <a:cs typeface="Arial" charset="0"/>
            </a:endParaRPr>
          </a:p>
        </p:txBody>
      </p:sp>
      <p:grpSp>
        <p:nvGrpSpPr>
          <p:cNvPr id="2" name="Group 2"/>
          <p:cNvGrpSpPr>
            <a:grpSpLocks/>
          </p:cNvGrpSpPr>
          <p:nvPr/>
        </p:nvGrpSpPr>
        <p:grpSpPr bwMode="auto">
          <a:xfrm>
            <a:off x="0" y="61356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762000"/>
            <a:ext cx="8534400" cy="5029200"/>
          </a:xfrm>
        </p:spPr>
        <p:txBody>
          <a:bodyPr lIns="45720" rIns="45720"/>
          <a:lstStyle/>
          <a:p>
            <a:pPr eaLnBrk="1" hangingPunct="1">
              <a:buNone/>
            </a:pPr>
            <a:r>
              <a:rPr lang="en-US" altLang="it-IT" sz="2400" dirty="0" smtClean="0">
                <a:latin typeface="Arial" charset="0"/>
                <a:cs typeface="Arial" charset="0"/>
              </a:rPr>
              <a:t>Carl Rogers’ research over the last 70 years has identified specific  qualities in relationships which promote the development of fully functioning persons as well as the healing of partially functioning people. </a:t>
            </a:r>
          </a:p>
          <a:p>
            <a:pPr eaLnBrk="1" hangingPunct="1">
              <a:buNone/>
            </a:pPr>
            <a:r>
              <a:rPr lang="en-US" altLang="it-IT" sz="2400" dirty="0" smtClean="0">
                <a:solidFill>
                  <a:srgbClr val="FFFF00"/>
                </a:solidFill>
                <a:latin typeface="Arial" charset="0"/>
                <a:cs typeface="Arial" charset="0"/>
              </a:rPr>
              <a:t>These relational qualities are also present in effective facilitators of learning and are</a:t>
            </a:r>
            <a:r>
              <a:rPr lang="en-US" altLang="it-IT" sz="2400" dirty="0" smtClean="0">
                <a:latin typeface="Arial" charset="0"/>
                <a:cs typeface="Arial" charset="0"/>
              </a:rPr>
              <a:t>:</a:t>
            </a:r>
          </a:p>
          <a:p>
            <a:pPr eaLnBrk="1" hangingPunct="1">
              <a:buNone/>
            </a:pPr>
            <a:endParaRPr lang="en-US" altLang="it-IT" sz="2400" dirty="0" smtClean="0">
              <a:latin typeface="Arial" charset="0"/>
              <a:cs typeface="Arial" charset="0"/>
            </a:endParaRPr>
          </a:p>
          <a:p>
            <a:pPr eaLnBrk="1" hangingPunct="1">
              <a:buClrTx/>
            </a:pPr>
            <a:r>
              <a:rPr lang="en-US" altLang="it-IT" sz="2800" b="1" dirty="0" smtClean="0">
                <a:solidFill>
                  <a:srgbClr val="FFFF00"/>
                </a:solidFill>
                <a:latin typeface="Arial" charset="0"/>
                <a:cs typeface="Arial" charset="0"/>
              </a:rPr>
              <a:t>Respect</a:t>
            </a:r>
          </a:p>
          <a:p>
            <a:pPr eaLnBrk="1" hangingPunct="1">
              <a:buClrTx/>
            </a:pPr>
            <a:r>
              <a:rPr lang="en-US" altLang="it-IT" sz="2800" b="1" dirty="0" smtClean="0">
                <a:solidFill>
                  <a:srgbClr val="FFFF00"/>
                </a:solidFill>
                <a:latin typeface="Arial" charset="0"/>
                <a:cs typeface="Arial" charset="0"/>
              </a:rPr>
              <a:t>Empathic understanding </a:t>
            </a:r>
          </a:p>
          <a:p>
            <a:pPr eaLnBrk="1" hangingPunct="1">
              <a:buClrTx/>
            </a:pPr>
            <a:r>
              <a:rPr lang="en-US" altLang="it-IT" sz="2800" b="1" dirty="0" smtClean="0">
                <a:solidFill>
                  <a:srgbClr val="FFFF00"/>
                </a:solidFill>
                <a:latin typeface="Arial" charset="0"/>
                <a:cs typeface="Arial" charset="0"/>
              </a:rPr>
              <a:t>Authenticity/congruence (deep contact)</a:t>
            </a:r>
          </a:p>
          <a:p>
            <a:pPr marL="0" indent="0" eaLnBrk="1" hangingPunct="1">
              <a:lnSpc>
                <a:spcPct val="90000"/>
              </a:lnSpc>
              <a:buNone/>
            </a:pPr>
            <a:endParaRPr lang="en-US" altLang="it-IT" sz="2400" dirty="0" smtClean="0">
              <a:solidFill>
                <a:srgbClr val="FFFF00"/>
              </a:solidFill>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914400"/>
            <a:ext cx="8534400" cy="5029200"/>
          </a:xfrm>
        </p:spPr>
        <p:txBody>
          <a:bodyPr lIns="45720" rIns="45720"/>
          <a:lstStyle/>
          <a:p>
            <a:pPr marL="0" indent="0" eaLnBrk="1" hangingPunct="1">
              <a:lnSpc>
                <a:spcPct val="90000"/>
              </a:lnSpc>
              <a:buNone/>
            </a:pPr>
            <a:r>
              <a:rPr lang="en-US" sz="2800" dirty="0" smtClean="0">
                <a:solidFill>
                  <a:srgbClr val="FFFF00"/>
                </a:solidFill>
              </a:rPr>
              <a:t>Carl Rogers on education</a:t>
            </a:r>
            <a:endParaRPr lang="en-US" altLang="it-IT" sz="2800" dirty="0" smtClean="0">
              <a:solidFill>
                <a:srgbClr val="FFFF00"/>
              </a:solidFill>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
        <p:nvSpPr>
          <p:cNvPr id="10" name="Rettangolo 9"/>
          <p:cNvSpPr/>
          <p:nvPr/>
        </p:nvSpPr>
        <p:spPr>
          <a:xfrm>
            <a:off x="609600" y="2413338"/>
            <a:ext cx="7924800" cy="2123658"/>
          </a:xfrm>
          <a:prstGeom prst="rect">
            <a:avLst/>
          </a:prstGeom>
        </p:spPr>
        <p:txBody>
          <a:bodyPr wrap="square">
            <a:spAutoFit/>
          </a:bodyPr>
          <a:lstStyle/>
          <a:p>
            <a:r>
              <a:rPr lang="en-US" sz="2400" dirty="0" smtClean="0"/>
              <a:t>“</a:t>
            </a:r>
            <a:r>
              <a:rPr lang="en-US" sz="2400" i="1" dirty="0" smtClean="0"/>
              <a:t>The educational system is probably the most influential of all institutions-outranking the family, the church, the police, and the government-in shaping the interpersonal politics of the growing person</a:t>
            </a:r>
            <a:r>
              <a:rPr lang="en-US" sz="2400" dirty="0" smtClean="0"/>
              <a:t>.” </a:t>
            </a:r>
          </a:p>
          <a:p>
            <a:endParaRPr lang="en-US" dirty="0" smtClean="0"/>
          </a:p>
          <a:p>
            <a:r>
              <a:rPr lang="en-US" dirty="0" smtClean="0"/>
              <a:t>                         (Carl Rogers 1977- Carl Rogers on Personal Power, p. 69) </a:t>
            </a: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2"/>
          <p:cNvSpPr>
            <a:spLocks noGrp="1"/>
          </p:cNvSpPr>
          <p:nvPr>
            <p:ph type="body" idx="4294967295"/>
          </p:nvPr>
        </p:nvSpPr>
        <p:spPr>
          <a:xfrm>
            <a:off x="381000" y="76200"/>
            <a:ext cx="8534400" cy="6248400"/>
          </a:xfrm>
        </p:spPr>
        <p:txBody>
          <a:bodyPr lIns="45720" rIns="45720"/>
          <a:lstStyle/>
          <a:p>
            <a:pPr marL="0" indent="0" eaLnBrk="1" hangingPunct="1">
              <a:lnSpc>
                <a:spcPct val="90000"/>
              </a:lnSpc>
              <a:buNone/>
            </a:pPr>
            <a:r>
              <a:rPr lang="en-US" sz="2800" b="1" dirty="0" smtClean="0">
                <a:solidFill>
                  <a:srgbClr val="FFFF00"/>
                </a:solidFill>
              </a:rPr>
              <a:t>Student-Centered Learning is a personally significant kind of learning </a:t>
            </a:r>
          </a:p>
          <a:p>
            <a:pPr marL="0" indent="0" eaLnBrk="1" hangingPunct="1">
              <a:lnSpc>
                <a:spcPct val="90000"/>
              </a:lnSpc>
              <a:buNone/>
            </a:pPr>
            <a:r>
              <a:rPr lang="en-US" sz="2000" dirty="0" smtClean="0"/>
              <a:t>that integrates new elements, knowledge, or insights to the current repertoire of the learner’s own resources such that he /she moves to a new constellation of meaning and resourcefulness (Barrett-</a:t>
            </a:r>
            <a:r>
              <a:rPr lang="en-US" sz="2000" dirty="0" err="1" smtClean="0"/>
              <a:t>Lennard</a:t>
            </a:r>
            <a:r>
              <a:rPr lang="en-US" sz="2000" dirty="0" smtClean="0"/>
              <a:t>, 1998). </a:t>
            </a:r>
          </a:p>
          <a:p>
            <a:pPr marL="0" indent="0" eaLnBrk="1" hangingPunct="1">
              <a:lnSpc>
                <a:spcPct val="90000"/>
              </a:lnSpc>
              <a:buNone/>
            </a:pPr>
            <a:r>
              <a:rPr lang="en-US" sz="2000" dirty="0" smtClean="0">
                <a:solidFill>
                  <a:srgbClr val="FFFF00"/>
                </a:solidFill>
              </a:rPr>
              <a:t>Student-Centered Learning  goals:</a:t>
            </a:r>
          </a:p>
          <a:p>
            <a:pPr marL="0" indent="0" eaLnBrk="1" hangingPunct="1">
              <a:lnSpc>
                <a:spcPct val="90000"/>
              </a:lnSpc>
              <a:buNone/>
            </a:pPr>
            <a:r>
              <a:rPr lang="en-US" sz="2000" dirty="0" smtClean="0"/>
              <a:t>• a participatory mode in all aspects of learning  promoting </a:t>
            </a:r>
            <a:r>
              <a:rPr lang="en-US" sz="2000" dirty="0" smtClean="0">
                <a:solidFill>
                  <a:srgbClr val="FFFF00"/>
                </a:solidFill>
              </a:rPr>
              <a:t>self responsibility</a:t>
            </a:r>
            <a:r>
              <a:rPr lang="en-US" sz="2000" dirty="0" smtClean="0"/>
              <a:t>; </a:t>
            </a:r>
          </a:p>
          <a:p>
            <a:pPr marL="0" indent="0" eaLnBrk="1" hangingPunct="1">
              <a:lnSpc>
                <a:spcPct val="90000"/>
              </a:lnSpc>
              <a:buNone/>
            </a:pPr>
            <a:r>
              <a:rPr lang="en-US" sz="2000" dirty="0" smtClean="0"/>
              <a:t>• a climate of trust in which </a:t>
            </a:r>
            <a:r>
              <a:rPr lang="en-US" sz="2000" dirty="0" smtClean="0">
                <a:solidFill>
                  <a:srgbClr val="FFFF00"/>
                </a:solidFill>
              </a:rPr>
              <a:t>curiosity </a:t>
            </a:r>
            <a:r>
              <a:rPr lang="en-US" sz="2000" dirty="0" smtClean="0"/>
              <a:t>and </a:t>
            </a:r>
            <a:r>
              <a:rPr lang="en-US" sz="2000" dirty="0" smtClean="0">
                <a:solidFill>
                  <a:srgbClr val="FFFF00"/>
                </a:solidFill>
              </a:rPr>
              <a:t>the natural desire to learn </a:t>
            </a:r>
            <a:r>
              <a:rPr lang="en-US" sz="2000" dirty="0" smtClean="0"/>
              <a:t>can be nourished and enhanced; </a:t>
            </a:r>
          </a:p>
          <a:p>
            <a:pPr marL="0" indent="0" eaLnBrk="1" hangingPunct="1">
              <a:lnSpc>
                <a:spcPct val="90000"/>
              </a:lnSpc>
              <a:buNone/>
            </a:pPr>
            <a:r>
              <a:rPr lang="en-US" sz="2000" dirty="0" smtClean="0"/>
              <a:t>• helping students to </a:t>
            </a:r>
            <a:r>
              <a:rPr lang="en-US" sz="2000" dirty="0" smtClean="0">
                <a:solidFill>
                  <a:srgbClr val="FFFF00"/>
                </a:solidFill>
              </a:rPr>
              <a:t>achieve results they appreciate </a:t>
            </a:r>
            <a:r>
              <a:rPr lang="en-US" sz="2000" dirty="0" smtClean="0"/>
              <a:t>and consider worthwhile and meaningful;</a:t>
            </a:r>
          </a:p>
          <a:p>
            <a:pPr marL="0" indent="0" eaLnBrk="1" hangingPunct="1">
              <a:lnSpc>
                <a:spcPct val="90000"/>
              </a:lnSpc>
              <a:buNone/>
            </a:pPr>
            <a:r>
              <a:rPr lang="en-US" sz="2000" dirty="0" smtClean="0"/>
              <a:t>• uncovering the </a:t>
            </a:r>
            <a:r>
              <a:rPr lang="en-US" sz="2000" dirty="0" smtClean="0">
                <a:solidFill>
                  <a:srgbClr val="FFFF00"/>
                </a:solidFill>
              </a:rPr>
              <a:t>excitement in self-initiated discovery</a:t>
            </a:r>
            <a:r>
              <a:rPr lang="en-US" sz="2000" dirty="0" smtClean="0"/>
              <a:t>, which leads students to become life-long learners, fosters originality and </a:t>
            </a:r>
            <a:r>
              <a:rPr lang="en-US" sz="2000" dirty="0" smtClean="0">
                <a:solidFill>
                  <a:srgbClr val="FFFF00"/>
                </a:solidFill>
              </a:rPr>
              <a:t>creativity</a:t>
            </a:r>
            <a:r>
              <a:rPr lang="en-US" sz="2000" dirty="0" smtClean="0"/>
              <a:t>;</a:t>
            </a:r>
          </a:p>
          <a:p>
            <a:pPr marL="0" indent="0" eaLnBrk="1" hangingPunct="1">
              <a:lnSpc>
                <a:spcPct val="90000"/>
              </a:lnSpc>
              <a:buNone/>
            </a:pPr>
            <a:r>
              <a:rPr lang="en-US" sz="2000" dirty="0" smtClean="0"/>
              <a:t>• </a:t>
            </a:r>
            <a:r>
              <a:rPr lang="en-US" sz="2000" dirty="0" smtClean="0">
                <a:solidFill>
                  <a:srgbClr val="FFFF00"/>
                </a:solidFill>
              </a:rPr>
              <a:t>helping teachers to grow as persons </a:t>
            </a:r>
            <a:r>
              <a:rPr lang="en-US" sz="2000" dirty="0" smtClean="0"/>
              <a:t>finding rich satisfaction in their interactions with learners and thus increase their personal resourcefulness; </a:t>
            </a:r>
          </a:p>
          <a:p>
            <a:pPr marL="0" indent="0" eaLnBrk="1" hangingPunct="1">
              <a:lnSpc>
                <a:spcPct val="90000"/>
              </a:lnSpc>
              <a:buNone/>
            </a:pPr>
            <a:r>
              <a:rPr lang="en-US" sz="2000" dirty="0" smtClean="0"/>
              <a:t>• </a:t>
            </a:r>
            <a:r>
              <a:rPr lang="en-US" sz="2000" dirty="0" smtClean="0">
                <a:solidFill>
                  <a:srgbClr val="FFFF00"/>
                </a:solidFill>
              </a:rPr>
              <a:t>Increasing a person’s capabilities to experience and explore his or her own processes, </a:t>
            </a:r>
            <a:r>
              <a:rPr lang="en-US" sz="2000" dirty="0" smtClean="0"/>
              <a:t>raising the awareness of meaningful ways of inquiry,  learning how to learn, promoting  successful problem solving in new situations. </a:t>
            </a:r>
            <a:endParaRPr lang="en-US" altLang="it-IT" sz="2000" dirty="0" smtClean="0">
              <a:solidFill>
                <a:srgbClr val="FFFF00"/>
              </a:solidFill>
              <a:latin typeface="Arial" charset="0"/>
              <a:cs typeface="Arial" charset="0"/>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536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536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dirty="0" smtClean="0">
                  <a:solidFill>
                    <a:schemeClr val="bg1"/>
                  </a:solidFill>
                  <a:latin typeface="+mn-lt"/>
                </a:rPr>
                <a:t>World University Consortium</a:t>
              </a:r>
              <a:endParaRPr lang="en-GB" sz="1200" b="1" dirty="0">
                <a:solidFill>
                  <a:schemeClr val="bg1"/>
                </a:solidFill>
                <a:latin typeface="+mn-lt"/>
              </a:endParaRPr>
            </a:p>
          </p:txBody>
        </p:sp>
        <p:pic>
          <p:nvPicPr>
            <p:cNvPr id="1536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2070</TotalTime>
  <Words>2149</Words>
  <Application>Microsoft Office PowerPoint</Application>
  <PresentationFormat>Presentazione su schermo (4:3)</PresentationFormat>
  <Paragraphs>259</Paragraphs>
  <Slides>33</Slides>
  <Notes>1</Notes>
  <HiddenSlides>0</HiddenSlides>
  <MMClips>0</MMClips>
  <ScaleCrop>false</ScaleCrop>
  <HeadingPairs>
    <vt:vector size="4" baseType="variant">
      <vt:variant>
        <vt:lpstr>Tema</vt:lpstr>
      </vt:variant>
      <vt:variant>
        <vt:i4>1</vt:i4>
      </vt:variant>
      <vt:variant>
        <vt:lpstr>Titoli diapositive</vt:lpstr>
      </vt:variant>
      <vt:variant>
        <vt:i4>33</vt:i4>
      </vt:variant>
    </vt:vector>
  </HeadingPairs>
  <TitlesOfParts>
    <vt:vector size="34" baseType="lpstr">
      <vt:lpstr>Flow</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    Grazie! Thank you! </vt:lpstr>
      <vt:lpstr>Diapositiva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fully functioning person: a bio-psycho-social viewpoint</dc:title>
  <dc:creator>Irene Hawkins</dc:creator>
  <cp:lastModifiedBy>Alberto</cp:lastModifiedBy>
  <cp:revision>274</cp:revision>
  <dcterms:created xsi:type="dcterms:W3CDTF">2012-06-04T15:12:07Z</dcterms:created>
  <dcterms:modified xsi:type="dcterms:W3CDTF">2015-09-20T15:11:05Z</dcterms:modified>
</cp:coreProperties>
</file>