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1" r:id="rId2"/>
    <p:sldId id="259" r:id="rId3"/>
    <p:sldId id="278" r:id="rId4"/>
    <p:sldId id="286" r:id="rId5"/>
    <p:sldId id="279" r:id="rId6"/>
    <p:sldId id="280" r:id="rId7"/>
    <p:sldId id="263" r:id="rId8"/>
    <p:sldId id="261" r:id="rId9"/>
    <p:sldId id="264" r:id="rId10"/>
    <p:sldId id="282" r:id="rId11"/>
    <p:sldId id="283" r:id="rId12"/>
    <p:sldId id="284" r:id="rId13"/>
    <p:sldId id="285" r:id="rId14"/>
    <p:sldId id="274" r:id="rId15"/>
    <p:sldId id="287" r:id="rId16"/>
    <p:sldId id="290" r:id="rId17"/>
    <p:sldId id="291" r:id="rId18"/>
    <p:sldId id="292" r:id="rId19"/>
    <p:sldId id="293" r:id="rId20"/>
    <p:sldId id="289" r:id="rId21"/>
    <p:sldId id="295" r:id="rId22"/>
    <p:sldId id="296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6" d="100"/>
          <a:sy n="86" d="100"/>
        </p:scale>
        <p:origin x="-68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0" d="100"/>
        <a:sy n="300" d="100"/>
      </p:scale>
      <p:origin x="0" y="2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BE47D-C96C-E843-A959-6AF8CA9AD626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612CD-575F-3747-B276-B7A44B8B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29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1CF93-8757-3040-A355-A840677DEBB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C16D0-A4B3-A44B-9E01-A1A7CFB8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63BD-B94F-F343-A0E0-8618CCE81DBD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8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E8E9-93CE-D24C-87DB-DFEF775343BE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9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F2852-9E1F-0E49-8B7C-C95852F4EDB1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2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CFF8-E8DF-1844-A6AC-0BB1653C6DE2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3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A16C-0E91-5044-B298-4570C468F04B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9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094D-6C0E-7041-8344-991CF2B01DD1}" type="datetime1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5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65BF-03EF-614E-BB2B-26D1802B7784}" type="datetime1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5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171-0FAF-9440-8315-B587706D2CC1}" type="datetime1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1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E56BE-1BB9-A249-9548-77360EB577EE}" type="datetime1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0209-B9DC-AD48-86CB-A123A67FDC42}" type="datetime1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7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4A00-193B-C745-A846-00BC38FE6888}" type="datetime1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0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0DEB-8A84-2D48-B291-84E401334F4F}" type="datetime1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Glocal E-Cubator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99DF-1380-5C4E-B8F9-9AF4F31C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WAAS</a:t>
            </a:r>
          </a:p>
          <a:p>
            <a:r>
              <a:rPr lang="en-US" sz="4000" b="1" dirty="0" smtClean="0">
                <a:solidFill>
                  <a:schemeClr val="tx1"/>
                </a:solidFill>
              </a:rPr>
              <a:t>Dubrovnik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Growth Bubble?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4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35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2917"/>
            <a:ext cx="9144000" cy="4413249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1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42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9144000" cy="685800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Screen Shot 2015-06-26 at 11.50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3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Sustainability Bubble?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358653"/>
              </p:ext>
            </p:extLst>
          </p:nvPr>
        </p:nvGraphicFramePr>
        <p:xfrm>
          <a:off x="0" y="12288"/>
          <a:ext cx="9144000" cy="681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  <a:endParaRPr lang="en-US" sz="1600" u="sng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Globalization vs. Closing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6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006883"/>
              </p:ext>
            </p:extLst>
          </p:nvPr>
        </p:nvGraphicFramePr>
        <p:xfrm>
          <a:off x="0" y="12288"/>
          <a:ext cx="9144000" cy="682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  <a:endParaRPr lang="en-US" sz="1600" u="sng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Globalization vs. Closing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Best return</a:t>
                      </a:r>
                      <a:r>
                        <a:rPr lang="en-US" sz="1600" baseline="0" dirty="0" smtClean="0"/>
                        <a:t> mitigation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8762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Global &amp; Local Incubators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86658"/>
              </p:ext>
            </p:extLst>
          </p:nvPr>
        </p:nvGraphicFramePr>
        <p:xfrm>
          <a:off x="0" y="12288"/>
          <a:ext cx="9144000" cy="6038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Massive Leadership</a:t>
                      </a:r>
                      <a:endParaRPr lang="en-US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1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8762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Global &amp; Local Incubators</a:t>
            </a:r>
            <a:br>
              <a:rPr lang="en-US" sz="4800" b="1" dirty="0"/>
            </a:br>
            <a:r>
              <a:rPr lang="en-US" sz="4800" b="1" dirty="0"/>
              <a:t>Learning </a:t>
            </a:r>
            <a:r>
              <a:rPr lang="en-US" sz="4800" b="1" dirty="0" smtClean="0"/>
              <a:t>Leaders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FUTURE OF EDUCATION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335340"/>
              </p:ext>
            </p:extLst>
          </p:nvPr>
        </p:nvGraphicFramePr>
        <p:xfrm>
          <a:off x="0" y="12288"/>
          <a:ext cx="9144000" cy="682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Cris</a:t>
                      </a:r>
                      <a:r>
                        <a:rPr lang="en-US" sz="1600" u="none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is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Cris</a:t>
                      </a:r>
                      <a:r>
                        <a:rPr lang="en-US" sz="1600" u="sng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Distribution dis-functionality</a:t>
                      </a:r>
                      <a:endParaRPr lang="en-US" sz="1600" u="sng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500" kern="12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Globalization vs. Closing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Multiply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                       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ositive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Beyond Externalities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Areas: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 &amp; Best return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Executive 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8762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/>
              <a:t>Global &amp; Local Incubators</a:t>
            </a:r>
            <a:br>
              <a:rPr lang="en-US" b="1" dirty="0"/>
            </a:br>
            <a:r>
              <a:rPr lang="en-US" b="1" dirty="0"/>
              <a:t>Learning </a:t>
            </a:r>
            <a:r>
              <a:rPr lang="en-US" b="1" dirty="0" smtClean="0"/>
              <a:t>Leaders</a:t>
            </a:r>
            <a:br>
              <a:rPr lang="en-US" b="1" dirty="0" smtClean="0"/>
            </a:br>
            <a:r>
              <a:rPr lang="en-US" b="1" dirty="0" smtClean="0"/>
              <a:t>Learning Organizations </a:t>
            </a:r>
            <a:r>
              <a:rPr lang="en-US" b="1" dirty="0"/>
              <a:t>(3.0)</a:t>
            </a:r>
            <a:r>
              <a:rPr lang="en-US" b="1" dirty="0" smtClean="0"/>
              <a:t>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207954"/>
              </p:ext>
            </p:extLst>
          </p:nvPr>
        </p:nvGraphicFramePr>
        <p:xfrm>
          <a:off x="0" y="12288"/>
          <a:ext cx="9144000" cy="682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Massive Leadership</a:t>
                      </a:r>
                      <a:endParaRPr lang="en-US" sz="2800" b="1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Cris</a:t>
                      </a:r>
                      <a:r>
                        <a:rPr lang="en-US" sz="1600" u="none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is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Cris</a:t>
                      </a:r>
                      <a:r>
                        <a:rPr lang="en-US" sz="1600" u="sng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Distribution dis-functionality</a:t>
                      </a:r>
                      <a:endParaRPr lang="en-US" sz="1600" u="sng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500" kern="12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Globalization vs. Closing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Multiply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                       P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ositive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Beyond Externalities</a:t>
                      </a:r>
                      <a:endParaRPr lang="en-US" sz="16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Areas: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3M Footprint: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                         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Model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                      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Measure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                   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Priorities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Best return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mitigation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 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Unfit for</a:t>
                      </a:r>
                      <a:r>
                        <a:rPr lang="en-US" sz="16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Learning IGO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3.0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inside: Incubators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outside: Competition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Sustainable Reporting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IGO Leadership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612968"/>
              </p:ext>
            </p:extLst>
          </p:nvPr>
        </p:nvGraphicFramePr>
        <p:xfrm>
          <a:off x="0" y="12288"/>
          <a:ext cx="9144000" cy="695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341"/>
                <a:gridCol w="2881259"/>
                <a:gridCol w="2806700"/>
                <a:gridCol w="2806700"/>
              </a:tblGrid>
              <a:tr h="45678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WHY?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WHAT?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50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Lost Generation: 20-50% population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Ticking bomb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Empower through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work for the Commons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Massive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knowledge sharing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Wikinomy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Commons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Commons Sans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  Frontiers  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   Leadership</a:t>
                      </a: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7400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ECONOMY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Cris</a:t>
                      </a:r>
                      <a:r>
                        <a:rPr lang="en-US" sz="1600" u="none" dirty="0" smtClean="0"/>
                        <a:t>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US" sz="1600" dirty="0" smtClean="0"/>
                        <a:t>Cris</a:t>
                      </a:r>
                      <a:r>
                        <a:rPr lang="en-US" sz="1600" u="sng" dirty="0" smtClean="0"/>
                        <a:t>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Distribution dis-functionality</a:t>
                      </a:r>
                      <a:endParaRPr lang="en-US" sz="1600" u="sng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Socio-economic crash?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Loose - Loose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Resource deficit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Negative externalities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Regulation fatigue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Globalization vs. Closing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Internalize                 Negative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Multiply</a:t>
                      </a:r>
                      <a:r>
                        <a:rPr lang="en-US" sz="1600" baseline="0" dirty="0" smtClean="0"/>
                        <a:t>                        P</a:t>
                      </a:r>
                      <a:r>
                        <a:rPr lang="en-US" sz="1600" dirty="0" smtClean="0"/>
                        <a:t>ositive</a:t>
                      </a:r>
                      <a:r>
                        <a:rPr lang="en-US" sz="1600" baseline="0" dirty="0" smtClean="0"/>
                        <a:t> Externalities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Beyond Externalities</a:t>
                      </a:r>
                      <a:endParaRPr lang="en-US" sz="1600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Areas:</a:t>
                      </a:r>
                      <a:r>
                        <a:rPr lang="en-US" sz="1600" baseline="0" dirty="0" smtClean="0"/>
                        <a:t>                                 Real economy      Sustainable development Environment                     Dangerous technologies     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Market-based 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3M Footprint:</a:t>
                      </a:r>
                      <a:r>
                        <a:rPr lang="en-US" sz="1600" baseline="0" dirty="0" smtClean="0"/>
                        <a:t>                           </a:t>
                      </a:r>
                      <a:r>
                        <a:rPr lang="en-US" sz="1600" dirty="0" smtClean="0"/>
                        <a:t>Model</a:t>
                      </a:r>
                      <a:r>
                        <a:rPr lang="en-US" sz="1600" baseline="0" dirty="0" smtClean="0"/>
                        <a:t>                        </a:t>
                      </a:r>
                      <a:r>
                        <a:rPr lang="en-US" sz="1600" dirty="0" smtClean="0"/>
                        <a:t>Measure</a:t>
                      </a:r>
                      <a:r>
                        <a:rPr lang="en-US" sz="1600" baseline="0" dirty="0" smtClean="0"/>
                        <a:t>                    </a:t>
                      </a:r>
                      <a:r>
                        <a:rPr lang="en-US" sz="1600" dirty="0" smtClean="0"/>
                        <a:t>Mitigate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Priorities &amp; Best return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Sustainable</a:t>
                      </a:r>
                      <a:r>
                        <a:rPr lang="en-US" sz="1600" baseline="0" dirty="0" smtClean="0"/>
                        <a:t> Reporting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 Executive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     Leadership</a:t>
                      </a:r>
                    </a:p>
                  </a:txBody>
                  <a:tcPr/>
                </a:tc>
              </a:tr>
              <a:tr h="187636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IGOs</a:t>
                      </a:r>
                      <a:endParaRPr lang="en-US" sz="2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Unfit for</a:t>
                      </a:r>
                      <a:r>
                        <a:rPr lang="en-US" sz="1600" baseline="0" dirty="0" smtClean="0"/>
                        <a:t> crash prevention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u="none" baseline="0" dirty="0" smtClean="0"/>
                        <a:t>Triple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Regulation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IGO fatigue </a:t>
                      </a:r>
                    </a:p>
                    <a:p>
                      <a:pPr marL="742950" lvl="1" indent="-285750" algn="l">
                        <a:buFont typeface="Wingdings" charset="2"/>
                        <a:buChar char="v"/>
                      </a:pPr>
                      <a:r>
                        <a:rPr lang="en-US" sz="1600" u="none" baseline="0" dirty="0" smtClean="0"/>
                        <a:t>Cooperation fatigue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Learning IGO</a:t>
                      </a:r>
                      <a:r>
                        <a:rPr lang="en-US" sz="1600" baseline="0" dirty="0" smtClean="0"/>
                        <a:t> 3.0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down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Bottom up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inside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From outside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Sustainable Reporting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IGO Leadership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WHY ?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Season denial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Winter</a:t>
            </a:r>
            <a:r>
              <a:rPr lang="en-US" sz="4000" b="1" dirty="0">
                <a:solidFill>
                  <a:schemeClr val="tx1"/>
                </a:solidFill>
              </a:rPr>
              <a:t>?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Emperor(s) ill-prepared?</a:t>
            </a:r>
          </a:p>
          <a:p>
            <a:pPr algn="l"/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Three Bubbles &amp; Leadership?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4179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EDUCATION OF FUTURE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Security Bubble?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72141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53443"/>
              </p:ext>
            </p:extLst>
          </p:nvPr>
        </p:nvGraphicFramePr>
        <p:xfrm>
          <a:off x="0" y="-21166"/>
          <a:ext cx="9122832" cy="703791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89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Outcome/Risk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/>
                        <a:t>&amp; Extremism</a:t>
                      </a:r>
                      <a:endParaRPr lang="en-US" sz="1800" b="1" dirty="0"/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Leadership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Luck</a:t>
                      </a:r>
                      <a:endParaRPr lang="en-US" b="1" dirty="0" smtClean="0"/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(….Crisis) </a:t>
                      </a:r>
                      <a:endParaRPr 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347315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34257"/>
              </p:ext>
            </p:extLst>
          </p:nvPr>
        </p:nvGraphicFramePr>
        <p:xfrm>
          <a:off x="0" y="31750"/>
          <a:ext cx="9122832" cy="69850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360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 / 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/>
                        <a:t>&amp; Extremism</a:t>
                      </a:r>
                      <a:endParaRPr lang="en-US" sz="1800" b="1" dirty="0"/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Luck</a:t>
                      </a:r>
                    </a:p>
                    <a:p>
                      <a:pPr algn="ctr"/>
                      <a:r>
                        <a:rPr lang="en-US" b="1" baseline="0" dirty="0" smtClean="0"/>
                        <a:t>&amp;</a:t>
                      </a:r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Leadership</a:t>
                      </a:r>
                      <a:endParaRPr lang="en-US" b="1" dirty="0" smtClean="0"/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(..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Crisis)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76949"/>
              </p:ext>
            </p:extLst>
          </p:nvPr>
        </p:nvGraphicFramePr>
        <p:xfrm>
          <a:off x="0" y="2"/>
          <a:ext cx="9144000" cy="69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578100"/>
                <a:gridCol w="2806700"/>
                <a:gridCol w="2806700"/>
              </a:tblGrid>
              <a:tr h="76898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WW I&amp;II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 </a:t>
                      </a:r>
                      <a:r>
                        <a:rPr lang="en-US" b="1" dirty="0" smtClean="0"/>
                        <a:t>30</a:t>
                      </a:r>
                      <a:r>
                        <a:rPr lang="en-US" b="1" baseline="0" dirty="0" smtClean="0"/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WWII 60 million dead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1800" b="1" dirty="0" smtClean="0"/>
                        <a:t>Missed</a:t>
                      </a:r>
                      <a:endParaRPr lang="en-US" sz="1800" b="1" dirty="0"/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(Cuban Crisis)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</a:t>
                      </a:r>
                      <a:r>
                        <a:rPr lang="en-US" b="1" baseline="0" dirty="0" smtClean="0"/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smtClean="0"/>
                        <a:t>Luck &amp;</a:t>
                      </a:r>
                      <a:endParaRPr lang="en-US" b="1" smtClean="0"/>
                    </a:p>
                    <a:p>
                      <a:pPr algn="ctr"/>
                      <a:r>
                        <a:rPr lang="en-US" b="1" dirty="0" smtClean="0"/>
                        <a:t>Leadership</a:t>
                      </a:r>
                    </a:p>
                  </a:txBody>
                  <a:tcPr/>
                </a:tc>
              </a:tr>
              <a:tr h="20296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(1983 Panic)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/>
                        <a:t>Race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Potentially</a:t>
                      </a:r>
                    </a:p>
                    <a:p>
                      <a:pPr algn="ctr"/>
                      <a:r>
                        <a:rPr lang="en-US" b="1" dirty="0" smtClean="0"/>
                        <a:t>Hundreds</a:t>
                      </a:r>
                      <a:r>
                        <a:rPr lang="en-US" b="1" baseline="0" dirty="0" smtClean="0"/>
                        <a:t> of million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Luck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321670"/>
              </p:ext>
            </p:extLst>
          </p:nvPr>
        </p:nvGraphicFramePr>
        <p:xfrm>
          <a:off x="0" y="31750"/>
          <a:ext cx="9122832" cy="715369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3500"/>
                <a:gridCol w="2455333"/>
                <a:gridCol w="3053291"/>
                <a:gridCol w="2280708"/>
              </a:tblGrid>
              <a:tr h="83608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SECURITY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BUBBLES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Challenge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Outcome / 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</a:p>
                  </a:txBody>
                  <a:tcPr/>
                </a:tc>
              </a:tr>
              <a:tr h="149225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1900-45 (WW I&amp;II)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Geopolitical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WWI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million dead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WWII 60 million dead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Mismanaged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&amp; Extremism</a:t>
                      </a:r>
                      <a:endParaRPr lang="en-US" sz="18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6823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1950-63</a:t>
                      </a:r>
                    </a:p>
                    <a:p>
                      <a:pPr algn="ctr"/>
                      <a:r>
                        <a:rPr lang="en-US" sz="2400" b="1" dirty="0" smtClean="0"/>
                        <a:t>(62 Crisis)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Geopolitical</a:t>
                      </a: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 &amp; Arms 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 of million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2"/>
                          </a:solidFill>
                        </a:rPr>
                        <a:t>Luck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&amp;</a:t>
                      </a:r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2"/>
                          </a:solidFill>
                        </a:rPr>
                        <a:t>Leadership</a:t>
                      </a:r>
                      <a:endParaRPr lang="en-US" b="1" dirty="0" smtClean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15807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1975-85</a:t>
                      </a:r>
                    </a:p>
                    <a:p>
                      <a:pPr algn="ctr"/>
                      <a:r>
                        <a:rPr lang="en-US" sz="2400" b="1" dirty="0" smtClean="0"/>
                        <a:t>(83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Panic)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million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Luck</a:t>
                      </a:r>
                    </a:p>
                    <a:p>
                      <a:pPr algn="ctr"/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&amp;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Leadership</a:t>
                      </a:r>
                      <a:endParaRPr lang="en-US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077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00-25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(..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Crisis)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Geopolitical &amp; Arms 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Race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Potentially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Hundreds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of million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Mismanaged?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Extremism?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Luck ?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Leadership?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Glocal E-Cubator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978</Words>
  <Application>Microsoft Office PowerPoint</Application>
  <PresentationFormat>On-screen Show (4:3)</PresentationFormat>
  <Paragraphs>524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FUTURE EDUCATION</vt:lpstr>
      <vt:lpstr>FUTURE OF EDUCATION</vt:lpstr>
      <vt:lpstr>EDUCATION OF FUTURE</vt:lpstr>
      <vt:lpstr>WHY ?</vt:lpstr>
      <vt:lpstr>EDUCATION OF FUTURE</vt:lpstr>
      <vt:lpstr>EDUCATION OF FUTURE</vt:lpstr>
      <vt:lpstr>PowerPoint Presentation</vt:lpstr>
      <vt:lpstr>PowerPoint Presentation</vt:lpstr>
      <vt:lpstr>PowerPoint Presentation</vt:lpstr>
      <vt:lpstr>EDUCATION OF FUTURE</vt:lpstr>
      <vt:lpstr>PowerPoint Presentation</vt:lpstr>
      <vt:lpstr>FUTURE OF EDUCATION</vt:lpstr>
      <vt:lpstr>FUTURE OF EDUCATION</vt:lpstr>
      <vt:lpstr>EDUCATION OF FUTURE</vt:lpstr>
      <vt:lpstr>PowerPoint Presentation</vt:lpstr>
      <vt:lpstr>PowerPoint Presentation</vt:lpstr>
      <vt:lpstr>Global &amp; Local Incubators </vt:lpstr>
      <vt:lpstr>PowerPoint Presentation</vt:lpstr>
      <vt:lpstr>Global &amp; Local Incubators Learning Leaders </vt:lpstr>
      <vt:lpstr>PowerPoint Presentation</vt:lpstr>
      <vt:lpstr>Global &amp; Local Incubators Learning Leaders Learning Organizations (3.0) 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&amp; Opportunities</dc:title>
  <dc:creator>Glocal Ecubator</dc:creator>
  <cp:lastModifiedBy>VaniSenthil</cp:lastModifiedBy>
  <cp:revision>34</cp:revision>
  <dcterms:created xsi:type="dcterms:W3CDTF">2015-04-02T07:31:31Z</dcterms:created>
  <dcterms:modified xsi:type="dcterms:W3CDTF">2015-09-23T08:47:46Z</dcterms:modified>
</cp:coreProperties>
</file>