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70" y="-9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49780899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Titeltext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Textebene 1</a:t>
            </a:r>
          </a:p>
          <a:p>
            <a:pPr lvl="1">
              <a:defRPr sz="1800"/>
            </a:pPr>
            <a:r>
              <a:rPr sz="3200"/>
              <a:t>Textebene 2</a:t>
            </a:r>
          </a:p>
          <a:p>
            <a:pPr lvl="2">
              <a:defRPr sz="1800"/>
            </a:pPr>
            <a:r>
              <a:rPr sz="3200"/>
              <a:t>Textebene 3</a:t>
            </a:r>
          </a:p>
          <a:p>
            <a:pPr lvl="3">
              <a:defRPr sz="1800"/>
            </a:pPr>
            <a:r>
              <a:rPr sz="3200"/>
              <a:t>Textebene 4</a:t>
            </a:r>
          </a:p>
          <a:p>
            <a:pPr lvl="4">
              <a:defRPr sz="1800"/>
            </a:pPr>
            <a:r>
              <a:rPr sz="3200"/>
              <a:t>Textebene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Titeltext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472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Textebene 1</a:t>
            </a:r>
          </a:p>
          <a:p>
            <a:pPr lvl="1">
              <a:defRPr sz="1800"/>
            </a:pPr>
            <a:r>
              <a:rPr sz="3200"/>
              <a:t>Textebene 2</a:t>
            </a:r>
          </a:p>
          <a:p>
            <a:pPr lvl="2">
              <a:defRPr sz="1800"/>
            </a:pPr>
            <a:r>
              <a:rPr sz="3200"/>
              <a:t>Textebene 3</a:t>
            </a:r>
          </a:p>
          <a:p>
            <a:pPr lvl="3">
              <a:defRPr sz="1800"/>
            </a:pPr>
            <a:r>
              <a:rPr sz="3200"/>
              <a:t>Textebene 4</a:t>
            </a:r>
          </a:p>
          <a:p>
            <a:pPr lvl="4">
              <a:defRPr sz="1800"/>
            </a:pPr>
            <a:r>
              <a:rPr sz="3200"/>
              <a:t>Textebene 5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Titeltext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472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Textebene 1</a:t>
            </a:r>
          </a:p>
          <a:p>
            <a:pPr lvl="1">
              <a:defRPr sz="1800"/>
            </a:pPr>
            <a:r>
              <a:rPr sz="3200"/>
              <a:t>Textebene 2</a:t>
            </a:r>
          </a:p>
          <a:p>
            <a:pPr lvl="2">
              <a:defRPr sz="1800"/>
            </a:pPr>
            <a:r>
              <a:rPr sz="3200"/>
              <a:t>Textebene 3</a:t>
            </a:r>
          </a:p>
          <a:p>
            <a:pPr lvl="3">
              <a:defRPr sz="1800"/>
            </a:pPr>
            <a:r>
              <a:rPr sz="3200"/>
              <a:t>Textebene 4</a:t>
            </a:r>
          </a:p>
          <a:p>
            <a:pPr lvl="4">
              <a:defRPr sz="1800"/>
            </a:pPr>
            <a:r>
              <a:rPr sz="3200"/>
              <a:t>Textebene 5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xfrm>
            <a:off x="9320107" y="9133160"/>
            <a:ext cx="3034456" cy="333245"/>
          </a:xfrm>
          <a:prstGeom prst="rect">
            <a:avLst/>
          </a:prstGeom>
          <a:ln w="12700">
            <a:miter lim="400000"/>
          </a:ln>
        </p:spPr>
        <p:txBody>
          <a:bodyPr lIns="65022" tIns="65022" rIns="65022" bIns="65022" anchor="ctr">
            <a:spAutoFit/>
          </a:bodyPr>
          <a:lstStyle>
            <a:lvl1pPr algn="r" defTabSz="457200">
              <a:defRPr sz="1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xfrm>
            <a:off x="9320107" y="9133160"/>
            <a:ext cx="3034456" cy="333245"/>
          </a:xfrm>
          <a:prstGeom prst="rect">
            <a:avLst/>
          </a:prstGeom>
          <a:ln w="12700">
            <a:miter lim="400000"/>
          </a:ln>
        </p:spPr>
        <p:txBody>
          <a:bodyPr lIns="65022" tIns="65022" rIns="65022" bIns="65022" anchor="ctr">
            <a:spAutoFit/>
          </a:bodyPr>
          <a:lstStyle>
            <a:lvl1pPr algn="r" defTabSz="457200">
              <a:defRPr sz="1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Titeltext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472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Textebene 1</a:t>
            </a:r>
          </a:p>
          <a:p>
            <a:pPr lvl="1">
              <a:defRPr sz="1800"/>
            </a:pPr>
            <a:r>
              <a:rPr sz="3200"/>
              <a:t>Textebene 2</a:t>
            </a:r>
          </a:p>
          <a:p>
            <a:pPr lvl="2">
              <a:defRPr sz="1800"/>
            </a:pPr>
            <a:r>
              <a:rPr sz="3200"/>
              <a:t>Textebene 3</a:t>
            </a:r>
          </a:p>
          <a:p>
            <a:pPr lvl="3">
              <a:defRPr sz="1800"/>
            </a:pPr>
            <a:r>
              <a:rPr sz="3200"/>
              <a:t>Textebene 4</a:t>
            </a:r>
          </a:p>
          <a:p>
            <a:pPr lvl="4">
              <a:defRPr sz="1800"/>
            </a:pPr>
            <a:r>
              <a:rPr sz="3200"/>
              <a:t>Textebene 5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Titeltext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472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Textebene 1</a:t>
            </a:r>
          </a:p>
          <a:p>
            <a:pPr lvl="1">
              <a:defRPr sz="1800"/>
            </a:pPr>
            <a:r>
              <a:rPr sz="3200"/>
              <a:t>Textebene 2</a:t>
            </a:r>
          </a:p>
          <a:p>
            <a:pPr lvl="2">
              <a:defRPr sz="1800"/>
            </a:pPr>
            <a:r>
              <a:rPr sz="3200"/>
              <a:t>Textebene 3</a:t>
            </a:r>
          </a:p>
          <a:p>
            <a:pPr lvl="3">
              <a:defRPr sz="1800"/>
            </a:pPr>
            <a:r>
              <a:rPr sz="3200"/>
              <a:t>Textebene 4</a:t>
            </a:r>
          </a:p>
          <a:p>
            <a:pPr lvl="4">
              <a:defRPr sz="1800"/>
            </a:pPr>
            <a:r>
              <a:rPr sz="3200"/>
              <a:t>Textebene 5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Titeltext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472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Textebene 1</a:t>
            </a:r>
          </a:p>
          <a:p>
            <a:pPr lvl="1">
              <a:defRPr sz="1800"/>
            </a:pPr>
            <a:r>
              <a:rPr sz="3200"/>
              <a:t>Textebene 2</a:t>
            </a:r>
          </a:p>
          <a:p>
            <a:pPr lvl="2">
              <a:defRPr sz="1800"/>
            </a:pPr>
            <a:r>
              <a:rPr sz="3200"/>
              <a:t>Textebene 3</a:t>
            </a:r>
          </a:p>
          <a:p>
            <a:pPr lvl="3">
              <a:defRPr sz="1800"/>
            </a:pPr>
            <a:r>
              <a:rPr sz="3200"/>
              <a:t>Textebene 4</a:t>
            </a:r>
          </a:p>
          <a:p>
            <a:pPr lvl="4">
              <a:defRPr sz="1800"/>
            </a:pPr>
            <a:r>
              <a:rPr sz="3200"/>
              <a:t>Textebene 5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Titeltext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Textebene 1</a:t>
            </a:r>
          </a:p>
          <a:p>
            <a:pPr lvl="1">
              <a:defRPr sz="1800"/>
            </a:pPr>
            <a:r>
              <a:rPr sz="3200"/>
              <a:t>Textebene 2</a:t>
            </a:r>
          </a:p>
          <a:p>
            <a:pPr lvl="2">
              <a:defRPr sz="1800"/>
            </a:pPr>
            <a:r>
              <a:rPr sz="3200"/>
              <a:t>Textebene 3</a:t>
            </a:r>
          </a:p>
          <a:p>
            <a:pPr lvl="3">
              <a:defRPr sz="1800"/>
            </a:pPr>
            <a:r>
              <a:rPr sz="3200"/>
              <a:t>Textebene 4</a:t>
            </a:r>
          </a:p>
          <a:p>
            <a:pPr lvl="4">
              <a:defRPr sz="1800"/>
            </a:pPr>
            <a:r>
              <a:rPr sz="3200"/>
              <a:t>Textebene 5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Titeltext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472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Textebene 1</a:t>
            </a:r>
          </a:p>
          <a:p>
            <a:pPr lvl="1">
              <a:defRPr sz="1800"/>
            </a:pPr>
            <a:r>
              <a:rPr sz="3200"/>
              <a:t>Textebene 2</a:t>
            </a:r>
          </a:p>
          <a:p>
            <a:pPr lvl="2">
              <a:defRPr sz="1800"/>
            </a:pPr>
            <a:r>
              <a:rPr sz="3200"/>
              <a:t>Textebene 3</a:t>
            </a:r>
          </a:p>
          <a:p>
            <a:pPr lvl="3">
              <a:defRPr sz="1800"/>
            </a:pPr>
            <a:r>
              <a:rPr sz="3200"/>
              <a:t>Textebene 4</a:t>
            </a:r>
          </a:p>
          <a:p>
            <a:pPr lvl="4">
              <a:defRPr sz="1800"/>
            </a:pPr>
            <a:r>
              <a:rPr sz="3200"/>
              <a:t>Textebene 5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Titeltext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472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Textebene 1</a:t>
            </a:r>
          </a:p>
          <a:p>
            <a:pPr lvl="1">
              <a:defRPr sz="1800"/>
            </a:pPr>
            <a:r>
              <a:rPr sz="3200"/>
              <a:t>Textebene 2</a:t>
            </a:r>
          </a:p>
          <a:p>
            <a:pPr lvl="2">
              <a:defRPr sz="1800"/>
            </a:pPr>
            <a:r>
              <a:rPr sz="3200"/>
              <a:t>Textebene 3</a:t>
            </a:r>
          </a:p>
          <a:p>
            <a:pPr lvl="3">
              <a:defRPr sz="1800"/>
            </a:pPr>
            <a:r>
              <a:rPr sz="3200"/>
              <a:t>Textebene 4</a:t>
            </a:r>
          </a:p>
          <a:p>
            <a:pPr lvl="4">
              <a:defRPr sz="1800"/>
            </a:pPr>
            <a:r>
              <a:rPr sz="3200"/>
              <a:t>Textebene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Titeltext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Titeltext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Textebene 1</a:t>
            </a:r>
          </a:p>
          <a:p>
            <a:pPr lvl="1">
              <a:defRPr sz="1800"/>
            </a:pPr>
            <a:r>
              <a:rPr sz="3200"/>
              <a:t>Textebene 2</a:t>
            </a:r>
          </a:p>
          <a:p>
            <a:pPr lvl="2">
              <a:defRPr sz="1800"/>
            </a:pPr>
            <a:r>
              <a:rPr sz="3200"/>
              <a:t>Textebene 3</a:t>
            </a:r>
          </a:p>
          <a:p>
            <a:pPr lvl="3">
              <a:defRPr sz="1800"/>
            </a:pPr>
            <a:r>
              <a:rPr sz="3200"/>
              <a:t>Textebene 4</a:t>
            </a:r>
          </a:p>
          <a:p>
            <a:pPr lvl="4">
              <a:defRPr sz="1800"/>
            </a:pPr>
            <a:r>
              <a:rPr sz="3200"/>
              <a:t>Textebene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Titeltext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Titeltext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Textebene 1</a:t>
            </a:r>
          </a:p>
          <a:p>
            <a:pPr lvl="1">
              <a:defRPr sz="1800"/>
            </a:pPr>
            <a:r>
              <a:rPr sz="3600"/>
              <a:t>Textebene 2</a:t>
            </a:r>
          </a:p>
          <a:p>
            <a:pPr lvl="2">
              <a:defRPr sz="1800"/>
            </a:pPr>
            <a:r>
              <a:rPr sz="3600"/>
              <a:t>Textebene 3</a:t>
            </a:r>
          </a:p>
          <a:p>
            <a:pPr lvl="3">
              <a:defRPr sz="1800"/>
            </a:pPr>
            <a:r>
              <a:rPr sz="3600"/>
              <a:t>Textebene 4</a:t>
            </a:r>
          </a:p>
          <a:p>
            <a:pPr lvl="4">
              <a:defRPr sz="1800"/>
            </a:pPr>
            <a:r>
              <a:rPr sz="3600"/>
              <a:t>Textebene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Titeltext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Textebene 1</a:t>
            </a:r>
          </a:p>
          <a:p>
            <a:pPr lvl="1">
              <a:defRPr sz="1800"/>
            </a:pPr>
            <a:r>
              <a:rPr sz="2800"/>
              <a:t>Textebene 2</a:t>
            </a:r>
          </a:p>
          <a:p>
            <a:pPr lvl="2">
              <a:defRPr sz="1800"/>
            </a:pPr>
            <a:r>
              <a:rPr sz="2800"/>
              <a:t>Textebene 3</a:t>
            </a:r>
          </a:p>
          <a:p>
            <a:pPr lvl="3">
              <a:defRPr sz="1800"/>
            </a:pPr>
            <a:r>
              <a:rPr sz="2800"/>
              <a:t>Textebene 4</a:t>
            </a:r>
          </a:p>
          <a:p>
            <a:pPr lvl="4">
              <a:defRPr sz="1800"/>
            </a:pPr>
            <a:r>
              <a:rPr sz="2800"/>
              <a:t>Textebene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Textebene 1</a:t>
            </a:r>
          </a:p>
          <a:p>
            <a:pPr lvl="1">
              <a:defRPr sz="1800"/>
            </a:pPr>
            <a:r>
              <a:rPr sz="3600"/>
              <a:t>Textebene 2</a:t>
            </a:r>
          </a:p>
          <a:p>
            <a:pPr lvl="2">
              <a:defRPr sz="1800"/>
            </a:pPr>
            <a:r>
              <a:rPr sz="3600"/>
              <a:t>Textebene 3</a:t>
            </a:r>
          </a:p>
          <a:p>
            <a:pPr lvl="3">
              <a:defRPr sz="1800"/>
            </a:pPr>
            <a:r>
              <a:rPr sz="3600"/>
              <a:t>Textebene 4</a:t>
            </a:r>
          </a:p>
          <a:p>
            <a:pPr lvl="4">
              <a:defRPr sz="1800"/>
            </a:pPr>
            <a:r>
              <a:rPr sz="3600"/>
              <a:t>Textebene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Titeltext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Textebene 1</a:t>
            </a:r>
          </a:p>
          <a:p>
            <a:pPr lvl="1">
              <a:defRPr sz="1800"/>
            </a:pPr>
            <a:r>
              <a:rPr sz="3600"/>
              <a:t>Textebene 2</a:t>
            </a:r>
          </a:p>
          <a:p>
            <a:pPr lvl="2">
              <a:defRPr sz="1800"/>
            </a:pPr>
            <a:r>
              <a:rPr sz="3600"/>
              <a:t>Textebene 3</a:t>
            </a:r>
          </a:p>
          <a:p>
            <a:pPr lvl="3">
              <a:defRPr sz="1800"/>
            </a:pPr>
            <a:r>
              <a:rPr sz="3600"/>
              <a:t>Textebene 4</a:t>
            </a:r>
          </a:p>
          <a:p>
            <a:pPr lvl="4">
              <a:defRPr sz="1800"/>
            </a:pPr>
            <a:r>
              <a:rPr sz="3600"/>
              <a:t>Textebene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fan-brunnhuber.d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?term=Ballesteros%20S%5bAuthor%5d&amp;cauthor=true&amp;cauthor_uid=26054789" TargetMode="External"/><Relationship Id="rId13" Type="http://schemas.openxmlformats.org/officeDocument/2006/relationships/hyperlink" Target="http://www.pnas.org/search?author1=J.+Paul+Hamilton&amp;sortspec=date&amp;submit=Submit" TargetMode="External"/><Relationship Id="rId3" Type="http://schemas.openxmlformats.org/officeDocument/2006/relationships/hyperlink" Target="http://www.ncbi.nlm.nih.gov/pubmed/?term=Renneberg%20B%5bAuthor%5d&amp;cauthor=true&amp;cauthor_uid=25462913" TargetMode="External"/><Relationship Id="rId7" Type="http://schemas.openxmlformats.org/officeDocument/2006/relationships/hyperlink" Target="http://www.ncbi.nlm.nih.gov/pubmed/?term=Diamond%20A%5bAuthor%5d&amp;cauthor=true&amp;cauthor_uid=26000340" TargetMode="External"/><Relationship Id="rId12" Type="http://schemas.openxmlformats.org/officeDocument/2006/relationships/hyperlink" Target="http://www.pnas.org/search?author1=Gregory+N.+Bratman&amp;sortspec=date&amp;submit=Submit" TargetMode="External"/><Relationship Id="rId2" Type="http://schemas.openxmlformats.org/officeDocument/2006/relationships/hyperlink" Target="http://www.ncbi.nlm.nih.gov/pubmed/?term=Zschucke%20E%5bAuthor%5d&amp;cauthor=true&amp;cauthor_uid=25462913" TargetMode="External"/><Relationship Id="rId16" Type="http://schemas.openxmlformats.org/officeDocument/2006/relationships/hyperlink" Target="http://www.pnas.org/search?author1=James+J.+Gross&amp;sortspec=date&amp;submit=Submit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cbi.nlm.nih.gov/pubmed/?term=Str%C3%B6hle%20A%5bAuthor%5d&amp;cauthor=true&amp;cauthor_uid=25462913" TargetMode="External"/><Relationship Id="rId11" Type="http://schemas.openxmlformats.org/officeDocument/2006/relationships/hyperlink" Target="http://www.ncbi.nlm.nih.gov/pubmed/?term=Tziraki%20C%5bAuthor%5d&amp;cauthor=true&amp;cauthor_uid=26054789" TargetMode="External"/><Relationship Id="rId5" Type="http://schemas.openxmlformats.org/officeDocument/2006/relationships/hyperlink" Target="http://www.ncbi.nlm.nih.gov/pubmed/?term=W%C3%BCstenberg%20T%5bAuthor%5d&amp;cauthor=true&amp;cauthor_uid=25462913" TargetMode="External"/><Relationship Id="rId15" Type="http://schemas.openxmlformats.org/officeDocument/2006/relationships/hyperlink" Target="http://www.pnas.org/search?author1=Gretchen+C.+Daily&amp;sortspec=date&amp;submit=Submit" TargetMode="External"/><Relationship Id="rId10" Type="http://schemas.openxmlformats.org/officeDocument/2006/relationships/hyperlink" Target="http://www.ncbi.nlm.nih.gov/pubmed/?term=Santana%20S%5bAuthor%5d&amp;cauthor=true&amp;cauthor_uid=26054789" TargetMode="External"/><Relationship Id="rId4" Type="http://schemas.openxmlformats.org/officeDocument/2006/relationships/hyperlink" Target="http://www.ncbi.nlm.nih.gov/pubmed/?term=Dimeo%20F%5bAuthor%5d&amp;cauthor=true&amp;cauthor_uid=25462913" TargetMode="External"/><Relationship Id="rId9" Type="http://schemas.openxmlformats.org/officeDocument/2006/relationships/hyperlink" Target="http://www.ncbi.nlm.nih.gov/pubmed/?term=Kraft%20E%5bAuthor%5d&amp;cauthor=true&amp;cauthor_uid=26054789" TargetMode="External"/><Relationship Id="rId14" Type="http://schemas.openxmlformats.org/officeDocument/2006/relationships/hyperlink" Target="http://www.pnas.org/search?author1=Kevin+S.+Hahn&amp;sortspec=date&amp;submit=Submit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?term=Nijeboer%20S%5bAuthor%5d&amp;cauthor=true&amp;cauthor_uid=24705269" TargetMode="External"/><Relationship Id="rId13" Type="http://schemas.openxmlformats.org/officeDocument/2006/relationships/hyperlink" Target="http://www.ncbi.nlm.nih.gov/pubmed/?term=Sedlmeier%20P%5bAuthor%5d&amp;cauthor=true&amp;cauthor_uid=24705269" TargetMode="External"/><Relationship Id="rId18" Type="http://schemas.openxmlformats.org/officeDocument/2006/relationships/hyperlink" Target="http://www.ncbi.nlm.nih.gov/pubmed/?term=Bushnell%20MC%5bAuthor%5d&amp;cauthor=true&amp;cauthor_uid=26029093" TargetMode="External"/><Relationship Id="rId3" Type="http://schemas.openxmlformats.org/officeDocument/2006/relationships/hyperlink" Target="http://www.ncbi.nlm.nih.gov/pubmed/?term=Kurth%20F%5bAuthor%5d&amp;cauthor=true&amp;cauthor_uid=25632405" TargetMode="External"/><Relationship Id="rId7" Type="http://schemas.openxmlformats.org/officeDocument/2006/relationships/hyperlink" Target="http://www.ncbi.nlm.nih.gov/pubmed/?term=Fox%20KC%5bAuthor%5d&amp;cauthor=true&amp;cauthor_uid=24705269" TargetMode="External"/><Relationship Id="rId12" Type="http://schemas.openxmlformats.org/officeDocument/2006/relationships/hyperlink" Target="http://www.ncbi.nlm.nih.gov/pubmed/?term=Rumak%20SP%5bAuthor%5d&amp;cauthor=true&amp;cauthor_uid=24705269" TargetMode="External"/><Relationship Id="rId17" Type="http://schemas.openxmlformats.org/officeDocument/2006/relationships/hyperlink" Target="http://www.ncbi.nlm.nih.gov/pubmed/?term=Cotton%20VA%5bAuthor%5d&amp;cauthor=true&amp;cauthor_uid=26029093" TargetMode="External"/><Relationship Id="rId2" Type="http://schemas.openxmlformats.org/officeDocument/2006/relationships/hyperlink" Target="http://dx.doi.org/10.1016/j.neuropsychologia.2015.01.034" TargetMode="External"/><Relationship Id="rId16" Type="http://schemas.openxmlformats.org/officeDocument/2006/relationships/hyperlink" Target="http://www.ncbi.nlm.nih.gov/pubmed/?term=%C4%8Ceko%20M%5bAuthor%5d&amp;cauthor=true&amp;cauthor_uid=26029093" TargetMode="External"/><Relationship Id="rId20" Type="http://schemas.openxmlformats.org/officeDocument/2006/relationships/hyperlink" Target="http://www.ncbi.nlm.nih.gov/pubmed/24236866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cbi.nlm.nih.gov/pubmed/?term=Black%20DS%5bAuthor%5d&amp;cauthor=true&amp;cauthor_uid=25632405" TargetMode="External"/><Relationship Id="rId11" Type="http://schemas.openxmlformats.org/officeDocument/2006/relationships/hyperlink" Target="http://www.ncbi.nlm.nih.gov/pubmed/?term=Ellamil%20M%5bAuthor%5d&amp;cauthor=true&amp;cauthor_uid=24705269" TargetMode="External"/><Relationship Id="rId5" Type="http://schemas.openxmlformats.org/officeDocument/2006/relationships/hyperlink" Target="http://www.ncbi.nlm.nih.gov/pubmed/?term=Wu%20B%5bAuthor%5d&amp;cauthor=true&amp;cauthor_uid=25632405" TargetMode="External"/><Relationship Id="rId15" Type="http://schemas.openxmlformats.org/officeDocument/2006/relationships/hyperlink" Target="http://www.ncbi.nlm.nih.gov/pubmed/?term=Villemure%20C%5bAuthor%5d&amp;cauthor=true&amp;cauthor_uid=26029093" TargetMode="External"/><Relationship Id="rId10" Type="http://schemas.openxmlformats.org/officeDocument/2006/relationships/hyperlink" Target="http://www.ncbi.nlm.nih.gov/pubmed/?term=Floman%20JL%5bAuthor%5d&amp;cauthor=true&amp;cauthor_uid=24705269" TargetMode="External"/><Relationship Id="rId19" Type="http://schemas.openxmlformats.org/officeDocument/2006/relationships/hyperlink" Target="http://dx.doi.org/10.3389/fpsyg.2012.00116" TargetMode="External"/><Relationship Id="rId4" Type="http://schemas.openxmlformats.org/officeDocument/2006/relationships/hyperlink" Target="http://www.ncbi.nlm.nih.gov/pubmed/?term=Luders%20E%5bAuthor%5d&amp;cauthor=true&amp;cauthor_uid=25632405" TargetMode="External"/><Relationship Id="rId9" Type="http://schemas.openxmlformats.org/officeDocument/2006/relationships/hyperlink" Target="http://www.ncbi.nlm.nih.gov/pubmed/?term=Dixon%20ML%5bAuthor%5d&amp;cauthor=true&amp;cauthor_uid=24705269" TargetMode="External"/><Relationship Id="rId14" Type="http://schemas.openxmlformats.org/officeDocument/2006/relationships/hyperlink" Target="http://www.ncbi.nlm.nih.gov/pubmed/?term=Christoff%20K%5bAuthor%5d&amp;cauthor=true&amp;cauthor_uid=24705269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todate.com/contents/definition-and-consequences-of-sleep-deprivation" TargetMode="External"/><Relationship Id="rId7" Type="http://schemas.openxmlformats.org/officeDocument/2006/relationships/hyperlink" Target="http://www.ncbi.nlm.nih.gov/pubmed/?term=Gonz%C3%A1lez-Mora%20JL%5bAuthor%5d&amp;cauthor=true&amp;cauthor_uid=25671603" TargetMode="External"/><Relationship Id="rId2" Type="http://schemas.openxmlformats.org/officeDocument/2006/relationships/hyperlink" Target="http://www.apa.org/research/action/sleep-deprivation.aspx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cbi.nlm.nih.gov/pubmed/?term=Rubia%20K%5bAuthor%5d&amp;cauthor=true&amp;cauthor_uid=25671603" TargetMode="External"/><Relationship Id="rId5" Type="http://schemas.openxmlformats.org/officeDocument/2006/relationships/hyperlink" Target="http://www.ncbi.nlm.nih.gov/pubmed/?term=Suero%20J%5bAuthor%5d&amp;cauthor=true&amp;cauthor_uid=25671603" TargetMode="External"/><Relationship Id="rId4" Type="http://schemas.openxmlformats.org/officeDocument/2006/relationships/hyperlink" Target="http://www.ncbi.nlm.nih.gov/pubmed/?term=Hern%C3%A1ndez%20SE%5bAuthor%5d&amp;cauthor=true&amp;cauthor_uid=25671603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?term=Natale%20V%5bAuthor%5d&amp;cauthor=true&amp;cauthor_uid=26008959" TargetMode="External"/><Relationship Id="rId13" Type="http://schemas.openxmlformats.org/officeDocument/2006/relationships/hyperlink" Target="http://www.ncbi.nlm.nih.gov/pubmed/?term=Lauderdale%20DS%5bAuthor%5d&amp;cauthor=true&amp;cauthor_uid=25733101" TargetMode="External"/><Relationship Id="rId3" Type="http://schemas.openxmlformats.org/officeDocument/2006/relationships/hyperlink" Target="http://www.ncbi.nlm.nih.gov/pubmed/?term=Diekelmann%20S%5bAuthor%5d&amp;cauthor=true&amp;cauthor_uid=26029150" TargetMode="External"/><Relationship Id="rId7" Type="http://schemas.openxmlformats.org/officeDocument/2006/relationships/hyperlink" Target="http://www.ncbi.nlm.nih.gov/pubmed/?term=De%20Gennaro%20L%5bAuthor%5d&amp;cauthor=true&amp;cauthor_uid=26008959" TargetMode="External"/><Relationship Id="rId12" Type="http://schemas.openxmlformats.org/officeDocument/2006/relationships/hyperlink" Target="http://www.ncbi.nlm.nih.gov/pubmed/?term=Kiefe%20CI%5bAuthor%5d&amp;cauthor=true&amp;cauthor_uid=25733101" TargetMode="External"/><Relationship Id="rId2" Type="http://schemas.openxmlformats.org/officeDocument/2006/relationships/hyperlink" Target="http://www.ncbi.nlm.nih.gov/pubmed/?term=Feld%20GB%5bAuthor%5d&amp;cauthor=true&amp;cauthor_uid=26029150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ncbi.nlm.nih.gov/pubmed/?term=Tempesta%20D%5bAuthor%5d&amp;cauthor=true&amp;cauthor_uid=26008959" TargetMode="External"/><Relationship Id="rId11" Type="http://schemas.openxmlformats.org/officeDocument/2006/relationships/hyperlink" Target="http://www.ncbi.nlm.nih.gov/pubmed/?term=Seeman%20TE%5bAuthor%5d&amp;cauthor=true&amp;cauthor_uid=25733101" TargetMode="External"/><Relationship Id="rId5" Type="http://schemas.openxmlformats.org/officeDocument/2006/relationships/hyperlink" Target="http://www.ncbi.nlm.nih.gov/pubmed/?term=Irwin%20MR%5bAuthor%5d&amp;cauthor=true&amp;cauthor_uid=25061767" TargetMode="External"/><Relationship Id="rId10" Type="http://schemas.openxmlformats.org/officeDocument/2006/relationships/hyperlink" Target="http://www.ncbi.nlm.nih.gov/pubmed/?term=Cho%20HJ%5bAuthor%5d&amp;cauthor=true&amp;cauthor_uid=25733101" TargetMode="External"/><Relationship Id="rId4" Type="http://schemas.openxmlformats.org/officeDocument/2006/relationships/hyperlink" Target="http://dx.doi.org/10.1016/j.nlm.2015.02.012" TargetMode="External"/><Relationship Id="rId9" Type="http://schemas.openxmlformats.org/officeDocument/2006/relationships/hyperlink" Target="http://www.ncbi.nlm.nih.gov/pubmed/?term=Ferrara%20M%5bAuthor%5d&amp;cauthor=true&amp;cauthor_uid=26008959" TargetMode="External"/><Relationship Id="rId14" Type="http://schemas.openxmlformats.org/officeDocument/2006/relationships/hyperlink" Target="http://www.ncbi.nlm.nih.gov/pubmed/?term=Irwin%20MR%5bAuthor%5d&amp;cauthor=true&amp;cauthor_uid=25733101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?term=Horowitz-Kraus%20T%5bAuthor%5d&amp;cauthor=true&amp;cauthor_uid=26260716" TargetMode="External"/><Relationship Id="rId13" Type="http://schemas.openxmlformats.org/officeDocument/2006/relationships/hyperlink" Target="http://www.ncbi.nlm.nih.gov/pubmed/?term=Zhu%20X%5bAuthor%5d&amp;cauthor=true&amp;cauthor_uid=23572170" TargetMode="External"/><Relationship Id="rId18" Type="http://schemas.openxmlformats.org/officeDocument/2006/relationships/hyperlink" Target="http://www.ncbi.nlm.nih.gov/pubmed/?term=Hu%20M%5bAuthor%5d&amp;cauthor=true&amp;cauthor_uid=23572170" TargetMode="External"/><Relationship Id="rId3" Type="http://schemas.openxmlformats.org/officeDocument/2006/relationships/hyperlink" Target="http://www.pnas.org/search?author1=J.+Paul+Hamilton&amp;sortspec=date&amp;submit=Submit" TargetMode="External"/><Relationship Id="rId7" Type="http://schemas.openxmlformats.org/officeDocument/2006/relationships/hyperlink" Target="http://www.ncbi.nlm.nih.gov/pubmed/?term=Hutton%20JS%5bAuthor%5d&amp;cauthor=true&amp;cauthor_uid=26260716" TargetMode="External"/><Relationship Id="rId12" Type="http://schemas.openxmlformats.org/officeDocument/2006/relationships/hyperlink" Target="http://www.ncbi.nlm.nih.gov/pubmed/?term=Cai%20L%5bAuthor%5d&amp;cauthor=true&amp;cauthor_uid=23572170" TargetMode="External"/><Relationship Id="rId17" Type="http://schemas.openxmlformats.org/officeDocument/2006/relationships/hyperlink" Target="http://www.ncbi.nlm.nih.gov/pubmed/?term=Wang%20Y%5bAuthor%5d&amp;cauthor=true&amp;cauthor_uid=23572170" TargetMode="External"/><Relationship Id="rId2" Type="http://schemas.openxmlformats.org/officeDocument/2006/relationships/hyperlink" Target="http://www.pnas.org/search?author1=Gregory+N.+Bratman&amp;sortspec=date&amp;submit=Submit" TargetMode="External"/><Relationship Id="rId16" Type="http://schemas.openxmlformats.org/officeDocument/2006/relationships/hyperlink" Target="http://www.ncbi.nlm.nih.gov/pubmed/?term=Wang%20M%5bAuthor%5d&amp;cauthor=true&amp;cauthor_uid=23572170" TargetMode="External"/><Relationship Id="rId20" Type="http://schemas.openxmlformats.org/officeDocument/2006/relationships/image" Target="../media/image6.t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nas.org/search?author1=James+J.+Gross&amp;sortspec=date&amp;submit=Submit" TargetMode="External"/><Relationship Id="rId11" Type="http://schemas.openxmlformats.org/officeDocument/2006/relationships/hyperlink" Target="http://www.ncbi.nlm.nih.gov/pubmed/?term=Holland%20SK%5bAuthor%5d&amp;cauthor=true&amp;cauthor_uid=26260716" TargetMode="External"/><Relationship Id="rId5" Type="http://schemas.openxmlformats.org/officeDocument/2006/relationships/hyperlink" Target="http://www.pnas.org/search?author1=Gretchen+C.+Daily&amp;sortspec=date&amp;submit=Submit" TargetMode="External"/><Relationship Id="rId15" Type="http://schemas.openxmlformats.org/officeDocument/2006/relationships/hyperlink" Target="http://www.ncbi.nlm.nih.gov/pubmed/?term=Bai%20M%5bAuthor%5d&amp;cauthor=true&amp;cauthor_uid=23572170" TargetMode="External"/><Relationship Id="rId10" Type="http://schemas.openxmlformats.org/officeDocument/2006/relationships/hyperlink" Target="http://www.ncbi.nlm.nih.gov/pubmed/?term=DeWitt%20T%5bAuthor%5d&amp;cauthor=true&amp;cauthor_uid=26260716" TargetMode="External"/><Relationship Id="rId19" Type="http://schemas.openxmlformats.org/officeDocument/2006/relationships/hyperlink" Target="http://www.ncbi.nlm.nih.gov/pubmed/?term=Yao%20S%5bAuthor%5d&amp;cauthor=true&amp;cauthor_uid=23572170" TargetMode="External"/><Relationship Id="rId4" Type="http://schemas.openxmlformats.org/officeDocument/2006/relationships/hyperlink" Target="http://www.pnas.org/search?author1=Kevin+S.+Hahn&amp;sortspec=date&amp;submit=Submit" TargetMode="External"/><Relationship Id="rId9" Type="http://schemas.openxmlformats.org/officeDocument/2006/relationships/hyperlink" Target="http://www.ncbi.nlm.nih.gov/pubmed/?term=Mendelsohn%20AL%5bAuthor%5d&amp;cauthor=true&amp;cauthor_uid=26260716" TargetMode="External"/><Relationship Id="rId14" Type="http://schemas.openxmlformats.org/officeDocument/2006/relationships/hyperlink" Target="http://www.ncbi.nlm.nih.gov/pubmed/?term=Yi%20J%5bAuthor%5d&amp;cauthor=true&amp;cauthor_uid=2357217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?term=Cheng%20YP%5bAuthor%5d&amp;cauthor=true&amp;cauthor_uid=26060327" TargetMode="External"/><Relationship Id="rId2" Type="http://schemas.openxmlformats.org/officeDocument/2006/relationships/hyperlink" Target="http://www.ncbi.nlm.nih.gov/pubmed/?term=Sherman%20SM%5bAuthor%5d&amp;cauthor=true&amp;cauthor_uid=26060327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ncbi.nlm.nih.gov/pubmed/?term=Schnyer%20DM%5bAuthor%5d&amp;cauthor=true&amp;cauthor_uid=26060327" TargetMode="External"/><Relationship Id="rId4" Type="http://schemas.openxmlformats.org/officeDocument/2006/relationships/hyperlink" Target="http://www.ncbi.nlm.nih.gov/pubmed/?term=Fingerman%20KL%5bAuthor%5d&amp;cauthor=true&amp;cauthor_uid=26060327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heckmanequation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24440038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classics.yorku.ca/Yerkes/Law/" TargetMode="External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eoriot.co/garrett" TargetMode="External"/><Relationship Id="rId2" Type="http://schemas.openxmlformats.org/officeDocument/2006/relationships/hyperlink" Target="http://georiot.co/gazzaniga4th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geni.us/wormkandel5th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?term=Ballesteros%20S%5bAuthor%5d&amp;cauthor=true&amp;cauthor_uid=26054789" TargetMode="External"/><Relationship Id="rId13" Type="http://schemas.openxmlformats.org/officeDocument/2006/relationships/hyperlink" Target="http://www.pnas.org/search?author1=J.+Paul+Hamilton&amp;sortspec=date&amp;submit=Submit" TargetMode="External"/><Relationship Id="rId3" Type="http://schemas.openxmlformats.org/officeDocument/2006/relationships/hyperlink" Target="http://www.ncbi.nlm.nih.gov/pubmed/?term=Renneberg%20B%5bAuthor%5d&amp;cauthor=true&amp;cauthor_uid=25462913" TargetMode="External"/><Relationship Id="rId7" Type="http://schemas.openxmlformats.org/officeDocument/2006/relationships/hyperlink" Target="http://www.ncbi.nlm.nih.gov/pubmed/?term=Diamond%20A%5bAuthor%5d&amp;cauthor=true&amp;cauthor_uid=26000340" TargetMode="External"/><Relationship Id="rId12" Type="http://schemas.openxmlformats.org/officeDocument/2006/relationships/hyperlink" Target="http://www.pnas.org/search?author1=Gregory+N.+Bratman&amp;sortspec=date&amp;submit=Submit" TargetMode="External"/><Relationship Id="rId2" Type="http://schemas.openxmlformats.org/officeDocument/2006/relationships/hyperlink" Target="http://www.ncbi.nlm.nih.gov/pubmed/?term=Zschucke%20E%5bAuthor%5d&amp;cauthor=true&amp;cauthor_uid=25462913" TargetMode="External"/><Relationship Id="rId16" Type="http://schemas.openxmlformats.org/officeDocument/2006/relationships/hyperlink" Target="http://www.pnas.org/search?author1=James+J.+Gross&amp;sortspec=date&amp;submit=Submit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cbi.nlm.nih.gov/pubmed/?term=Str%C3%B6hle%20A%5bAuthor%5d&amp;cauthor=true&amp;cauthor_uid=25462913" TargetMode="External"/><Relationship Id="rId11" Type="http://schemas.openxmlformats.org/officeDocument/2006/relationships/hyperlink" Target="http://www.ncbi.nlm.nih.gov/pubmed/?term=Tziraki%20C%5bAuthor%5d&amp;cauthor=true&amp;cauthor_uid=26054789" TargetMode="External"/><Relationship Id="rId5" Type="http://schemas.openxmlformats.org/officeDocument/2006/relationships/hyperlink" Target="http://www.ncbi.nlm.nih.gov/pubmed/?term=W%C3%BCstenberg%20T%5bAuthor%5d&amp;cauthor=true&amp;cauthor_uid=25462913" TargetMode="External"/><Relationship Id="rId15" Type="http://schemas.openxmlformats.org/officeDocument/2006/relationships/hyperlink" Target="http://www.pnas.org/search?author1=Gretchen+C.+Daily&amp;sortspec=date&amp;submit=Submit" TargetMode="External"/><Relationship Id="rId10" Type="http://schemas.openxmlformats.org/officeDocument/2006/relationships/hyperlink" Target="http://www.ncbi.nlm.nih.gov/pubmed/?term=Santana%20S%5bAuthor%5d&amp;cauthor=true&amp;cauthor_uid=26054789" TargetMode="External"/><Relationship Id="rId4" Type="http://schemas.openxmlformats.org/officeDocument/2006/relationships/hyperlink" Target="http://www.ncbi.nlm.nih.gov/pubmed/?term=Dimeo%20F%5bAuthor%5d&amp;cauthor=true&amp;cauthor_uid=25462913" TargetMode="External"/><Relationship Id="rId9" Type="http://schemas.openxmlformats.org/officeDocument/2006/relationships/hyperlink" Target="http://www.ncbi.nlm.nih.gov/pubmed/?term=Kraft%20E%5bAuthor%5d&amp;cauthor=true&amp;cauthor_uid=26054789" TargetMode="External"/><Relationship Id="rId14" Type="http://schemas.openxmlformats.org/officeDocument/2006/relationships/hyperlink" Target="http://www.pnas.org/search?author1=Kevin+S.+Hahn&amp;sortspec=date&amp;submit=Subm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1270967" y="1425774"/>
            <a:ext cx="8508033" cy="718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 defTabSz="457200">
              <a:defRPr sz="1800"/>
            </a:pPr>
            <a:r>
              <a:rPr lang="en-US" sz="2800" b="1" dirty="0" smtClean="0">
                <a:latin typeface="Verdana"/>
                <a:ea typeface="Verdana"/>
                <a:cs typeface="Verdana"/>
                <a:sym typeface="Verdana"/>
              </a:rPr>
              <a:t>‘</a:t>
            </a:r>
            <a:r>
              <a:rPr sz="2800" b="1" dirty="0" smtClean="0">
                <a:latin typeface="Verdana"/>
                <a:ea typeface="Verdana"/>
                <a:cs typeface="Verdana"/>
                <a:sym typeface="Verdana"/>
              </a:rPr>
              <a:t>The </a:t>
            </a:r>
            <a:r>
              <a:rPr sz="2800" b="1" dirty="0">
                <a:latin typeface="Verdana"/>
                <a:ea typeface="Verdana"/>
                <a:cs typeface="Verdana"/>
                <a:sym typeface="Verdana"/>
              </a:rPr>
              <a:t>Future of </a:t>
            </a:r>
            <a:r>
              <a:rPr sz="2800" b="1" dirty="0" smtClean="0">
                <a:latin typeface="Verdana"/>
                <a:ea typeface="Verdana"/>
                <a:cs typeface="Verdana"/>
                <a:sym typeface="Verdana"/>
              </a:rPr>
              <a:t>Education</a:t>
            </a:r>
            <a:r>
              <a:rPr lang="en-US" sz="2800" b="1" dirty="0" smtClean="0">
                <a:latin typeface="Verdana"/>
                <a:ea typeface="Verdana"/>
                <a:cs typeface="Verdana"/>
                <a:sym typeface="Verdana"/>
              </a:rPr>
              <a:t>'</a:t>
            </a:r>
            <a:endParaRPr sz="2800" b="1" dirty="0"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endParaRPr sz="1100" dirty="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endParaRPr sz="1100" dirty="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endParaRPr sz="1100" dirty="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endParaRPr sz="1100" dirty="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endParaRPr sz="1100" dirty="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endParaRPr sz="1100" dirty="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r>
              <a:rPr lang="en-US" sz="1600" dirty="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'</a:t>
            </a:r>
            <a:r>
              <a:rPr sz="1600" dirty="0" smtClean="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sz="1600" dirty="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Creativity </a:t>
            </a:r>
            <a:r>
              <a:rPr sz="1600" dirty="0" smtClean="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Response</a:t>
            </a:r>
            <a:r>
              <a:rPr lang="en-US" sz="1600" dirty="0" smtClean="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'</a:t>
            </a:r>
            <a:r>
              <a:rPr sz="1600" dirty="0" smtClean="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600" dirty="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algn="l" defTabSz="457200">
              <a:defRPr sz="1800"/>
            </a:pPr>
            <a:r>
              <a:rPr sz="1600" dirty="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What Neurobiology and Clinical Psychology can tell us about </a:t>
            </a:r>
          </a:p>
          <a:p>
            <a:pPr lvl="0" algn="l" defTabSz="457200">
              <a:defRPr sz="1800"/>
            </a:pPr>
            <a:r>
              <a:rPr sz="1600" dirty="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Learning, Creativity, Performance and Problem-solving</a:t>
            </a:r>
          </a:p>
          <a:p>
            <a:pPr lvl="0" algn="l" defTabSz="457200">
              <a:defRPr sz="1800"/>
            </a:pPr>
            <a:endParaRPr sz="1100" dirty="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algn="l" defTabSz="457200">
              <a:defRPr sz="1800"/>
            </a:pPr>
            <a:endParaRPr sz="1100" dirty="0"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algn="l" defTabSz="457200">
              <a:defRPr sz="1800"/>
            </a:pP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r>
              <a:rPr sz="1700" dirty="0">
                <a:latin typeface="Verdana"/>
                <a:ea typeface="Verdana"/>
                <a:cs typeface="Verdana"/>
                <a:sym typeface="Verdana"/>
              </a:rPr>
              <a:t>Dubrovnik</a:t>
            </a:r>
          </a:p>
          <a:p>
            <a:pPr lvl="0" algn="l" defTabSz="457200">
              <a:defRPr sz="1800"/>
            </a:pPr>
            <a:endParaRPr sz="1700" dirty="0"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r>
              <a:rPr sz="1700" dirty="0">
                <a:latin typeface="Verdana"/>
                <a:ea typeface="Verdana"/>
                <a:cs typeface="Verdana"/>
                <a:sym typeface="Verdana"/>
              </a:rPr>
              <a:t>World Academy of Art and Science</a:t>
            </a:r>
          </a:p>
          <a:p>
            <a:pPr lvl="0" algn="l" defTabSz="457200">
              <a:defRPr sz="1800"/>
            </a:pPr>
            <a:r>
              <a:rPr sz="1700" dirty="0">
                <a:latin typeface="Verdana"/>
                <a:ea typeface="Verdana"/>
                <a:cs typeface="Verdana"/>
                <a:sym typeface="Verdana"/>
              </a:rPr>
              <a:t>World University Consortium</a:t>
            </a:r>
          </a:p>
          <a:p>
            <a:pPr lvl="0" algn="l" defTabSz="457200">
              <a:defRPr sz="1800"/>
            </a:pPr>
            <a:endParaRPr sz="1700" dirty="0"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endParaRPr sz="1700" dirty="0"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endParaRPr sz="1700" dirty="0"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r>
              <a:rPr sz="1700" dirty="0">
                <a:latin typeface="Verdana"/>
                <a:ea typeface="Verdana"/>
                <a:cs typeface="Verdana"/>
                <a:sym typeface="Verdana"/>
              </a:rPr>
              <a:t>September-2015</a:t>
            </a:r>
          </a:p>
          <a:p>
            <a:pPr lvl="0" algn="l" defTabSz="457200">
              <a:defRPr sz="1800"/>
            </a:pPr>
            <a:endParaRPr sz="1700" dirty="0"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endParaRPr sz="1700" dirty="0"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endParaRPr sz="1700" dirty="0"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endParaRPr sz="1700" dirty="0"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endParaRPr sz="1700" dirty="0"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r>
              <a:rPr sz="1700" dirty="0">
                <a:latin typeface="Verdana"/>
                <a:ea typeface="Verdana"/>
                <a:cs typeface="Verdana"/>
                <a:sym typeface="Verdana"/>
              </a:rPr>
              <a:t>Stefan </a:t>
            </a:r>
            <a:r>
              <a:rPr sz="1700" dirty="0" err="1">
                <a:latin typeface="Verdana"/>
                <a:ea typeface="Verdana"/>
                <a:cs typeface="Verdana"/>
                <a:sym typeface="Verdana"/>
              </a:rPr>
              <a:t>Brunnhuber</a:t>
            </a:r>
            <a:r>
              <a:rPr sz="1700" dirty="0">
                <a:latin typeface="Verdana"/>
                <a:ea typeface="Verdana"/>
                <a:cs typeface="Verdana"/>
                <a:sym typeface="Verdana"/>
              </a:rPr>
              <a:t> MD PhD</a:t>
            </a:r>
          </a:p>
          <a:p>
            <a:pPr lvl="0" algn="l" defTabSz="457200">
              <a:defRPr sz="1800"/>
            </a:pPr>
            <a:r>
              <a:rPr sz="1700" u="sng" dirty="0">
                <a:latin typeface="Verdana"/>
                <a:ea typeface="Verdana"/>
                <a:cs typeface="Verdana"/>
                <a:sym typeface="Verdana"/>
                <a:hlinkClick r:id="rId2"/>
              </a:rPr>
              <a:t>www.stefan-brunnhuber.de</a:t>
            </a:r>
            <a:r>
              <a:rPr sz="1700" dirty="0"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lvl="0" algn="l" defTabSz="457200">
              <a:defRPr sz="1800"/>
            </a:pPr>
            <a:r>
              <a:rPr sz="1700" dirty="0">
                <a:latin typeface="Verdana"/>
                <a:ea typeface="Verdana"/>
                <a:cs typeface="Verdana"/>
                <a:sym typeface="Verdana"/>
              </a:rPr>
              <a:t>Fellow WAAS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684071" y="8319104"/>
            <a:ext cx="10776571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</a:rPr>
              <a:t>Erickson, K. et al 2009: Aerobic fitness is associated with hippocampal volume in elderly humans, Hippocampus V. 19,2009 1030-1039</a:t>
            </a:r>
          </a:p>
          <a:p>
            <a:pPr lvl="0" algn="l" defTabSz="457200"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</a:rPr>
              <a:t>Dik M., et al. 2003 Early life physical activity and cognition at old age; J. Clinc Exp. Neuropsychol V. 25, 2003, 643-653</a:t>
            </a:r>
          </a:p>
          <a:p>
            <a:pPr lvl="0" algn="l" defTabSz="457200"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</a:rPr>
              <a:t>Rovio S. et al. Leisure -time physical activity at midlife and the risk of dementia and Alzheimer Disease, Lancet Neol V. 4. 2005, 705-711</a:t>
            </a:r>
          </a:p>
          <a:p>
            <a:pPr lvl="0" algn="l" defTabSz="457200"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</a:rPr>
              <a:t>Diniz BS et al, 2013 Br J Psy. 202-329-335, Late life depression and risk of vascular dementia and Alzheimer disease: systematic review and metaanalysis of </a:t>
            </a:r>
          </a:p>
          <a:p>
            <a:pPr lvl="0" algn="l" defTabSz="457200"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</a:rPr>
              <a:t>community based cohort studies.</a:t>
            </a:r>
          </a:p>
          <a:p>
            <a:pPr lvl="0" algn="l" defTabSz="457200"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</a:rPr>
              <a:t>Ströhle A, et al 2007, Physical Activity and prevalence and incidence of mental disorders in adolescents and young adults. Psychol. Med. 37:1657-1666</a:t>
            </a:r>
          </a:p>
          <a:p>
            <a:pPr lvl="0" algn="l"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</a:rPr>
              <a:t>Pajonk FG et al, 2010 Arc Gen Psych; Hippocampal plasticity in response to exercise in schizophrenia, 67:133-143</a:t>
            </a:r>
          </a:p>
        </p:txBody>
      </p:sp>
      <p:pic>
        <p:nvPicPr>
          <p:cNvPr id="90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3672" y="2301880"/>
            <a:ext cx="7682568" cy="5401522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/>
        </p:nvSpPr>
        <p:spPr>
          <a:xfrm>
            <a:off x="737567" y="1352549"/>
            <a:ext cx="9949012" cy="123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sz="2400" b="1">
                <a:latin typeface="Verdana"/>
                <a:ea typeface="Verdana"/>
                <a:cs typeface="Verdana"/>
                <a:sym typeface="Verdana"/>
              </a:rPr>
              <a:t>The Creativity Response: Exercise and Cognitive Reserve</a:t>
            </a:r>
          </a:p>
          <a:p>
            <a:pPr lvl="0" algn="l" defTabSz="457200">
              <a:defRPr sz="1800"/>
            </a:pPr>
            <a:endParaRPr sz="16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endParaRPr sz="16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813767" y="1441450"/>
            <a:ext cx="8494664" cy="161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sz="2400" b="1">
                <a:latin typeface="Verdana"/>
                <a:ea typeface="Verdana"/>
                <a:cs typeface="Verdana"/>
                <a:sym typeface="Verdana"/>
              </a:rPr>
              <a:t>The Creativity Response: Exercise and Cognition</a:t>
            </a:r>
          </a:p>
          <a:p>
            <a:pPr lvl="0" algn="l" defTabSz="457200">
              <a:defRPr sz="1800"/>
            </a:pPr>
            <a:endParaRPr sz="24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endParaRPr sz="24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744928" y="2410459"/>
            <a:ext cx="11152746" cy="462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just" defTabSz="457200">
              <a:lnSpc>
                <a:spcPct val="200000"/>
              </a:lnSpc>
              <a:defRPr sz="1800"/>
            </a:pP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222250" lvl="0" indent="-222250" algn="just" defTabSz="457200">
              <a:lnSpc>
                <a:spcPct val="200000"/>
              </a:lnSpc>
              <a:buSzPct val="75000"/>
              <a:buChar char="•"/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A walk in the park</a:t>
            </a:r>
          </a:p>
          <a:p>
            <a:pPr marL="222250" lvl="0" indent="-222250" algn="just" defTabSz="457200">
              <a:lnSpc>
                <a:spcPct val="200000"/>
              </a:lnSpc>
              <a:buSzPct val="75000"/>
              <a:buChar char="•"/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Link between Exercise - Executive Functions - Memory - Mood - Cognitive Enhancement</a:t>
            </a:r>
          </a:p>
          <a:p>
            <a:pPr marL="222250" lvl="0" indent="-222250" algn="just" defTabSz="457200">
              <a:lnSpc>
                <a:spcPct val="200000"/>
              </a:lnSpc>
              <a:buSzPct val="75000"/>
              <a:buChar char="•"/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Neurobiology: Prefrontal Cortex - Hippocampal Neurogenesis - pro/ anti-inflammatory States</a:t>
            </a:r>
          </a:p>
          <a:p>
            <a:pPr marL="222250" lvl="0" indent="-222250" algn="just" defTabSz="457200">
              <a:lnSpc>
                <a:spcPct val="120000"/>
              </a:lnSpc>
              <a:buSzPct val="75000"/>
              <a:buChar char="•"/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Healthy Subjects &amp; Student benefit from intensive exercise intervals: Attention-span - </a:t>
            </a:r>
          </a:p>
          <a:p>
            <a:pPr lvl="0" algn="just" defTabSz="457200">
              <a:lnSpc>
                <a:spcPct val="120000"/>
              </a:lnSpc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   Mathematics - All-Performance</a:t>
            </a:r>
          </a:p>
          <a:p>
            <a:pPr lvl="0" algn="just" defTabSz="457200">
              <a:lnSpc>
                <a:spcPct val="120000"/>
              </a:lnSpc>
              <a:defRPr sz="1800"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222250" lvl="0" indent="-222250" algn="just" defTabSz="457200">
              <a:lnSpc>
                <a:spcPct val="120000"/>
              </a:lnSpc>
              <a:buSzPct val="75000"/>
              <a:buChar char="•"/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Mixed results in clinical population: Preventive against aging, dementia &amp; depression - </a:t>
            </a:r>
          </a:p>
          <a:p>
            <a:pPr lvl="0" algn="just" defTabSz="457200">
              <a:lnSpc>
                <a:spcPct val="120000"/>
              </a:lnSpc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   alleviates positive and negative symptoms in schizophrenia, anxiolytic in phobia and Trauma</a:t>
            </a:r>
          </a:p>
          <a:p>
            <a:pPr lvl="0" algn="just" defTabSz="457200">
              <a:lnSpc>
                <a:spcPct val="120000"/>
              </a:lnSpc>
              <a:defRPr sz="1800"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222250" lvl="0" indent="-222250" algn="just" defTabSz="457200">
              <a:lnSpc>
                <a:spcPct val="200000"/>
              </a:lnSpc>
              <a:buSzPct val="75000"/>
              <a:buChar char="•"/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What works best ? aerobic - resistant - coordinative- cognitive-based exercise</a:t>
            </a:r>
          </a:p>
        </p:txBody>
      </p:sp>
      <p:sp>
        <p:nvSpPr>
          <p:cNvPr id="95" name="Shape 95"/>
          <p:cNvSpPr/>
          <p:nvPr/>
        </p:nvSpPr>
        <p:spPr>
          <a:xfrm>
            <a:off x="835526" y="8008189"/>
            <a:ext cx="7987234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sz="1200">
                <a:uFill>
                  <a:solidFill>
                    <a:srgbClr val="0000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2"/>
              </a:rPr>
              <a:t>Zschucke E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uFill>
                  <a:solidFill>
                    <a:srgbClr val="0000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3"/>
              </a:rPr>
              <a:t>Renneberg B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uFill>
                  <a:solidFill>
                    <a:srgbClr val="0000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4"/>
              </a:rPr>
              <a:t>Dimeo F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uFill>
                  <a:solidFill>
                    <a:srgbClr val="0000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5"/>
              </a:rPr>
              <a:t>Wüstenberg T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uFill>
                  <a:solidFill>
                    <a:srgbClr val="0000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6"/>
              </a:rPr>
              <a:t>Ströhle A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Psychoneuroendocrinology. 2015 Jan;</a:t>
            </a:r>
          </a:p>
          <a:p>
            <a:pPr lvl="0" algn="l" defTabSz="457200">
              <a:defRPr sz="1800"/>
            </a:pP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51:414-25. doi: 10.1016/j.psyneuen.2014.10.019. Epub 2014 Oct 25.</a:t>
            </a:r>
          </a:p>
          <a:p>
            <a:pPr lvl="0" algn="l" defTabSz="457200">
              <a:defRPr sz="1800"/>
            </a:pP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The stress-buffering effect of acute exercise: Evidence for HPA axis negative feedback.</a:t>
            </a:r>
          </a:p>
          <a:p>
            <a:pPr lvl="0" algn="l" defTabSz="457200">
              <a:defRPr sz="1800"/>
            </a:pPr>
            <a:r>
              <a:rPr sz="1200">
                <a:uFill>
                  <a:solidFill>
                    <a:srgbClr val="0000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7"/>
              </a:rPr>
              <a:t>Diamond A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Ann Sports Med Res. 2015 Jan 19;2(1):1011.</a:t>
            </a:r>
          </a:p>
          <a:p>
            <a:pPr lvl="0" algn="l" defTabSz="457200">
              <a:defRPr sz="1800"/>
            </a:pP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Effects of Physical Exercise on Executive Functions: Going beyond Simply Moving to Moving with Thought.</a:t>
            </a:r>
          </a:p>
          <a:p>
            <a:pPr lvl="0" algn="l" defTabSz="457200">
              <a:defRPr sz="1800"/>
            </a:pPr>
            <a:r>
              <a:rPr sz="1200">
                <a:uFill>
                  <a:solidFill>
                    <a:srgbClr val="0000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8"/>
              </a:rPr>
              <a:t>Ballesteros S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uFill>
                  <a:solidFill>
                    <a:srgbClr val="0000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9"/>
              </a:rPr>
              <a:t>Kraft E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uFill>
                  <a:solidFill>
                    <a:srgbClr val="0000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10"/>
              </a:rPr>
              <a:t>Santana S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uFill>
                  <a:solidFill>
                    <a:srgbClr val="0000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11"/>
              </a:rPr>
              <a:t>Tziraki C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4 Neurosci Biobehav Rev. 2015 Jun 5. pii: S0149-7634(15)00162-1. doi: </a:t>
            </a:r>
          </a:p>
          <a:p>
            <a:pPr lvl="0" algn="l" defTabSz="457200">
              <a:defRPr sz="1800"/>
            </a:pP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10.1016/j.neubiorev.2015.06.008. Maintaining Older Brain Functionality: A Targeted Review.</a:t>
            </a:r>
          </a:p>
          <a:p>
            <a:pPr lvl="0" algn="l" defTabSz="457200"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  <a:hlinkClick r:id="rId12"/>
              </a:rPr>
              <a:t>Gregory N. Bratman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latin typeface="Helvetica"/>
                <a:ea typeface="Helvetica"/>
                <a:cs typeface="Helvetica"/>
                <a:sym typeface="Helvetica"/>
                <a:hlinkClick r:id="rId13"/>
              </a:rPr>
              <a:t>J. Paul Hamilton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latin typeface="Helvetica"/>
                <a:ea typeface="Helvetica"/>
                <a:cs typeface="Helvetica"/>
                <a:sym typeface="Helvetica"/>
                <a:hlinkClick r:id="rId14"/>
              </a:rPr>
              <a:t>Kevin S. Hahn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latin typeface="Helvetica"/>
                <a:ea typeface="Helvetica"/>
                <a:cs typeface="Helvetica"/>
                <a:sym typeface="Helvetica"/>
                <a:hlinkClick r:id="rId15"/>
              </a:rPr>
              <a:t>Gretchen C. Daily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, and </a:t>
            </a:r>
            <a:r>
              <a:rPr sz="1200">
                <a:latin typeface="Helvetica"/>
                <a:ea typeface="Helvetica"/>
                <a:cs typeface="Helvetica"/>
                <a:sym typeface="Helvetica"/>
                <a:hlinkClick r:id="rId16"/>
              </a:rPr>
              <a:t>James J. Gross</a:t>
            </a:r>
            <a:endParaRPr sz="1200" baseline="20833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/>
            </a:pPr>
            <a:r>
              <a:rPr sz="1200" i="1">
                <a:latin typeface="Helvetica"/>
                <a:ea typeface="Helvetica"/>
                <a:cs typeface="Helvetica"/>
                <a:sym typeface="Helvetica"/>
              </a:rPr>
              <a:t>PNAS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 2015 112 (28) 8567-8572; published ahead of print June 29, 2015: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813990" y="1136650"/>
            <a:ext cx="9663709" cy="161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sz="2400" b="1">
                <a:latin typeface="Verdana"/>
                <a:ea typeface="Verdana"/>
                <a:cs typeface="Verdana"/>
                <a:sym typeface="Verdana"/>
              </a:rPr>
              <a:t>The Creativity Response: Mindfulness versus BIG DATA</a:t>
            </a:r>
          </a:p>
          <a:p>
            <a:pPr lvl="0" algn="l" defTabSz="457200">
              <a:defRPr sz="1800"/>
            </a:pPr>
            <a:endParaRPr sz="24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endParaRPr sz="24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824643" y="2844800"/>
            <a:ext cx="8625087" cy="289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2250" lvl="0" indent="-222250" algn="l">
              <a:buSzPct val="75000"/>
              <a:buChar char="•"/>
              <a:defRPr sz="1800"/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Sensory overload - information overload - filter failure</a:t>
            </a:r>
          </a:p>
          <a:p>
            <a:pPr lvl="0">
              <a:defRPr sz="1800"/>
            </a:pP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222250" lvl="0" indent="-222250" algn="l">
              <a:buSzPct val="75000"/>
              <a:buChar char="•"/>
              <a:defRPr sz="1800"/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Mind-Body- Medicine- Different to Psychotherapy - Different to ‚closing your eyes‘</a:t>
            </a:r>
          </a:p>
          <a:p>
            <a:pPr marL="222250" lvl="0" indent="-222250" algn="l">
              <a:buSzPct val="75000"/>
              <a:buChar char="•"/>
              <a:defRPr sz="1800"/>
            </a:pP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222250" lvl="0" indent="-222250" algn="l">
              <a:buSzPct val="75000"/>
              <a:buChar char="•"/>
              <a:defRPr sz="1800"/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Increases Creativity and performance through Des-identification</a:t>
            </a:r>
          </a:p>
          <a:p>
            <a:pPr marL="222250" lvl="0" indent="-222250" algn="l">
              <a:buSzPct val="75000"/>
              <a:buChar char="•"/>
              <a:defRPr sz="1800"/>
            </a:pP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222250" lvl="0" indent="-222250" algn="l">
              <a:buSzPct val="75000"/>
              <a:buChar char="•"/>
              <a:defRPr sz="1800"/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Meditation is not simply relaxation</a:t>
            </a:r>
          </a:p>
          <a:p>
            <a:pPr lvl="0" algn="l">
              <a:defRPr sz="1800"/>
            </a:pP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222250" lvl="0" indent="-222250" algn="l">
              <a:buSzPct val="75000"/>
              <a:buChar char="•"/>
              <a:defRPr sz="1800"/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Executive Function - memory consolidation - Grey matter changes after 5 weeks</a:t>
            </a:r>
          </a:p>
        </p:txBody>
      </p:sp>
      <p:sp>
        <p:nvSpPr>
          <p:cNvPr id="99" name="Shape 99"/>
          <p:cNvSpPr/>
          <p:nvPr/>
        </p:nvSpPr>
        <p:spPr>
          <a:xfrm>
            <a:off x="794692" y="6415633"/>
            <a:ext cx="11088625" cy="3297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 defTabSz="457200">
              <a:defRPr sz="1800"/>
            </a:pPr>
            <a:r>
              <a:rPr sz="1200">
                <a:latin typeface="Helvetica Neue"/>
                <a:ea typeface="Helvetica Neue"/>
                <a:cs typeface="Helvetica Neue"/>
                <a:sym typeface="Helvetica Neue"/>
              </a:rPr>
              <a:t>Darya L. Zabelina, Daniel O’Leary, Narun Pornpattananangkul, Robin Nusslock, Mark Beeman. Creativity and sensory gating indexed by the P50: </a:t>
            </a:r>
          </a:p>
          <a:p>
            <a:pPr lvl="0" algn="l" defTabSz="457200">
              <a:defRPr sz="1800"/>
            </a:pPr>
            <a:r>
              <a:rPr sz="1200">
                <a:latin typeface="Helvetica Neue"/>
                <a:ea typeface="Helvetica Neue"/>
                <a:cs typeface="Helvetica Neue"/>
                <a:sym typeface="Helvetica Neue"/>
              </a:rPr>
              <a:t>Selective versus leaky sensory gating in divergent thinkers and creative achievers. </a:t>
            </a:r>
            <a:r>
              <a:rPr sz="1200" i="1">
                <a:latin typeface="Helvetica Neue"/>
                <a:ea typeface="Helvetica Neue"/>
                <a:cs typeface="Helvetica Neue"/>
                <a:sym typeface="Helvetica Neue"/>
              </a:rPr>
              <a:t>Neuropsychologia</a:t>
            </a:r>
            <a:r>
              <a:rPr sz="1200">
                <a:latin typeface="Helvetica Neue"/>
                <a:ea typeface="Helvetica Neue"/>
                <a:cs typeface="Helvetica Neue"/>
                <a:sym typeface="Helvetica Neue"/>
              </a:rPr>
              <a:t>, 2015; 69: 77 DOI: </a:t>
            </a:r>
            <a:r>
              <a:rPr sz="1200">
                <a:latin typeface="Helvetica Neue"/>
                <a:ea typeface="Helvetica Neue"/>
                <a:cs typeface="Helvetica Neue"/>
                <a:sym typeface="Helvetica Neue"/>
                <a:hlinkClick r:id="rId2"/>
              </a:rPr>
              <a:t>10.1016/j.neuropsychologia.2015.01.034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l" defTabSz="457200"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</a:rPr>
              <a:t>Front Psychol. 2013 Jul 9;4:398. doi: 10.3389/fpsyg.2013.00398. eCollection 2013.</a:t>
            </a:r>
          </a:p>
          <a:p>
            <a:pPr lvl="0" algn="l" defTabSz="457200"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</a:rPr>
              <a:t>Brain Gray Matter Changes Associated with Mindfulness Meditation in Older Adults: An Exploratory Pilot Study using Voxel-based Morphometry. </a:t>
            </a:r>
          </a:p>
          <a:p>
            <a:pPr lvl="0" algn="l" defTabSz="457200"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  <a:hlinkClick r:id="rId3"/>
              </a:rPr>
              <a:t>Kurth F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latin typeface="Helvetica"/>
                <a:ea typeface="Helvetica"/>
                <a:cs typeface="Helvetica"/>
                <a:sym typeface="Helvetica"/>
                <a:hlinkClick r:id="rId4"/>
              </a:rPr>
              <a:t>Luders E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latin typeface="Helvetica"/>
                <a:ea typeface="Helvetica"/>
                <a:cs typeface="Helvetica"/>
                <a:sym typeface="Helvetica"/>
                <a:hlinkClick r:id="rId5"/>
              </a:rPr>
              <a:t>Wu B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latin typeface="Helvetica"/>
                <a:ea typeface="Helvetica"/>
                <a:cs typeface="Helvetica"/>
                <a:sym typeface="Helvetica"/>
                <a:hlinkClick r:id="rId6"/>
              </a:rPr>
              <a:t>Black DS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.</a:t>
            </a:r>
          </a:p>
          <a:p>
            <a:pPr lvl="0" algn="l" defTabSz="457200"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</a:rPr>
              <a:t>Neurosci Biobehav Rev. 2014 Jun;43:48-73. doi: 10.1016/j.neubiorev.2014.03.016. Epub 2014 Apr 3.Is meditation associated with altered brain structure? </a:t>
            </a:r>
          </a:p>
          <a:p>
            <a:pPr lvl="0" algn="l" defTabSz="457200"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</a:rPr>
              <a:t>A systematic review and meta-analysis of morphometric neuroimaging in meditation practitioners.</a:t>
            </a:r>
            <a:r>
              <a:rPr sz="1200">
                <a:latin typeface="Helvetica"/>
                <a:ea typeface="Helvetica"/>
                <a:cs typeface="Helvetica"/>
                <a:sym typeface="Helvetica"/>
                <a:hlinkClick r:id="rId7"/>
              </a:rPr>
              <a:t>Fox KC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1, </a:t>
            </a:r>
            <a:r>
              <a:rPr sz="1200">
                <a:latin typeface="Helvetica"/>
                <a:ea typeface="Helvetica"/>
                <a:cs typeface="Helvetica"/>
                <a:sym typeface="Helvetica"/>
                <a:hlinkClick r:id="rId8"/>
              </a:rPr>
              <a:t>Nijeboer S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2, </a:t>
            </a:r>
            <a:r>
              <a:rPr sz="1200">
                <a:latin typeface="Helvetica"/>
                <a:ea typeface="Helvetica"/>
                <a:cs typeface="Helvetica"/>
                <a:sym typeface="Helvetica"/>
                <a:hlinkClick r:id="rId9"/>
              </a:rPr>
              <a:t>Dixon ML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,</a:t>
            </a:r>
          </a:p>
          <a:p>
            <a:pPr lvl="0" algn="l" defTabSz="457200"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200">
                <a:latin typeface="Helvetica"/>
                <a:ea typeface="Helvetica"/>
                <a:cs typeface="Helvetica"/>
                <a:sym typeface="Helvetica"/>
                <a:hlinkClick r:id="rId10"/>
              </a:rPr>
              <a:t>Floman JL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latin typeface="Helvetica"/>
                <a:ea typeface="Helvetica"/>
                <a:cs typeface="Helvetica"/>
                <a:sym typeface="Helvetica"/>
                <a:hlinkClick r:id="rId11"/>
              </a:rPr>
              <a:t>Ellamil M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latin typeface="Helvetica"/>
                <a:ea typeface="Helvetica"/>
                <a:cs typeface="Helvetica"/>
                <a:sym typeface="Helvetica"/>
                <a:hlinkClick r:id="rId12"/>
              </a:rPr>
              <a:t>Rumak SP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latin typeface="Helvetica"/>
                <a:ea typeface="Helvetica"/>
                <a:cs typeface="Helvetica"/>
                <a:sym typeface="Helvetica"/>
                <a:hlinkClick r:id="rId13"/>
              </a:rPr>
              <a:t>Sedlmeier P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latin typeface="Helvetica"/>
                <a:ea typeface="Helvetica"/>
                <a:cs typeface="Helvetica"/>
                <a:sym typeface="Helvetica"/>
                <a:hlinkClick r:id="rId14"/>
              </a:rPr>
              <a:t>Christoff K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.</a:t>
            </a:r>
          </a:p>
          <a:p>
            <a:pPr lvl="0" algn="l" defTabSz="457200"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</a:rPr>
              <a:t>Front Hum Neurosci. 2015 May 12;9:281. doi: 10.3389/fnhum.2015.00281. eCollection 2015.</a:t>
            </a:r>
          </a:p>
          <a:p>
            <a:pPr lvl="0" algn="l" defTabSz="457200">
              <a:defRPr sz="1800"/>
            </a:pP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Neuroprotective effects of yoga practice: age-, experience-, and frequency-dependent plasticity.</a:t>
            </a:r>
          </a:p>
          <a:p>
            <a:pPr lvl="0" algn="l" defTabSz="457200">
              <a:defRPr sz="1800"/>
            </a:pP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15"/>
              </a:rPr>
              <a:t>Villemure C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16"/>
              </a:rPr>
              <a:t>Čeko M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17"/>
              </a:rPr>
              <a:t>Cotton VA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18"/>
              </a:rPr>
              <a:t>Bushnell MC</a:t>
            </a:r>
            <a:endParaRPr sz="1200">
              <a:uFill>
                <a:solidFill>
                  <a:srgbClr val="323333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Lorenza S. Colzato, Ayca Ozturk, Bernhard Hommel. Meditate to Create: The Impact of Focused-Attention and Open-Monitoring</a:t>
            </a:r>
          </a:p>
          <a:p>
            <a:pPr lvl="0" algn="l" defTabSz="457200">
              <a:defRPr sz="1800"/>
            </a:pPr>
            <a:r>
              <a:rPr sz="1200">
                <a:latin typeface="Arial"/>
                <a:ea typeface="Arial"/>
                <a:cs typeface="Arial"/>
                <a:sym typeface="Arial"/>
              </a:rPr>
              <a:t> Training on Convergent and Divergent Thinking. </a:t>
            </a:r>
            <a:r>
              <a:rPr sz="1200" i="1">
                <a:latin typeface="Arial"/>
                <a:ea typeface="Arial"/>
                <a:cs typeface="Arial"/>
                <a:sym typeface="Arial"/>
              </a:rPr>
              <a:t>Frontiers in Psychology</a:t>
            </a:r>
            <a:r>
              <a:rPr sz="1200">
                <a:latin typeface="Arial"/>
                <a:ea typeface="Arial"/>
                <a:cs typeface="Arial"/>
                <a:sym typeface="Arial"/>
              </a:rPr>
              <a:t>, 2012; 3 DOI: </a:t>
            </a:r>
            <a:r>
              <a:rPr sz="1200">
                <a:latin typeface="Arial"/>
                <a:ea typeface="Arial"/>
                <a:cs typeface="Arial"/>
                <a:sym typeface="Arial"/>
                <a:hlinkClick r:id="rId19"/>
              </a:rPr>
              <a:t>10.3389/fpsyg.2012.00116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algn="l" defTabSz="457200">
              <a:defRPr sz="1800"/>
            </a:pPr>
            <a:r>
              <a:rPr sz="1200">
                <a:uFill>
                  <a:solidFill>
                    <a:srgbClr val="32333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Effect of meditation on cognitive functions in context of aging and neurodegenerative diseases.</a:t>
            </a:r>
            <a:endParaRPr sz="1200">
              <a:uFill>
                <a:solidFill>
                  <a:srgbClr val="323333"/>
                </a:solidFill>
              </a:uFill>
            </a:endParaRPr>
          </a:p>
          <a:p>
            <a:pPr lvl="0" algn="l" defTabSz="457200">
              <a:defRPr sz="1800"/>
            </a:pPr>
            <a:r>
              <a:rPr sz="1200">
                <a:uFill>
                  <a:solidFill>
                    <a:srgbClr val="0000FF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Fox KC</a:t>
            </a:r>
            <a:r>
              <a:rPr sz="12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z="1200">
                <a:uFill>
                  <a:solidFill>
                    <a:srgbClr val="0000FF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Nijeboer S</a:t>
            </a:r>
            <a:r>
              <a:rPr sz="12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z="1200">
                <a:uFill>
                  <a:solidFill>
                    <a:srgbClr val="0000FF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  <a:hlinkClick r:id="rId9"/>
              </a:rPr>
              <a:t>Dixon ML</a:t>
            </a:r>
            <a:r>
              <a:rPr sz="12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z="1200">
                <a:uFill>
                  <a:solidFill>
                    <a:srgbClr val="0000FF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  <a:hlinkClick r:id="rId10"/>
              </a:rPr>
              <a:t>Floman JL</a:t>
            </a:r>
            <a:r>
              <a:rPr sz="12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z="1200">
                <a:uFill>
                  <a:solidFill>
                    <a:srgbClr val="0000FF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  <a:hlinkClick r:id="rId11"/>
              </a:rPr>
              <a:t>Ellamil M</a:t>
            </a:r>
            <a:r>
              <a:rPr sz="12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z="1200">
                <a:uFill>
                  <a:solidFill>
                    <a:srgbClr val="0000FF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  <a:hlinkClick r:id="rId12"/>
              </a:rPr>
              <a:t>Rumak SP</a:t>
            </a:r>
            <a:r>
              <a:rPr sz="12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z="1200">
                <a:uFill>
                  <a:solidFill>
                    <a:srgbClr val="0000FF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  <a:hlinkClick r:id="rId13"/>
              </a:rPr>
              <a:t>Sedlmeier P</a:t>
            </a:r>
            <a:r>
              <a:rPr sz="12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z="1200">
                <a:uFill>
                  <a:solidFill>
                    <a:srgbClr val="0000FF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  <a:hlinkClick r:id="rId14"/>
              </a:rPr>
              <a:t>Christoff K</a:t>
            </a:r>
            <a:r>
              <a:rPr sz="1200">
                <a:latin typeface="Helvetica Neue"/>
                <a:ea typeface="Helvetica Neue"/>
                <a:cs typeface="Helvetica Neue"/>
                <a:sym typeface="Helvetica Neue"/>
              </a:rPr>
              <a:t> Neurosci Biobehav Rev. 2014 Jun;43:48-73.</a:t>
            </a:r>
          </a:p>
          <a:p>
            <a:pPr lvl="0" algn="l" defTabSz="457200">
              <a:defRPr sz="1800"/>
            </a:pPr>
            <a:r>
              <a:rPr sz="1200">
                <a:latin typeface="Helvetica Neue"/>
                <a:ea typeface="Helvetica Neue"/>
                <a:cs typeface="Helvetica Neue"/>
                <a:sym typeface="Helvetica Neue"/>
              </a:rPr>
              <a:t> doi: 10.1016/j.neubiorev.2014.03.016.,Is meditation associated with altered brain structure? A systematic review and </a:t>
            </a:r>
          </a:p>
          <a:p>
            <a:pPr lvl="0" algn="l" defTabSz="457200">
              <a:defRPr sz="1800"/>
            </a:pPr>
            <a:r>
              <a:rPr sz="1200">
                <a:latin typeface="Helvetica Neue"/>
                <a:ea typeface="Helvetica Neue"/>
                <a:cs typeface="Helvetica Neue"/>
                <a:sym typeface="Helvetica Neue"/>
              </a:rPr>
              <a:t>meta-analysis of morphometric neuroimaging in meditation practitioners.</a:t>
            </a:r>
            <a:endParaRPr sz="1200"/>
          </a:p>
          <a:p>
            <a:pPr lvl="0" algn="l" defTabSz="457200">
              <a:defRPr sz="1800"/>
            </a:pPr>
            <a:r>
              <a:rPr sz="1200">
                <a:uFill>
                  <a:solidFill>
                    <a:srgbClr val="2127CC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Paulson S, Davidson R, Jha A, Kabat-Zinn J. </a:t>
            </a:r>
            <a:r>
              <a:rPr sz="1200">
                <a:uFill>
                  <a:solidFill>
                    <a:srgbClr val="0000FF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  <a:hlinkClick r:id="rId20"/>
              </a:rPr>
              <a:t>Becoming conscious: the science of mindfulness.</a:t>
            </a:r>
            <a:r>
              <a:rPr sz="1200">
                <a:uFill>
                  <a:solidFill>
                    <a:srgbClr val="2127CC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Ann N Y Acad Sci. 2013 Nov;1303:87-104.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969126" y="2747230"/>
            <a:ext cx="4359588" cy="482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endParaRPr sz="2100" b="1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/>
            </a:pPr>
            <a:endParaRPr sz="2100" b="1">
              <a:latin typeface="Helvetica"/>
              <a:ea typeface="Helvetica"/>
              <a:cs typeface="Helvetica"/>
              <a:sym typeface="Helvetica"/>
            </a:endParaRPr>
          </a:p>
          <a:p>
            <a:pPr marL="222250" lvl="0" indent="-222250" algn="l" defTabSz="457200">
              <a:buSzPct val="75000"/>
              <a:buChar char="•"/>
              <a:defRPr sz="1800"/>
            </a:pP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222250" lvl="0" indent="-222250" algn="l" defTabSz="457200">
              <a:buSzPct val="75000"/>
              <a:buChar char="•"/>
              <a:defRPr sz="1800"/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 Non-reactivity to internal stimuli</a:t>
            </a:r>
          </a:p>
          <a:p>
            <a:pPr marL="222250" lvl="0" indent="-222250" algn="l" defTabSz="457200">
              <a:buSzPct val="75000"/>
              <a:buChar char="•"/>
              <a:defRPr sz="1800"/>
            </a:pP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222250" lvl="0" indent="-222250" algn="l" defTabSz="457200">
              <a:buSzPct val="75000"/>
              <a:buChar char="•"/>
              <a:defRPr sz="1800"/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Observational to emotional, physiological and cognitive process</a:t>
            </a:r>
          </a:p>
          <a:p>
            <a:pPr marL="222250" lvl="0" indent="-222250" algn="l" defTabSz="457200">
              <a:buSzPct val="75000"/>
              <a:buChar char="•"/>
              <a:defRPr sz="1800"/>
            </a:pP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222250" lvl="0" indent="-222250" algn="l" defTabSz="457200">
              <a:buSzPct val="75000"/>
              <a:buChar char="•"/>
              <a:defRPr sz="1800"/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Enlarged Consciousness</a:t>
            </a:r>
          </a:p>
          <a:p>
            <a:pPr marL="222250" lvl="0" indent="-222250" algn="l" defTabSz="457200">
              <a:buSzPct val="75000"/>
              <a:buChar char="•"/>
              <a:defRPr sz="1800"/>
            </a:pP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222250" lvl="0" indent="-222250" algn="l" defTabSz="457200">
              <a:buSzPct val="75000"/>
              <a:buChar char="•"/>
              <a:defRPr sz="1800"/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Verbalization of experiences</a:t>
            </a:r>
          </a:p>
          <a:p>
            <a:pPr marL="222250" lvl="0" indent="-222250" algn="l" defTabSz="457200">
              <a:buSzPct val="75000"/>
              <a:buChar char="•"/>
              <a:defRPr sz="1800"/>
            </a:pP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222250" lvl="0" indent="-222250" algn="l" defTabSz="457200">
              <a:buSzPct val="75000"/>
              <a:buChar char="•"/>
              <a:defRPr sz="1800"/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Non-Judgemental</a:t>
            </a:r>
          </a:p>
          <a:p>
            <a:pPr marL="222250" lvl="0" indent="-222250" algn="l" defTabSz="457200">
              <a:buSzPct val="75000"/>
              <a:buChar char="•"/>
              <a:defRPr sz="1800"/>
            </a:pP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222250" lvl="0" indent="-222250" algn="l" defTabSz="457200">
              <a:buSzPct val="75000"/>
              <a:buChar char="•"/>
              <a:defRPr sz="1800"/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Des-identification</a:t>
            </a:r>
          </a:p>
          <a:p>
            <a:pPr lvl="0" algn="l" defTabSz="457200">
              <a:defRPr sz="1800"/>
            </a:pP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222250" lvl="0" indent="-222250" algn="l" defTabSz="457200">
              <a:buSzPct val="75000"/>
              <a:buChar char="•"/>
              <a:defRPr sz="1800"/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Repetitive Practice</a:t>
            </a:r>
          </a:p>
        </p:txBody>
      </p:sp>
      <p:pic>
        <p:nvPicPr>
          <p:cNvPr id="102" name="image2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78000" y="3597426"/>
            <a:ext cx="5213821" cy="3887612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/>
        </p:nvSpPr>
        <p:spPr>
          <a:xfrm>
            <a:off x="889967" y="1238250"/>
            <a:ext cx="6903096" cy="161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sz="2400" b="1">
                <a:latin typeface="Verdana"/>
                <a:ea typeface="Verdana"/>
                <a:cs typeface="Verdana"/>
                <a:sym typeface="Verdana"/>
              </a:rPr>
              <a:t>The Creativity Response: </a:t>
            </a:r>
          </a:p>
          <a:p>
            <a:pPr lvl="0" algn="l" defTabSz="457200">
              <a:defRPr sz="1800"/>
            </a:pPr>
            <a:r>
              <a:rPr sz="2400" b="1">
                <a:latin typeface="Verdana"/>
                <a:ea typeface="Verdana"/>
                <a:cs typeface="Verdana"/>
                <a:sym typeface="Verdana"/>
              </a:rPr>
              <a:t>Mindfulness, the common denominator</a:t>
            </a:r>
          </a:p>
          <a:p>
            <a:pPr lvl="0" algn="l" defTabSz="457200">
              <a:defRPr sz="1800"/>
            </a:pPr>
            <a:endParaRPr sz="24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597867" y="1346199"/>
            <a:ext cx="9326762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sz="2400" b="1">
                <a:latin typeface="Verdana"/>
                <a:ea typeface="Verdana"/>
                <a:cs typeface="Verdana"/>
                <a:sym typeface="Verdana"/>
              </a:rPr>
              <a:t>The Creativity Response: Rest and Sleep versus 7/24</a:t>
            </a:r>
          </a:p>
          <a:p>
            <a:pPr lvl="0" algn="l" defTabSz="457200">
              <a:defRPr sz="1800"/>
            </a:pPr>
            <a:endParaRPr sz="24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567388" y="2725133"/>
            <a:ext cx="9491752" cy="4108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marL="222250" lvl="0" indent="-222250" algn="l" defTabSz="457200">
              <a:lnSpc>
                <a:spcPct val="150000"/>
              </a:lnSpc>
              <a:spcBef>
                <a:spcPts val="400"/>
              </a:spcBef>
              <a:buSzPct val="75000"/>
              <a:buChar char="•"/>
              <a:defRPr sz="1800"/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Sleep is an active state and vital need. 7-9 hours a sleep is natural</a:t>
            </a:r>
          </a:p>
          <a:p>
            <a:pPr marL="222250" lvl="0" indent="-222250" algn="l" defTabSz="457200">
              <a:lnSpc>
                <a:spcPct val="150000"/>
              </a:lnSpc>
              <a:spcBef>
                <a:spcPts val="400"/>
              </a:spcBef>
              <a:buSzPct val="75000"/>
              <a:buChar char="•"/>
              <a:defRPr sz="1800"/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20% less than 100 years ago</a:t>
            </a:r>
          </a:p>
          <a:p>
            <a:pPr marL="222250" lvl="0" indent="-222250" algn="l" defTabSz="457200">
              <a:lnSpc>
                <a:spcPct val="150000"/>
              </a:lnSpc>
              <a:spcBef>
                <a:spcPts val="400"/>
              </a:spcBef>
              <a:buSzPct val="75000"/>
              <a:buChar char="•"/>
              <a:defRPr sz="1800"/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Americans would be happier,  healthier and safer if they slept 60-90 minutes more a night</a:t>
            </a:r>
          </a:p>
          <a:p>
            <a:pPr marL="222250" lvl="0" indent="-222250" algn="l" defTabSz="457200">
              <a:lnSpc>
                <a:spcPct val="150000"/>
              </a:lnSpc>
              <a:spcBef>
                <a:spcPts val="400"/>
              </a:spcBef>
              <a:buSzPct val="75000"/>
              <a:buChar char="•"/>
              <a:defRPr sz="1800"/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&gt;80 Million People affected by insomnia globally</a:t>
            </a:r>
          </a:p>
          <a:p>
            <a:pPr marL="222250" lvl="0" indent="-222250" algn="l" defTabSz="457200">
              <a:lnSpc>
                <a:spcPct val="150000"/>
              </a:lnSpc>
              <a:spcBef>
                <a:spcPts val="400"/>
              </a:spcBef>
              <a:buSzPct val="75000"/>
              <a:buChar char="•"/>
              <a:defRPr sz="1800"/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&gt;78% perceive higher stress-levels with poor sleep</a:t>
            </a:r>
          </a:p>
          <a:p>
            <a:pPr marL="222250" lvl="0" indent="-222250" algn="l" defTabSz="457200">
              <a:lnSpc>
                <a:spcPct val="150000"/>
              </a:lnSpc>
              <a:spcBef>
                <a:spcPts val="400"/>
              </a:spcBef>
              <a:buSzPct val="75000"/>
              <a:buChar char="•"/>
              <a:defRPr sz="1800"/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Obesity, Cardiovascular, Altered Pain Perception</a:t>
            </a:r>
          </a:p>
          <a:p>
            <a:pPr marL="222250" lvl="0" indent="-222250" algn="l" defTabSz="457200">
              <a:lnSpc>
                <a:spcPct val="150000"/>
              </a:lnSpc>
              <a:spcBef>
                <a:spcPts val="400"/>
              </a:spcBef>
              <a:buSzPct val="75000"/>
              <a:buChar char="•"/>
              <a:defRPr sz="1800"/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Insomnia: Strongest Predictor for a mental disorder</a:t>
            </a:r>
          </a:p>
          <a:p>
            <a:pPr marL="222250" lvl="0" indent="-222250" algn="l" defTabSz="457200">
              <a:lnSpc>
                <a:spcPct val="150000"/>
              </a:lnSpc>
              <a:spcBef>
                <a:spcPts val="400"/>
              </a:spcBef>
              <a:buSzPct val="75000"/>
              <a:buChar char="•"/>
              <a:defRPr sz="1800"/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24 hour sleep deprivation is equivalent to 0,8 promil of alcohol</a:t>
            </a:r>
          </a:p>
          <a:p>
            <a:pPr marL="222250" lvl="0" indent="-222250" algn="l" defTabSz="457200">
              <a:lnSpc>
                <a:spcPct val="150000"/>
              </a:lnSpc>
              <a:spcBef>
                <a:spcPts val="400"/>
              </a:spcBef>
              <a:buSzPct val="75000"/>
              <a:buChar char="•"/>
              <a:defRPr sz="1800"/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Hippocampal neurogenesis</a:t>
            </a:r>
          </a:p>
        </p:txBody>
      </p:sp>
      <p:sp>
        <p:nvSpPr>
          <p:cNvPr id="107" name="Shape 107"/>
          <p:cNvSpPr/>
          <p:nvPr/>
        </p:nvSpPr>
        <p:spPr>
          <a:xfrm>
            <a:off x="576705" y="8036883"/>
            <a:ext cx="10114161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</a:rPr>
              <a:t>American Psychological Association. (2004, May). More sleep would make most Americans happier, healthier and safer. Retrieved from </a:t>
            </a:r>
            <a:r>
              <a:rPr sz="1200">
                <a:uFill>
                  <a:solidFill>
                    <a:srgbClr val="0000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2"/>
              </a:rPr>
              <a:t>http://www.apa.org/research/action/sleep-deprivation.aspx</a:t>
            </a:r>
            <a:endParaRPr sz="1200">
              <a:latin typeface="Helvetica"/>
              <a:ea typeface="Helvetica"/>
              <a:cs typeface="Helvetica"/>
              <a:sym typeface="Helvetica"/>
            </a:endParaRPr>
          </a:p>
          <a:p>
            <a:pPr marL="457200" lvl="0" indent="-457200" algn="l" defTabSz="457200">
              <a:tabLst>
                <a:tab pos="139700" algn="l"/>
                <a:tab pos="457200" algn="l"/>
              </a:tabLst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</a:rPr>
              <a:t>F. Sofi, F. Cesari, A. Casini, et al. Insomnia and risk of cardiovascular disease: a meta-analysis Eur J Prev Cardiol, 21 (2014), pp. 57–64</a:t>
            </a:r>
          </a:p>
          <a:p>
            <a:pPr lvl="0" algn="l" defTabSz="457200"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</a:rPr>
              <a:t>Bastien CH, Vallières A, Morin CM. Precipitating factors of insomnia. Behav Sleep Med. 2004;2:50–62.</a:t>
            </a:r>
          </a:p>
          <a:p>
            <a:pPr lvl="0" algn="l" defTabSz="457200"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</a:rPr>
              <a:t>Pressman MR. Definition and consequences of sleep deprivation. UpToDate®; 2013. Im Internet: </a:t>
            </a:r>
            <a:r>
              <a:rPr sz="1200">
                <a:uFill>
                  <a:solidFill>
                    <a:srgbClr val="0000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3"/>
              </a:rPr>
              <a:t>http://www.uptodate.com/contents/definition-and-consequences-of-sleep-deprivation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. </a:t>
            </a:r>
          </a:p>
          <a:p>
            <a:pPr lvl="0" algn="l" defTabSz="457200">
              <a:defRPr sz="1800"/>
            </a:pP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J Altern Complement Med. 2015 Mar;21(3):175-9. doi: 10.1089/acm.2013.0450. Epub 2015 Feb 11.</a:t>
            </a:r>
          </a:p>
          <a:p>
            <a:pPr lvl="0" algn="l" defTabSz="457200">
              <a:defRPr sz="1800"/>
            </a:pP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Monitoring the neural activity of the state of mental silence while practicing Sahaja yoga meditation.</a:t>
            </a:r>
          </a:p>
          <a:p>
            <a:pPr lvl="0" algn="l" defTabSz="457200">
              <a:defRPr sz="1800"/>
            </a:pP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4"/>
              </a:rPr>
              <a:t>Hernández SE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1, 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5"/>
              </a:rPr>
              <a:t>Suero J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6"/>
              </a:rPr>
              <a:t>Rubia K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7"/>
              </a:rPr>
              <a:t>González-Mora JL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814173" y="7401479"/>
            <a:ext cx="10114164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457200" lvl="0" indent="-457200" algn="l" defTabSz="457200">
              <a:tabLst>
                <a:tab pos="139700" algn="l"/>
                <a:tab pos="457200" algn="l"/>
              </a:tabLst>
              <a:defRPr sz="1800"/>
            </a:pPr>
            <a:r>
              <a:rPr sz="1200">
                <a:uFill>
                  <a:solidFill>
                    <a:srgbClr val="0000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2"/>
              </a:rPr>
              <a:t>Feld GB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uFill>
                  <a:solidFill>
                    <a:srgbClr val="0000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3"/>
              </a:rPr>
              <a:t>Diekelmann S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. Front Psychol. 2015 May 12;6:622. doi: 10.3389/fpsyg.2015.00622. eCollection 2015.</a:t>
            </a:r>
          </a:p>
          <a:p>
            <a:pPr lvl="0" algn="l" defTabSz="457200">
              <a:defRPr sz="1800"/>
            </a:pP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Sleep smart-optimizing sleep for declarative learning and memory. </a:t>
            </a:r>
          </a:p>
          <a:p>
            <a:pPr lvl="0" algn="l" defTabSz="457200">
              <a:defRPr sz="1800"/>
            </a:pPr>
            <a:r>
              <a:rPr sz="12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Sara Studte, Emma Bridger, Axel Mecklinger. Nap sleep preserves associative but not item memory performance. </a:t>
            </a:r>
            <a:r>
              <a:rPr sz="1200" i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Neurobiology of Learning and Memory</a:t>
            </a:r>
            <a:r>
              <a:rPr sz="12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, 2015; 120: 84 DOI: </a:t>
            </a:r>
            <a:r>
              <a:rPr sz="12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  <a:hlinkClick r:id="rId4"/>
              </a:rPr>
              <a:t>10.1016/j.nlm.2015.02.012</a:t>
            </a:r>
            <a:endParaRPr sz="1200">
              <a:uFill>
                <a:solidFill>
                  <a:srgbClr val="323333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/>
            </a:pPr>
            <a:r>
              <a:rPr sz="1200">
                <a:uFill>
                  <a:solidFill>
                    <a:srgbClr val="0000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5"/>
              </a:rPr>
              <a:t>Irwin MR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. Annu Rev Psychol. 2015 Jan 3;66:143-72. doi: 10.1146/annurev-psych-010213-115205. Epub 2014 Jul 21.</a:t>
            </a:r>
          </a:p>
          <a:p>
            <a:pPr lvl="0" algn="l" defTabSz="457200">
              <a:defRPr sz="1800"/>
            </a:pP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Why sleep is important for health: a psychoneuroimmunology perspective.</a:t>
            </a:r>
          </a:p>
          <a:p>
            <a:pPr lvl="0" algn="l" defTabSz="457200">
              <a:defRPr sz="1800"/>
            </a:pPr>
            <a:r>
              <a:rPr sz="1200">
                <a:uFill>
                  <a:solidFill>
                    <a:srgbClr val="0000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6"/>
              </a:rPr>
              <a:t>Tempesta D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uFill>
                  <a:solidFill>
                    <a:srgbClr val="0000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7"/>
              </a:rPr>
              <a:t>De Gennaro L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uFill>
                  <a:solidFill>
                    <a:srgbClr val="0000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8"/>
              </a:rPr>
              <a:t>Natale V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uFill>
                  <a:solidFill>
                    <a:srgbClr val="0000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9"/>
              </a:rPr>
              <a:t>Ferrara M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Sleep Med. 2015 Jul;16(7):862-70. doi: 10.1016/j.sleep.2015.01.024. Epub 2015 Apr 14.</a:t>
            </a:r>
          </a:p>
          <a:p>
            <a:pPr lvl="0" algn="l" defTabSz="457200">
              <a:defRPr sz="1800"/>
            </a:pP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Emotional memory processing is influenced by sleep quality.</a:t>
            </a:r>
          </a:p>
          <a:p>
            <a:pPr lvl="0" algn="l" defTabSz="457200">
              <a:defRPr sz="1800"/>
            </a:pPr>
            <a:r>
              <a:rPr sz="1200">
                <a:uFill>
                  <a:solidFill>
                    <a:srgbClr val="0000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10"/>
              </a:rPr>
              <a:t>Cho HJ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uFill>
                  <a:solidFill>
                    <a:srgbClr val="0000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11"/>
              </a:rPr>
              <a:t>Seeman TE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uFill>
                  <a:solidFill>
                    <a:srgbClr val="0000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12"/>
              </a:rPr>
              <a:t>Kiefe CI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uFill>
                  <a:solidFill>
                    <a:srgbClr val="0000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13"/>
              </a:rPr>
              <a:t>Lauderdale DS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uFill>
                  <a:solidFill>
                    <a:srgbClr val="0000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14"/>
              </a:rPr>
              <a:t>Irwin MR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 Brain Behav Immun. 2015 May;46:319-26. doi: 10.1016/j.bbi.2015.02.023. Epub 2015 Feb 28. Sleep disturbance and longitudinal risk of inflammation: Moderating influences of social integration and social isolation in the Coronary Artery Risk Development in Young Adults (CARDIA) study.</a:t>
            </a:r>
          </a:p>
        </p:txBody>
      </p:sp>
      <p:sp>
        <p:nvSpPr>
          <p:cNvPr id="110" name="Shape 110"/>
          <p:cNvSpPr/>
          <p:nvPr/>
        </p:nvSpPr>
        <p:spPr>
          <a:xfrm>
            <a:off x="872794" y="2798309"/>
            <a:ext cx="10237521" cy="3917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marL="342900" lvl="0" indent="-342900" algn="l" defTabSz="457200">
              <a:spcBef>
                <a:spcPts val="400"/>
              </a:spcBef>
              <a:defRPr sz="1800"/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Sleep is not a luxury but a necessity.</a:t>
            </a:r>
          </a:p>
          <a:p>
            <a:pPr marL="342900" lvl="0" indent="-342900" algn="l" defTabSz="457200">
              <a:spcBef>
                <a:spcPts val="400"/>
              </a:spcBef>
              <a:defRPr sz="1800"/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Memory Consolidation - Encoding New Information after Sleep -  Performance - Executive Function</a:t>
            </a:r>
          </a:p>
          <a:p>
            <a:pPr marL="342900" lvl="0" indent="-342900" algn="l" defTabSz="457200">
              <a:spcBef>
                <a:spcPts val="400"/>
              </a:spcBef>
              <a:defRPr sz="1800"/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Risk factor and Causal link to a variety of physical condition</a:t>
            </a:r>
          </a:p>
          <a:p>
            <a:pPr marL="342900" lvl="0" indent="-342900" algn="l" defTabSz="457200">
              <a:spcBef>
                <a:spcPts val="400"/>
              </a:spcBef>
              <a:defRPr sz="1800"/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Children /student: Performance require naps and quality of sleep</a:t>
            </a:r>
          </a:p>
          <a:p>
            <a:pPr marL="342900" lvl="0" indent="-342900" algn="l" defTabSz="457200">
              <a:spcBef>
                <a:spcPts val="400"/>
              </a:spcBef>
              <a:defRPr sz="1800"/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Neurogenesis - Pro-inflammatory states - Cortisol</a:t>
            </a:r>
          </a:p>
          <a:p>
            <a:pPr marL="342900" lvl="0" indent="-342900" algn="l" defTabSz="457200">
              <a:spcBef>
                <a:spcPts val="400"/>
              </a:spcBef>
              <a:defRPr sz="1800"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 algn="l" defTabSz="457200">
              <a:spcBef>
                <a:spcPts val="400"/>
              </a:spcBef>
              <a:defRPr sz="1800"/>
            </a:pP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5 ways to manage poor sleep:</a:t>
            </a:r>
          </a:p>
          <a:p>
            <a:pPr marL="342900" lvl="0" indent="-342900" algn="l" defTabSz="457200">
              <a:spcBef>
                <a:spcPts val="400"/>
              </a:spcBef>
              <a:defRPr sz="1800"/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Life style (sports-nutrition)</a:t>
            </a:r>
          </a:p>
          <a:p>
            <a:pPr marL="342900" lvl="0" indent="-342900" algn="l" defTabSz="457200">
              <a:spcBef>
                <a:spcPts val="400"/>
              </a:spcBef>
              <a:defRPr sz="1800"/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Sleep Hygiene (dark, cool, quiet room)</a:t>
            </a:r>
          </a:p>
          <a:p>
            <a:pPr marL="342900" lvl="0" indent="-342900" algn="l" defTabSz="457200">
              <a:spcBef>
                <a:spcPts val="400"/>
              </a:spcBef>
              <a:defRPr sz="1800"/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Hydro: ‚Vasodilation predicts falling asleep…’</a:t>
            </a:r>
          </a:p>
          <a:p>
            <a:pPr marL="342900" lvl="0" indent="-342900" algn="l" defTabSz="457200">
              <a:spcBef>
                <a:spcPts val="400"/>
              </a:spcBef>
              <a:defRPr sz="1800"/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MBM: Breathing technics, Yoga, Zen</a:t>
            </a:r>
          </a:p>
          <a:p>
            <a:pPr marL="342900" lvl="0" indent="-342900" algn="l" defTabSz="457200">
              <a:spcBef>
                <a:spcPts val="400"/>
              </a:spcBef>
              <a:defRPr sz="1800"/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Supplements: Melatonin, Tryptophan, Cashew nuts, Lavender, Passionfruit, St. John Worth</a:t>
            </a:r>
          </a:p>
        </p:txBody>
      </p:sp>
      <p:sp>
        <p:nvSpPr>
          <p:cNvPr id="111" name="Shape 111"/>
          <p:cNvSpPr/>
          <p:nvPr/>
        </p:nvSpPr>
        <p:spPr>
          <a:xfrm>
            <a:off x="535539" y="6226326"/>
            <a:ext cx="127001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457200">
              <a:defRPr sz="11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1100"/>
              <a:t>.</a:t>
            </a:r>
          </a:p>
        </p:txBody>
      </p:sp>
      <p:sp>
        <p:nvSpPr>
          <p:cNvPr id="112" name="Shape 112"/>
          <p:cNvSpPr/>
          <p:nvPr/>
        </p:nvSpPr>
        <p:spPr>
          <a:xfrm>
            <a:off x="750267" y="1396999"/>
            <a:ext cx="9318576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sz="2400" b="1">
                <a:latin typeface="Verdana"/>
                <a:ea typeface="Verdana"/>
                <a:cs typeface="Verdana"/>
                <a:sym typeface="Verdana"/>
              </a:rPr>
              <a:t>The Creativity Response: Rest - Stress - Performance</a:t>
            </a:r>
          </a:p>
          <a:p>
            <a:pPr lvl="0" algn="l" defTabSz="457200">
              <a:defRPr sz="1800"/>
            </a:pPr>
            <a:endParaRPr sz="24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834628" y="1397000"/>
            <a:ext cx="6496200" cy="198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sz="2400" b="1">
                <a:latin typeface="Verdana"/>
                <a:ea typeface="Verdana"/>
                <a:cs typeface="Verdana"/>
                <a:sym typeface="Verdana"/>
              </a:rPr>
              <a:t>The Creativity Response: </a:t>
            </a:r>
          </a:p>
          <a:p>
            <a:pPr lvl="0" algn="l" defTabSz="457200">
              <a:defRPr sz="1800"/>
            </a:pPr>
            <a:r>
              <a:rPr sz="2400" b="1">
                <a:latin typeface="Verdana"/>
                <a:ea typeface="Verdana"/>
                <a:cs typeface="Verdana"/>
                <a:sym typeface="Verdana"/>
              </a:rPr>
              <a:t>Multi-sensory versus digital learning</a:t>
            </a:r>
          </a:p>
          <a:p>
            <a:pPr lvl="0" algn="l" defTabSz="457200">
              <a:defRPr sz="1800"/>
            </a:pPr>
            <a:endParaRPr sz="24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endParaRPr sz="24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686689" y="3429000"/>
            <a:ext cx="4994945" cy="289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2250" lvl="0" indent="-222250" algn="l">
              <a:buSzPct val="75000"/>
              <a:buChar char="•"/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Prefrontal Cortex - Hippocampus</a:t>
            </a:r>
          </a:p>
          <a:p>
            <a:pPr marL="222250" lvl="0" indent="-222250" algn="l">
              <a:buSzPct val="75000"/>
              <a:buChar char="•"/>
              <a:defRPr sz="1800"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222250" lvl="0" indent="-222250" algn="l">
              <a:buSzPct val="75000"/>
              <a:buChar char="•"/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Attention-span - memory consolidation </a:t>
            </a:r>
          </a:p>
          <a:p>
            <a:pPr lvl="0" algn="l">
              <a:defRPr sz="1800"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222250" lvl="0" indent="-222250" algn="l">
              <a:buSzPct val="75000"/>
              <a:buChar char="•"/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Performance - Distraction</a:t>
            </a:r>
          </a:p>
          <a:p>
            <a:pPr marL="222250" lvl="0" indent="-222250" algn="l">
              <a:buSzPct val="75000"/>
              <a:buChar char="•"/>
              <a:defRPr sz="1800"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222250" lvl="0" indent="-222250" algn="l">
              <a:buSzPct val="75000"/>
              <a:buChar char="•"/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Mental and physical condition</a:t>
            </a:r>
          </a:p>
          <a:p>
            <a:pPr marL="222250" lvl="0" indent="-222250" algn="l">
              <a:buSzPct val="75000"/>
              <a:buChar char="•"/>
              <a:defRPr sz="1800"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222250" lvl="0" indent="-222250" algn="l">
              <a:buSzPct val="75000"/>
              <a:buChar char="•"/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FOMO</a:t>
            </a:r>
          </a:p>
        </p:txBody>
      </p:sp>
      <p:sp>
        <p:nvSpPr>
          <p:cNvPr id="116" name="Shape 116"/>
          <p:cNvSpPr/>
          <p:nvPr/>
        </p:nvSpPr>
        <p:spPr>
          <a:xfrm>
            <a:off x="768350" y="7159624"/>
            <a:ext cx="10886257" cy="2520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just" defTabSz="457200"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  <a:hlinkClick r:id="rId2"/>
              </a:rPr>
              <a:t>Gregory N. Bratman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latin typeface="Helvetica"/>
                <a:ea typeface="Helvetica"/>
                <a:cs typeface="Helvetica"/>
                <a:sym typeface="Helvetica"/>
                <a:hlinkClick r:id="rId3"/>
              </a:rPr>
              <a:t>J. Paul Hamilton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latin typeface="Helvetica"/>
                <a:ea typeface="Helvetica"/>
                <a:cs typeface="Helvetica"/>
                <a:sym typeface="Helvetica"/>
                <a:hlinkClick r:id="rId4"/>
              </a:rPr>
              <a:t>Kevin S. Hahn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latin typeface="Helvetica"/>
                <a:ea typeface="Helvetica"/>
                <a:cs typeface="Helvetica"/>
                <a:sym typeface="Helvetica"/>
                <a:hlinkClick r:id="rId5"/>
              </a:rPr>
              <a:t>Gretchen C. Daily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, and </a:t>
            </a:r>
            <a:r>
              <a:rPr sz="1200">
                <a:latin typeface="Helvetica"/>
                <a:ea typeface="Helvetica"/>
                <a:cs typeface="Helvetica"/>
                <a:sym typeface="Helvetica"/>
                <a:hlinkClick r:id="rId6"/>
              </a:rPr>
              <a:t>James J. Gross</a:t>
            </a:r>
            <a:r>
              <a:rPr sz="1200" baseline="20833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Nature experience reduces rumination and subgenual prefrontal </a:t>
            </a:r>
          </a:p>
          <a:p>
            <a:pPr lvl="0" algn="just" defTabSz="457200"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</a:rPr>
              <a:t>cortex activation, PNAS 2015 112 (28) 8567-8572; published ahead of print June 29, 2015</a:t>
            </a:r>
          </a:p>
          <a:p>
            <a:pPr lvl="0" algn="l" defTabSz="457200">
              <a:defRPr sz="1800"/>
            </a:pP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7"/>
              </a:rPr>
              <a:t>Hutton JS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8"/>
              </a:rPr>
              <a:t>Horowitz-Kraus T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9"/>
              </a:rPr>
              <a:t>Mendelsohn AL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10"/>
              </a:rPr>
              <a:t>DeWitt T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11"/>
              </a:rPr>
              <a:t>Holland SK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Pediatrics. 2015 Aug 10. pii: peds.2015-0359. [Epub ahead of print] Home Reading </a:t>
            </a:r>
          </a:p>
          <a:p>
            <a:pPr lvl="0" algn="l" defTabSz="457200">
              <a:defRPr sz="1800"/>
            </a:pP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Environment and Brain Activation in Preschool Children Listening to Stories.</a:t>
            </a:r>
          </a:p>
          <a:p>
            <a:pPr lvl="0" algn="just" defTabSz="457200">
              <a:defRPr sz="1800"/>
            </a:pPr>
            <a:r>
              <a:rPr sz="12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  <a:hlinkClick r:id="rId12"/>
              </a:rPr>
              <a:t>Cai L</a:t>
            </a:r>
            <a:r>
              <a:rPr sz="12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  <a:hlinkClick r:id="rId13"/>
              </a:rPr>
              <a:t>Zhu X</a:t>
            </a:r>
            <a:r>
              <a:rPr sz="12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  <a:hlinkClick r:id="rId14"/>
              </a:rPr>
              <a:t>Yi J</a:t>
            </a:r>
            <a:r>
              <a:rPr sz="12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  <a:hlinkClick r:id="rId15"/>
              </a:rPr>
              <a:t>Bai M</a:t>
            </a:r>
            <a:r>
              <a:rPr sz="12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  <a:hlinkClick r:id="rId16"/>
              </a:rPr>
              <a:t>Wang M</a:t>
            </a:r>
            <a:r>
              <a:rPr sz="12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  <a:hlinkClick r:id="rId17"/>
              </a:rPr>
              <a:t>Wang Y</a:t>
            </a:r>
            <a:r>
              <a:rPr sz="12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  <a:hlinkClick r:id="rId18"/>
              </a:rPr>
              <a:t>Hu M</a:t>
            </a:r>
            <a:r>
              <a:rPr sz="12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  <a:hlinkClick r:id="rId19"/>
              </a:rPr>
              <a:t>Yao S</a:t>
            </a:r>
            <a:r>
              <a:rPr sz="12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. J Dev Behav Pediatr. 2013 Apr;34(3):197-203. doi: 10.1097/DBP.0b013e3182825c41. </a:t>
            </a:r>
          </a:p>
          <a:p>
            <a:pPr lvl="0" algn="just" defTabSz="457200">
              <a:defRPr sz="1800"/>
            </a:pPr>
            <a:r>
              <a:rPr sz="12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Neurological soft signs and their relationship with measures of executive function in Chinese adolescents; Goldstein Sam, Jack A. Naglier, </a:t>
            </a:r>
          </a:p>
          <a:p>
            <a:pPr lvl="0" algn="just" defTabSz="457200">
              <a:defRPr sz="1800"/>
            </a:pPr>
            <a:r>
              <a:rPr sz="12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A. Jack, 2014 Handbook of Executive Functioning, Springer New York</a:t>
            </a:r>
          </a:p>
          <a:p>
            <a:pPr lvl="0" algn="just" defTabSz="457200"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</a:rPr>
              <a:t>Roberts JA., Pirog SF. 2013, A prelimenary investigation of materialism and impulsiveness as predictors of technological addictions among young adults,</a:t>
            </a:r>
          </a:p>
          <a:p>
            <a:pPr lvl="0" algn="just" defTabSz="457200"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</a:rPr>
              <a:t> J.of Behavioral Addictions 2:56-62</a:t>
            </a:r>
          </a:p>
          <a:p>
            <a:pPr lvl="0" algn="just" defTabSz="457200">
              <a:defRPr sz="1800"/>
            </a:pPr>
            <a:r>
              <a:rPr sz="1200">
                <a:latin typeface="Cambria"/>
                <a:ea typeface="Cambria"/>
                <a:cs typeface="Cambria"/>
                <a:sym typeface="Cambria"/>
              </a:rPr>
              <a:t>Lepp A,  Barkley JE, Karpinski AC. 2014, The relationship between cell phone use, academic performance, anxiety and satisfaction </a:t>
            </a:r>
          </a:p>
          <a:p>
            <a:pPr lvl="0" algn="just" defTabSz="457200">
              <a:defRPr sz="1800"/>
            </a:pPr>
            <a:r>
              <a:rPr sz="1200">
                <a:latin typeface="Cambria"/>
                <a:ea typeface="Cambria"/>
                <a:cs typeface="Cambria"/>
                <a:sym typeface="Cambria"/>
              </a:rPr>
              <a:t>with life in college students. Computers in Human Behavior 3:  343-350</a:t>
            </a:r>
          </a:p>
          <a:p>
            <a:pPr lvl="0" algn="l" defTabSz="457200"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</a:rPr>
              <a:t>Katja M. Mayer, Izzet B. Yildiz, Manuela Macedonia, Katharina von Kriegstein. Visual and motor cortices differentially support the </a:t>
            </a:r>
          </a:p>
          <a:p>
            <a:pPr lvl="0" algn="l" defTabSz="457200"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</a:rPr>
              <a:t>translation of foreign language words. </a:t>
            </a:r>
            <a:r>
              <a:rPr sz="1200" i="1">
                <a:latin typeface="Helvetica"/>
                <a:ea typeface="Helvetica"/>
                <a:cs typeface="Helvetica"/>
                <a:sym typeface="Helvetica"/>
              </a:rPr>
              <a:t>Current Biology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, 5 February 2015</a:t>
            </a:r>
          </a:p>
        </p:txBody>
      </p:sp>
      <p:pic>
        <p:nvPicPr>
          <p:cNvPr id="117" name="pasted-image.tif"/>
          <p:cNvPicPr/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7763867" y="2641600"/>
            <a:ext cx="4436666" cy="37219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699467" y="1390649"/>
            <a:ext cx="7622531" cy="234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sz="2400" b="1">
                <a:latin typeface="Verdana"/>
                <a:ea typeface="Verdana"/>
                <a:cs typeface="Verdana"/>
                <a:sym typeface="Verdana"/>
              </a:rPr>
              <a:t>The Creativity Response: </a:t>
            </a:r>
          </a:p>
          <a:p>
            <a:pPr lvl="0" algn="l" defTabSz="457200">
              <a:defRPr sz="1800"/>
            </a:pPr>
            <a:r>
              <a:rPr sz="2400" b="1">
                <a:latin typeface="Verdana"/>
                <a:ea typeface="Verdana"/>
                <a:cs typeface="Verdana"/>
                <a:sym typeface="Verdana"/>
              </a:rPr>
              <a:t>Social Competence versus Competitiveness</a:t>
            </a:r>
          </a:p>
          <a:p>
            <a:pPr lvl="0" algn="l" defTabSz="457200">
              <a:defRPr sz="1800"/>
            </a:pPr>
            <a:endParaRPr sz="24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endParaRPr sz="24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endParaRPr sz="24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777227" y="3200399"/>
            <a:ext cx="12443435" cy="373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2250" lvl="0" indent="-222250" algn="l">
              <a:lnSpc>
                <a:spcPct val="200000"/>
              </a:lnSpc>
              <a:buSzPct val="75000"/>
              <a:buChar char="•"/>
              <a:defRPr sz="1800"/>
            </a:pPr>
            <a:r>
              <a:t>‚One friend within a mile’ and general well being</a:t>
            </a:r>
          </a:p>
          <a:p>
            <a:pPr marL="222250" lvl="0" indent="-222250" algn="l">
              <a:lnSpc>
                <a:spcPct val="200000"/>
              </a:lnSpc>
              <a:buSzPct val="75000"/>
              <a:buChar char="•"/>
              <a:defRPr sz="1800"/>
            </a:pPr>
            <a:r>
              <a:t>Living in an adversive neighborhood (crime, noise, vandalism) leads to faster aging(10y) and lower performance</a:t>
            </a:r>
          </a:p>
          <a:p>
            <a:pPr marL="222250" lvl="0" indent="-222250" algn="l">
              <a:lnSpc>
                <a:spcPct val="200000"/>
              </a:lnSpc>
              <a:buSzPct val="75000"/>
              <a:buChar char="•"/>
              <a:defRPr sz="1800"/>
            </a:pPr>
            <a:r>
              <a:t>psychological adjustment in clinical condition (HIV, CHD, Depression, Anxiety, PTSD, Eating disorders, Schizophrenia)</a:t>
            </a:r>
          </a:p>
          <a:p>
            <a:pPr marL="222250" lvl="0" indent="-222250" algn="l">
              <a:lnSpc>
                <a:spcPct val="200000"/>
              </a:lnSpc>
              <a:buSzPct val="75000"/>
              <a:buChar char="•"/>
              <a:defRPr sz="1800"/>
            </a:pPr>
            <a:r>
              <a:t>Quality of social support: Social media/ Screen time correlates with life satisfaction, performance,</a:t>
            </a:r>
          </a:p>
          <a:p>
            <a:pPr lvl="0" algn="l">
              <a:lnSpc>
                <a:spcPct val="200000"/>
              </a:lnSpc>
              <a:defRPr sz="1800"/>
            </a:pPr>
            <a:r>
              <a:t>   perceived stress, addiction, eating habits, sleep, depression - negatively</a:t>
            </a:r>
          </a:p>
          <a:p>
            <a:pPr marL="222250" lvl="0" indent="-222250" algn="l">
              <a:lnSpc>
                <a:spcPct val="200000"/>
              </a:lnSpc>
              <a:buSzPct val="75000"/>
              <a:buChar char="•"/>
              <a:defRPr sz="1800"/>
            </a:pPr>
            <a:r>
              <a:t>Social competence is one of the best predictor for future success</a:t>
            </a:r>
          </a:p>
        </p:txBody>
      </p:sp>
      <p:sp>
        <p:nvSpPr>
          <p:cNvPr id="121" name="Shape 121"/>
          <p:cNvSpPr/>
          <p:nvPr/>
        </p:nvSpPr>
        <p:spPr>
          <a:xfrm>
            <a:off x="190649" y="7848599"/>
            <a:ext cx="12801303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 defTabSz="457200"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</a:rPr>
              <a:t>The Role of Social Support in Reducing Psychological Distress, March 2012, CIHI</a:t>
            </a:r>
          </a:p>
          <a:p>
            <a:pPr lvl="0" algn="l" defTabSz="457200">
              <a:defRPr sz="1800"/>
            </a:pPr>
            <a:r>
              <a:rPr sz="1200">
                <a:latin typeface="Helvetica Neue"/>
                <a:ea typeface="Helvetica Neue"/>
                <a:cs typeface="Helvetica Neue"/>
                <a:sym typeface="Helvetica Neue"/>
              </a:rPr>
              <a:t>Mijung Park, Josine E. Verhoeven, Pim Cuijpers, Charles F. Reynolds III, Brenda W. J. H. Penninx. Where You Live May Make You Old: The Association between Perceived Poor Neighborhood Quality and Leukocyte Telomere Length. </a:t>
            </a:r>
            <a:r>
              <a:rPr sz="1200" i="1">
                <a:latin typeface="Helvetica Neue"/>
                <a:ea typeface="Helvetica Neue"/>
                <a:cs typeface="Helvetica Neue"/>
                <a:sym typeface="Helvetica Neue"/>
              </a:rPr>
              <a:t>PLOS ONE</a:t>
            </a:r>
            <a:r>
              <a:rPr sz="1200">
                <a:latin typeface="Helvetica Neue"/>
                <a:ea typeface="Helvetica Neue"/>
                <a:cs typeface="Helvetica Neue"/>
                <a:sym typeface="Helvetica Neue"/>
              </a:rPr>
              <a:t>, 2015; 10 (6): e0128460 DOI:</a:t>
            </a:r>
            <a:endParaRPr sz="1200"/>
          </a:p>
          <a:p>
            <a:pPr lvl="0" algn="l" defTabSz="457200">
              <a:defRPr sz="1800"/>
            </a:pPr>
            <a:r>
              <a:rPr sz="12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2"/>
              </a:rPr>
              <a:t>Sherman SM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3"/>
              </a:rPr>
              <a:t>Cheng YP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4"/>
              </a:rPr>
              <a:t>Fingerman KL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5"/>
              </a:rPr>
              <a:t>Schnyer DM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. Soc Cogn Affect Neurosci. 2015 Jun 8. pii: nsv071. Social Support, Stress, and the Aging Brain.</a:t>
            </a:r>
          </a:p>
          <a:p>
            <a:pPr lvl="0" algn="l" defTabSz="457200"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</a:rPr>
              <a:t>Thomee, S. Härenstam A. Hagbergb M. Mobile phone use and stress, sleep disturbances, and sympoms of depression among young adults, a prospective cohort study, BMC Public Health 2011, 11:6</a:t>
            </a:r>
          </a:p>
          <a:p>
            <a:pPr lvl="0" algn="l" defTabSz="457200"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</a:rPr>
              <a:t>Fowler JH, Christakis NA. Dynamic spread of happiness in a large social network: longitudinal analysis over 20 years in the Framingham Heart Study. BMJ 2008;337:</a:t>
            </a:r>
          </a:p>
          <a:p>
            <a:pPr lvl="0" algn="l" defTabSz="457200"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</a:rPr>
              <a:t>Lahdenperä,M. et al, 2004 Fitness benefits of prolonged post-reproductive lifespan in women, Nature V, 428pp:178-181</a:t>
            </a:r>
          </a:p>
          <a:p>
            <a:pPr lvl="0" algn="l" defTabSz="457200"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</a:rPr>
              <a:t>Lepp A., Barkley JE, Karpinski AC. 2014 Therelationship between cellphone use, academic performance, anxiety, and satisfaction with life in college students, 2014, Computer in Human behaviors 31:343-350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1016967" y="1308100"/>
            <a:ext cx="8942785" cy="198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sz="2400" b="1">
                <a:latin typeface="Verdana"/>
                <a:ea typeface="Verdana"/>
                <a:cs typeface="Verdana"/>
                <a:sym typeface="Verdana"/>
              </a:rPr>
              <a:t>The Creativity Response:  Quality of Social Support</a:t>
            </a:r>
          </a:p>
          <a:p>
            <a:pPr lvl="0" algn="l" defTabSz="457200">
              <a:defRPr sz="1800"/>
            </a:pPr>
            <a:endParaRPr sz="24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endParaRPr sz="24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endParaRPr sz="24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4" name="image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834" y="1713297"/>
            <a:ext cx="11473132" cy="6327006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2058702" y="8382000"/>
            <a:ext cx="4264596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7200" lvl="0" indent="-457200" algn="l" defTabSz="457200">
              <a:tabLst>
                <a:tab pos="139700" algn="l"/>
                <a:tab pos="457200" algn="l"/>
              </a:tabLst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</a:rPr>
              <a:t>J. Holt-Lunstad, T.B. Smith, J.B. Layton</a:t>
            </a:r>
          </a:p>
          <a:p>
            <a:pPr marL="457200" lvl="0" indent="-457200" algn="l" defTabSz="457200">
              <a:tabLst>
                <a:tab pos="139700" algn="l"/>
                <a:tab pos="457200" algn="l"/>
              </a:tabLst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</a:rPr>
              <a:t>Social relationships and mortality risk: a meta-analytic review</a:t>
            </a:r>
          </a:p>
          <a:p>
            <a:pPr marL="457200" lvl="0" indent="-457200" algn="l" defTabSz="457200">
              <a:tabLst>
                <a:tab pos="139700" algn="l"/>
                <a:tab pos="457200" algn="l"/>
              </a:tabLst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</a:rPr>
              <a:t>PLoS Med, 7 (2010), p. e1000316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016967" y="1276349"/>
            <a:ext cx="7106544" cy="234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sz="2400" b="1">
                <a:latin typeface="Verdana"/>
                <a:ea typeface="Verdana"/>
                <a:cs typeface="Verdana"/>
                <a:sym typeface="Verdana"/>
              </a:rPr>
              <a:t>The Creativity Response: </a:t>
            </a:r>
          </a:p>
          <a:p>
            <a:pPr lvl="0" algn="l" defTabSz="457200">
              <a:defRPr sz="1800"/>
            </a:pPr>
            <a:r>
              <a:rPr sz="2400" b="1">
                <a:latin typeface="Verdana"/>
                <a:ea typeface="Verdana"/>
                <a:cs typeface="Verdana"/>
                <a:sym typeface="Verdana"/>
              </a:rPr>
              <a:t>Early Intervention makes the Difference</a:t>
            </a:r>
          </a:p>
          <a:p>
            <a:pPr lvl="0" algn="l" defTabSz="457200">
              <a:defRPr sz="1800"/>
            </a:pPr>
            <a:endParaRPr sz="24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endParaRPr sz="24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endParaRPr sz="24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7785248" y="8470900"/>
            <a:ext cx="3028356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</a:rPr>
              <a:t>The Heckman curve: </a:t>
            </a:r>
            <a:r>
              <a:rPr sz="1200">
                <a:latin typeface="Helvetica"/>
                <a:ea typeface="Helvetica"/>
                <a:cs typeface="Helvetica"/>
                <a:sym typeface="Helvetica"/>
                <a:hlinkClick r:id="rId2"/>
              </a:rPr>
              <a:t>heckmanequation.org</a:t>
            </a:r>
          </a:p>
        </p:txBody>
      </p:sp>
      <p:pic>
        <p:nvPicPr>
          <p:cNvPr id="12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7711" y="3404973"/>
            <a:ext cx="5877307" cy="41374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985053" y="1490335"/>
            <a:ext cx="11322398" cy="490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800" b="1">
                <a:latin typeface="Helvetica"/>
                <a:ea typeface="Helvetica"/>
                <a:cs typeface="Helvetica"/>
                <a:sym typeface="Helvetica"/>
              </a:rPr>
              <a:t>Purpose of Education</a:t>
            </a:r>
          </a:p>
          <a:p>
            <a:pPr lvl="0" algn="l">
              <a:defRPr sz="1800"/>
            </a:pPr>
            <a:endParaRPr sz="2800" b="1">
              <a:latin typeface="Helvetica"/>
              <a:ea typeface="Helvetica"/>
              <a:cs typeface="Helvetica"/>
              <a:sym typeface="Helvetica"/>
            </a:endParaRPr>
          </a:p>
          <a:p>
            <a:pPr lvl="0" algn="l">
              <a:defRPr sz="1800"/>
            </a:pPr>
            <a:endParaRPr sz="2600" b="1">
              <a:latin typeface="Helvetica"/>
              <a:ea typeface="Helvetica"/>
              <a:cs typeface="Helvetica"/>
              <a:sym typeface="Helvetica"/>
            </a:endParaRPr>
          </a:p>
          <a:p>
            <a:pPr lvl="0" algn="l">
              <a:defRPr sz="1800"/>
            </a:pPr>
            <a:r>
              <a:rPr sz="2600" b="1">
                <a:latin typeface="Helvetica"/>
                <a:ea typeface="Helvetica"/>
                <a:cs typeface="Helvetica"/>
                <a:sym typeface="Helvetica"/>
              </a:rPr>
              <a:t>Primary Education: </a:t>
            </a:r>
            <a:r>
              <a:rPr sz="2600">
                <a:latin typeface="Calibri"/>
                <a:ea typeface="Calibri"/>
                <a:cs typeface="Calibri"/>
                <a:sym typeface="Calibri"/>
              </a:rPr>
              <a:t>enables graduates to function in society </a:t>
            </a:r>
          </a:p>
          <a:p>
            <a:pPr lvl="0" algn="l">
              <a:defRPr sz="1800"/>
            </a:pPr>
            <a:r>
              <a:rPr sz="2600">
                <a:latin typeface="Calibri"/>
                <a:ea typeface="Calibri"/>
                <a:cs typeface="Calibri"/>
                <a:sym typeface="Calibri"/>
              </a:rPr>
              <a:t>by promoting basic knowledge such as literacy, mathematics and science.</a:t>
            </a:r>
            <a:endParaRPr sz="2600" b="1">
              <a:latin typeface="Helvetica"/>
              <a:ea typeface="Helvetica"/>
              <a:cs typeface="Helvetica"/>
              <a:sym typeface="Helvetica"/>
            </a:endParaRPr>
          </a:p>
          <a:p>
            <a:pPr lvl="0" algn="l">
              <a:defRPr sz="1800"/>
            </a:pPr>
            <a:endParaRPr sz="2600" b="1">
              <a:latin typeface="Helvetica"/>
              <a:ea typeface="Helvetica"/>
              <a:cs typeface="Helvetica"/>
              <a:sym typeface="Helvetica"/>
            </a:endParaRPr>
          </a:p>
          <a:p>
            <a:pPr lvl="0" algn="l">
              <a:defRPr sz="1800"/>
            </a:pPr>
            <a:endParaRPr sz="2600" b="1">
              <a:latin typeface="Helvetica"/>
              <a:ea typeface="Helvetica"/>
              <a:cs typeface="Helvetica"/>
              <a:sym typeface="Helvetica"/>
            </a:endParaRPr>
          </a:p>
          <a:p>
            <a:pPr lvl="0" algn="l">
              <a:defRPr sz="1800"/>
            </a:pPr>
            <a:r>
              <a:rPr sz="2600" b="1">
                <a:latin typeface="Helvetica"/>
                <a:ea typeface="Helvetica"/>
                <a:cs typeface="Helvetica"/>
                <a:sym typeface="Helvetica"/>
              </a:rPr>
              <a:t>Higher Education: </a:t>
            </a:r>
            <a:r>
              <a:rPr sz="2600">
                <a:latin typeface="Calibri"/>
                <a:ea typeface="Calibri"/>
                <a:cs typeface="Calibri"/>
                <a:sym typeface="Calibri"/>
              </a:rPr>
              <a:t>prepares the next generation to solve the </a:t>
            </a:r>
          </a:p>
          <a:p>
            <a:pPr lvl="0" algn="l">
              <a:defRPr sz="1800"/>
            </a:pPr>
            <a:r>
              <a:rPr sz="2600">
                <a:latin typeface="Calibri"/>
                <a:ea typeface="Calibri"/>
                <a:cs typeface="Calibri"/>
                <a:sym typeface="Calibri"/>
              </a:rPr>
              <a:t>complex problems facing modern society, assuming societal leadership and </a:t>
            </a:r>
          </a:p>
          <a:p>
            <a:pPr lvl="0" algn="l">
              <a:defRPr sz="1800"/>
            </a:pPr>
            <a:r>
              <a:rPr sz="2600">
                <a:latin typeface="Calibri"/>
                <a:ea typeface="Calibri"/>
                <a:cs typeface="Calibri"/>
                <a:sym typeface="Calibri"/>
              </a:rPr>
              <a:t>responsibility in various fields, striving for the Truth </a:t>
            </a:r>
          </a:p>
          <a:p>
            <a:pPr lvl="0" algn="l">
              <a:defRPr sz="1800"/>
            </a:pPr>
            <a:r>
              <a:rPr sz="2600">
                <a:latin typeface="Calibri"/>
                <a:ea typeface="Calibri"/>
                <a:cs typeface="Calibri"/>
                <a:sym typeface="Calibri"/>
              </a:rPr>
              <a:t>and/ or self-development/self-knowledge.</a:t>
            </a:r>
            <a:endParaRPr sz="26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7061200" y="8261350"/>
            <a:ext cx="4681092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 defTabSz="457200">
              <a:defRPr sz="1800"/>
            </a:pP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r>
              <a:rPr sz="1200">
                <a:latin typeface="Verdana"/>
                <a:ea typeface="Verdana"/>
                <a:cs typeface="Verdana"/>
                <a:sym typeface="Verdana"/>
              </a:rPr>
              <a:t>Roy Y. Chan, Gavin T. L. Brown, and Larry H. Ludlow, 2015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788367" y="1422399"/>
            <a:ext cx="10969080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sz="2400" b="1">
                <a:latin typeface="Verdana"/>
                <a:ea typeface="Verdana"/>
                <a:cs typeface="Verdana"/>
                <a:sym typeface="Verdana"/>
              </a:rPr>
              <a:t>The Creativity Response: Nutrition versus Neuro-enhancement</a:t>
            </a:r>
          </a:p>
          <a:p>
            <a:pPr lvl="0" algn="l" defTabSz="457200">
              <a:defRPr sz="1800"/>
            </a:pPr>
            <a:endParaRPr sz="24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229768" y="7868758"/>
            <a:ext cx="12216233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100"/>
              <a:t>Singh I, Filipe AM, Bard I, Bergey M, &amp; Baker L (2013) Globalization and Cognitive Enhancement: Emerging Social and Ethical Challenges for ADHD Clinicians. </a:t>
            </a:r>
          </a:p>
          <a:p>
            <a:pPr lvl="0" algn="l">
              <a:defRPr sz="1800"/>
            </a:pPr>
            <a:r>
              <a:rPr sz="1100"/>
              <a:t>Current Psychiatry Reports, 15(385). doi: 10.1007/s11920-013-0385-0 Fond G, Macgregor A, Leboyer M, Michalsen A. Psychiatry Res. 2013 Oct 30;209(3):253-8.</a:t>
            </a:r>
          </a:p>
          <a:p>
            <a:pPr lvl="0" algn="l">
              <a:defRPr sz="1800"/>
            </a:pPr>
            <a:r>
              <a:rPr sz="1100"/>
              <a:t>Longo VD, Mattson MP. </a:t>
            </a:r>
            <a:r>
              <a:rPr sz="1100">
                <a:uFill>
                  <a:solidFill>
                    <a:srgbClr val="0000FF"/>
                  </a:solidFill>
                </a:uFill>
                <a:hlinkClick r:id="rId2"/>
              </a:rPr>
              <a:t>Fasting: molecular mechanisms and clinical applications.</a:t>
            </a:r>
            <a:r>
              <a:rPr sz="1100"/>
              <a:t> Cell Metab. 2014 Feb 4;19(2):181-92.</a:t>
            </a:r>
          </a:p>
          <a:p>
            <a:pPr lvl="0" algn="l">
              <a:defRPr sz="1800"/>
            </a:pPr>
            <a:r>
              <a:rPr sz="1100"/>
              <a:t>Jerome Sarris, Alan C Logan, Tasnime N Akbaraly, G Paul Amminger, Vicent Balanzá-Martínez, Marlene P Freeman, Joseph Hibbeln, Yutaka Matsuoka, </a:t>
            </a:r>
          </a:p>
          <a:p>
            <a:pPr lvl="0" algn="l">
              <a:defRPr sz="1800"/>
            </a:pPr>
            <a:r>
              <a:rPr sz="1100"/>
              <a:t>David Mischoulon, Tetsuya Mizoue, Akiko Nanri, Daisuke Nishi, Drew Ramsey, Julia J Rucklidge, Almudena Sanchez-Villegas, Andrew Scholey, Kuan-Pin Su, </a:t>
            </a:r>
          </a:p>
          <a:p>
            <a:pPr lvl="0" algn="l">
              <a:defRPr sz="1800"/>
            </a:pPr>
            <a:r>
              <a:rPr sz="1100"/>
              <a:t>Felice N Jacka. Nutritional medicine as mainstream in psychiatry. The Lancet Psychiatry, 2015; 2 (3): 271</a:t>
            </a:r>
          </a:p>
          <a:p>
            <a:pPr lvl="0" algn="l">
              <a:defRPr sz="1800"/>
            </a:pPr>
            <a:r>
              <a:rPr sz="1100"/>
              <a:t> Nagel SK (2010) Ethics and the Neurosciences. Ethical and social consequences of neuroscientific progress. Paderborn: mentis</a:t>
            </a:r>
          </a:p>
          <a:p>
            <a:pPr lvl="0" algn="l">
              <a:defRPr sz="1800"/>
            </a:pPr>
            <a:r>
              <a:rPr sz="1100"/>
              <a:t>Sahakian B, Morein-Zamir S (2007) Professor’s little helper. Nature 450: 1157–1159. </a:t>
            </a:r>
          </a:p>
          <a:p>
            <a:pPr lvl="0" algn="l">
              <a:defRPr sz="1800"/>
            </a:pPr>
            <a:r>
              <a:rPr sz="1100"/>
              <a:t>R.M. Battleday, A-K. Brem Modafinil for cognitive neuroenhancement in healthy non-sleep-deprived subjects: a systematic review, S0924-977X(15)00249-7, European Neuropsychopharamcology</a:t>
            </a:r>
          </a:p>
        </p:txBody>
      </p:sp>
      <p:sp>
        <p:nvSpPr>
          <p:cNvPr id="133" name="Shape 133"/>
          <p:cNvSpPr/>
          <p:nvPr/>
        </p:nvSpPr>
        <p:spPr>
          <a:xfrm>
            <a:off x="534869" y="9032608"/>
            <a:ext cx="163700" cy="298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400">
                <a:ln w="12623">
                  <a:solidFill/>
                </a:ln>
                <a:noFill/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ln w="9525">
                  <a:noFill/>
                </a:ln>
                <a:solidFill/>
              </a:defRPr>
            </a:pPr>
            <a:r>
              <a:rPr sz="1400">
                <a:ln w="12623">
                  <a:solidFill/>
                </a:ln>
                <a:noFill/>
              </a:rPr>
              <a:t>.</a:t>
            </a:r>
          </a:p>
        </p:txBody>
      </p:sp>
      <p:sp>
        <p:nvSpPr>
          <p:cNvPr id="134" name="Shape 134"/>
          <p:cNvSpPr/>
          <p:nvPr/>
        </p:nvSpPr>
        <p:spPr>
          <a:xfrm>
            <a:off x="898168" y="3009899"/>
            <a:ext cx="11792664" cy="307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lnSpc>
                <a:spcPct val="200000"/>
              </a:lnSpc>
              <a:defRPr sz="1800"/>
            </a:pPr>
            <a:r>
              <a:t>Population-level: low meat-Mediterranean diet associated with lower risk of CVD, DM, Cognitive Impairment and Depression</a:t>
            </a:r>
          </a:p>
          <a:p>
            <a:pPr lvl="0" algn="l">
              <a:lnSpc>
                <a:spcPct val="200000"/>
              </a:lnSpc>
              <a:defRPr sz="1800"/>
            </a:pPr>
            <a:r>
              <a:t>Fasting: Weight loss, insulin sensitivity, reduce blood pressure, anti-inflammatory, limits lipid levels, longevity </a:t>
            </a:r>
          </a:p>
          <a:p>
            <a:pPr lvl="0" algn="l">
              <a:lnSpc>
                <a:spcPct val="200000"/>
              </a:lnSpc>
              <a:defRPr sz="1800"/>
            </a:pPr>
            <a:r>
              <a:t>Mental Health: Memory consolidation, sleep, mood disorders, anxiety, bipolar, stress-axis</a:t>
            </a:r>
          </a:p>
          <a:p>
            <a:pPr lvl="0" algn="l">
              <a:lnSpc>
                <a:spcPct val="200000"/>
              </a:lnSpc>
              <a:defRPr sz="1800"/>
            </a:pPr>
            <a:r>
              <a:t>Supplements are anti-inflammatory, antioxidative: Omega-3, Vit.D3, Zinc, Vit B-Complex.</a:t>
            </a:r>
          </a:p>
          <a:p>
            <a:pPr lvl="0" algn="l">
              <a:lnSpc>
                <a:spcPct val="200000"/>
              </a:lnSpc>
              <a:defRPr sz="1800"/>
            </a:pPr>
            <a:r>
              <a:t>Neuro-enhancement: negative impact on memory, mood, executive function, expensive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959653" y="1657350"/>
            <a:ext cx="5817693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400" b="1">
                <a:latin typeface="Verdana"/>
                <a:ea typeface="Verdana"/>
                <a:cs typeface="Verdana"/>
                <a:sym typeface="Verdana"/>
              </a:rPr>
              <a:t> Creativity Response: Conclusion</a:t>
            </a:r>
          </a:p>
          <a:p>
            <a:pPr lvl="0" algn="l">
              <a:defRPr sz="1800"/>
            </a:pPr>
            <a:endParaRPr sz="2400" b="1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1140951" y="3149599"/>
            <a:ext cx="10077004" cy="378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lvl="0" algn="l">
              <a:defRPr sz="1800"/>
            </a:pPr>
            <a:r>
              <a:rPr sz="2400">
                <a:latin typeface="Verdana"/>
                <a:ea typeface="Verdana"/>
                <a:cs typeface="Verdana"/>
                <a:sym typeface="Verdana"/>
              </a:rPr>
              <a:t>Creativity is about something new, happening in each of us.</a:t>
            </a:r>
          </a:p>
          <a:p>
            <a:pPr lvl="0" algn="l">
              <a:defRPr sz="1800"/>
            </a:pP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lvl="0" algn="l">
              <a:defRPr sz="1800"/>
            </a:pPr>
            <a:r>
              <a:rPr sz="2400">
                <a:latin typeface="Verdana"/>
                <a:ea typeface="Verdana"/>
                <a:cs typeface="Verdana"/>
                <a:sym typeface="Verdana"/>
              </a:rPr>
              <a:t>Regardless to the field of study and the program installed,</a:t>
            </a:r>
          </a:p>
          <a:p>
            <a:pPr lvl="0" algn="l">
              <a:defRPr sz="1800"/>
            </a:pPr>
            <a:r>
              <a:rPr sz="2400">
                <a:latin typeface="Verdana"/>
                <a:ea typeface="Verdana"/>
                <a:cs typeface="Verdana"/>
                <a:sym typeface="Verdana"/>
              </a:rPr>
              <a:t>findings in life science could make a difference.</a:t>
            </a:r>
          </a:p>
          <a:p>
            <a:pPr lvl="0" algn="l">
              <a:defRPr sz="1800"/>
            </a:pP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lvl="0" algn="l">
              <a:defRPr sz="1800"/>
            </a:pPr>
            <a:r>
              <a:rPr sz="2400">
                <a:latin typeface="Verdana"/>
                <a:ea typeface="Verdana"/>
                <a:cs typeface="Verdana"/>
                <a:sym typeface="Verdana"/>
              </a:rPr>
              <a:t>There are at least 6 components necessary to unleash creativity</a:t>
            </a:r>
          </a:p>
          <a:p>
            <a:pPr lvl="0" algn="l">
              <a:defRPr sz="1800"/>
            </a:pP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lvl="0" algn="l">
              <a:defRPr sz="1800"/>
            </a:pPr>
            <a:r>
              <a:rPr sz="2400">
                <a:latin typeface="Verdana"/>
                <a:ea typeface="Verdana"/>
                <a:cs typeface="Verdana"/>
                <a:sym typeface="Verdana"/>
              </a:rPr>
              <a:t>promoting higher performance, leadership, self-esteem</a:t>
            </a:r>
          </a:p>
          <a:p>
            <a:pPr lvl="0" algn="l">
              <a:defRPr sz="1800"/>
            </a:pPr>
            <a:r>
              <a:rPr sz="2400">
                <a:latin typeface="Verdana"/>
                <a:ea typeface="Verdana"/>
                <a:cs typeface="Verdana"/>
                <a:sym typeface="Verdana"/>
              </a:rPr>
              <a:t>motivational aspects and content.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851867" y="1371599"/>
            <a:ext cx="1037079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sz="2400" b="1">
                <a:latin typeface="Verdana"/>
                <a:ea typeface="Verdana"/>
                <a:cs typeface="Verdana"/>
                <a:sym typeface="Verdana"/>
              </a:rPr>
              <a:t>The Creativity Response: Performance and Level of Arousal</a:t>
            </a:r>
          </a:p>
          <a:p>
            <a:pPr lvl="0" algn="l" defTabSz="457200">
              <a:defRPr sz="1800"/>
            </a:pPr>
            <a:endParaRPr sz="24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534869" y="9032608"/>
            <a:ext cx="163700" cy="298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457200">
              <a:defRPr sz="1400">
                <a:ln w="12623">
                  <a:solidFill/>
                </a:ln>
                <a:noFill/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ln w="9525">
                  <a:noFill/>
                </a:ln>
                <a:solidFill/>
              </a:defRPr>
            </a:pPr>
            <a:r>
              <a:rPr sz="1400">
                <a:ln w="12623">
                  <a:solidFill/>
                </a:ln>
                <a:noFill/>
              </a:rPr>
              <a:t>.</a:t>
            </a:r>
          </a:p>
        </p:txBody>
      </p:sp>
      <p:pic>
        <p:nvPicPr>
          <p:cNvPr id="14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2435917"/>
            <a:ext cx="6949133" cy="4881766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489917" y="9042400"/>
            <a:ext cx="11085315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 defTabSz="457200"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</a:rPr>
              <a:t>Yerkes RM, Dodson JD (1908). </a:t>
            </a:r>
            <a:r>
              <a:rPr sz="1200">
                <a:latin typeface="Helvetica"/>
                <a:ea typeface="Helvetica"/>
                <a:cs typeface="Helvetica"/>
                <a:sym typeface="Helvetica"/>
                <a:hlinkClick r:id="rId3"/>
              </a:rPr>
              <a:t>"The relation of strength of stimulus to rapidity of habit-formation"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. Journal of Comparative Neurology and Psychology 18: 459–482.</a:t>
            </a:r>
          </a:p>
        </p:txBody>
      </p:sp>
      <p:sp>
        <p:nvSpPr>
          <p:cNvPr id="143" name="Shape 143"/>
          <p:cNvSpPr/>
          <p:nvPr/>
        </p:nvSpPr>
        <p:spPr>
          <a:xfrm>
            <a:off x="4584700" y="3327400"/>
            <a:ext cx="835670" cy="2847827"/>
          </a:xfrm>
          <a:prstGeom prst="rect">
            <a:avLst/>
          </a:prstGeom>
          <a:solidFill>
            <a:srgbClr val="924607">
              <a:alpha val="48194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1053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1283667" y="1130299"/>
            <a:ext cx="6565454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sz="2800" b="1">
                <a:latin typeface="Verdana"/>
                <a:ea typeface="Verdana"/>
                <a:cs typeface="Verdana"/>
                <a:sym typeface="Verdana"/>
              </a:rPr>
              <a:t>Fact Sheet: History and Present</a:t>
            </a:r>
          </a:p>
          <a:p>
            <a:pPr lvl="0" algn="l" defTabSz="457200">
              <a:defRPr sz="1800"/>
            </a:pPr>
            <a:endParaRPr sz="11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endParaRPr sz="11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endParaRPr sz="11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endParaRPr sz="16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1308323" y="2406649"/>
            <a:ext cx="6516143" cy="638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000" b="1">
                <a:latin typeface="Verdana"/>
                <a:ea typeface="Verdana"/>
                <a:cs typeface="Verdana"/>
                <a:sym typeface="Verdana"/>
              </a:rPr>
              <a:t>OECD Spending</a:t>
            </a:r>
          </a:p>
          <a:p>
            <a:pPr lvl="0" algn="l">
              <a:defRPr sz="1800"/>
            </a:pPr>
            <a:r>
              <a:rPr sz="1400">
                <a:latin typeface="Verdana"/>
                <a:ea typeface="Verdana"/>
                <a:cs typeface="Verdana"/>
                <a:sym typeface="Verdana"/>
              </a:rPr>
              <a:t>1,6% of GDP on education</a:t>
            </a:r>
          </a:p>
          <a:p>
            <a:pPr lvl="0" algn="l">
              <a:defRPr sz="1800"/>
            </a:pPr>
            <a:r>
              <a:rPr sz="1400">
                <a:latin typeface="Verdana"/>
                <a:ea typeface="Verdana"/>
                <a:cs typeface="Verdana"/>
                <a:sym typeface="Verdana"/>
              </a:rPr>
              <a:t>Spending on HE exceed GDP</a:t>
            </a:r>
          </a:p>
          <a:p>
            <a:pPr lvl="0" algn="l">
              <a:defRPr sz="1800"/>
            </a:pP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lvl="0" algn="l">
              <a:defRPr sz="1800"/>
            </a:pPr>
            <a:r>
              <a:rPr sz="2000" b="1">
                <a:latin typeface="Verdana"/>
                <a:ea typeface="Verdana"/>
                <a:cs typeface="Verdana"/>
                <a:sym typeface="Verdana"/>
              </a:rPr>
              <a:t>ROI differs by level and region and subject:</a:t>
            </a:r>
            <a:r>
              <a:rPr sz="2000"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lvl="0" algn="l">
              <a:defRPr sz="1800"/>
            </a:pPr>
            <a:r>
              <a:rPr sz="1400">
                <a:latin typeface="Verdana"/>
                <a:ea typeface="Verdana"/>
                <a:cs typeface="Verdana"/>
                <a:sym typeface="Verdana"/>
              </a:rPr>
              <a:t>Subsahara:     PE 1:25       HE 1:10</a:t>
            </a:r>
          </a:p>
          <a:p>
            <a:pPr lvl="0" algn="l">
              <a:defRPr sz="1800"/>
            </a:pPr>
            <a:r>
              <a:rPr sz="1400">
                <a:latin typeface="Verdana"/>
                <a:ea typeface="Verdana"/>
                <a:cs typeface="Verdana"/>
                <a:sym typeface="Verdana"/>
              </a:rPr>
              <a:t>OECD:            PE 1:12       HE 1: 8</a:t>
            </a:r>
          </a:p>
          <a:p>
            <a:pPr lvl="0" algn="l">
              <a:defRPr sz="1800"/>
            </a:pPr>
            <a:r>
              <a:rPr sz="1400">
                <a:latin typeface="Verdana"/>
                <a:ea typeface="Verdana"/>
                <a:cs typeface="Verdana"/>
                <a:sym typeface="Verdana"/>
              </a:rPr>
              <a:t>Global:           PE 1:18       HE 1:10</a:t>
            </a:r>
          </a:p>
          <a:p>
            <a:pPr lvl="0" algn="l">
              <a:defRPr sz="1800"/>
            </a:pPr>
            <a:r>
              <a:rPr sz="1400">
                <a:latin typeface="Verdana"/>
                <a:ea typeface="Verdana"/>
                <a:cs typeface="Verdana"/>
                <a:sym typeface="Verdana"/>
              </a:rPr>
              <a:t>Humanity       20y</a:t>
            </a:r>
          </a:p>
          <a:p>
            <a:pPr lvl="0" algn="l">
              <a:defRPr sz="1800"/>
            </a:pPr>
            <a:r>
              <a:rPr sz="1400">
                <a:latin typeface="Verdana"/>
                <a:ea typeface="Verdana"/>
                <a:cs typeface="Verdana"/>
                <a:sym typeface="Verdana"/>
              </a:rPr>
              <a:t>MIST             12y</a:t>
            </a:r>
          </a:p>
          <a:p>
            <a:pPr lvl="0" algn="l">
              <a:defRPr sz="1800"/>
            </a:pP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lvl="0" algn="l">
              <a:defRPr sz="1800"/>
            </a:pPr>
            <a:r>
              <a:rPr sz="2000" b="1">
                <a:latin typeface="Verdana"/>
                <a:ea typeface="Verdana"/>
                <a:cs typeface="Verdana"/>
                <a:sym typeface="Verdana"/>
              </a:rPr>
              <a:t>Correlation between Education and Growth</a:t>
            </a:r>
          </a:p>
          <a:p>
            <a:pPr lvl="0" algn="l">
              <a:defRPr sz="1800"/>
            </a:pPr>
            <a:r>
              <a:rPr sz="1400">
                <a:latin typeface="Verdana"/>
                <a:ea typeface="Verdana"/>
                <a:cs typeface="Verdana"/>
                <a:sym typeface="Verdana"/>
              </a:rPr>
              <a:t>100 PISA Point  1,2%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lvl="0" algn="l">
              <a:defRPr sz="1800"/>
            </a:pP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lvl="0" algn="l">
              <a:defRPr sz="1800"/>
            </a:pPr>
            <a:r>
              <a:rPr b="1">
                <a:latin typeface="Verdana"/>
                <a:ea typeface="Verdana"/>
                <a:cs typeface="Verdana"/>
                <a:sym typeface="Verdana"/>
              </a:rPr>
              <a:t>Finance    </a:t>
            </a:r>
            <a:r>
              <a:rPr sz="1700" b="1">
                <a:latin typeface="Verdana"/>
                <a:ea typeface="Verdana"/>
                <a:cs typeface="Verdana"/>
                <a:sym typeface="Verdana"/>
              </a:rPr>
              <a:t>    </a:t>
            </a:r>
          </a:p>
          <a:p>
            <a:pPr lvl="0" algn="l">
              <a:defRPr sz="1800"/>
            </a:pPr>
            <a:r>
              <a:rPr sz="1400">
                <a:latin typeface="Verdana"/>
                <a:ea typeface="Verdana"/>
                <a:cs typeface="Verdana"/>
                <a:sym typeface="Verdana"/>
              </a:rPr>
              <a:t>EU: 70% of R&amp;D is state funded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lvl="0" algn="l">
              <a:defRPr sz="1800"/>
            </a:pP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lvl="0" algn="l">
              <a:defRPr sz="1800"/>
            </a:pPr>
            <a:r>
              <a:rPr b="1">
                <a:latin typeface="Verdana"/>
                <a:ea typeface="Verdana"/>
                <a:cs typeface="Verdana"/>
                <a:sym typeface="Verdana"/>
              </a:rPr>
              <a:t>Degree </a:t>
            </a:r>
            <a:endParaRPr sz="1700" b="1">
              <a:latin typeface="Verdana"/>
              <a:ea typeface="Verdana"/>
              <a:cs typeface="Verdana"/>
              <a:sym typeface="Verdana"/>
            </a:endParaRPr>
          </a:p>
          <a:p>
            <a:pPr lvl="0" algn="l">
              <a:defRPr sz="1800"/>
            </a:pPr>
            <a:r>
              <a:rPr sz="1400">
                <a:latin typeface="Verdana"/>
                <a:ea typeface="Verdana"/>
                <a:cs typeface="Verdana"/>
                <a:sym typeface="Verdana"/>
              </a:rPr>
              <a:t>50% of university teachers BA, globally</a:t>
            </a:r>
          </a:p>
          <a:p>
            <a:pPr lvl="0" algn="l">
              <a:defRPr sz="1800"/>
            </a:pPr>
            <a:r>
              <a:rPr sz="1400">
                <a:latin typeface="Verdana"/>
                <a:ea typeface="Verdana"/>
                <a:cs typeface="Verdana"/>
                <a:sym typeface="Verdana"/>
              </a:rPr>
              <a:t>China: 9% PhD   India 35% PhD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lvl="0" algn="l">
              <a:defRPr sz="1800"/>
            </a:pP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lvl="0" algn="l">
              <a:defRPr sz="1800"/>
            </a:pPr>
            <a:r>
              <a:rPr b="1">
                <a:latin typeface="Verdana"/>
                <a:ea typeface="Verdana"/>
                <a:cs typeface="Verdana"/>
                <a:sym typeface="Verdana"/>
              </a:rPr>
              <a:t>International Mobility</a:t>
            </a:r>
            <a:endParaRPr sz="1700" b="1">
              <a:latin typeface="Verdana"/>
              <a:ea typeface="Verdana"/>
              <a:cs typeface="Verdana"/>
              <a:sym typeface="Verdana"/>
            </a:endParaRPr>
          </a:p>
          <a:p>
            <a:pPr lvl="0" algn="l">
              <a:defRPr sz="1800"/>
            </a:pPr>
            <a:r>
              <a:rPr sz="1400">
                <a:latin typeface="Verdana"/>
                <a:ea typeface="Verdana"/>
                <a:cs typeface="Verdana"/>
                <a:sym typeface="Verdana"/>
              </a:rPr>
              <a:t>2010: 2,5 Mill        2020 7 Mill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lvl="0" algn="l">
              <a:defRPr sz="1800"/>
            </a:pPr>
            <a:endParaRPr sz="17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1101483" y="2552699"/>
            <a:ext cx="8461823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 defTabSz="457200">
              <a:defRPr sz="1800"/>
            </a:pPr>
            <a:endParaRPr b="1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/>
            </a:pPr>
            <a:r>
              <a:rPr sz="2000">
                <a:latin typeface="Verdana"/>
                <a:ea typeface="Verdana"/>
                <a:cs typeface="Verdana"/>
                <a:sym typeface="Verdana"/>
              </a:rPr>
              <a:t>IT and Big Data</a:t>
            </a:r>
          </a:p>
          <a:p>
            <a:pPr lvl="0" algn="l" defTabSz="457200">
              <a:defRPr sz="1800"/>
            </a:pP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r>
              <a:rPr sz="2000">
                <a:latin typeface="Verdana"/>
                <a:ea typeface="Verdana"/>
                <a:cs typeface="Verdana"/>
                <a:sym typeface="Verdana"/>
              </a:rPr>
              <a:t>Public versus private Financing</a:t>
            </a:r>
          </a:p>
          <a:p>
            <a:pPr lvl="0" algn="l" defTabSz="457200">
              <a:defRPr sz="1800"/>
            </a:pP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r>
              <a:rPr sz="2000">
                <a:latin typeface="Verdana"/>
                <a:ea typeface="Verdana"/>
                <a:cs typeface="Verdana"/>
                <a:sym typeface="Verdana"/>
              </a:rPr>
              <a:t>Relevance of translational - interdisciplinary programs</a:t>
            </a:r>
          </a:p>
          <a:p>
            <a:pPr lvl="0" algn="l" defTabSz="457200">
              <a:defRPr sz="1800"/>
            </a:pP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r>
              <a:rPr sz="2000">
                <a:latin typeface="Verdana"/>
                <a:ea typeface="Verdana"/>
                <a:cs typeface="Verdana"/>
                <a:sym typeface="Verdana"/>
              </a:rPr>
              <a:t>Gender  and Ethnical Aspects</a:t>
            </a:r>
          </a:p>
          <a:p>
            <a:pPr lvl="0" algn="l" defTabSz="457200">
              <a:defRPr sz="1800"/>
            </a:pP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r>
              <a:rPr sz="2000">
                <a:latin typeface="Verdana"/>
                <a:ea typeface="Verdana"/>
                <a:cs typeface="Verdana"/>
                <a:sym typeface="Verdana"/>
              </a:rPr>
              <a:t>Focusing on demands of the economy versus ‚general education‘</a:t>
            </a:r>
          </a:p>
          <a:p>
            <a:pPr lvl="0" algn="l" defTabSz="457200">
              <a:defRPr sz="1800"/>
            </a:pP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r>
              <a:rPr sz="2000">
                <a:latin typeface="Verdana"/>
                <a:ea typeface="Verdana"/>
                <a:cs typeface="Verdana"/>
                <a:sym typeface="Verdana"/>
              </a:rPr>
              <a:t>Access to Primary and Higher Education</a:t>
            </a:r>
          </a:p>
          <a:p>
            <a:pPr lvl="0" algn="l" defTabSz="457200">
              <a:defRPr sz="1800"/>
            </a:pP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r>
              <a:rPr sz="2000">
                <a:latin typeface="Verdana"/>
                <a:ea typeface="Verdana"/>
                <a:cs typeface="Verdana"/>
                <a:sym typeface="Verdana"/>
              </a:rPr>
              <a:t>Reconcile Teaching &amp; Research; Excellence &amp; Equity</a:t>
            </a:r>
          </a:p>
        </p:txBody>
      </p:sp>
      <p:sp>
        <p:nvSpPr>
          <p:cNvPr id="63" name="Shape 63"/>
          <p:cNvSpPr/>
          <p:nvPr/>
        </p:nvSpPr>
        <p:spPr>
          <a:xfrm>
            <a:off x="1010453" y="1420485"/>
            <a:ext cx="7110116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4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/>
            </a:pPr>
            <a:r>
              <a:rPr sz="2400" b="1"/>
              <a:t> Current Discussion On Global Education</a:t>
            </a:r>
            <a:endParaRPr sz="2400" b="1">
              <a:latin typeface="Lucida Grande"/>
              <a:ea typeface="Lucida Grande"/>
              <a:cs typeface="Lucida Grande"/>
              <a:sym typeface="Lucida Grande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9044329" y="8926486"/>
            <a:ext cx="316133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1200"/>
              <a:t>OECD 2012, 2015, Tertiaer Higher Education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327953" y="2419350"/>
            <a:ext cx="2105919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>
              <a:defRPr sz="1800"/>
            </a:pPr>
            <a:r>
              <a:rPr sz="2400" b="1">
                <a:latin typeface="Verdana"/>
                <a:ea typeface="Verdana"/>
                <a:cs typeface="Verdana"/>
                <a:sym typeface="Verdana"/>
              </a:rPr>
              <a:t> Creativity:</a:t>
            </a:r>
          </a:p>
          <a:p>
            <a:pPr lvl="0" algn="l">
              <a:defRPr sz="1800"/>
            </a:pPr>
            <a:endParaRPr sz="2400" b="1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1356851" y="3867150"/>
            <a:ext cx="9812239" cy="26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>
              <a:defRPr sz="1800"/>
            </a:pP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lvl="0" algn="l">
              <a:defRPr sz="1800"/>
            </a:pPr>
            <a:r>
              <a:rPr sz="2400">
                <a:latin typeface="Verdana"/>
                <a:ea typeface="Verdana"/>
                <a:cs typeface="Verdana"/>
                <a:sym typeface="Verdana"/>
              </a:rPr>
              <a:t>Creativity is about something new, happening in each of us.</a:t>
            </a:r>
          </a:p>
          <a:p>
            <a:pPr lvl="0" algn="l">
              <a:defRPr sz="1800"/>
            </a:pP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lvl="0" algn="l">
              <a:defRPr sz="1800"/>
            </a:pPr>
            <a:r>
              <a:rPr sz="2400">
                <a:latin typeface="Verdana"/>
                <a:ea typeface="Verdana"/>
                <a:cs typeface="Verdana"/>
                <a:sym typeface="Verdana"/>
              </a:rPr>
              <a:t>Creativity is about integrating opposites in each of us.</a:t>
            </a:r>
          </a:p>
          <a:p>
            <a:pPr lvl="0" algn="l">
              <a:defRPr sz="1800"/>
            </a:pP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lvl="0" algn="l">
              <a:defRPr sz="1800"/>
            </a:pPr>
            <a:r>
              <a:rPr sz="2400">
                <a:latin typeface="Verdana"/>
                <a:ea typeface="Verdana"/>
                <a:cs typeface="Verdana"/>
                <a:sym typeface="Verdana"/>
              </a:rPr>
              <a:t>There are several components necessary to unleash creativity.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1150153" y="2150734"/>
            <a:ext cx="11255971" cy="472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endParaRPr sz="2600" b="1">
              <a:latin typeface="Helvetica"/>
              <a:ea typeface="Helvetica"/>
              <a:cs typeface="Helvetica"/>
              <a:sym typeface="Helvetica"/>
            </a:endParaRPr>
          </a:p>
          <a:p>
            <a:pPr lvl="0" algn="l">
              <a:defRPr sz="1800"/>
            </a:pPr>
            <a:endParaRPr sz="2600" b="1">
              <a:latin typeface="Helvetica"/>
              <a:ea typeface="Helvetica"/>
              <a:cs typeface="Helvetica"/>
              <a:sym typeface="Helvetica"/>
            </a:endParaRPr>
          </a:p>
          <a:p>
            <a:pPr lvl="0" algn="l">
              <a:defRPr sz="1800"/>
            </a:pPr>
            <a:r>
              <a:rPr sz="2600">
                <a:latin typeface="Helvetica"/>
                <a:ea typeface="Helvetica"/>
                <a:cs typeface="Helvetica"/>
                <a:sym typeface="Helvetica"/>
              </a:rPr>
              <a:t>Most educational programs in place do not tap into the full creative potential</a:t>
            </a:r>
          </a:p>
          <a:p>
            <a:pPr lvl="0" algn="l">
              <a:defRPr sz="1800"/>
            </a:pPr>
            <a:r>
              <a:rPr sz="2600">
                <a:latin typeface="Helvetica"/>
                <a:ea typeface="Helvetica"/>
                <a:cs typeface="Helvetica"/>
                <a:sym typeface="Helvetica"/>
              </a:rPr>
              <a:t>of our mind and of our brain and often lead to suboptimal outcome.</a:t>
            </a:r>
          </a:p>
          <a:p>
            <a:pPr lvl="0" algn="l">
              <a:defRPr sz="1800"/>
            </a:pPr>
            <a:endParaRPr sz="2600">
              <a:latin typeface="Helvetica"/>
              <a:ea typeface="Helvetica"/>
              <a:cs typeface="Helvetica"/>
              <a:sym typeface="Helvetica"/>
            </a:endParaRPr>
          </a:p>
          <a:p>
            <a:pPr lvl="0" algn="l">
              <a:defRPr sz="1800"/>
            </a:pPr>
            <a:r>
              <a:rPr sz="2600">
                <a:latin typeface="Helvetica"/>
                <a:ea typeface="Helvetica"/>
                <a:cs typeface="Helvetica"/>
                <a:sym typeface="Helvetica"/>
              </a:rPr>
              <a:t>Findings in Clinical Psychology, Neurobiology and Social</a:t>
            </a:r>
          </a:p>
          <a:p>
            <a:pPr lvl="0" algn="l">
              <a:defRPr sz="1800"/>
            </a:pPr>
            <a:r>
              <a:rPr sz="2600">
                <a:latin typeface="Helvetica"/>
                <a:ea typeface="Helvetica"/>
                <a:cs typeface="Helvetica"/>
                <a:sym typeface="Helvetica"/>
              </a:rPr>
              <a:t>Psychology (life science) are not sufficiently considered </a:t>
            </a:r>
          </a:p>
          <a:p>
            <a:pPr lvl="0" algn="l">
              <a:defRPr sz="1800"/>
            </a:pPr>
            <a:r>
              <a:rPr sz="2600">
                <a:latin typeface="Helvetica"/>
                <a:ea typeface="Helvetica"/>
                <a:cs typeface="Helvetica"/>
                <a:sym typeface="Helvetica"/>
              </a:rPr>
              <a:t>in setting up programs.</a:t>
            </a:r>
          </a:p>
          <a:p>
            <a:pPr lvl="0" algn="l">
              <a:defRPr sz="1800"/>
            </a:pP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lvl="0" algn="l">
              <a:defRPr sz="1800"/>
            </a:pP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lvl="0" algn="l">
              <a:defRPr sz="1800"/>
            </a:pPr>
            <a:endParaRPr sz="2400"/>
          </a:p>
        </p:txBody>
      </p:sp>
      <p:sp>
        <p:nvSpPr>
          <p:cNvPr id="70" name="Shape 70"/>
          <p:cNvSpPr/>
          <p:nvPr/>
        </p:nvSpPr>
        <p:spPr>
          <a:xfrm>
            <a:off x="8034840" y="7910486"/>
            <a:ext cx="408749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 defTabSz="457200"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  <a:hlinkClick r:id="rId2"/>
              </a:rPr>
              <a:t>Cognitive Neuroscience, the Biology of the Mind</a:t>
            </a:r>
            <a:endParaRPr sz="120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  <a:hlinkClick r:id="rId2"/>
              </a:rPr>
              <a:t>Gazzaniga, 4th edition, 2013</a:t>
            </a:r>
            <a:endParaRPr sz="120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  <a:hlinkClick r:id="rId3"/>
              </a:rPr>
              <a:t>Brain &amp; Behavior: An Introduction to Biological Psychology</a:t>
            </a:r>
            <a:endParaRPr sz="120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  <a:hlinkClick r:id="rId3"/>
              </a:rPr>
              <a:t>Garrett, 3rd edition, 2010</a:t>
            </a:r>
            <a:endParaRPr sz="120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  <a:hlinkClick r:id="rId4"/>
              </a:rPr>
              <a:t>Principles of Neural Science</a:t>
            </a:r>
            <a:endParaRPr sz="120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  <a:hlinkClick r:id="rId4"/>
              </a:rPr>
              <a:t>Kandel, 5th edition, 2012</a:t>
            </a:r>
          </a:p>
        </p:txBody>
      </p:sp>
      <p:sp>
        <p:nvSpPr>
          <p:cNvPr id="71" name="Shape 71"/>
          <p:cNvSpPr/>
          <p:nvPr/>
        </p:nvSpPr>
        <p:spPr>
          <a:xfrm>
            <a:off x="1250478" y="1543049"/>
            <a:ext cx="120744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/>
            </a:pPr>
            <a:r>
              <a:rPr sz="2400" b="1"/>
              <a:t>Thesis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933685" y="1530349"/>
            <a:ext cx="657091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/>
            </a:pPr>
            <a:r>
              <a:rPr sz="2400" b="1"/>
              <a:t>What makes a difference: A first Look</a:t>
            </a:r>
          </a:p>
        </p:txBody>
      </p:sp>
      <p:sp>
        <p:nvSpPr>
          <p:cNvPr id="74" name="Shape 74"/>
          <p:cNvSpPr/>
          <p:nvPr/>
        </p:nvSpPr>
        <p:spPr>
          <a:xfrm>
            <a:off x="970457" y="2349499"/>
            <a:ext cx="7170739" cy="695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000" b="1">
                <a:latin typeface="Helvetica"/>
                <a:ea typeface="Helvetica"/>
                <a:cs typeface="Helvetica"/>
                <a:sym typeface="Helvetica"/>
              </a:rPr>
              <a:t>The Hattie-Study: (800 Meta-analysis)</a:t>
            </a:r>
          </a:p>
          <a:p>
            <a:pPr lvl="0" algn="l">
              <a:defRPr sz="1800"/>
            </a:pPr>
            <a:endParaRPr sz="2000" b="1">
              <a:latin typeface="Helvetica"/>
              <a:ea typeface="Helvetica"/>
              <a:cs typeface="Helvetica"/>
              <a:sym typeface="Helvetica"/>
            </a:endParaRPr>
          </a:p>
          <a:p>
            <a:pPr lvl="0" algn="l">
              <a:defRPr sz="1800"/>
            </a:pPr>
            <a:r>
              <a:rPr sz="2000" b="1">
                <a:latin typeface="Helvetica"/>
                <a:ea typeface="Helvetica"/>
                <a:cs typeface="Helvetica"/>
                <a:sym typeface="Helvetica"/>
              </a:rPr>
              <a:t>What does not work, is neutral or of little help (examples):</a:t>
            </a:r>
          </a:p>
          <a:p>
            <a:pPr lvl="0" algn="l" defTabSz="457200">
              <a:defRPr sz="1800"/>
            </a:pPr>
            <a:r>
              <a:rPr sz="1600">
                <a:latin typeface="Helvetica"/>
                <a:ea typeface="Helvetica"/>
                <a:cs typeface="Helvetica"/>
                <a:sym typeface="Helvetica"/>
              </a:rPr>
              <a:t>Retention</a:t>
            </a:r>
          </a:p>
          <a:p>
            <a:pPr lvl="0" algn="l" defTabSz="457200">
              <a:defRPr sz="1800"/>
            </a:pPr>
            <a:r>
              <a:rPr sz="1600">
                <a:latin typeface="Helvetica"/>
                <a:ea typeface="Helvetica"/>
                <a:cs typeface="Helvetica"/>
                <a:sym typeface="Helvetica"/>
              </a:rPr>
              <a:t>TV</a:t>
            </a:r>
          </a:p>
          <a:p>
            <a:pPr lvl="0" algn="l" defTabSz="457200">
              <a:defRPr sz="1800"/>
            </a:pPr>
            <a:r>
              <a:rPr sz="1600">
                <a:latin typeface="Helvetica"/>
                <a:ea typeface="Helvetica"/>
                <a:cs typeface="Helvetica"/>
                <a:sym typeface="Helvetica"/>
              </a:rPr>
              <a:t>Mobility</a:t>
            </a:r>
          </a:p>
          <a:p>
            <a:pPr lvl="0" algn="l" defTabSz="457200">
              <a:defRPr sz="1800"/>
            </a:pPr>
            <a:r>
              <a:rPr sz="1600">
                <a:latin typeface="Helvetica"/>
                <a:ea typeface="Helvetica"/>
                <a:cs typeface="Helvetica"/>
                <a:sym typeface="Helvetica"/>
              </a:rPr>
              <a:t>long summer vacation</a:t>
            </a:r>
          </a:p>
          <a:p>
            <a:pPr lvl="0" algn="l" defTabSz="457200">
              <a:defRPr sz="1800"/>
            </a:pPr>
            <a:r>
              <a:rPr sz="1600">
                <a:latin typeface="Helvetica"/>
                <a:ea typeface="Helvetica"/>
                <a:cs typeface="Helvetica"/>
                <a:sym typeface="Helvetica"/>
              </a:rPr>
              <a:t>age bridging classes</a:t>
            </a:r>
          </a:p>
          <a:p>
            <a:pPr lvl="0" algn="l" defTabSz="457200">
              <a:defRPr sz="1800"/>
            </a:pPr>
            <a:r>
              <a:rPr sz="1600">
                <a:latin typeface="Helvetica"/>
                <a:ea typeface="Helvetica"/>
                <a:cs typeface="Helvetica"/>
                <a:sym typeface="Helvetica"/>
              </a:rPr>
              <a:t>state welfare support</a:t>
            </a:r>
          </a:p>
          <a:p>
            <a:pPr lvl="0" algn="l" defTabSz="457200">
              <a:defRPr sz="1800"/>
            </a:pPr>
            <a:r>
              <a:rPr sz="1600">
                <a:latin typeface="Helvetica"/>
                <a:ea typeface="Helvetica"/>
                <a:cs typeface="Helvetica"/>
                <a:sym typeface="Helvetica"/>
              </a:rPr>
              <a:t>Technology based learning at home</a:t>
            </a:r>
          </a:p>
          <a:p>
            <a:pPr lvl="0" algn="l" defTabSz="457200">
              <a:defRPr sz="1800"/>
            </a:pPr>
            <a:r>
              <a:rPr sz="1600">
                <a:latin typeface="Helvetica"/>
                <a:ea typeface="Helvetica"/>
                <a:cs typeface="Helvetica"/>
                <a:sym typeface="Helvetica"/>
              </a:rPr>
              <a:t>Preschool classes</a:t>
            </a:r>
          </a:p>
          <a:p>
            <a:pPr lvl="0" algn="l" defTabSz="457200">
              <a:defRPr sz="1800"/>
            </a:pPr>
            <a:r>
              <a:rPr sz="1600">
                <a:latin typeface="Helvetica"/>
                <a:ea typeface="Helvetica"/>
                <a:cs typeface="Helvetica"/>
                <a:sym typeface="Helvetica"/>
              </a:rPr>
              <a:t>seize of classes</a:t>
            </a:r>
          </a:p>
          <a:p>
            <a:pPr lvl="0" algn="l" defTabSz="457200">
              <a:defRPr sz="1800"/>
            </a:pPr>
            <a:r>
              <a:rPr sz="1600">
                <a:latin typeface="Helvetica"/>
                <a:ea typeface="Helvetica"/>
                <a:cs typeface="Helvetica"/>
                <a:sym typeface="Helvetica"/>
              </a:rPr>
              <a:t>web-based programs</a:t>
            </a:r>
          </a:p>
          <a:p>
            <a:pPr lvl="0" algn="l" defTabSz="457200">
              <a:defRPr sz="1800"/>
            </a:pPr>
            <a:r>
              <a:rPr sz="1600">
                <a:latin typeface="Helvetica"/>
                <a:ea typeface="Helvetica"/>
                <a:cs typeface="Helvetica"/>
                <a:sym typeface="Helvetica"/>
              </a:rPr>
              <a:t>homework</a:t>
            </a:r>
          </a:p>
          <a:p>
            <a:pPr lvl="0" algn="l" defTabSz="457200">
              <a:defRPr sz="1800"/>
            </a:pPr>
            <a:r>
              <a:rPr sz="1600">
                <a:latin typeface="Helvetica"/>
                <a:ea typeface="Helvetica"/>
                <a:cs typeface="Helvetica"/>
                <a:sym typeface="Helvetica"/>
              </a:rPr>
              <a:t>gender-aspects</a:t>
            </a:r>
          </a:p>
          <a:p>
            <a:pPr lvl="0" algn="l" defTabSz="457200">
              <a:defRPr sz="1800"/>
            </a:pPr>
            <a:endParaRPr sz="1100">
              <a:uFill>
                <a:solidFill/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/>
            </a:pPr>
            <a:endParaRPr sz="2200">
              <a:uFill>
                <a:solidFill/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/>
            </a:pPr>
            <a:r>
              <a:rPr sz="2000" b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What makes a different (examples): ES&gt;0,4</a:t>
            </a:r>
          </a:p>
          <a:p>
            <a:pPr lvl="0" algn="l">
              <a:defRPr sz="1800"/>
            </a:pPr>
            <a:r>
              <a:rPr sz="1600">
                <a:latin typeface="Helvetica"/>
                <a:ea typeface="Helvetica"/>
                <a:cs typeface="Helvetica"/>
                <a:sym typeface="Helvetica"/>
              </a:rPr>
              <a:t>Peer tutoring</a:t>
            </a:r>
          </a:p>
          <a:p>
            <a:pPr lvl="0" algn="l">
              <a:defRPr sz="1800"/>
            </a:pPr>
            <a:r>
              <a:rPr sz="1600">
                <a:latin typeface="Helvetica"/>
                <a:ea typeface="Helvetica"/>
                <a:cs typeface="Helvetica"/>
                <a:sym typeface="Helvetica"/>
              </a:rPr>
              <a:t>Feedback and mistakes</a:t>
            </a:r>
          </a:p>
          <a:p>
            <a:pPr lvl="0" algn="l">
              <a:defRPr sz="1800"/>
            </a:pPr>
            <a:r>
              <a:rPr sz="1600">
                <a:latin typeface="Helvetica"/>
                <a:ea typeface="Helvetica"/>
                <a:cs typeface="Helvetica"/>
                <a:sym typeface="Helvetica"/>
              </a:rPr>
              <a:t>Meta-cognitive Training</a:t>
            </a:r>
          </a:p>
          <a:p>
            <a:pPr lvl="0" algn="l">
              <a:defRPr sz="1800"/>
            </a:pPr>
            <a:r>
              <a:rPr sz="1600">
                <a:latin typeface="Helvetica"/>
                <a:ea typeface="Helvetica"/>
                <a:cs typeface="Helvetica"/>
                <a:sym typeface="Helvetica"/>
              </a:rPr>
              <a:t>Teacher Training</a:t>
            </a:r>
          </a:p>
          <a:p>
            <a:pPr lvl="0" algn="l">
              <a:defRPr sz="1800"/>
            </a:pPr>
            <a:r>
              <a:rPr sz="1600">
                <a:latin typeface="Helvetica"/>
                <a:ea typeface="Helvetica"/>
                <a:cs typeface="Helvetica"/>
                <a:sym typeface="Helvetica"/>
              </a:rPr>
              <a:t>Cyclical repeating and drill with pauses</a:t>
            </a:r>
          </a:p>
          <a:p>
            <a:pPr lvl="0" algn="l">
              <a:defRPr sz="1800"/>
            </a:pPr>
            <a:r>
              <a:rPr sz="1600">
                <a:latin typeface="Helvetica"/>
                <a:ea typeface="Helvetica"/>
                <a:cs typeface="Helvetica"/>
                <a:sym typeface="Helvetica"/>
              </a:rPr>
              <a:t>relation between teacher and student</a:t>
            </a:r>
          </a:p>
          <a:p>
            <a:pPr lvl="0" algn="l">
              <a:defRPr sz="1800"/>
            </a:pPr>
            <a:r>
              <a:rPr sz="1600">
                <a:latin typeface="Helvetica"/>
                <a:ea typeface="Helvetica"/>
                <a:cs typeface="Helvetica"/>
                <a:sym typeface="Helvetica"/>
              </a:rPr>
              <a:t>cooperative peer learning</a:t>
            </a:r>
          </a:p>
          <a:p>
            <a:pPr lvl="0" algn="l">
              <a:defRPr sz="1800"/>
            </a:pPr>
            <a:r>
              <a:rPr sz="1600">
                <a:latin typeface="Helvetica"/>
                <a:ea typeface="Helvetica"/>
                <a:cs typeface="Helvetica"/>
                <a:sym typeface="Helvetica"/>
              </a:rPr>
              <a:t>Acceleration</a:t>
            </a:r>
          </a:p>
        </p:txBody>
      </p:sp>
      <p:sp>
        <p:nvSpPr>
          <p:cNvPr id="75" name="Shape 75"/>
          <p:cNvSpPr/>
          <p:nvPr/>
        </p:nvSpPr>
        <p:spPr>
          <a:xfrm>
            <a:off x="10154505" y="9004300"/>
            <a:ext cx="156039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1200"/>
              <a:t>J. Hattie 2009, 2012ff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91660" y="3509840"/>
            <a:ext cx="5790405" cy="451827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image2.png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-108604" y="2857169"/>
            <a:ext cx="7253007" cy="5486941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/>
        </p:nvSpPr>
        <p:spPr>
          <a:xfrm>
            <a:off x="10606227" y="8191500"/>
            <a:ext cx="1317346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200"/>
            </a:lvl1pPr>
          </a:lstStyle>
          <a:p>
            <a:pPr lvl="0">
              <a:defRPr sz="1800"/>
            </a:pPr>
            <a:r>
              <a:rPr sz="1200"/>
              <a:t>Hattie 2009, 2012</a:t>
            </a:r>
          </a:p>
        </p:txBody>
      </p:sp>
      <p:sp>
        <p:nvSpPr>
          <p:cNvPr id="80" name="Shape 80"/>
          <p:cNvSpPr/>
          <p:nvPr/>
        </p:nvSpPr>
        <p:spPr>
          <a:xfrm>
            <a:off x="295845" y="1606549"/>
            <a:ext cx="11930510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sz="2400" b="1">
                <a:latin typeface="Verdana"/>
                <a:ea typeface="Verdana"/>
                <a:cs typeface="Verdana"/>
                <a:sym typeface="Verdana"/>
              </a:rPr>
              <a:t>Inter-personal variables oversteer institutional variables by factor 2</a:t>
            </a:r>
          </a:p>
          <a:p>
            <a:pPr lvl="0" algn="l" defTabSz="457200">
              <a:defRPr sz="1800"/>
            </a:pPr>
            <a:endParaRPr sz="11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endParaRPr sz="11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endParaRPr sz="11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endParaRPr sz="11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endParaRPr sz="11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endParaRPr sz="11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877267" y="1604009"/>
            <a:ext cx="9546581" cy="5504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sz="2400" b="1">
                <a:latin typeface="Verdana"/>
                <a:ea typeface="Verdana"/>
                <a:cs typeface="Verdana"/>
                <a:sym typeface="Verdana"/>
              </a:rPr>
              <a:t>About Learning-Performance: The Creativity Response</a:t>
            </a:r>
          </a:p>
          <a:p>
            <a:pPr lvl="0" algn="l" defTabSz="457200">
              <a:defRPr sz="1800"/>
            </a:pPr>
            <a:endParaRPr sz="2800" b="1"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endParaRPr sz="2800" b="1"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endParaRPr sz="11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lnSpc>
                <a:spcPct val="120000"/>
              </a:lnSpc>
              <a:defRPr sz="1800"/>
            </a:pP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marL="296333" lvl="0" indent="-296333" algn="l" defTabSz="457200">
              <a:lnSpc>
                <a:spcPct val="120000"/>
              </a:lnSpc>
              <a:buSzPct val="75000"/>
              <a:buChar char="•"/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Exercise and Cognition</a:t>
            </a:r>
          </a:p>
          <a:p>
            <a:pPr lvl="0" algn="l" defTabSz="457200">
              <a:lnSpc>
                <a:spcPct val="120000"/>
              </a:lnSpc>
              <a:defRPr sz="1800"/>
            </a:pP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marL="296333" lvl="0" indent="-296333" algn="l" defTabSz="457200">
              <a:lnSpc>
                <a:spcPct val="120000"/>
              </a:lnSpc>
              <a:buSzPct val="75000"/>
              <a:buChar char="•"/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Mindfulness versus BIG DATA</a:t>
            </a:r>
          </a:p>
          <a:p>
            <a:pPr lvl="0" algn="l" defTabSz="457200">
              <a:lnSpc>
                <a:spcPct val="120000"/>
              </a:lnSpc>
              <a:defRPr sz="1800"/>
            </a:pP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marL="296333" lvl="0" indent="-296333" algn="l" defTabSz="457200">
              <a:lnSpc>
                <a:spcPct val="120000"/>
              </a:lnSpc>
              <a:buSzPct val="75000"/>
              <a:buChar char="•"/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Rest and Sleep versus 7/24</a:t>
            </a:r>
          </a:p>
          <a:p>
            <a:pPr lvl="0" algn="l" defTabSz="457200">
              <a:lnSpc>
                <a:spcPct val="120000"/>
              </a:lnSpc>
              <a:defRPr sz="1800"/>
            </a:pP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marL="296333" lvl="0" indent="-296333" algn="l" defTabSz="457200">
              <a:lnSpc>
                <a:spcPct val="120000"/>
              </a:lnSpc>
              <a:buSzPct val="75000"/>
              <a:buChar char="•"/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Multi-sensory learning versus digital learning</a:t>
            </a:r>
          </a:p>
          <a:p>
            <a:pPr lvl="0" algn="l" defTabSz="457200">
              <a:lnSpc>
                <a:spcPct val="120000"/>
              </a:lnSpc>
              <a:defRPr sz="1800"/>
            </a:pP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marL="296333" lvl="0" indent="-296333" algn="l" defTabSz="457200">
              <a:lnSpc>
                <a:spcPct val="120000"/>
              </a:lnSpc>
              <a:buSzPct val="75000"/>
              <a:buChar char="•"/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Social Competence versus Competitiveness</a:t>
            </a:r>
          </a:p>
          <a:p>
            <a:pPr marL="296333" lvl="0" indent="-296333" algn="l" defTabSz="457200">
              <a:lnSpc>
                <a:spcPct val="120000"/>
              </a:lnSpc>
              <a:buSzPct val="75000"/>
              <a:buChar char="•"/>
              <a:defRPr sz="1800"/>
            </a:pPr>
            <a:endParaRPr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marL="296333" lvl="0" indent="-296333" algn="l" defTabSz="457200">
              <a:lnSpc>
                <a:spcPct val="120000"/>
              </a:lnSpc>
              <a:buSzPct val="75000"/>
              <a:buChar char="•"/>
              <a:defRPr sz="1800"/>
            </a:pPr>
            <a:r>
              <a:rPr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Nutrition and Supplements versus Neuro-enhancement</a:t>
            </a:r>
          </a:p>
        </p:txBody>
      </p:sp>
      <p:sp>
        <p:nvSpPr>
          <p:cNvPr id="83" name="Shape 83"/>
          <p:cNvSpPr/>
          <p:nvPr/>
        </p:nvSpPr>
        <p:spPr>
          <a:xfrm>
            <a:off x="10077583" y="8508999"/>
            <a:ext cx="2325657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sz="1300">
                <a:latin typeface="Arial"/>
                <a:ea typeface="Arial"/>
                <a:cs typeface="Arial"/>
                <a:sym typeface="Arial"/>
              </a:rPr>
              <a:t>Mihaly Csikszentmihalyi 2012</a:t>
            </a:r>
          </a:p>
          <a:p>
            <a:pPr lvl="0" algn="l" defTabSz="457200">
              <a:defRPr sz="1800"/>
            </a:pPr>
            <a:r>
              <a:rPr sz="1300">
                <a:latin typeface="Arial"/>
                <a:ea typeface="Arial"/>
                <a:cs typeface="Arial"/>
                <a:sym typeface="Arial"/>
              </a:rPr>
              <a:t>Carl Gustav Jung 1958 ff</a:t>
            </a:r>
          </a:p>
          <a:p>
            <a:pPr lvl="0" algn="l" defTabSz="457200">
              <a:defRPr sz="1800"/>
            </a:pPr>
            <a:r>
              <a:rPr sz="1300">
                <a:latin typeface="Arial"/>
                <a:ea typeface="Arial"/>
                <a:cs typeface="Arial"/>
                <a:sym typeface="Arial"/>
              </a:rPr>
              <a:t>Gazzangia 2013 </a:t>
            </a:r>
          </a:p>
          <a:p>
            <a:pPr lvl="0" algn="l" defTabSz="457200">
              <a:defRPr sz="1800"/>
            </a:pPr>
            <a:r>
              <a:rPr sz="1200">
                <a:latin typeface="Verdana"/>
                <a:ea typeface="Verdana"/>
                <a:cs typeface="Verdana"/>
                <a:sym typeface="Verdana"/>
              </a:rPr>
              <a:t>Garrett, 2010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813767" y="1441450"/>
            <a:ext cx="8494664" cy="161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sz="2400" b="1">
                <a:latin typeface="Verdana"/>
                <a:ea typeface="Verdana"/>
                <a:cs typeface="Verdana"/>
                <a:sym typeface="Verdana"/>
              </a:rPr>
              <a:t>The Creativity Response: Exercise and Cognition</a:t>
            </a:r>
          </a:p>
          <a:p>
            <a:pPr lvl="0" algn="l" defTabSz="457200">
              <a:defRPr sz="1800"/>
            </a:pPr>
            <a:endParaRPr sz="24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defRPr sz="1800"/>
            </a:pPr>
            <a:endParaRPr sz="24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744928" y="2410459"/>
            <a:ext cx="11152746" cy="462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just" defTabSz="457200">
              <a:lnSpc>
                <a:spcPct val="200000"/>
              </a:lnSpc>
              <a:defRPr sz="1800"/>
            </a:pP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222250" lvl="0" indent="-222250" algn="just" defTabSz="457200">
              <a:lnSpc>
                <a:spcPct val="200000"/>
              </a:lnSpc>
              <a:buSzPct val="75000"/>
              <a:buChar char="•"/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A walk in the park</a:t>
            </a:r>
          </a:p>
          <a:p>
            <a:pPr marL="222250" lvl="0" indent="-222250" algn="just" defTabSz="457200">
              <a:lnSpc>
                <a:spcPct val="200000"/>
              </a:lnSpc>
              <a:buSzPct val="75000"/>
              <a:buChar char="•"/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Link between Exercise - Executive Functions - Memory - Mood - Cognitive Enhancement</a:t>
            </a:r>
          </a:p>
          <a:p>
            <a:pPr marL="222250" lvl="0" indent="-222250" algn="just" defTabSz="457200">
              <a:lnSpc>
                <a:spcPct val="200000"/>
              </a:lnSpc>
              <a:buSzPct val="75000"/>
              <a:buChar char="•"/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Neurobiology: Prefrontal Cortex - Hippocampal Neurogenesis - pro/ anti-inflammatory States</a:t>
            </a:r>
          </a:p>
          <a:p>
            <a:pPr marL="222250" lvl="0" indent="-222250" algn="just" defTabSz="457200">
              <a:lnSpc>
                <a:spcPct val="120000"/>
              </a:lnSpc>
              <a:buSzPct val="75000"/>
              <a:buChar char="•"/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Healthy Subjects &amp; Student benefit from intensive exercise intervals: Attention-span - </a:t>
            </a:r>
          </a:p>
          <a:p>
            <a:pPr lvl="0" algn="just" defTabSz="457200">
              <a:lnSpc>
                <a:spcPct val="120000"/>
              </a:lnSpc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   Mathematics - All-Performance</a:t>
            </a:r>
          </a:p>
          <a:p>
            <a:pPr lvl="0" algn="just" defTabSz="457200">
              <a:lnSpc>
                <a:spcPct val="120000"/>
              </a:lnSpc>
              <a:defRPr sz="1800"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222250" lvl="0" indent="-222250" algn="just" defTabSz="457200">
              <a:lnSpc>
                <a:spcPct val="120000"/>
              </a:lnSpc>
              <a:buSzPct val="75000"/>
              <a:buChar char="•"/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Mixed results in clinical population: Preventive against aging, dementia &amp; depression - </a:t>
            </a:r>
          </a:p>
          <a:p>
            <a:pPr lvl="0" algn="just" defTabSz="457200">
              <a:lnSpc>
                <a:spcPct val="120000"/>
              </a:lnSpc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   alleviates positive and negative symptoms in schizophrenia, anxiolytic in phobia and Trauma</a:t>
            </a:r>
          </a:p>
          <a:p>
            <a:pPr lvl="0" algn="just" defTabSz="457200">
              <a:lnSpc>
                <a:spcPct val="120000"/>
              </a:lnSpc>
              <a:defRPr sz="1800"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222250" lvl="0" indent="-222250" algn="just" defTabSz="457200">
              <a:lnSpc>
                <a:spcPct val="120000"/>
              </a:lnSpc>
              <a:buSzPct val="75000"/>
              <a:buChar char="•"/>
              <a:defRPr sz="1800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Cognitive Reserve</a:t>
            </a:r>
          </a:p>
        </p:txBody>
      </p:sp>
      <p:sp>
        <p:nvSpPr>
          <p:cNvPr id="87" name="Shape 87"/>
          <p:cNvSpPr/>
          <p:nvPr/>
        </p:nvSpPr>
        <p:spPr>
          <a:xfrm>
            <a:off x="835526" y="8008189"/>
            <a:ext cx="7987234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sz="1200">
                <a:uFill>
                  <a:solidFill>
                    <a:srgbClr val="0000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2"/>
              </a:rPr>
              <a:t>Zschucke E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uFill>
                  <a:solidFill>
                    <a:srgbClr val="0000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3"/>
              </a:rPr>
              <a:t>Renneberg B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uFill>
                  <a:solidFill>
                    <a:srgbClr val="0000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4"/>
              </a:rPr>
              <a:t>Dimeo F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uFill>
                  <a:solidFill>
                    <a:srgbClr val="0000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5"/>
              </a:rPr>
              <a:t>Wüstenberg T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uFill>
                  <a:solidFill>
                    <a:srgbClr val="0000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6"/>
              </a:rPr>
              <a:t>Ströhle A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Psychoneuroendocrinology. 2015 Jan;</a:t>
            </a:r>
          </a:p>
          <a:p>
            <a:pPr lvl="0" algn="l" defTabSz="457200">
              <a:defRPr sz="1800"/>
            </a:pP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51:414-25. doi: 10.1016/j.psyneuen.2014.10.019. Epub 2014 Oct 25.</a:t>
            </a:r>
          </a:p>
          <a:p>
            <a:pPr lvl="0" algn="l" defTabSz="457200">
              <a:defRPr sz="1800"/>
            </a:pP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The stress-buffering effect of acute exercise: Evidence for HPA axis negative feedback.</a:t>
            </a:r>
          </a:p>
          <a:p>
            <a:pPr lvl="0" algn="l" defTabSz="457200">
              <a:defRPr sz="1800"/>
            </a:pPr>
            <a:r>
              <a:rPr sz="1200">
                <a:uFill>
                  <a:solidFill>
                    <a:srgbClr val="0000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7"/>
              </a:rPr>
              <a:t>Diamond A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Ann Sports Med Res. 2015 Jan 19;2(1):1011.</a:t>
            </a:r>
          </a:p>
          <a:p>
            <a:pPr lvl="0" algn="l" defTabSz="457200">
              <a:defRPr sz="1800"/>
            </a:pP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Effects of Physical Exercise on Executive Functions: Going beyond Simply Moving to Moving with Thought.</a:t>
            </a:r>
          </a:p>
          <a:p>
            <a:pPr lvl="0" algn="l" defTabSz="457200">
              <a:defRPr sz="1800"/>
            </a:pPr>
            <a:r>
              <a:rPr sz="1200">
                <a:uFill>
                  <a:solidFill>
                    <a:srgbClr val="0000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8"/>
              </a:rPr>
              <a:t>Ballesteros S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uFill>
                  <a:solidFill>
                    <a:srgbClr val="0000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9"/>
              </a:rPr>
              <a:t>Kraft E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uFill>
                  <a:solidFill>
                    <a:srgbClr val="0000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10"/>
              </a:rPr>
              <a:t>Santana S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uFill>
                  <a:solidFill>
                    <a:srgbClr val="0000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11"/>
              </a:rPr>
              <a:t>Tziraki C</a:t>
            </a: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4 Neurosci Biobehav Rev. 2015 Jun 5. pii: S0149-7634(15)00162-1. doi: </a:t>
            </a:r>
          </a:p>
          <a:p>
            <a:pPr lvl="0" algn="l" defTabSz="457200">
              <a:defRPr sz="1800"/>
            </a:pPr>
            <a:r>
              <a:rPr sz="1200">
                <a:uFill>
                  <a:solidFill>
                    <a:srgbClr val="323333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10.1016/j.neubiorev.2015.06.008. Maintaining Older Brain Functionality: A Targeted Review.</a:t>
            </a:r>
          </a:p>
          <a:p>
            <a:pPr lvl="0" algn="l" defTabSz="457200">
              <a:defRPr sz="1800"/>
            </a:pPr>
            <a:r>
              <a:rPr sz="1200">
                <a:latin typeface="Helvetica"/>
                <a:ea typeface="Helvetica"/>
                <a:cs typeface="Helvetica"/>
                <a:sym typeface="Helvetica"/>
                <a:hlinkClick r:id="rId12"/>
              </a:rPr>
              <a:t>Gregory N. Bratman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latin typeface="Helvetica"/>
                <a:ea typeface="Helvetica"/>
                <a:cs typeface="Helvetica"/>
                <a:sym typeface="Helvetica"/>
                <a:hlinkClick r:id="rId13"/>
              </a:rPr>
              <a:t>J. Paul Hamilton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latin typeface="Helvetica"/>
                <a:ea typeface="Helvetica"/>
                <a:cs typeface="Helvetica"/>
                <a:sym typeface="Helvetica"/>
                <a:hlinkClick r:id="rId14"/>
              </a:rPr>
              <a:t>Kevin S. Hahn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0">
                <a:latin typeface="Helvetica"/>
                <a:ea typeface="Helvetica"/>
                <a:cs typeface="Helvetica"/>
                <a:sym typeface="Helvetica"/>
                <a:hlinkClick r:id="rId15"/>
              </a:rPr>
              <a:t>Gretchen C. Daily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, and </a:t>
            </a:r>
            <a:r>
              <a:rPr sz="1200">
                <a:latin typeface="Helvetica"/>
                <a:ea typeface="Helvetica"/>
                <a:cs typeface="Helvetica"/>
                <a:sym typeface="Helvetica"/>
                <a:hlinkClick r:id="rId16"/>
              </a:rPr>
              <a:t>James J. Gross</a:t>
            </a:r>
            <a:endParaRPr sz="1200" baseline="20833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/>
            </a:pPr>
            <a:r>
              <a:rPr sz="1200" i="1">
                <a:latin typeface="Helvetica"/>
                <a:ea typeface="Helvetica"/>
                <a:cs typeface="Helvetica"/>
                <a:sym typeface="Helvetica"/>
              </a:rPr>
              <a:t>PNAS</a:t>
            </a:r>
            <a:r>
              <a:rPr sz="1200">
                <a:latin typeface="Helvetica"/>
                <a:ea typeface="Helvetica"/>
                <a:cs typeface="Helvetica"/>
                <a:sym typeface="Helvetica"/>
              </a:rPr>
              <a:t> 2015 112 (28) 8567-8572; published ahead of print June 29, 2015: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3079</Words>
  <Application>Microsoft Office PowerPoint</Application>
  <PresentationFormat>Custom</PresentationFormat>
  <Paragraphs>375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VaniSenthil</dc:creator>
  <cp:lastModifiedBy>VaniSenthil</cp:lastModifiedBy>
  <cp:revision>3</cp:revision>
  <dcterms:modified xsi:type="dcterms:W3CDTF">2015-09-29T05:42:42Z</dcterms:modified>
</cp:coreProperties>
</file>