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handoutMasterIdLst>
    <p:handoutMasterId r:id="rId10"/>
  </p:handoutMasterIdLst>
  <p:sldIdLst>
    <p:sldId id="268" r:id="rId2"/>
    <p:sldId id="275" r:id="rId3"/>
    <p:sldId id="272" r:id="rId4"/>
    <p:sldId id="277" r:id="rId5"/>
    <p:sldId id="269" r:id="rId6"/>
    <p:sldId id="270" r:id="rId7"/>
    <p:sldId id="274" r:id="rId8"/>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A0000"/>
    <a:srgbClr val="7E005D"/>
    <a:srgbClr val="A8A400"/>
    <a:srgbClr val="8A3F0C"/>
    <a:srgbClr val="604900"/>
    <a:srgbClr val="C05710"/>
    <a:srgbClr val="007033"/>
    <a:srgbClr val="441D61"/>
    <a:srgbClr val="767300"/>
    <a:srgbClr val="CDC8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0364" autoAdjust="0"/>
  </p:normalViewPr>
  <p:slideViewPr>
    <p:cSldViewPr snapToGrid="0">
      <p:cViewPr>
        <p:scale>
          <a:sx n="72" d="100"/>
          <a:sy n="72" d="100"/>
        </p:scale>
        <p:origin x="-1116"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47" d="100"/>
          <a:sy n="47" d="100"/>
        </p:scale>
        <p:origin x="2724" y="5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50443" y="0"/>
            <a:ext cx="2945659" cy="498135"/>
          </a:xfrm>
          <a:prstGeom prst="rect">
            <a:avLst/>
          </a:prstGeom>
        </p:spPr>
        <p:txBody>
          <a:bodyPr vert="horz" lIns="91440" tIns="45720" rIns="91440" bIns="45720" rtlCol="0"/>
          <a:lstStyle>
            <a:lvl1pPr algn="r">
              <a:defRPr sz="1200"/>
            </a:lvl1pPr>
          </a:lstStyle>
          <a:p>
            <a:fld id="{FED854C4-0A64-4D43-AF22-3003C034F74E}" type="datetimeFigureOut">
              <a:rPr lang="en-US" smtClean="0"/>
              <a:t>9/22/2015</a:t>
            </a:fld>
            <a:endParaRPr lang="en-US"/>
          </a:p>
        </p:txBody>
      </p:sp>
      <p:sp>
        <p:nvSpPr>
          <p:cNvPr id="4" name="Footer Placeholder 3"/>
          <p:cNvSpPr>
            <a:spLocks noGrp="1"/>
          </p:cNvSpPr>
          <p:nvPr>
            <p:ph type="ftr" sz="quarter" idx="2"/>
          </p:nvPr>
        </p:nvSpPr>
        <p:spPr>
          <a:xfrm>
            <a:off x="0" y="9430091"/>
            <a:ext cx="2945659" cy="498134"/>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50443" y="9430091"/>
            <a:ext cx="2945659" cy="498134"/>
          </a:xfrm>
          <a:prstGeom prst="rect">
            <a:avLst/>
          </a:prstGeom>
        </p:spPr>
        <p:txBody>
          <a:bodyPr vert="horz" lIns="91440" tIns="45720" rIns="91440" bIns="45720" rtlCol="0" anchor="b"/>
          <a:lstStyle>
            <a:lvl1pPr algn="r">
              <a:defRPr sz="1200"/>
            </a:lvl1pPr>
          </a:lstStyle>
          <a:p>
            <a:fld id="{99C09BD2-DAEC-4E90-B10D-45A69727A7A9}" type="slidenum">
              <a:rPr lang="en-US" smtClean="0"/>
              <a:t>‹#›</a:t>
            </a:fld>
            <a:endParaRPr lang="en-US"/>
          </a:p>
        </p:txBody>
      </p:sp>
    </p:spTree>
    <p:extLst>
      <p:ext uri="{BB962C8B-B14F-4D97-AF65-F5344CB8AC3E}">
        <p14:creationId xmlns:p14="http://schemas.microsoft.com/office/powerpoint/2010/main" val="40290608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847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49688" y="0"/>
            <a:ext cx="2946400" cy="498475"/>
          </a:xfrm>
          <a:prstGeom prst="rect">
            <a:avLst/>
          </a:prstGeom>
        </p:spPr>
        <p:txBody>
          <a:bodyPr vert="horz" lIns="91440" tIns="45720" rIns="91440" bIns="45720" rtlCol="0"/>
          <a:lstStyle>
            <a:lvl1pPr algn="r">
              <a:defRPr sz="1200"/>
            </a:lvl1pPr>
          </a:lstStyle>
          <a:p>
            <a:fld id="{B498DC59-2D06-401E-A7AB-A9264CE357B1}" type="datetimeFigureOut">
              <a:rPr lang="en-US" smtClean="0"/>
              <a:t>9/22/2015</a:t>
            </a:fld>
            <a:endParaRPr lang="en-US"/>
          </a:p>
        </p:txBody>
      </p:sp>
      <p:sp>
        <p:nvSpPr>
          <p:cNvPr id="4" name="Slide Image Placeholder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450" y="4778375"/>
            <a:ext cx="5438775" cy="3908425"/>
          </a:xfrm>
          <a:prstGeom prst="rect">
            <a:avLst/>
          </a:prstGeom>
        </p:spPr>
        <p:txBody>
          <a:bodyPr vert="horz" lIns="91440" tIns="45720" rIns="91440" bIns="45720" rtlCol="0"/>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9429750"/>
            <a:ext cx="2946400" cy="49847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49688" y="9429750"/>
            <a:ext cx="2946400" cy="498475"/>
          </a:xfrm>
          <a:prstGeom prst="rect">
            <a:avLst/>
          </a:prstGeom>
        </p:spPr>
        <p:txBody>
          <a:bodyPr vert="horz" lIns="91440" tIns="45720" rIns="91440" bIns="45720" rtlCol="0" anchor="b"/>
          <a:lstStyle>
            <a:lvl1pPr algn="r">
              <a:defRPr sz="1200"/>
            </a:lvl1pPr>
          </a:lstStyle>
          <a:p>
            <a:fld id="{CC6A6068-D796-42F0-A0DC-6E2418399D52}" type="slidenum">
              <a:rPr lang="en-US" smtClean="0"/>
              <a:t>‹#›</a:t>
            </a:fld>
            <a:endParaRPr lang="en-US"/>
          </a:p>
        </p:txBody>
      </p:sp>
    </p:spTree>
    <p:extLst>
      <p:ext uri="{BB962C8B-B14F-4D97-AF65-F5344CB8AC3E}">
        <p14:creationId xmlns:p14="http://schemas.microsoft.com/office/powerpoint/2010/main" val="566783616"/>
      </p:ext>
    </p:extLst>
  </p:cSld>
  <p:clrMap bg1="lt1" tx1="dk1" bg2="lt2" tx2="dk2" accent1="accent1" accent2="accent2" accent3="accent3" accent4="accent4" accent5="accent5" accent6="accent6" hlink="hlink" folHlink="folHlink"/>
  <p:notesStyle>
    <a:lvl1pPr marL="0" algn="l" defTabSz="914400" rtl="0" eaLnBrk="1" latinLnBrk="0" hangingPunct="1">
      <a:defRPr sz="1600" kern="1200">
        <a:solidFill>
          <a:schemeClr val="tx1"/>
        </a:solidFill>
        <a:latin typeface="+mn-lt"/>
        <a:ea typeface="+mn-ea"/>
        <a:cs typeface="+mn-cs"/>
      </a:defRPr>
    </a:lvl1pPr>
    <a:lvl2pPr marL="457200" algn="l" defTabSz="914400" rtl="0" eaLnBrk="1" latinLnBrk="0" hangingPunct="1">
      <a:defRPr sz="1600" kern="1200">
        <a:solidFill>
          <a:schemeClr val="tx1"/>
        </a:solidFill>
        <a:latin typeface="+mn-lt"/>
        <a:ea typeface="+mn-ea"/>
        <a:cs typeface="+mn-cs"/>
      </a:defRPr>
    </a:lvl2pPr>
    <a:lvl3pPr marL="914400" algn="l" defTabSz="914400" rtl="0" eaLnBrk="1" latinLnBrk="0" hangingPunct="1">
      <a:defRPr sz="1600" kern="1200">
        <a:solidFill>
          <a:schemeClr val="tx1"/>
        </a:solidFill>
        <a:latin typeface="+mn-lt"/>
        <a:ea typeface="+mn-ea"/>
        <a:cs typeface="+mn-cs"/>
      </a:defRPr>
    </a:lvl3pPr>
    <a:lvl4pPr marL="1371600" algn="l" defTabSz="914400" rtl="0" eaLnBrk="1" latinLnBrk="0" hangingPunct="1">
      <a:defRPr sz="1600" kern="1200">
        <a:solidFill>
          <a:schemeClr val="tx1"/>
        </a:solidFill>
        <a:latin typeface="+mn-lt"/>
        <a:ea typeface="+mn-ea"/>
        <a:cs typeface="+mn-cs"/>
      </a:defRPr>
    </a:lvl4pPr>
    <a:lvl5pPr marL="1828800" algn="l" defTabSz="914400" rtl="0" eaLnBrk="1" latinLnBrk="0" hangingPunct="1">
      <a:defRPr sz="16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C6A6068-D796-42F0-A0DC-6E2418399D52}" type="slidenum">
              <a:rPr lang="en-US" smtClean="0"/>
              <a:t>1</a:t>
            </a:fld>
            <a:endParaRPr lang="en-US"/>
          </a:p>
        </p:txBody>
      </p:sp>
    </p:spTree>
    <p:extLst>
      <p:ext uri="{BB962C8B-B14F-4D97-AF65-F5344CB8AC3E}">
        <p14:creationId xmlns:p14="http://schemas.microsoft.com/office/powerpoint/2010/main" val="2403250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C6A6068-D796-42F0-A0DC-6E2418399D52}" type="slidenum">
              <a:rPr lang="en-US" smtClean="0"/>
              <a:t>2</a:t>
            </a:fld>
            <a:endParaRPr lang="en-US"/>
          </a:p>
        </p:txBody>
      </p:sp>
    </p:spTree>
    <p:extLst>
      <p:ext uri="{BB962C8B-B14F-4D97-AF65-F5344CB8AC3E}">
        <p14:creationId xmlns:p14="http://schemas.microsoft.com/office/powerpoint/2010/main" val="39567372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C6A6068-D796-42F0-A0DC-6E2418399D52}" type="slidenum">
              <a:rPr lang="en-US" smtClean="0"/>
              <a:t>3</a:t>
            </a:fld>
            <a:endParaRPr lang="en-US"/>
          </a:p>
        </p:txBody>
      </p:sp>
    </p:spTree>
    <p:extLst>
      <p:ext uri="{BB962C8B-B14F-4D97-AF65-F5344CB8AC3E}">
        <p14:creationId xmlns:p14="http://schemas.microsoft.com/office/powerpoint/2010/main" val="23472605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C6A6068-D796-42F0-A0DC-6E2418399D52}" type="slidenum">
              <a:rPr lang="en-US" smtClean="0"/>
              <a:t>4</a:t>
            </a:fld>
            <a:endParaRPr lang="en-US"/>
          </a:p>
        </p:txBody>
      </p:sp>
    </p:spTree>
    <p:extLst>
      <p:ext uri="{BB962C8B-B14F-4D97-AF65-F5344CB8AC3E}">
        <p14:creationId xmlns:p14="http://schemas.microsoft.com/office/powerpoint/2010/main" val="5829324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1241425"/>
            <a:ext cx="4467225" cy="3349625"/>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e.g.</a:t>
            </a:r>
            <a:r>
              <a:rPr lang="en-US" baseline="0" dirty="0" smtClean="0"/>
              <a:t> </a:t>
            </a:r>
            <a:r>
              <a:rPr lang="en-US" dirty="0" smtClean="0"/>
              <a:t>Character– Culture – Human Nature</a:t>
            </a:r>
          </a:p>
          <a:p>
            <a:endParaRPr lang="en-US" dirty="0"/>
          </a:p>
        </p:txBody>
      </p:sp>
      <p:sp>
        <p:nvSpPr>
          <p:cNvPr id="4" name="Slide Number Placeholder 3"/>
          <p:cNvSpPr>
            <a:spLocks noGrp="1"/>
          </p:cNvSpPr>
          <p:nvPr>
            <p:ph type="sldNum" sz="quarter" idx="10"/>
          </p:nvPr>
        </p:nvSpPr>
        <p:spPr/>
        <p:txBody>
          <a:bodyPr/>
          <a:lstStyle/>
          <a:p>
            <a:fld id="{CC6A6068-D796-42F0-A0DC-6E2418399D52}" type="slidenum">
              <a:rPr lang="en-US" smtClean="0"/>
              <a:t>5</a:t>
            </a:fld>
            <a:endParaRPr lang="en-US"/>
          </a:p>
        </p:txBody>
      </p:sp>
    </p:spTree>
    <p:extLst>
      <p:ext uri="{BB962C8B-B14F-4D97-AF65-F5344CB8AC3E}">
        <p14:creationId xmlns:p14="http://schemas.microsoft.com/office/powerpoint/2010/main" val="5557062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1241425"/>
            <a:ext cx="4467225" cy="3349625"/>
          </a:xfrm>
        </p:spPr>
      </p:sp>
      <p:sp>
        <p:nvSpPr>
          <p:cNvPr id="3" name="Notes Placeholder 2"/>
          <p:cNvSpPr>
            <a:spLocks noGrp="1"/>
          </p:cNvSpPr>
          <p:nvPr>
            <p:ph type="body" idx="1"/>
          </p:nvPr>
        </p:nvSpPr>
        <p:spPr/>
        <p:txBody>
          <a:bodyPr/>
          <a:lstStyle/>
          <a:p>
            <a:r>
              <a:rPr lang="en-US" dirty="0" smtClean="0"/>
              <a:t>“Not setting truth against truth</a:t>
            </a:r>
            <a:r>
              <a:rPr lang="en-US" baseline="0" dirty="0" smtClean="0"/>
              <a:t> to see which will stand and survive, but completing truth by truth in the light of the one Truth of which all are the aspects.” LD 983</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Genius</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Deep thinking – William Byers – paradigm</a:t>
            </a:r>
            <a:r>
              <a:rPr lang="en-US" baseline="0" dirty="0" smtClean="0"/>
              <a:t> change – change in conceptual framework</a:t>
            </a:r>
            <a:endParaRPr lang="en-US"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CC6A6068-D796-42F0-A0DC-6E2418399D52}" type="slidenum">
              <a:rPr lang="en-US" smtClean="0"/>
              <a:t>6</a:t>
            </a:fld>
            <a:endParaRPr lang="en-US"/>
          </a:p>
        </p:txBody>
      </p:sp>
    </p:spTree>
    <p:extLst>
      <p:ext uri="{BB962C8B-B14F-4D97-AF65-F5344CB8AC3E}">
        <p14:creationId xmlns:p14="http://schemas.microsoft.com/office/powerpoint/2010/main" val="32837047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C6A6068-D796-42F0-A0DC-6E2418399D52}" type="slidenum">
              <a:rPr lang="en-US" smtClean="0"/>
              <a:t>7</a:t>
            </a:fld>
            <a:endParaRPr lang="en-US"/>
          </a:p>
        </p:txBody>
      </p:sp>
    </p:spTree>
    <p:extLst>
      <p:ext uri="{BB962C8B-B14F-4D97-AF65-F5344CB8AC3E}">
        <p14:creationId xmlns:p14="http://schemas.microsoft.com/office/powerpoint/2010/main" val="20505947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2FB0CD1-710A-4C1C-AF75-69F7B9EAE04C}" type="datetimeFigureOut">
              <a:rPr lang="en-US" smtClean="0"/>
              <a:t>9/22/2015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600B37-5ACB-48E1-872B-9B66B63BA4C7}" type="slidenum">
              <a:rPr lang="en-US" smtClean="0"/>
              <a:t>‹#›</a:t>
            </a:fld>
            <a:endParaRPr lang="en-US"/>
          </a:p>
        </p:txBody>
      </p:sp>
    </p:spTree>
    <p:extLst>
      <p:ext uri="{BB962C8B-B14F-4D97-AF65-F5344CB8AC3E}">
        <p14:creationId xmlns:p14="http://schemas.microsoft.com/office/powerpoint/2010/main" val="38097088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2FB0CD1-710A-4C1C-AF75-69F7B9EAE04C}" type="datetimeFigureOut">
              <a:rPr lang="en-US" smtClean="0"/>
              <a:t>9/22/2015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600B37-5ACB-48E1-872B-9B66B63BA4C7}" type="slidenum">
              <a:rPr lang="en-US" smtClean="0"/>
              <a:t>‹#›</a:t>
            </a:fld>
            <a:endParaRPr lang="en-US"/>
          </a:p>
        </p:txBody>
      </p:sp>
    </p:spTree>
    <p:extLst>
      <p:ext uri="{BB962C8B-B14F-4D97-AF65-F5344CB8AC3E}">
        <p14:creationId xmlns:p14="http://schemas.microsoft.com/office/powerpoint/2010/main" val="9491746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2FB0CD1-710A-4C1C-AF75-69F7B9EAE04C}" type="datetimeFigureOut">
              <a:rPr lang="en-US" smtClean="0"/>
              <a:t>9/22/2015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600B37-5ACB-48E1-872B-9B66B63BA4C7}" type="slidenum">
              <a:rPr lang="en-US" smtClean="0"/>
              <a:t>‹#›</a:t>
            </a:fld>
            <a:endParaRPr lang="en-US"/>
          </a:p>
        </p:txBody>
      </p:sp>
    </p:spTree>
    <p:extLst>
      <p:ext uri="{BB962C8B-B14F-4D97-AF65-F5344CB8AC3E}">
        <p14:creationId xmlns:p14="http://schemas.microsoft.com/office/powerpoint/2010/main" val="15520196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2FB0CD1-710A-4C1C-AF75-69F7B9EAE04C}" type="datetimeFigureOut">
              <a:rPr lang="en-US" smtClean="0"/>
              <a:t>9/22/2015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600B37-5ACB-48E1-872B-9B66B63BA4C7}" type="slidenum">
              <a:rPr lang="en-US" smtClean="0"/>
              <a:t>‹#›</a:t>
            </a:fld>
            <a:endParaRPr lang="en-US"/>
          </a:p>
        </p:txBody>
      </p:sp>
    </p:spTree>
    <p:extLst>
      <p:ext uri="{BB962C8B-B14F-4D97-AF65-F5344CB8AC3E}">
        <p14:creationId xmlns:p14="http://schemas.microsoft.com/office/powerpoint/2010/main" val="1065938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2FB0CD1-710A-4C1C-AF75-69F7B9EAE04C}" type="datetimeFigureOut">
              <a:rPr lang="en-US" smtClean="0"/>
              <a:t>9/22/2015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600B37-5ACB-48E1-872B-9B66B63BA4C7}" type="slidenum">
              <a:rPr lang="en-US" smtClean="0"/>
              <a:t>‹#›</a:t>
            </a:fld>
            <a:endParaRPr lang="en-US"/>
          </a:p>
        </p:txBody>
      </p:sp>
    </p:spTree>
    <p:extLst>
      <p:ext uri="{BB962C8B-B14F-4D97-AF65-F5344CB8AC3E}">
        <p14:creationId xmlns:p14="http://schemas.microsoft.com/office/powerpoint/2010/main" val="3202064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2FB0CD1-710A-4C1C-AF75-69F7B9EAE04C}" type="datetimeFigureOut">
              <a:rPr lang="en-US" smtClean="0"/>
              <a:t>9/22/2015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600B37-5ACB-48E1-872B-9B66B63BA4C7}" type="slidenum">
              <a:rPr lang="en-US" smtClean="0"/>
              <a:t>‹#›</a:t>
            </a:fld>
            <a:endParaRPr lang="en-US"/>
          </a:p>
        </p:txBody>
      </p:sp>
    </p:spTree>
    <p:extLst>
      <p:ext uri="{BB962C8B-B14F-4D97-AF65-F5344CB8AC3E}">
        <p14:creationId xmlns:p14="http://schemas.microsoft.com/office/powerpoint/2010/main" val="19319912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2FB0CD1-710A-4C1C-AF75-69F7B9EAE04C}" type="datetimeFigureOut">
              <a:rPr lang="en-US" smtClean="0"/>
              <a:t>9/22/2015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A600B37-5ACB-48E1-872B-9B66B63BA4C7}" type="slidenum">
              <a:rPr lang="en-US" smtClean="0"/>
              <a:t>‹#›</a:t>
            </a:fld>
            <a:endParaRPr lang="en-US"/>
          </a:p>
        </p:txBody>
      </p:sp>
    </p:spTree>
    <p:extLst>
      <p:ext uri="{BB962C8B-B14F-4D97-AF65-F5344CB8AC3E}">
        <p14:creationId xmlns:p14="http://schemas.microsoft.com/office/powerpoint/2010/main" val="541123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2FB0CD1-710A-4C1C-AF75-69F7B9EAE04C}" type="datetimeFigureOut">
              <a:rPr lang="en-US" smtClean="0"/>
              <a:t>9/22/2015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A600B37-5ACB-48E1-872B-9B66B63BA4C7}" type="slidenum">
              <a:rPr lang="en-US" smtClean="0"/>
              <a:t>‹#›</a:t>
            </a:fld>
            <a:endParaRPr lang="en-US"/>
          </a:p>
        </p:txBody>
      </p:sp>
    </p:spTree>
    <p:extLst>
      <p:ext uri="{BB962C8B-B14F-4D97-AF65-F5344CB8AC3E}">
        <p14:creationId xmlns:p14="http://schemas.microsoft.com/office/powerpoint/2010/main" val="40776013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FB0CD1-710A-4C1C-AF75-69F7B9EAE04C}" type="datetimeFigureOut">
              <a:rPr lang="en-US" smtClean="0"/>
              <a:t>9/22/2015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A600B37-5ACB-48E1-872B-9B66B63BA4C7}" type="slidenum">
              <a:rPr lang="en-US" smtClean="0"/>
              <a:t>‹#›</a:t>
            </a:fld>
            <a:endParaRPr lang="en-US"/>
          </a:p>
        </p:txBody>
      </p:sp>
    </p:spTree>
    <p:extLst>
      <p:ext uri="{BB962C8B-B14F-4D97-AF65-F5344CB8AC3E}">
        <p14:creationId xmlns:p14="http://schemas.microsoft.com/office/powerpoint/2010/main" val="4910618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FB0CD1-710A-4C1C-AF75-69F7B9EAE04C}" type="datetimeFigureOut">
              <a:rPr lang="en-US" smtClean="0"/>
              <a:t>9/22/2015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600B37-5ACB-48E1-872B-9B66B63BA4C7}" type="slidenum">
              <a:rPr lang="en-US" smtClean="0"/>
              <a:t>‹#›</a:t>
            </a:fld>
            <a:endParaRPr lang="en-US"/>
          </a:p>
        </p:txBody>
      </p:sp>
    </p:spTree>
    <p:extLst>
      <p:ext uri="{BB962C8B-B14F-4D97-AF65-F5344CB8AC3E}">
        <p14:creationId xmlns:p14="http://schemas.microsoft.com/office/powerpoint/2010/main" val="14620042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FB0CD1-710A-4C1C-AF75-69F7B9EAE04C}" type="datetimeFigureOut">
              <a:rPr lang="en-US" smtClean="0"/>
              <a:t>9/22/2015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600B37-5ACB-48E1-872B-9B66B63BA4C7}" type="slidenum">
              <a:rPr lang="en-US" smtClean="0"/>
              <a:t>‹#›</a:t>
            </a:fld>
            <a:endParaRPr lang="en-US"/>
          </a:p>
        </p:txBody>
      </p:sp>
    </p:spTree>
    <p:extLst>
      <p:ext uri="{BB962C8B-B14F-4D97-AF65-F5344CB8AC3E}">
        <p14:creationId xmlns:p14="http://schemas.microsoft.com/office/powerpoint/2010/main" val="5977847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FB0CD1-710A-4C1C-AF75-69F7B9EAE04C}" type="datetimeFigureOut">
              <a:rPr lang="en-US" smtClean="0"/>
              <a:t>9/22/2015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600B37-5ACB-48E1-872B-9B66B63BA4C7}" type="slidenum">
              <a:rPr lang="en-US" smtClean="0"/>
              <a:t>‹#›</a:t>
            </a:fld>
            <a:endParaRPr lang="en-US"/>
          </a:p>
        </p:txBody>
      </p:sp>
    </p:spTree>
    <p:extLst>
      <p:ext uri="{BB962C8B-B14F-4D97-AF65-F5344CB8AC3E}">
        <p14:creationId xmlns:p14="http://schemas.microsoft.com/office/powerpoint/2010/main" val="5831151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stretch>
            <a:fillRect/>
          </a:stretch>
        </p:blipFill>
        <p:spPr>
          <a:xfrm>
            <a:off x="685800" y="1965960"/>
            <a:ext cx="7789964" cy="4489132"/>
          </a:xfrm>
          <a:prstGeom prst="rect">
            <a:avLst/>
          </a:prstGeom>
        </p:spPr>
      </p:pic>
      <p:sp>
        <p:nvSpPr>
          <p:cNvPr id="2" name="Title 1"/>
          <p:cNvSpPr>
            <a:spLocks noGrp="1"/>
          </p:cNvSpPr>
          <p:nvPr>
            <p:ph type="ctrTitle"/>
          </p:nvPr>
        </p:nvSpPr>
        <p:spPr>
          <a:xfrm>
            <a:off x="685800" y="213360"/>
            <a:ext cx="7789964" cy="1539240"/>
          </a:xfrm>
          <a:solidFill>
            <a:srgbClr val="002060"/>
          </a:solidFill>
          <a:scene3d>
            <a:camera prst="orthographicFront"/>
            <a:lightRig rig="threePt" dir="t"/>
          </a:scene3d>
          <a:sp3d>
            <a:bevelT prst="angle"/>
          </a:sp3d>
        </p:spPr>
        <p:txBody>
          <a:bodyPr>
            <a:normAutofit fontScale="90000"/>
          </a:bodyPr>
          <a:lstStyle/>
          <a:p>
            <a:r>
              <a:rPr lang="en-US" b="1" dirty="0" smtClean="0">
                <a:solidFill>
                  <a:schemeClr val="bg1"/>
                </a:solidFill>
              </a:rPr>
              <a:t>Education of the Mind </a:t>
            </a:r>
            <a:br>
              <a:rPr lang="en-US" b="1" dirty="0" smtClean="0">
                <a:solidFill>
                  <a:schemeClr val="bg1"/>
                </a:solidFill>
              </a:rPr>
            </a:br>
            <a:r>
              <a:rPr lang="en-US" b="1" dirty="0" smtClean="0">
                <a:solidFill>
                  <a:schemeClr val="bg1"/>
                </a:solidFill>
              </a:rPr>
              <a:t>&amp; Its Faculties </a:t>
            </a:r>
            <a:endParaRPr lang="en-US" b="1" dirty="0">
              <a:solidFill>
                <a:schemeClr val="bg1"/>
              </a:solidFill>
            </a:endParaRPr>
          </a:p>
        </p:txBody>
      </p:sp>
      <p:sp>
        <p:nvSpPr>
          <p:cNvPr id="4" name="Subtitle 3"/>
          <p:cNvSpPr>
            <a:spLocks noGrp="1"/>
          </p:cNvSpPr>
          <p:nvPr>
            <p:ph type="subTitle" idx="1"/>
          </p:nvPr>
        </p:nvSpPr>
        <p:spPr>
          <a:xfrm>
            <a:off x="1346555" y="4455478"/>
            <a:ext cx="6858000" cy="1655762"/>
          </a:xfrm>
        </p:spPr>
        <p:txBody>
          <a:bodyPr anchor="ctr">
            <a:noAutofit/>
          </a:bodyPr>
          <a:lstStyle/>
          <a:p>
            <a:r>
              <a:rPr lang="en-US" sz="11500" b="1" dirty="0">
                <a:solidFill>
                  <a:schemeClr val="bg1"/>
                </a:solidFill>
              </a:rPr>
              <a:t>THINKING</a:t>
            </a:r>
          </a:p>
        </p:txBody>
      </p:sp>
      <p:sp>
        <p:nvSpPr>
          <p:cNvPr id="5" name="TextBox 4"/>
          <p:cNvSpPr txBox="1"/>
          <p:nvPr/>
        </p:nvSpPr>
        <p:spPr>
          <a:xfrm>
            <a:off x="7162800" y="6311899"/>
            <a:ext cx="1748976" cy="369332"/>
          </a:xfrm>
          <a:prstGeom prst="rect">
            <a:avLst/>
          </a:prstGeom>
          <a:noFill/>
        </p:spPr>
        <p:txBody>
          <a:bodyPr wrap="square" rtlCol="0">
            <a:spAutoFit/>
          </a:bodyPr>
          <a:lstStyle/>
          <a:p>
            <a:pPr algn="r"/>
            <a:r>
              <a:rPr lang="en-US" dirty="0" smtClean="0"/>
              <a:t>15</a:t>
            </a:r>
            <a:endParaRPr lang="en-US" dirty="0"/>
          </a:p>
        </p:txBody>
      </p:sp>
    </p:spTree>
    <p:extLst>
      <p:ext uri="{BB962C8B-B14F-4D97-AF65-F5344CB8AC3E}">
        <p14:creationId xmlns:p14="http://schemas.microsoft.com/office/powerpoint/2010/main" val="35847751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1960" y="280876"/>
            <a:ext cx="8214360" cy="994172"/>
          </a:xfrm>
          <a:solidFill>
            <a:srgbClr val="002060"/>
          </a:solidFill>
          <a:ln>
            <a:solidFill>
              <a:schemeClr val="tx1">
                <a:lumMod val="65000"/>
                <a:lumOff val="35000"/>
              </a:schemeClr>
            </a:solidFill>
          </a:ln>
          <a:effectLst>
            <a:glow rad="101600">
              <a:schemeClr val="accent3">
                <a:satMod val="175000"/>
                <a:alpha val="40000"/>
              </a:schemeClr>
            </a:glow>
          </a:effectLst>
        </p:spPr>
        <p:txBody>
          <a:bodyPr>
            <a:normAutofit/>
          </a:bodyPr>
          <a:lstStyle/>
          <a:p>
            <a:pPr algn="ctr"/>
            <a:r>
              <a:rPr lang="en-US" sz="6000" b="1" dirty="0" smtClean="0">
                <a:solidFill>
                  <a:schemeClr val="bg1"/>
                </a:solidFill>
              </a:rPr>
              <a:t>	Scientific Discovery</a:t>
            </a:r>
            <a:r>
              <a:rPr lang="en-US" dirty="0" smtClean="0"/>
              <a:t>	</a:t>
            </a:r>
            <a:endParaRPr lang="en-US" dirty="0"/>
          </a:p>
        </p:txBody>
      </p:sp>
      <p:sp>
        <p:nvSpPr>
          <p:cNvPr id="3" name="Content Placeholder 2"/>
          <p:cNvSpPr>
            <a:spLocks noGrp="1"/>
          </p:cNvSpPr>
          <p:nvPr>
            <p:ph idx="1"/>
          </p:nvPr>
        </p:nvSpPr>
        <p:spPr>
          <a:xfrm>
            <a:off x="441960" y="1417320"/>
            <a:ext cx="8214360" cy="5135880"/>
          </a:xfrm>
        </p:spPr>
        <p:txBody>
          <a:bodyPr>
            <a:normAutofit/>
          </a:bodyPr>
          <a:lstStyle/>
          <a:p>
            <a:r>
              <a:rPr lang="en-US" b="1" dirty="0" smtClean="0">
                <a:solidFill>
                  <a:srgbClr val="002060"/>
                </a:solidFill>
                <a:latin typeface="Arial Narrow" panose="020B0606020202030204" pitchFamily="34" charset="0"/>
              </a:rPr>
              <a:t>What do we know about the phenomenon of genius?</a:t>
            </a:r>
          </a:p>
          <a:p>
            <a:r>
              <a:rPr lang="en-US" b="1" dirty="0" smtClean="0">
                <a:solidFill>
                  <a:srgbClr val="002060"/>
                </a:solidFill>
                <a:latin typeface="Arial Narrow" panose="020B0606020202030204" pitchFamily="34" charset="0"/>
              </a:rPr>
              <a:t>According to Popper and the testimony of many great scientific discoverers, the process of formulating new hypotheses is intuitive rather than logical. The process of logical analysis, testing and validation comes only afterwards.</a:t>
            </a:r>
          </a:p>
          <a:p>
            <a:r>
              <a:rPr lang="en-US" b="1" dirty="0" smtClean="0">
                <a:solidFill>
                  <a:srgbClr val="002060"/>
                </a:solidFill>
                <a:latin typeface="Arial Narrow" panose="020B0606020202030204" pitchFamily="34" charset="0"/>
              </a:rPr>
              <a:t>Why is it then that almost all science education focuses on the process of validation rather than on the process of discovery itself?</a:t>
            </a:r>
          </a:p>
          <a:p>
            <a:r>
              <a:rPr lang="en-US" b="1" dirty="0" smtClean="0">
                <a:solidFill>
                  <a:srgbClr val="002060"/>
                </a:solidFill>
                <a:latin typeface="Arial Narrow" panose="020B0606020202030204" pitchFamily="34" charset="0"/>
              </a:rPr>
              <a:t>What do we know about the process of discovery that can be taught? </a:t>
            </a:r>
          </a:p>
        </p:txBody>
      </p:sp>
      <p:sp>
        <p:nvSpPr>
          <p:cNvPr id="4" name="TextBox 3"/>
          <p:cNvSpPr txBox="1"/>
          <p:nvPr/>
        </p:nvSpPr>
        <p:spPr>
          <a:xfrm>
            <a:off x="6797040" y="6326140"/>
            <a:ext cx="1748976" cy="369332"/>
          </a:xfrm>
          <a:prstGeom prst="rect">
            <a:avLst/>
          </a:prstGeom>
          <a:noFill/>
        </p:spPr>
        <p:txBody>
          <a:bodyPr wrap="square" rtlCol="0">
            <a:spAutoFit/>
          </a:bodyPr>
          <a:lstStyle/>
          <a:p>
            <a:pPr algn="r"/>
            <a:r>
              <a:rPr lang="en-US" dirty="0" smtClean="0"/>
              <a:t>18</a:t>
            </a:r>
            <a:endParaRPr lang="en-US" dirty="0"/>
          </a:p>
        </p:txBody>
      </p:sp>
    </p:spTree>
    <p:extLst>
      <p:ext uri="{BB962C8B-B14F-4D97-AF65-F5344CB8AC3E}">
        <p14:creationId xmlns:p14="http://schemas.microsoft.com/office/powerpoint/2010/main" val="3857309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1960" y="280876"/>
            <a:ext cx="8214360" cy="994172"/>
          </a:xfrm>
          <a:solidFill>
            <a:srgbClr val="002060"/>
          </a:solidFill>
          <a:ln>
            <a:solidFill>
              <a:schemeClr val="tx1">
                <a:lumMod val="65000"/>
                <a:lumOff val="35000"/>
              </a:schemeClr>
            </a:solidFill>
          </a:ln>
          <a:effectLst>
            <a:glow rad="101600">
              <a:schemeClr val="accent3">
                <a:satMod val="175000"/>
                <a:alpha val="40000"/>
              </a:schemeClr>
            </a:glow>
          </a:effectLst>
        </p:spPr>
        <p:txBody>
          <a:bodyPr>
            <a:normAutofit/>
          </a:bodyPr>
          <a:lstStyle/>
          <a:p>
            <a:pPr algn="ctr"/>
            <a:r>
              <a:rPr lang="en-US" sz="6000" b="1" dirty="0" smtClean="0">
                <a:solidFill>
                  <a:schemeClr val="bg1"/>
                </a:solidFill>
              </a:rPr>
              <a:t>	Bias for Physicality </a:t>
            </a:r>
            <a:r>
              <a:rPr lang="en-US" dirty="0" smtClean="0"/>
              <a:t>	</a:t>
            </a:r>
            <a:endParaRPr lang="en-US" dirty="0"/>
          </a:p>
        </p:txBody>
      </p:sp>
      <p:sp>
        <p:nvSpPr>
          <p:cNvPr id="3" name="Content Placeholder 2"/>
          <p:cNvSpPr>
            <a:spLocks noGrp="1"/>
          </p:cNvSpPr>
          <p:nvPr>
            <p:ph idx="1"/>
          </p:nvPr>
        </p:nvSpPr>
        <p:spPr>
          <a:xfrm>
            <a:off x="441960" y="1417320"/>
            <a:ext cx="8214360" cy="5135880"/>
          </a:xfrm>
        </p:spPr>
        <p:txBody>
          <a:bodyPr>
            <a:normAutofit/>
          </a:bodyPr>
          <a:lstStyle/>
          <a:p>
            <a:r>
              <a:rPr lang="en-US" b="1" dirty="0" smtClean="0">
                <a:solidFill>
                  <a:srgbClr val="8A0000"/>
                </a:solidFill>
              </a:rPr>
              <a:t>What is reality? </a:t>
            </a:r>
          </a:p>
          <a:p>
            <a:pPr lvl="1"/>
            <a:r>
              <a:rPr lang="en-US" b="1" dirty="0" smtClean="0">
                <a:solidFill>
                  <a:srgbClr val="002060"/>
                </a:solidFill>
                <a:latin typeface="Arial Narrow" panose="020B0606020202030204" pitchFamily="34" charset="0"/>
              </a:rPr>
              <a:t>Material?</a:t>
            </a:r>
          </a:p>
          <a:p>
            <a:pPr lvl="1"/>
            <a:r>
              <a:rPr lang="en-US" b="1" dirty="0" smtClean="0">
                <a:solidFill>
                  <a:srgbClr val="002060"/>
                </a:solidFill>
                <a:latin typeface="Arial Narrow" panose="020B0606020202030204" pitchFamily="34" charset="0"/>
              </a:rPr>
              <a:t>Emotional? </a:t>
            </a:r>
          </a:p>
          <a:p>
            <a:pPr lvl="1"/>
            <a:r>
              <a:rPr lang="en-US" b="1" dirty="0" err="1" smtClean="0">
                <a:solidFill>
                  <a:srgbClr val="002060"/>
                </a:solidFill>
                <a:latin typeface="Arial Narrow" panose="020B0606020202030204" pitchFamily="34" charset="0"/>
              </a:rPr>
              <a:t>Conceptional</a:t>
            </a:r>
            <a:r>
              <a:rPr lang="en-US" b="1" dirty="0" smtClean="0">
                <a:solidFill>
                  <a:srgbClr val="002060"/>
                </a:solidFill>
                <a:latin typeface="Arial Narrow" panose="020B0606020202030204" pitchFamily="34" charset="0"/>
              </a:rPr>
              <a:t>?</a:t>
            </a:r>
          </a:p>
          <a:p>
            <a:pPr lvl="1"/>
            <a:r>
              <a:rPr lang="en-US" b="1" dirty="0" smtClean="0">
                <a:solidFill>
                  <a:srgbClr val="002060"/>
                </a:solidFill>
                <a:latin typeface="Arial Narrow" panose="020B0606020202030204" pitchFamily="34" charset="0"/>
              </a:rPr>
              <a:t>Consciousness? </a:t>
            </a:r>
          </a:p>
          <a:p>
            <a:r>
              <a:rPr lang="en-US" b="1" dirty="0" smtClean="0">
                <a:solidFill>
                  <a:srgbClr val="8A0000"/>
                </a:solidFill>
              </a:rPr>
              <a:t>Dependence on the senses has created an implicit bias for the objective material dimensions of reality</a:t>
            </a:r>
          </a:p>
          <a:p>
            <a:pPr lvl="1"/>
            <a:r>
              <a:rPr lang="en-US" b="1" dirty="0" smtClean="0">
                <a:solidFill>
                  <a:srgbClr val="002060"/>
                </a:solidFill>
                <a:latin typeface="Arial Narrow" panose="020B0606020202030204" pitchFamily="34" charset="0"/>
              </a:rPr>
              <a:t>Correlation does not prove causality – psychotropic drugs      </a:t>
            </a:r>
          </a:p>
          <a:p>
            <a:pPr lvl="1"/>
            <a:r>
              <a:rPr lang="en-US" b="1" dirty="0" smtClean="0">
                <a:solidFill>
                  <a:srgbClr val="002060"/>
                </a:solidFill>
                <a:latin typeface="Arial Narrow" panose="020B0606020202030204" pitchFamily="34" charset="0"/>
              </a:rPr>
              <a:t>Downgrading the subjective dimension of reality</a:t>
            </a:r>
          </a:p>
          <a:p>
            <a:r>
              <a:rPr lang="en-US" b="1" dirty="0" smtClean="0">
                <a:solidFill>
                  <a:srgbClr val="8A0000"/>
                </a:solidFill>
              </a:rPr>
              <a:t>The unrealized is not the unrealizable</a:t>
            </a:r>
          </a:p>
          <a:p>
            <a:pPr lvl="1"/>
            <a:r>
              <a:rPr lang="en-US" b="1" dirty="0" smtClean="0">
                <a:solidFill>
                  <a:srgbClr val="002060"/>
                </a:solidFill>
                <a:latin typeface="Arial Narrow" panose="020B0606020202030204" pitchFamily="34" charset="0"/>
              </a:rPr>
              <a:t>Dominance of the past and present over the future</a:t>
            </a:r>
          </a:p>
          <a:p>
            <a:pPr lvl="1"/>
            <a:r>
              <a:rPr lang="en-US" b="1" dirty="0" smtClean="0">
                <a:solidFill>
                  <a:srgbClr val="002060"/>
                </a:solidFill>
                <a:latin typeface="Arial Narrow" panose="020B0606020202030204" pitchFamily="34" charset="0"/>
              </a:rPr>
              <a:t>Determinative power of anticipation and aspiration </a:t>
            </a:r>
          </a:p>
          <a:p>
            <a:pPr lvl="1"/>
            <a:endParaRPr lang="en-US" dirty="0"/>
          </a:p>
        </p:txBody>
      </p:sp>
      <p:sp>
        <p:nvSpPr>
          <p:cNvPr id="4" name="TextBox 3"/>
          <p:cNvSpPr txBox="1"/>
          <p:nvPr/>
        </p:nvSpPr>
        <p:spPr>
          <a:xfrm>
            <a:off x="6797040" y="6326140"/>
            <a:ext cx="1748976" cy="369332"/>
          </a:xfrm>
          <a:prstGeom prst="rect">
            <a:avLst/>
          </a:prstGeom>
          <a:noFill/>
        </p:spPr>
        <p:txBody>
          <a:bodyPr wrap="square" rtlCol="0">
            <a:spAutoFit/>
          </a:bodyPr>
          <a:lstStyle/>
          <a:p>
            <a:pPr algn="r"/>
            <a:r>
              <a:rPr lang="en-US" dirty="0" smtClean="0"/>
              <a:t>18</a:t>
            </a:r>
            <a:endParaRPr lang="en-US" dirty="0"/>
          </a:p>
        </p:txBody>
      </p:sp>
    </p:spTree>
    <p:extLst>
      <p:ext uri="{BB962C8B-B14F-4D97-AF65-F5344CB8AC3E}">
        <p14:creationId xmlns:p14="http://schemas.microsoft.com/office/powerpoint/2010/main" val="1695260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1960" y="280876"/>
            <a:ext cx="8214360" cy="994172"/>
          </a:xfrm>
          <a:solidFill>
            <a:srgbClr val="002060"/>
          </a:solidFill>
          <a:ln>
            <a:solidFill>
              <a:schemeClr val="tx1">
                <a:lumMod val="65000"/>
                <a:lumOff val="35000"/>
              </a:schemeClr>
            </a:solidFill>
          </a:ln>
          <a:effectLst>
            <a:glow rad="101600">
              <a:schemeClr val="accent3">
                <a:satMod val="175000"/>
                <a:alpha val="40000"/>
              </a:schemeClr>
            </a:glow>
          </a:effectLst>
        </p:spPr>
        <p:txBody>
          <a:bodyPr>
            <a:normAutofit/>
          </a:bodyPr>
          <a:lstStyle/>
          <a:p>
            <a:pPr algn="ctr"/>
            <a:r>
              <a:rPr lang="en-US" sz="6000" b="1" dirty="0" smtClean="0">
                <a:solidFill>
                  <a:schemeClr val="bg1"/>
                </a:solidFill>
              </a:rPr>
              <a:t>	Unification in Science</a:t>
            </a:r>
            <a:endParaRPr lang="en-US" dirty="0"/>
          </a:p>
        </p:txBody>
      </p:sp>
      <p:sp>
        <p:nvSpPr>
          <p:cNvPr id="3" name="Content Placeholder 2"/>
          <p:cNvSpPr>
            <a:spLocks noGrp="1"/>
          </p:cNvSpPr>
          <p:nvPr>
            <p:ph idx="1"/>
          </p:nvPr>
        </p:nvSpPr>
        <p:spPr>
          <a:xfrm>
            <a:off x="441960" y="1417320"/>
            <a:ext cx="8214360" cy="5135880"/>
          </a:xfrm>
        </p:spPr>
        <p:txBody>
          <a:bodyPr>
            <a:normAutofit/>
          </a:bodyPr>
          <a:lstStyle/>
          <a:p>
            <a:r>
              <a:rPr lang="en-US" b="1" dirty="0" smtClean="0">
                <a:solidFill>
                  <a:srgbClr val="002060"/>
                </a:solidFill>
                <a:latin typeface="Arial Narrow" panose="020B0606020202030204" pitchFamily="34" charset="0"/>
              </a:rPr>
              <a:t>Great scientific discoveries unify apparently disparate or independent phenomena</a:t>
            </a:r>
          </a:p>
          <a:p>
            <a:pPr lvl="1"/>
            <a:r>
              <a:rPr lang="en-US" b="1" dirty="0" smtClean="0">
                <a:solidFill>
                  <a:srgbClr val="002060"/>
                </a:solidFill>
                <a:latin typeface="Arial Narrow" panose="020B0606020202030204" pitchFamily="34" charset="0"/>
              </a:rPr>
              <a:t>Newton – motion &amp; inertia</a:t>
            </a:r>
          </a:p>
          <a:p>
            <a:pPr lvl="1"/>
            <a:r>
              <a:rPr lang="en-US" b="1" dirty="0" smtClean="0">
                <a:solidFill>
                  <a:srgbClr val="002060"/>
                </a:solidFill>
                <a:latin typeface="Arial Narrow" panose="020B0606020202030204" pitchFamily="34" charset="0"/>
              </a:rPr>
              <a:t>Maxwell – magnetism &amp; electricity</a:t>
            </a:r>
          </a:p>
          <a:p>
            <a:pPr lvl="1"/>
            <a:r>
              <a:rPr lang="en-US" b="1" dirty="0" smtClean="0">
                <a:solidFill>
                  <a:srgbClr val="002060"/>
                </a:solidFill>
                <a:latin typeface="Arial Narrow" panose="020B0606020202030204" pitchFamily="34" charset="0"/>
              </a:rPr>
              <a:t>Einstein – matter &amp; energy, gravity &amp; acceleration, space &amp; time</a:t>
            </a:r>
          </a:p>
          <a:p>
            <a:r>
              <a:rPr lang="en-US" b="1" dirty="0" smtClean="0">
                <a:solidFill>
                  <a:srgbClr val="002060"/>
                </a:solidFill>
                <a:latin typeface="Arial Narrow" panose="020B0606020202030204" pitchFamily="34" charset="0"/>
              </a:rPr>
              <a:t>The capacity to conceive of apparent contradictions as complementary dimensions of a wider reality is a characteristic of genius</a:t>
            </a:r>
          </a:p>
          <a:p>
            <a:r>
              <a:rPr lang="en-US" b="1" dirty="0" smtClean="0">
                <a:solidFill>
                  <a:srgbClr val="002060"/>
                </a:solidFill>
                <a:latin typeface="Arial Narrow" panose="020B0606020202030204" pitchFamily="34" charset="0"/>
              </a:rPr>
              <a:t>Can it be taught?</a:t>
            </a:r>
          </a:p>
        </p:txBody>
      </p:sp>
      <p:sp>
        <p:nvSpPr>
          <p:cNvPr id="4" name="TextBox 3"/>
          <p:cNvSpPr txBox="1"/>
          <p:nvPr/>
        </p:nvSpPr>
        <p:spPr>
          <a:xfrm>
            <a:off x="6797040" y="6326140"/>
            <a:ext cx="1748976" cy="369332"/>
          </a:xfrm>
          <a:prstGeom prst="rect">
            <a:avLst/>
          </a:prstGeom>
          <a:noFill/>
        </p:spPr>
        <p:txBody>
          <a:bodyPr wrap="square" rtlCol="0">
            <a:spAutoFit/>
          </a:bodyPr>
          <a:lstStyle/>
          <a:p>
            <a:pPr algn="r"/>
            <a:r>
              <a:rPr lang="en-US" dirty="0" smtClean="0"/>
              <a:t>18</a:t>
            </a:r>
            <a:endParaRPr lang="en-US" dirty="0"/>
          </a:p>
        </p:txBody>
      </p:sp>
      <p:pic>
        <p:nvPicPr>
          <p:cNvPr id="1026" name="Picture 2" descr="Think Outside the Box"/>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6545" y="4671875"/>
            <a:ext cx="2259397" cy="19524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5927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1158874"/>
          </a:xfrm>
          <a:solidFill>
            <a:srgbClr val="002060"/>
          </a:solidFill>
          <a:scene3d>
            <a:camera prst="orthographicFront"/>
            <a:lightRig rig="threePt" dir="t"/>
          </a:scene3d>
          <a:sp3d>
            <a:bevelT/>
          </a:sp3d>
        </p:spPr>
        <p:txBody>
          <a:bodyPr/>
          <a:lstStyle/>
          <a:p>
            <a:pPr algn="ctr"/>
            <a:r>
              <a:rPr lang="en-US" sz="6000" b="1" dirty="0" smtClean="0">
                <a:solidFill>
                  <a:schemeClr val="bg1"/>
                </a:solidFill>
              </a:rPr>
              <a:t>Types of Thinking</a:t>
            </a:r>
            <a:r>
              <a:rPr lang="en-US" dirty="0" smtClean="0"/>
              <a:t>	</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883528135"/>
              </p:ext>
            </p:extLst>
          </p:nvPr>
        </p:nvGraphicFramePr>
        <p:xfrm>
          <a:off x="628651" y="1889760"/>
          <a:ext cx="7886700" cy="4130041"/>
        </p:xfrm>
        <a:graphic>
          <a:graphicData uri="http://schemas.openxmlformats.org/drawingml/2006/table">
            <a:tbl>
              <a:tblPr firstRow="1" bandRow="1">
                <a:tableStyleId>{5C22544A-7EE6-4342-B048-85BDC9FD1C3A}</a:tableStyleId>
              </a:tblPr>
              <a:tblGrid>
                <a:gridCol w="2628900">
                  <a:extLst>
                    <a:ext uri="{9D8B030D-6E8A-4147-A177-3AD203B41FA5}">
                      <a16:colId xmlns="" xmlns:a16="http://schemas.microsoft.com/office/drawing/2014/main" val="493650019"/>
                    </a:ext>
                  </a:extLst>
                </a:gridCol>
                <a:gridCol w="2628900">
                  <a:extLst>
                    <a:ext uri="{9D8B030D-6E8A-4147-A177-3AD203B41FA5}">
                      <a16:colId xmlns="" xmlns:a16="http://schemas.microsoft.com/office/drawing/2014/main" val="4158633061"/>
                    </a:ext>
                  </a:extLst>
                </a:gridCol>
                <a:gridCol w="2628900">
                  <a:extLst>
                    <a:ext uri="{9D8B030D-6E8A-4147-A177-3AD203B41FA5}">
                      <a16:colId xmlns="" xmlns:a16="http://schemas.microsoft.com/office/drawing/2014/main" val="1116023373"/>
                    </a:ext>
                  </a:extLst>
                </a:gridCol>
              </a:tblGrid>
              <a:tr h="1369628">
                <a:tc>
                  <a:txBody>
                    <a:bodyPr/>
                    <a:lstStyle/>
                    <a:p>
                      <a:pPr algn="ctr"/>
                      <a:r>
                        <a:rPr lang="en-US" sz="3200" b="1" dirty="0" smtClean="0"/>
                        <a:t>Analytic</a:t>
                      </a:r>
                      <a:endParaRPr lang="en-US" sz="3200" b="1" dirty="0"/>
                    </a:p>
                  </a:txBody>
                  <a:tcPr marL="68580" marR="68580" marT="34290" marB="34290" anchor="ctr"/>
                </a:tc>
                <a:tc>
                  <a:txBody>
                    <a:bodyPr/>
                    <a:lstStyle/>
                    <a:p>
                      <a:pPr algn="ctr"/>
                      <a:r>
                        <a:rPr lang="en-US" sz="3200" b="1" dirty="0" smtClean="0"/>
                        <a:t>Reductionism</a:t>
                      </a:r>
                      <a:endParaRPr lang="en-US" sz="3200" b="1" dirty="0"/>
                    </a:p>
                  </a:txBody>
                  <a:tcPr marL="68580" marR="68580" marT="34290" marB="34290" anchor="ctr"/>
                </a:tc>
                <a:tc>
                  <a:txBody>
                    <a:bodyPr/>
                    <a:lstStyle/>
                    <a:p>
                      <a:pPr algn="ctr"/>
                      <a:r>
                        <a:rPr lang="en-US" sz="3200" b="1" dirty="0" smtClean="0"/>
                        <a:t>Uniqueness</a:t>
                      </a:r>
                      <a:endParaRPr lang="en-US" sz="3200" b="1" dirty="0"/>
                    </a:p>
                  </a:txBody>
                  <a:tcPr marL="68580" marR="68580" marT="34290" marB="34290" anchor="ctr"/>
                </a:tc>
                <a:extLst>
                  <a:ext uri="{0D108BD9-81ED-4DB2-BD59-A6C34878D82A}">
                    <a16:rowId xmlns="" xmlns:a16="http://schemas.microsoft.com/office/drawing/2014/main" val="3982204760"/>
                  </a:ext>
                </a:extLst>
              </a:tr>
              <a:tr h="1369628">
                <a:tc>
                  <a:txBody>
                    <a:bodyPr/>
                    <a:lstStyle/>
                    <a:p>
                      <a:pPr algn="ctr"/>
                      <a:r>
                        <a:rPr lang="en-US" sz="3000" b="1" dirty="0" smtClean="0"/>
                        <a:t>Synthetic</a:t>
                      </a:r>
                      <a:endParaRPr lang="en-US" sz="3000" b="1" dirty="0"/>
                    </a:p>
                  </a:txBody>
                  <a:tcPr marL="68580" marR="68580" marT="34290" marB="34290" anchor="ctr"/>
                </a:tc>
                <a:tc>
                  <a:txBody>
                    <a:bodyPr/>
                    <a:lstStyle/>
                    <a:p>
                      <a:pPr algn="ctr"/>
                      <a:r>
                        <a:rPr lang="en-US" sz="3000" b="1" dirty="0" smtClean="0"/>
                        <a:t>Systemic</a:t>
                      </a:r>
                      <a:endParaRPr lang="en-US" sz="3000" b="1" dirty="0"/>
                    </a:p>
                  </a:txBody>
                  <a:tcPr marL="68580" marR="68580" marT="34290" marB="34290" anchor="ctr"/>
                </a:tc>
                <a:tc>
                  <a:txBody>
                    <a:bodyPr/>
                    <a:lstStyle/>
                    <a:p>
                      <a:pPr algn="ctr"/>
                      <a:r>
                        <a:rPr lang="en-US" sz="3000" b="1" dirty="0" smtClean="0"/>
                        <a:t>Commonalty</a:t>
                      </a:r>
                      <a:endParaRPr lang="en-US" sz="3000" b="1" dirty="0"/>
                    </a:p>
                  </a:txBody>
                  <a:tcPr marL="68580" marR="68580" marT="34290" marB="34290" anchor="ctr"/>
                </a:tc>
                <a:extLst>
                  <a:ext uri="{0D108BD9-81ED-4DB2-BD59-A6C34878D82A}">
                    <a16:rowId xmlns="" xmlns:a16="http://schemas.microsoft.com/office/drawing/2014/main" val="198519559"/>
                  </a:ext>
                </a:extLst>
              </a:tr>
              <a:tr h="1390785">
                <a:tc>
                  <a:txBody>
                    <a:bodyPr/>
                    <a:lstStyle/>
                    <a:p>
                      <a:pPr algn="ctr"/>
                      <a:r>
                        <a:rPr lang="en-US" sz="3000" b="1" dirty="0" smtClean="0"/>
                        <a:t>Integrative</a:t>
                      </a:r>
                      <a:endParaRPr lang="en-US" sz="3000" b="1" dirty="0"/>
                    </a:p>
                  </a:txBody>
                  <a:tcPr marL="68580" marR="68580" marT="34290" marB="34290" anchor="ctr"/>
                </a:tc>
                <a:tc>
                  <a:txBody>
                    <a:bodyPr/>
                    <a:lstStyle/>
                    <a:p>
                      <a:pPr algn="ctr"/>
                      <a:r>
                        <a:rPr lang="en-US" sz="3000" b="1" baseline="0" dirty="0" smtClean="0"/>
                        <a:t>Unifying</a:t>
                      </a:r>
                      <a:endParaRPr lang="en-US" sz="3000" b="1" dirty="0"/>
                    </a:p>
                  </a:txBody>
                  <a:tcPr marL="68580" marR="68580" marT="34290" marB="34290" anchor="ctr"/>
                </a:tc>
                <a:tc>
                  <a:txBody>
                    <a:bodyPr/>
                    <a:lstStyle/>
                    <a:p>
                      <a:pPr algn="ctr"/>
                      <a:r>
                        <a:rPr lang="en-US" sz="3000" b="1" dirty="0" smtClean="0"/>
                        <a:t>Essentiality</a:t>
                      </a:r>
                      <a:endParaRPr lang="en-US" sz="3000" b="1" dirty="0"/>
                    </a:p>
                  </a:txBody>
                  <a:tcPr marL="68580" marR="68580" marT="34290" marB="34290" anchor="ctr"/>
                </a:tc>
                <a:extLst>
                  <a:ext uri="{0D108BD9-81ED-4DB2-BD59-A6C34878D82A}">
                    <a16:rowId xmlns="" xmlns:a16="http://schemas.microsoft.com/office/drawing/2014/main" val="1501487817"/>
                  </a:ext>
                </a:extLst>
              </a:tr>
            </a:tbl>
          </a:graphicData>
        </a:graphic>
      </p:graphicFrame>
      <p:sp>
        <p:nvSpPr>
          <p:cNvPr id="5" name="TextBox 4"/>
          <p:cNvSpPr txBox="1"/>
          <p:nvPr/>
        </p:nvSpPr>
        <p:spPr>
          <a:xfrm>
            <a:off x="6903720" y="6311899"/>
            <a:ext cx="1748976" cy="369332"/>
          </a:xfrm>
          <a:prstGeom prst="rect">
            <a:avLst/>
          </a:prstGeom>
          <a:noFill/>
        </p:spPr>
        <p:txBody>
          <a:bodyPr wrap="square" rtlCol="0">
            <a:spAutoFit/>
          </a:bodyPr>
          <a:lstStyle/>
          <a:p>
            <a:pPr algn="r"/>
            <a:r>
              <a:rPr lang="en-US" dirty="0" smtClean="0"/>
              <a:t>16</a:t>
            </a:r>
            <a:endParaRPr lang="en-US" dirty="0"/>
          </a:p>
        </p:txBody>
      </p:sp>
    </p:spTree>
    <p:extLst>
      <p:ext uri="{BB962C8B-B14F-4D97-AF65-F5344CB8AC3E}">
        <p14:creationId xmlns:p14="http://schemas.microsoft.com/office/powerpoint/2010/main" val="28620733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760" y="259080"/>
            <a:ext cx="8378188" cy="1357690"/>
          </a:xfrm>
          <a:solidFill>
            <a:srgbClr val="002060"/>
          </a:solidFill>
          <a:scene3d>
            <a:camera prst="orthographicFront"/>
            <a:lightRig rig="threePt" dir="t"/>
          </a:scene3d>
          <a:sp3d>
            <a:bevelT w="152400" h="50800" prst="softRound"/>
          </a:sp3d>
        </p:spPr>
        <p:txBody>
          <a:bodyPr>
            <a:noAutofit/>
          </a:bodyPr>
          <a:lstStyle/>
          <a:p>
            <a:pPr algn="ctr"/>
            <a:r>
              <a:rPr lang="en-US" b="1" dirty="0" smtClean="0">
                <a:solidFill>
                  <a:schemeClr val="bg1"/>
                </a:solidFill>
              </a:rPr>
              <a:t>Dualistic, Synthetic &amp; </a:t>
            </a:r>
            <a:br>
              <a:rPr lang="en-US" b="1" dirty="0" smtClean="0">
                <a:solidFill>
                  <a:schemeClr val="bg1"/>
                </a:solidFill>
              </a:rPr>
            </a:br>
            <a:r>
              <a:rPr lang="en-US" b="1" dirty="0" smtClean="0">
                <a:solidFill>
                  <a:schemeClr val="bg1"/>
                </a:solidFill>
              </a:rPr>
              <a:t>Integrative Thinking</a:t>
            </a:r>
            <a:endParaRPr lang="en-US" b="1" dirty="0">
              <a:solidFill>
                <a:schemeClr val="bg1"/>
              </a:solidFill>
            </a:endParaRPr>
          </a:p>
        </p:txBody>
      </p:sp>
      <p:sp>
        <p:nvSpPr>
          <p:cNvPr id="3" name="Content Placeholder 2"/>
          <p:cNvSpPr>
            <a:spLocks noGrp="1"/>
          </p:cNvSpPr>
          <p:nvPr>
            <p:ph idx="1"/>
          </p:nvPr>
        </p:nvSpPr>
        <p:spPr>
          <a:xfrm>
            <a:off x="320040" y="1769171"/>
            <a:ext cx="8588329" cy="4570669"/>
          </a:xfrm>
        </p:spPr>
        <p:txBody>
          <a:bodyPr>
            <a:normAutofit fontScale="77500" lnSpcReduction="20000"/>
          </a:bodyPr>
          <a:lstStyle/>
          <a:p>
            <a:pPr>
              <a:spcBef>
                <a:spcPts val="600"/>
              </a:spcBef>
              <a:spcAft>
                <a:spcPts val="600"/>
              </a:spcAft>
            </a:pPr>
            <a:r>
              <a:rPr lang="en-US" sz="3100" b="1" dirty="0" smtClean="0">
                <a:solidFill>
                  <a:srgbClr val="002060"/>
                </a:solidFill>
              </a:rPr>
              <a:t>Dualistic – views reality in terms of contradictions or mutual exclusive opposites – truth vs. truth -- categorization</a:t>
            </a:r>
          </a:p>
          <a:p>
            <a:pPr lvl="1"/>
            <a:r>
              <a:rPr lang="en-US" sz="2800" b="1" dirty="0" smtClean="0">
                <a:solidFill>
                  <a:srgbClr val="8A0000"/>
                </a:solidFill>
                <a:latin typeface="Arial Narrow" panose="020B0606020202030204" pitchFamily="34" charset="0"/>
              </a:rPr>
              <a:t>Neoliberalism vs Keynesianism </a:t>
            </a:r>
          </a:p>
          <a:p>
            <a:pPr lvl="1">
              <a:spcBef>
                <a:spcPts val="600"/>
              </a:spcBef>
              <a:spcAft>
                <a:spcPts val="600"/>
              </a:spcAft>
            </a:pPr>
            <a:r>
              <a:rPr lang="en-US" sz="2800" b="1" dirty="0" smtClean="0">
                <a:solidFill>
                  <a:srgbClr val="8A0000"/>
                </a:solidFill>
                <a:latin typeface="Arial Narrow" panose="020B0606020202030204" pitchFamily="34" charset="0"/>
              </a:rPr>
              <a:t>Individualism vs. Collectivism</a:t>
            </a:r>
            <a:r>
              <a:rPr lang="en-US" sz="2800" dirty="0" smtClean="0">
                <a:solidFill>
                  <a:srgbClr val="8A0000"/>
                </a:solidFill>
                <a:latin typeface="Arial Narrow" panose="020B0606020202030204" pitchFamily="34" charset="0"/>
              </a:rPr>
              <a:t>  </a:t>
            </a:r>
          </a:p>
          <a:p>
            <a:pPr>
              <a:spcBef>
                <a:spcPts val="600"/>
              </a:spcBef>
              <a:spcAft>
                <a:spcPts val="600"/>
              </a:spcAft>
            </a:pPr>
            <a:r>
              <a:rPr lang="en-US" sz="3100" b="1" dirty="0" smtClean="0">
                <a:solidFill>
                  <a:srgbClr val="002060"/>
                </a:solidFill>
              </a:rPr>
              <a:t>Holistic – views reality comprehensively and inclusively</a:t>
            </a:r>
            <a:endParaRPr lang="en-US" sz="3100" dirty="0" smtClean="0">
              <a:solidFill>
                <a:srgbClr val="002060"/>
              </a:solidFill>
            </a:endParaRPr>
          </a:p>
          <a:p>
            <a:pPr lvl="1"/>
            <a:r>
              <a:rPr lang="en-US" sz="2800" b="1" dirty="0" smtClean="0">
                <a:solidFill>
                  <a:srgbClr val="8A0000"/>
                </a:solidFill>
                <a:latin typeface="Arial Narrow" panose="020B0606020202030204" pitchFamily="34" charset="0"/>
              </a:rPr>
              <a:t>No freedom without responsibility</a:t>
            </a:r>
          </a:p>
          <a:p>
            <a:pPr lvl="1"/>
            <a:r>
              <a:rPr lang="en-US" sz="2800" b="1" dirty="0" smtClean="0">
                <a:solidFill>
                  <a:srgbClr val="8A0000"/>
                </a:solidFill>
                <a:latin typeface="Arial Narrow" panose="020B0606020202030204" pitchFamily="34" charset="0"/>
              </a:rPr>
              <a:t>No free markets without regulation </a:t>
            </a:r>
          </a:p>
          <a:p>
            <a:pPr>
              <a:spcBef>
                <a:spcPts val="600"/>
              </a:spcBef>
              <a:spcAft>
                <a:spcPts val="600"/>
              </a:spcAft>
            </a:pPr>
            <a:r>
              <a:rPr lang="en-US" sz="3100" b="1" dirty="0" smtClean="0">
                <a:solidFill>
                  <a:srgbClr val="002060"/>
                </a:solidFill>
              </a:rPr>
              <a:t>Integrative – reconciles apparent </a:t>
            </a:r>
            <a:r>
              <a:rPr lang="en-US" sz="3100" b="1" dirty="0">
                <a:solidFill>
                  <a:srgbClr val="002060"/>
                </a:solidFill>
              </a:rPr>
              <a:t>contradictions as complementary poles of a wider reality – truths completing truths</a:t>
            </a:r>
            <a:r>
              <a:rPr lang="en-US" sz="3100" dirty="0">
                <a:solidFill>
                  <a:srgbClr val="002060"/>
                </a:solidFill>
              </a:rPr>
              <a:t> </a:t>
            </a:r>
            <a:r>
              <a:rPr lang="en-US" sz="3100" dirty="0" smtClean="0">
                <a:solidFill>
                  <a:srgbClr val="002060"/>
                </a:solidFill>
              </a:rPr>
              <a:t>– </a:t>
            </a:r>
            <a:r>
              <a:rPr lang="en-US" sz="3100" b="1" dirty="0" smtClean="0">
                <a:solidFill>
                  <a:srgbClr val="002060"/>
                </a:solidFill>
              </a:rPr>
              <a:t>reveals the underlying transdisciplinary principles</a:t>
            </a:r>
          </a:p>
          <a:p>
            <a:pPr lvl="1">
              <a:spcAft>
                <a:spcPts val="600"/>
              </a:spcAft>
            </a:pPr>
            <a:r>
              <a:rPr lang="en-US" sz="2800" b="1" dirty="0" smtClean="0">
                <a:solidFill>
                  <a:srgbClr val="8A0000"/>
                </a:solidFill>
                <a:latin typeface="Arial Narrow" panose="020B0606020202030204" pitchFamily="34" charset="0"/>
              </a:rPr>
              <a:t>Individual and Society are complementary dimensions</a:t>
            </a:r>
          </a:p>
          <a:p>
            <a:pPr lvl="1"/>
            <a:r>
              <a:rPr lang="en-US" sz="2800" b="1" dirty="0" smtClean="0">
                <a:solidFill>
                  <a:srgbClr val="8A0000"/>
                </a:solidFill>
                <a:latin typeface="Arial Narrow" panose="020B0606020202030204" pitchFamily="34" charset="0"/>
              </a:rPr>
              <a:t>Process of human accomplishment – </a:t>
            </a:r>
            <a:r>
              <a:rPr lang="en-US" sz="2800" b="1" dirty="0">
                <a:solidFill>
                  <a:srgbClr val="8A0000"/>
                </a:solidFill>
                <a:latin typeface="Arial Narrow" panose="020B0606020202030204" pitchFamily="34" charset="0"/>
              </a:rPr>
              <a:t>energy, </a:t>
            </a:r>
            <a:r>
              <a:rPr lang="en-US" sz="2800" b="1" dirty="0" smtClean="0">
                <a:solidFill>
                  <a:srgbClr val="8A0000"/>
                </a:solidFill>
                <a:latin typeface="Arial Narrow" panose="020B0606020202030204" pitchFamily="34" charset="0"/>
              </a:rPr>
              <a:t>organization, aspiration, awareness, values </a:t>
            </a:r>
          </a:p>
          <a:p>
            <a:pPr lvl="1"/>
            <a:endParaRPr lang="en-US" dirty="0" smtClean="0"/>
          </a:p>
          <a:p>
            <a:pPr lvl="1"/>
            <a:endParaRPr lang="en-US" dirty="0"/>
          </a:p>
        </p:txBody>
      </p:sp>
      <p:sp>
        <p:nvSpPr>
          <p:cNvPr id="4" name="TextBox 3"/>
          <p:cNvSpPr txBox="1"/>
          <p:nvPr/>
        </p:nvSpPr>
        <p:spPr>
          <a:xfrm>
            <a:off x="7040880" y="6311899"/>
            <a:ext cx="1748976" cy="369332"/>
          </a:xfrm>
          <a:prstGeom prst="rect">
            <a:avLst/>
          </a:prstGeom>
          <a:noFill/>
        </p:spPr>
        <p:txBody>
          <a:bodyPr wrap="square" rtlCol="0">
            <a:spAutoFit/>
          </a:bodyPr>
          <a:lstStyle/>
          <a:p>
            <a:pPr algn="r"/>
            <a:fld id="{4844E06F-9F8A-44FE-B20B-35B3EA8DDCCD}" type="slidenum">
              <a:rPr lang="en-US" smtClean="0"/>
              <a:t>6</a:t>
            </a:fld>
            <a:endParaRPr lang="en-US" dirty="0"/>
          </a:p>
        </p:txBody>
      </p:sp>
    </p:spTree>
    <p:extLst>
      <p:ext uri="{BB962C8B-B14F-4D97-AF65-F5344CB8AC3E}">
        <p14:creationId xmlns:p14="http://schemas.microsoft.com/office/powerpoint/2010/main" val="807550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1960" y="280876"/>
            <a:ext cx="8214360" cy="994172"/>
          </a:xfrm>
          <a:solidFill>
            <a:srgbClr val="002060"/>
          </a:solidFill>
          <a:ln>
            <a:solidFill>
              <a:schemeClr val="tx1">
                <a:lumMod val="65000"/>
                <a:lumOff val="35000"/>
              </a:schemeClr>
            </a:solidFill>
          </a:ln>
          <a:effectLst>
            <a:glow rad="101600">
              <a:schemeClr val="accent3">
                <a:satMod val="175000"/>
                <a:alpha val="40000"/>
              </a:schemeClr>
            </a:glow>
          </a:effectLst>
        </p:spPr>
        <p:txBody>
          <a:bodyPr>
            <a:normAutofit/>
          </a:bodyPr>
          <a:lstStyle/>
          <a:p>
            <a:pPr algn="ctr"/>
            <a:r>
              <a:rPr lang="en-US" sz="6000" b="1" dirty="0" smtClean="0">
                <a:solidFill>
                  <a:schemeClr val="bg1"/>
                </a:solidFill>
              </a:rPr>
              <a:t>	Deep Thinking </a:t>
            </a:r>
            <a:r>
              <a:rPr lang="en-US" dirty="0" smtClean="0"/>
              <a:t>	</a:t>
            </a:r>
            <a:endParaRPr lang="en-US" dirty="0"/>
          </a:p>
        </p:txBody>
      </p:sp>
      <p:sp>
        <p:nvSpPr>
          <p:cNvPr id="3" name="Content Placeholder 2"/>
          <p:cNvSpPr>
            <a:spLocks noGrp="1"/>
          </p:cNvSpPr>
          <p:nvPr>
            <p:ph idx="1"/>
          </p:nvPr>
        </p:nvSpPr>
        <p:spPr>
          <a:xfrm>
            <a:off x="441960" y="1417320"/>
            <a:ext cx="8214360" cy="5135880"/>
          </a:xfrm>
        </p:spPr>
        <p:txBody>
          <a:bodyPr>
            <a:normAutofit fontScale="85000" lnSpcReduction="20000"/>
          </a:bodyPr>
          <a:lstStyle/>
          <a:p>
            <a:r>
              <a:rPr lang="en-US" b="1" dirty="0" smtClean="0">
                <a:solidFill>
                  <a:srgbClr val="002060"/>
                </a:solidFill>
                <a:latin typeface="Arial Narrow" panose="020B0606020202030204" pitchFamily="34" charset="0"/>
              </a:rPr>
              <a:t>All knowledge is based on a conceptual framework</a:t>
            </a:r>
          </a:p>
          <a:p>
            <a:r>
              <a:rPr lang="en-US" b="1" dirty="0" smtClean="0">
                <a:solidFill>
                  <a:srgbClr val="002060"/>
                </a:solidFill>
                <a:latin typeface="Arial Narrow" panose="020B0606020202030204" pitchFamily="34" charset="0"/>
              </a:rPr>
              <a:t>Since the framework is implicit, subconscious, taken for granted, it is extremely difficult to comprehend perspectives or solutions that lie outside it</a:t>
            </a:r>
          </a:p>
          <a:p>
            <a:r>
              <a:rPr lang="en-US" b="1" dirty="0" smtClean="0">
                <a:solidFill>
                  <a:srgbClr val="002060"/>
                </a:solidFill>
                <a:latin typeface="Arial Narrow" panose="020B0606020202030204" pitchFamily="34" charset="0"/>
              </a:rPr>
              <a:t>Problems generated by the implicit premises of a conceptual framework persist until a new framework emerges – a new, more inclusive paradigm </a:t>
            </a:r>
          </a:p>
          <a:p>
            <a:r>
              <a:rPr lang="en-US" b="1" dirty="0" smtClean="0">
                <a:solidFill>
                  <a:srgbClr val="002060"/>
                </a:solidFill>
                <a:latin typeface="Arial Narrow" panose="020B0606020202030204" pitchFamily="34" charset="0"/>
              </a:rPr>
              <a:t>Education is build on progressive layers of paradigms </a:t>
            </a:r>
          </a:p>
          <a:p>
            <a:r>
              <a:rPr lang="en-US" b="1" dirty="0" smtClean="0">
                <a:solidFill>
                  <a:srgbClr val="002060"/>
                </a:solidFill>
                <a:latin typeface="Arial Narrow" panose="020B0606020202030204" pitchFamily="34" charset="0"/>
              </a:rPr>
              <a:t>We learn to embrace multiple paradigms once they are established</a:t>
            </a:r>
          </a:p>
          <a:p>
            <a:r>
              <a:rPr lang="en-US" b="1" dirty="0" smtClean="0">
                <a:solidFill>
                  <a:srgbClr val="002060"/>
                </a:solidFill>
                <a:latin typeface="Arial Narrow" panose="020B0606020202030204" pitchFamily="34" charset="0"/>
              </a:rPr>
              <a:t>What we rarely learn is how to consciously identify the limiting premises of prevailing paradigms and consciously love to transcend them</a:t>
            </a:r>
          </a:p>
          <a:p>
            <a:r>
              <a:rPr lang="en-US" b="1" dirty="0" smtClean="0">
                <a:solidFill>
                  <a:srgbClr val="002060"/>
                </a:solidFill>
                <a:latin typeface="Arial Narrow" panose="020B0606020202030204" pitchFamily="34" charset="0"/>
              </a:rPr>
              <a:t>The capacity to become conscious of conceptual limitations and overcome them is the essence of creative thinking</a:t>
            </a:r>
          </a:p>
          <a:p>
            <a:pPr marL="0" indent="0" algn="r">
              <a:buNone/>
            </a:pPr>
            <a:r>
              <a:rPr lang="en-US" b="1" dirty="0" smtClean="0">
                <a:solidFill>
                  <a:srgbClr val="002060"/>
                </a:solidFill>
                <a:latin typeface="Arial Narrow" panose="020B0606020202030204" pitchFamily="34" charset="0"/>
              </a:rPr>
              <a:t>William Byers, </a:t>
            </a:r>
            <a:r>
              <a:rPr lang="en-US" b="1" i="1" dirty="0" smtClean="0">
                <a:solidFill>
                  <a:srgbClr val="002060"/>
                </a:solidFill>
                <a:latin typeface="Arial Narrow" panose="020B0606020202030204" pitchFamily="34" charset="0"/>
              </a:rPr>
              <a:t>Deep Thinking</a:t>
            </a:r>
            <a:endParaRPr lang="en-US" b="1" dirty="0" smtClean="0">
              <a:solidFill>
                <a:srgbClr val="002060"/>
              </a:solidFill>
              <a:latin typeface="Arial Narrow" panose="020B0606020202030204" pitchFamily="34" charset="0"/>
            </a:endParaRPr>
          </a:p>
        </p:txBody>
      </p:sp>
      <p:sp>
        <p:nvSpPr>
          <p:cNvPr id="4" name="TextBox 3"/>
          <p:cNvSpPr txBox="1"/>
          <p:nvPr/>
        </p:nvSpPr>
        <p:spPr>
          <a:xfrm>
            <a:off x="6797040" y="6326140"/>
            <a:ext cx="1748976" cy="369332"/>
          </a:xfrm>
          <a:prstGeom prst="rect">
            <a:avLst/>
          </a:prstGeom>
          <a:noFill/>
        </p:spPr>
        <p:txBody>
          <a:bodyPr wrap="square" rtlCol="0">
            <a:spAutoFit/>
          </a:bodyPr>
          <a:lstStyle/>
          <a:p>
            <a:pPr algn="r"/>
            <a:r>
              <a:rPr lang="en-US" dirty="0" smtClean="0"/>
              <a:t>18</a:t>
            </a:r>
            <a:endParaRPr lang="en-US" dirty="0"/>
          </a:p>
        </p:txBody>
      </p:sp>
    </p:spTree>
    <p:extLst>
      <p:ext uri="{BB962C8B-B14F-4D97-AF65-F5344CB8AC3E}">
        <p14:creationId xmlns:p14="http://schemas.microsoft.com/office/powerpoint/2010/main" val="3342159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2305</TotalTime>
  <Words>497</Words>
  <Application>Microsoft Office PowerPoint</Application>
  <PresentationFormat>On-screen Show (4:3)</PresentationFormat>
  <Paragraphs>73</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Education of the Mind  &amp; Its Faculties </vt:lpstr>
      <vt:lpstr> Scientific Discovery </vt:lpstr>
      <vt:lpstr> Bias for Physicality  </vt:lpstr>
      <vt:lpstr> Unification in Science</vt:lpstr>
      <vt:lpstr>Types of Thinking </vt:lpstr>
      <vt:lpstr>Dualistic, Synthetic &amp;  Integrative Thinking</vt:lpstr>
      <vt:lpstr> Deep Thinking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Garry Jacobs</dc:creator>
  <cp:lastModifiedBy>VaniSenthil</cp:lastModifiedBy>
  <cp:revision>112</cp:revision>
  <cp:lastPrinted>2015-09-05T09:39:05Z</cp:lastPrinted>
  <dcterms:created xsi:type="dcterms:W3CDTF">2015-09-05T09:32:22Z</dcterms:created>
  <dcterms:modified xsi:type="dcterms:W3CDTF">2015-09-22T08:35:49Z</dcterms:modified>
</cp:coreProperties>
</file>