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321" r:id="rId3"/>
    <p:sldId id="258" r:id="rId4"/>
    <p:sldId id="313" r:id="rId5"/>
    <p:sldId id="314" r:id="rId6"/>
    <p:sldId id="320" r:id="rId7"/>
    <p:sldId id="319" r:id="rId8"/>
    <p:sldId id="316" r:id="rId9"/>
    <p:sldId id="292" r:id="rId10"/>
    <p:sldId id="293" r:id="rId11"/>
    <p:sldId id="294" r:id="rId12"/>
    <p:sldId id="295" r:id="rId13"/>
    <p:sldId id="296" r:id="rId14"/>
    <p:sldId id="298" r:id="rId15"/>
    <p:sldId id="299" r:id="rId16"/>
    <p:sldId id="300" r:id="rId17"/>
    <p:sldId id="301" r:id="rId18"/>
    <p:sldId id="291" r:id="rId19"/>
    <p:sldId id="306" r:id="rId20"/>
    <p:sldId id="322" r:id="rId21"/>
    <p:sldId id="308" r:id="rId22"/>
    <p:sldId id="310" r:id="rId23"/>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660"/>
  </p:normalViewPr>
  <p:slideViewPr>
    <p:cSldViewPr>
      <p:cViewPr>
        <p:scale>
          <a:sx n="70" d="100"/>
          <a:sy n="70" d="100"/>
        </p:scale>
        <p:origin x="-534"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smtClean="0"/>
            </a:lvl1pPr>
          </a:lstStyle>
          <a:p>
            <a:pPr>
              <a:defRPr/>
            </a:pPr>
            <a:fld id="{CA28D462-BB3A-4A35-BB82-DC71FFC3693E}" type="datetimeFigureOut">
              <a:rPr lang="it-IT"/>
              <a:pPr>
                <a:defRPr/>
              </a:pPr>
              <a:t>24/06/2014</a:t>
            </a:fld>
            <a:endParaRPr lang="it-IT"/>
          </a:p>
        </p:txBody>
      </p:sp>
      <p:sp>
        <p:nvSpPr>
          <p:cNvPr id="4" name="Segnaposto piè di pagina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it-IT"/>
          </a:p>
        </p:txBody>
      </p:sp>
      <p:sp>
        <p:nvSpPr>
          <p:cNvPr id="5" name="Segnaposto numero diapositiva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smtClean="0"/>
            </a:lvl1pPr>
          </a:lstStyle>
          <a:p>
            <a:pPr>
              <a:defRPr/>
            </a:pPr>
            <a:fld id="{C739DEFF-E0CA-4C50-86B9-A0DC74A49944}" type="slidenum">
              <a:rPr lang="it-IT"/>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54275"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94F0494-66DA-41F6-8585-FC5EC86A3ABE}" type="datetimeFigureOut">
              <a:rPr lang="it-IT"/>
              <a:pPr/>
              <a:t>24/06/2014</a:t>
            </a:fld>
            <a:endParaRPr lang="it-IT"/>
          </a:p>
        </p:txBody>
      </p:sp>
      <p:sp>
        <p:nvSpPr>
          <p:cNvPr id="54276" name="Rectangle 4"/>
          <p:cNvSpPr>
            <a:spLocks noRo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427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5427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2DDA703-6DC0-4250-AE82-B948A8ADAA6E}" type="slidenum">
              <a:rPr lang="it-IT"/>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FD79C3B-55EC-4FD1-9A84-441908953BD8}" type="datetimeFigureOut">
              <a:rPr lang="en-US"/>
              <a:pPr>
                <a:defRPr/>
              </a:pPr>
              <a:t>6/24/2014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6ADEE2-B067-43AD-8174-90DB44B472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1E5915-B90C-429E-BAB9-0A2240091F80}" type="datetimeFigureOut">
              <a:rPr lang="en-US"/>
              <a:pPr>
                <a:defRPr/>
              </a:pPr>
              <a:t>6/24/2014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A7D89A9-7F2C-4F0D-BB5F-54DF85445E1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ECFEBE8-80E9-4CCC-ADBB-3E8FF14AC8E4}" type="datetimeFigureOut">
              <a:rPr lang="en-US"/>
              <a:pPr>
                <a:defRPr/>
              </a:pPr>
              <a:t>6/24/2014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7684777-5205-4D64-B17E-B4CF2EBB9CD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9ADFA4-BD1C-477F-A2F7-81A20CEC9698}" type="datetimeFigureOut">
              <a:rPr lang="en-US"/>
              <a:pPr>
                <a:defRPr/>
              </a:pPr>
              <a:t>6/24/2014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43B839-42F2-4552-9383-73FD4688C48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01D7E0-52DB-4CA9-A908-9C37EBC1B68B}" type="datetimeFigureOut">
              <a:rPr lang="en-US"/>
              <a:pPr>
                <a:defRPr/>
              </a:pPr>
              <a:t>6/24/2014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C077A2-DD86-442A-B7BA-81FC524BEC1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B77DE4B-AFD4-4F5B-919B-575962FF93C4}" type="datetimeFigureOut">
              <a:rPr lang="en-US"/>
              <a:pPr>
                <a:defRPr/>
              </a:pPr>
              <a:t>6/24/2014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9B3BFCA-C848-4E57-85F5-B2D875F4678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8C7B39E-3973-44B9-A58A-A783F7E7CCEB}" type="datetimeFigureOut">
              <a:rPr lang="en-US"/>
              <a:pPr>
                <a:defRPr/>
              </a:pPr>
              <a:t>6/24/2014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1CDBB52-A8B1-4FCA-9683-5E427E2931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9C2F1FD-63C4-48B3-9B47-28ECA1667937}" type="datetimeFigureOut">
              <a:rPr lang="en-US"/>
              <a:pPr>
                <a:defRPr/>
              </a:pPr>
              <a:t>6/24/2014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A94F7C1-8331-45C6-8B02-573EB6952D6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DBDC047-9C75-45AE-BBC5-B0BD2BDDA7BF}" type="datetimeFigureOut">
              <a:rPr lang="en-US"/>
              <a:pPr>
                <a:defRPr/>
              </a:pPr>
              <a:t>6/24/2014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221D980-44D1-45AE-8C4B-1161D843D44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8D5277D-64E3-4B9F-8C4D-A87231B9A74B}" type="datetimeFigureOut">
              <a:rPr lang="en-US"/>
              <a:pPr>
                <a:defRPr/>
              </a:pPr>
              <a:t>6/24/2014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7BC37A3-617E-479E-B759-12D77AE2635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D83D835-3D94-4309-9ECB-CB3261CE3215}" type="datetimeFigureOut">
              <a:rPr lang="en-US"/>
              <a:pPr>
                <a:defRPr/>
              </a:pPr>
              <a:t>6/24/2014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12560A6-59F7-4808-94BA-00ACE63ED7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it-IT"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3D8BED4E-4568-42E0-A5CE-AB34F683958A}" type="datetimeFigureOut">
              <a:rPr lang="en-US"/>
              <a:pPr>
                <a:defRPr/>
              </a:pPr>
              <a:t>6/24/2014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1AF95F6-80DD-4D58-B401-AF76DAFAC556}"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603250" y="990600"/>
            <a:ext cx="7854950" cy="4724400"/>
          </a:xfrm>
        </p:spPr>
        <p:txBody>
          <a:bodyPr/>
          <a:lstStyle/>
          <a:p>
            <a:pPr marR="0" algn="ctr" eaLnBrk="1" hangingPunct="1"/>
            <a:r>
              <a:rPr lang="en-GB" sz="1800" b="1" smtClean="0"/>
              <a:t>Stop wasting the best natural resource of every nation: </a:t>
            </a:r>
            <a:endParaRPr lang="it-IT" sz="1800" smtClean="0"/>
          </a:p>
          <a:p>
            <a:pPr marR="0" algn="ctr" eaLnBrk="1" hangingPunct="1"/>
            <a:r>
              <a:rPr lang="en-GB" sz="1800" b="1" smtClean="0"/>
              <a:t>Their own people - A Manifesto for human resources protection and promotion.</a:t>
            </a:r>
            <a:endParaRPr lang="it-IT" sz="1800" smtClean="0"/>
          </a:p>
          <a:p>
            <a:pPr marR="0" algn="ctr" eaLnBrk="1" hangingPunct="1"/>
            <a:endParaRPr lang="en-GB" sz="1800" b="1" smtClean="0"/>
          </a:p>
          <a:p>
            <a:pPr marR="0" algn="ctr" eaLnBrk="1" hangingPunct="1"/>
            <a:endParaRPr lang="en-GB" sz="1800" b="1" smtClean="0"/>
          </a:p>
          <a:p>
            <a:pPr marR="0" algn="ctr" eaLnBrk="1" hangingPunct="1"/>
            <a:r>
              <a:rPr lang="en-GB" sz="1800" b="1" smtClean="0">
                <a:solidFill>
                  <a:schemeClr val="bg1"/>
                </a:solidFill>
              </a:rPr>
              <a:t>Alberto Zucconi</a:t>
            </a:r>
            <a:endParaRPr lang="it-IT" sz="1800" smtClean="0">
              <a:solidFill>
                <a:schemeClr val="bg1"/>
              </a:solidFill>
            </a:endParaRPr>
          </a:p>
          <a:p>
            <a:pPr marR="0" algn="ctr" eaLnBrk="1" hangingPunct="1"/>
            <a:r>
              <a:rPr lang="en-GB" sz="1800" b="1" smtClean="0">
                <a:solidFill>
                  <a:schemeClr val="bg1"/>
                </a:solidFill>
              </a:rPr>
              <a:t>Board of Trustees and of the Executive Board of WAAS, </a:t>
            </a:r>
            <a:endParaRPr lang="it-IT" sz="1800" smtClean="0">
              <a:solidFill>
                <a:schemeClr val="bg1"/>
              </a:solidFill>
            </a:endParaRPr>
          </a:p>
          <a:p>
            <a:pPr marR="0" algn="ctr" eaLnBrk="1" hangingPunct="1"/>
            <a:r>
              <a:rPr lang="en-GB" sz="1800" b="1" smtClean="0">
                <a:solidFill>
                  <a:schemeClr val="bg1"/>
                </a:solidFill>
              </a:rPr>
              <a:t>Secretary general World University Consortium (WUC)</a:t>
            </a:r>
            <a:endParaRPr lang="it-IT" sz="1800" smtClean="0">
              <a:solidFill>
                <a:schemeClr val="bg1"/>
              </a:solidFill>
            </a:endParaRPr>
          </a:p>
          <a:p>
            <a:pPr marR="0" algn="ctr" eaLnBrk="1" hangingPunct="1"/>
            <a:r>
              <a:rPr lang="en-GB" sz="1800" b="1" smtClean="0">
                <a:solidFill>
                  <a:schemeClr val="bg1"/>
                </a:solidFill>
              </a:rPr>
              <a:t>President  Person Centered Institute (IACP)</a:t>
            </a:r>
          </a:p>
          <a:p>
            <a:pPr marR="0" algn="ctr" eaLnBrk="1" hangingPunct="1"/>
            <a:endParaRPr lang="en-GB" sz="1800" b="1" smtClean="0">
              <a:solidFill>
                <a:schemeClr val="bg1"/>
              </a:solidFill>
            </a:endParaRPr>
          </a:p>
          <a:p>
            <a:pPr marR="0" algn="ctr" eaLnBrk="1" hangingPunct="1"/>
            <a:endParaRPr lang="en-GB" sz="1800" b="1" smtClean="0">
              <a:solidFill>
                <a:schemeClr val="bg1"/>
              </a:solidFill>
            </a:endParaRPr>
          </a:p>
          <a:p>
            <a:pPr marR="0" algn="ctr" eaLnBrk="1" hangingPunct="1"/>
            <a:endParaRPr lang="en-GB" sz="1800" b="1" smtClean="0">
              <a:solidFill>
                <a:schemeClr val="bg1"/>
              </a:solidFill>
            </a:endParaRPr>
          </a:p>
          <a:p>
            <a:pPr marR="0" algn="ctr" eaLnBrk="1" hangingPunct="1"/>
            <a:endParaRPr lang="en-GB" sz="1800" b="1" smtClean="0">
              <a:solidFill>
                <a:schemeClr val="bg1"/>
              </a:solidFill>
            </a:endParaRPr>
          </a:p>
          <a:p>
            <a:pPr marR="0" algn="ctr" eaLnBrk="1" hangingPunct="1"/>
            <a:r>
              <a:rPr lang="en-GB" sz="1800" b="1" smtClean="0"/>
              <a:t> </a:t>
            </a:r>
            <a:endParaRPr lang="it-IT" sz="1800" smtClean="0"/>
          </a:p>
          <a:p>
            <a:pPr marR="0" eaLnBrk="1" hangingPunct="1"/>
            <a:r>
              <a:rPr lang="en-GB" sz="1800" b="1" smtClean="0"/>
              <a:t> </a:t>
            </a:r>
            <a:endParaRPr lang="it-IT" sz="1800" smtClean="0"/>
          </a:p>
          <a:p>
            <a:pPr marR="0" algn="ctr" eaLnBrk="1" hangingPunct="1"/>
            <a:endParaRPr lang="en-US" altLang="it-IT" sz="1800" b="1" smtClean="0">
              <a:solidFill>
                <a:schemeClr val="bg1"/>
              </a:solidFill>
            </a:endParaRPr>
          </a:p>
        </p:txBody>
      </p:sp>
      <p:sp>
        <p:nvSpPr>
          <p:cNvPr id="16" name="Rectangle 15"/>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testo 2"/>
          <p:cNvSpPr>
            <a:spLocks noGrp="1"/>
          </p:cNvSpPr>
          <p:nvPr>
            <p:ph type="body" idx="1"/>
          </p:nvPr>
        </p:nvSpPr>
        <p:spPr>
          <a:xfrm>
            <a:off x="457200" y="838200"/>
            <a:ext cx="8229600" cy="5334000"/>
          </a:xfrm>
        </p:spPr>
        <p:txBody>
          <a:bodyPr/>
          <a:lstStyle/>
          <a:p>
            <a:pPr eaLnBrk="1" hangingPunct="1"/>
            <a:endParaRPr lang="en-GB" sz="3200" smtClean="0"/>
          </a:p>
          <a:p>
            <a:pPr eaLnBrk="1" hangingPunct="1"/>
            <a:r>
              <a:rPr lang="en-GB" sz="3200" smtClean="0"/>
              <a:t>Some tools for the effective understanding and the promotion of change at the individual, group, community, national and international levels can be offered by the interdisciplinary and intersectorial vision deriving from the synergy  of the  various fields of knowledge  that we still keep isolated and segregated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testo 2"/>
          <p:cNvSpPr>
            <a:spLocks noGrp="1"/>
          </p:cNvSpPr>
          <p:nvPr>
            <p:ph type="body" idx="1"/>
          </p:nvPr>
        </p:nvSpPr>
        <p:spPr>
          <a:xfrm>
            <a:off x="304800" y="966788"/>
            <a:ext cx="8382000" cy="2995612"/>
          </a:xfrm>
        </p:spPr>
        <p:txBody>
          <a:bodyPr/>
          <a:lstStyle/>
          <a:p>
            <a:pPr eaLnBrk="1" hangingPunct="1"/>
            <a:r>
              <a:rPr lang="en-GB" sz="2400" smtClean="0"/>
              <a:t>We need to ask ourselves some basic questions:</a:t>
            </a:r>
            <a:endParaRPr lang="it-IT" sz="2400" smtClean="0"/>
          </a:p>
          <a:p>
            <a:pPr eaLnBrk="1" hangingPunct="1"/>
            <a:r>
              <a:rPr lang="en-GB" sz="2400" smtClean="0"/>
              <a:t> </a:t>
            </a:r>
            <a:endParaRPr lang="it-IT" sz="2400" smtClean="0"/>
          </a:p>
          <a:p>
            <a:pPr eaLnBrk="1" hangingPunct="1"/>
            <a:r>
              <a:rPr lang="en-GB" sz="2400" smtClean="0"/>
              <a:t>How our social and personal Selves are socially structured?</a:t>
            </a:r>
            <a:endParaRPr lang="it-IT" sz="2400" smtClean="0"/>
          </a:p>
          <a:p>
            <a:pPr eaLnBrk="1" hangingPunct="1"/>
            <a:endParaRPr lang="en-GB" sz="2400" smtClean="0"/>
          </a:p>
          <a:p>
            <a:pPr eaLnBrk="1" hangingPunct="1"/>
            <a:r>
              <a:rPr lang="en-GB" sz="2400" smtClean="0"/>
              <a:t>This social construction is effective for promoting the  sustainable the development of human potentialities of all the  people &amp; the living forms of our planet or not? </a:t>
            </a:r>
            <a:endParaRPr lang="it-IT" sz="2400" smtClean="0"/>
          </a:p>
          <a:p>
            <a:pPr eaLnBrk="1" hangingPunct="1"/>
            <a:endParaRPr lang="it-IT"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testo 2"/>
          <p:cNvSpPr>
            <a:spLocks noGrp="1"/>
          </p:cNvSpPr>
          <p:nvPr>
            <p:ph type="body" idx="1"/>
          </p:nvPr>
        </p:nvSpPr>
        <p:spPr>
          <a:xfrm>
            <a:off x="530225" y="914400"/>
            <a:ext cx="7772400" cy="3300413"/>
          </a:xfrm>
        </p:spPr>
        <p:txBody>
          <a:bodyPr/>
          <a:lstStyle/>
          <a:p>
            <a:pPr eaLnBrk="1" hangingPunct="1"/>
            <a:r>
              <a:rPr lang="en-GB" smtClean="0"/>
              <a:t>How we construe our experience?</a:t>
            </a:r>
            <a:endParaRPr lang="it-IT" smtClean="0"/>
          </a:p>
          <a:p>
            <a:pPr eaLnBrk="1" hangingPunct="1"/>
            <a:r>
              <a:rPr lang="en-GB" smtClean="0"/>
              <a:t> </a:t>
            </a:r>
            <a:endParaRPr lang="it-IT" smtClean="0"/>
          </a:p>
          <a:p>
            <a:pPr eaLnBrk="1" hangingPunct="1"/>
            <a:r>
              <a:rPr lang="en-GB" smtClean="0"/>
              <a:t>What kind of narratives  we create?</a:t>
            </a:r>
            <a:endParaRPr lang="it-IT" smtClean="0"/>
          </a:p>
          <a:p>
            <a:pPr eaLnBrk="1" hangingPunct="1"/>
            <a:r>
              <a:rPr lang="en-GB" smtClean="0"/>
              <a:t> </a:t>
            </a:r>
            <a:endParaRPr lang="it-IT" smtClean="0"/>
          </a:p>
          <a:p>
            <a:pPr eaLnBrk="1" hangingPunct="1"/>
            <a:r>
              <a:rPr lang="en-GB" smtClean="0"/>
              <a:t>What kind of consequences  we bring upon ourselves and the planet?</a:t>
            </a:r>
            <a:endParaRPr lang="it-IT" smtClean="0"/>
          </a:p>
          <a:p>
            <a:pPr eaLnBrk="1" hangingPunct="1"/>
            <a:r>
              <a:rPr lang="en-GB" smtClean="0"/>
              <a:t> </a:t>
            </a:r>
            <a:endParaRPr lang="it-IT" smtClean="0"/>
          </a:p>
          <a:p>
            <a:pPr eaLnBrk="1" hangingPunct="1"/>
            <a:r>
              <a:rPr lang="en-GB" smtClean="0"/>
              <a:t>How we use our power?</a:t>
            </a:r>
            <a:endParaRPr lang="it-IT" smtClean="0"/>
          </a:p>
          <a:p>
            <a:pPr eaLnBrk="1" hangingPunct="1"/>
            <a:r>
              <a:rPr lang="en-GB" smtClean="0"/>
              <a:t> </a:t>
            </a:r>
            <a:endParaRPr lang="it-IT" smtClean="0"/>
          </a:p>
          <a:p>
            <a:pPr eaLnBrk="1" hangingPunct="1"/>
            <a:endParaRPr lang="it-IT" smtClean="0"/>
          </a:p>
        </p:txBody>
      </p:sp>
      <p:pic>
        <p:nvPicPr>
          <p:cNvPr id="23554" name="Immagine 1"/>
          <p:cNvPicPr>
            <a:picLocks noChangeAspect="1"/>
          </p:cNvPicPr>
          <p:nvPr/>
        </p:nvPicPr>
        <p:blipFill>
          <a:blip r:embed="rId2"/>
          <a:srcRect/>
          <a:stretch>
            <a:fillRect/>
          </a:stretch>
        </p:blipFill>
        <p:spPr bwMode="auto">
          <a:xfrm>
            <a:off x="4724400" y="3048000"/>
            <a:ext cx="4419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testo 2"/>
          <p:cNvSpPr>
            <a:spLocks noGrp="1"/>
          </p:cNvSpPr>
          <p:nvPr>
            <p:ph type="body" idx="1"/>
          </p:nvPr>
        </p:nvSpPr>
        <p:spPr>
          <a:xfrm>
            <a:off x="530225" y="685800"/>
            <a:ext cx="7772400" cy="3071813"/>
          </a:xfrm>
        </p:spPr>
        <p:txBody>
          <a:bodyPr/>
          <a:lstStyle/>
          <a:p>
            <a:pPr eaLnBrk="1" hangingPunct="1"/>
            <a:r>
              <a:rPr lang="en-GB" sz="2400" b="1" smtClean="0">
                <a:solidFill>
                  <a:srgbClr val="FFFF00"/>
                </a:solidFill>
              </a:rPr>
              <a:t>High is the price we pay from being unaware of the constructs with which  we construe our experiences, or the ways in which we distort or suppress our awareness.</a:t>
            </a:r>
            <a:endParaRPr lang="it-IT" sz="2400" b="1" smtClean="0">
              <a:solidFill>
                <a:srgbClr val="FFFF00"/>
              </a:solidFill>
            </a:endParaRPr>
          </a:p>
          <a:p>
            <a:pPr eaLnBrk="1" hangingPunct="1"/>
            <a:r>
              <a:rPr lang="en-GB" b="1" smtClean="0">
                <a:solidFill>
                  <a:srgbClr val="C00000"/>
                </a:solidFill>
              </a:rPr>
              <a:t> </a:t>
            </a:r>
            <a:endParaRPr lang="it-IT" b="1" smtClean="0">
              <a:solidFill>
                <a:srgbClr val="C00000"/>
              </a:solidFill>
            </a:endParaRPr>
          </a:p>
        </p:txBody>
      </p:sp>
      <p:pic>
        <p:nvPicPr>
          <p:cNvPr id="24578" name="Immagine 1"/>
          <p:cNvPicPr>
            <a:picLocks noChangeAspect="1"/>
          </p:cNvPicPr>
          <p:nvPr/>
        </p:nvPicPr>
        <p:blipFill>
          <a:blip r:embed="rId2"/>
          <a:srcRect/>
          <a:stretch>
            <a:fillRect/>
          </a:stretch>
        </p:blipFill>
        <p:spPr bwMode="auto">
          <a:xfrm>
            <a:off x="609600" y="2286000"/>
            <a:ext cx="7848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81000" y="228600"/>
            <a:ext cx="8305800" cy="5486400"/>
          </a:xfrm>
        </p:spPr>
        <p:txBody>
          <a:bodyPr/>
          <a:lstStyle/>
          <a:p>
            <a:pPr eaLnBrk="1" hangingPunct="1"/>
            <a:r>
              <a:rPr lang="en-GB" sz="1800" b="1" smtClean="0"/>
              <a:t>Some of the costs we  self inflict are deriving from:</a:t>
            </a:r>
          </a:p>
          <a:p>
            <a:pPr eaLnBrk="1" hangingPunct="1"/>
            <a:endParaRPr lang="it-IT" sz="1800" b="1" smtClean="0"/>
          </a:p>
          <a:p>
            <a:pPr eaLnBrk="1" hangingPunct="1">
              <a:buFont typeface="Arial" charset="0"/>
              <a:buChar char="•"/>
            </a:pPr>
            <a:r>
              <a:rPr lang="en-GB" sz="1800" smtClean="0"/>
              <a:t>Using mechanistic/reductionist perspectives</a:t>
            </a:r>
          </a:p>
          <a:p>
            <a:pPr eaLnBrk="1" hangingPunct="1">
              <a:buFont typeface="Arial" charset="0"/>
              <a:buChar char="•"/>
            </a:pPr>
            <a:r>
              <a:rPr lang="en-GB" sz="1800" smtClean="0"/>
              <a:t>Overspecialization and compartmentalization </a:t>
            </a:r>
            <a:endParaRPr lang="it-IT" sz="1800" smtClean="0"/>
          </a:p>
          <a:p>
            <a:pPr eaLnBrk="1" hangingPunct="1">
              <a:buFont typeface="Arial" charset="0"/>
              <a:buChar char="•"/>
            </a:pPr>
            <a:r>
              <a:rPr lang="en-GB" sz="1800" smtClean="0"/>
              <a:t>Education based on the acquisition of notions but not student-centered,  learning of how to learn.</a:t>
            </a:r>
            <a:endParaRPr lang="it-IT" sz="1800" smtClean="0"/>
          </a:p>
          <a:p>
            <a:pPr eaLnBrk="1" hangingPunct="1">
              <a:buFont typeface="Arial" charset="0"/>
              <a:buChar char="•"/>
            </a:pPr>
            <a:r>
              <a:rPr lang="en-GB" sz="1800" smtClean="0"/>
              <a:t>Stereotyped social construction of self-identities that do not allow people to recognize and fulfil their human needs : racism, sexism, gender discrimination, homophobia, ageism etc.</a:t>
            </a:r>
            <a:endParaRPr lang="it-IT" sz="1800" smtClean="0"/>
          </a:p>
          <a:p>
            <a:pPr eaLnBrk="1" hangingPunct="1">
              <a:buFont typeface="Arial" charset="0"/>
              <a:buChar char="•"/>
            </a:pPr>
            <a:r>
              <a:rPr lang="en-GB" sz="1800" smtClean="0"/>
              <a:t> Dysfunctional social organization: lack of clear rights, lack of equal opportunities, marginalization of some groups, corruption, stifling bureaucracy, discouraging entrepreneurship etc.  </a:t>
            </a:r>
            <a:endParaRPr lang="it-IT" sz="1800" smtClean="0"/>
          </a:p>
          <a:p>
            <a:pPr eaLnBrk="1" hangingPunct="1">
              <a:buFont typeface="Arial" charset="0"/>
              <a:buChar char="•"/>
            </a:pPr>
            <a:r>
              <a:rPr lang="en-GB" sz="1800" smtClean="0"/>
              <a:t> Social construction of professional roles and coping stiles, as well the social construction of the  levels of social intelligence, equal rights and  opportunities and  sustainability or the lack of it. </a:t>
            </a:r>
            <a:endParaRPr lang="it-IT" sz="1800" smtClean="0"/>
          </a:p>
          <a:p>
            <a:pPr eaLnBrk="1" hangingPunct="1">
              <a:buFont typeface="Arial" charset="0"/>
              <a:buChar char="•"/>
            </a:pPr>
            <a:r>
              <a:rPr lang="en-GB" sz="1800" smtClean="0"/>
              <a:t>Wrong metrics: how presently we measure  it actually hide  real wealth or real social progress.  </a:t>
            </a:r>
            <a:endParaRPr lang="it-IT" sz="1800" smtClean="0"/>
          </a:p>
          <a:p>
            <a:pPr eaLnBrk="1" hangingPunct="1"/>
            <a:endParaRPr lang="it-IT"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724400" y="609600"/>
            <a:ext cx="4191000" cy="4495800"/>
          </a:xfrm>
        </p:spPr>
        <p:txBody>
          <a:bodyPr/>
          <a:lstStyle/>
          <a:p>
            <a:pPr eaLnBrk="1" hangingPunct="1"/>
            <a:r>
              <a:rPr lang="it-IT" sz="2000" b="1" smtClean="0">
                <a:solidFill>
                  <a:srgbClr val="FFFF00"/>
                </a:solidFill>
              </a:rPr>
              <a:t>Disempowerment</a:t>
            </a:r>
          </a:p>
          <a:p>
            <a:pPr eaLnBrk="1" hangingPunct="1"/>
            <a:endParaRPr lang="it-IT" sz="2000" b="1" smtClean="0">
              <a:solidFill>
                <a:srgbClr val="FFFF00"/>
              </a:solidFill>
            </a:endParaRPr>
          </a:p>
          <a:p>
            <a:pPr eaLnBrk="1" hangingPunct="1">
              <a:buFont typeface="Calibri" pitchFamily="34" charset="0"/>
              <a:buAutoNum type="arabicPeriod"/>
            </a:pPr>
            <a:r>
              <a:rPr lang="it-IT" sz="1600" smtClean="0">
                <a:solidFill>
                  <a:srgbClr val="FFFF00"/>
                </a:solidFill>
              </a:rPr>
              <a:t>Authoritarian  Relationships</a:t>
            </a:r>
          </a:p>
          <a:p>
            <a:pPr eaLnBrk="1" hangingPunct="1">
              <a:buFont typeface="Calibri" pitchFamily="34" charset="0"/>
              <a:buAutoNum type="arabicPeriod"/>
            </a:pPr>
            <a:r>
              <a:rPr lang="it-IT" sz="1600" smtClean="0">
                <a:solidFill>
                  <a:srgbClr val="FFFF00"/>
                </a:solidFill>
              </a:rPr>
              <a:t>Oppression &amp; discrimination</a:t>
            </a:r>
          </a:p>
          <a:p>
            <a:pPr eaLnBrk="1" hangingPunct="1">
              <a:buFont typeface="Calibri" pitchFamily="34" charset="0"/>
              <a:buAutoNum type="arabicPeriod"/>
            </a:pPr>
            <a:r>
              <a:rPr lang="it-IT" sz="1600" smtClean="0">
                <a:solidFill>
                  <a:srgbClr val="FFFF00"/>
                </a:solidFill>
              </a:rPr>
              <a:t>Promotes passivity</a:t>
            </a:r>
          </a:p>
          <a:p>
            <a:pPr eaLnBrk="1" hangingPunct="1">
              <a:buFont typeface="Calibri" pitchFamily="34" charset="0"/>
              <a:buAutoNum type="arabicPeriod"/>
            </a:pPr>
            <a:r>
              <a:rPr lang="it-IT" sz="1600" smtClean="0">
                <a:solidFill>
                  <a:srgbClr val="FFFF00"/>
                </a:solidFill>
              </a:rPr>
              <a:t>Mechanistic-reductionist Paradigm</a:t>
            </a:r>
          </a:p>
          <a:p>
            <a:pPr eaLnBrk="1" hangingPunct="1">
              <a:buFont typeface="Calibri" pitchFamily="34" charset="0"/>
              <a:buAutoNum type="arabicPeriod"/>
            </a:pPr>
            <a:r>
              <a:rPr lang="it-IT" sz="1600" smtClean="0">
                <a:solidFill>
                  <a:srgbClr val="FFFF00"/>
                </a:solidFill>
              </a:rPr>
              <a:t>Reductionist  Medicine</a:t>
            </a:r>
          </a:p>
          <a:p>
            <a:pPr eaLnBrk="1" hangingPunct="1">
              <a:buFont typeface="Calibri" pitchFamily="34" charset="0"/>
              <a:buAutoNum type="arabicPeriod"/>
            </a:pPr>
            <a:r>
              <a:rPr lang="it-IT" sz="1600" smtClean="0">
                <a:solidFill>
                  <a:srgbClr val="FFFF00"/>
                </a:solidFill>
              </a:rPr>
              <a:t>Disease Centered Medicine</a:t>
            </a:r>
          </a:p>
          <a:p>
            <a:pPr eaLnBrk="1" hangingPunct="1">
              <a:buFont typeface="Calibri" pitchFamily="34" charset="0"/>
              <a:buAutoNum type="arabicPeriod"/>
            </a:pPr>
            <a:r>
              <a:rPr lang="it-IT" sz="1600" smtClean="0">
                <a:solidFill>
                  <a:srgbClr val="FFFF00"/>
                </a:solidFill>
              </a:rPr>
              <a:t>Electroshock</a:t>
            </a:r>
          </a:p>
          <a:p>
            <a:pPr eaLnBrk="1" hangingPunct="1">
              <a:buFont typeface="Calibri" pitchFamily="34" charset="0"/>
              <a:buAutoNum type="arabicPeriod"/>
            </a:pPr>
            <a:r>
              <a:rPr lang="it-IT" sz="1600" smtClean="0">
                <a:solidFill>
                  <a:srgbClr val="FFFF00"/>
                </a:solidFill>
              </a:rPr>
              <a:t>Manipulation of  information</a:t>
            </a:r>
          </a:p>
          <a:p>
            <a:pPr eaLnBrk="1" hangingPunct="1">
              <a:buFont typeface="Calibri" pitchFamily="34" charset="0"/>
              <a:buAutoNum type="arabicPeriod"/>
            </a:pPr>
            <a:r>
              <a:rPr lang="it-IT" sz="1600" smtClean="0">
                <a:solidFill>
                  <a:srgbClr val="FFFF00"/>
                </a:solidFill>
              </a:rPr>
              <a:t>Racism, sexism, ageism,  bigotry etc.</a:t>
            </a:r>
          </a:p>
          <a:p>
            <a:pPr eaLnBrk="1" hangingPunct="1">
              <a:buFont typeface="Calibri" pitchFamily="34" charset="0"/>
              <a:buAutoNum type="arabicPeriod"/>
            </a:pPr>
            <a:r>
              <a:rPr lang="it-IT" sz="1600" smtClean="0">
                <a:solidFill>
                  <a:srgbClr val="FFFF00"/>
                </a:solidFill>
              </a:rPr>
              <a:t>Alienation from self, others, depletion of Natural &amp; human resources</a:t>
            </a:r>
          </a:p>
          <a:p>
            <a:pPr eaLnBrk="1" hangingPunct="1">
              <a:buFont typeface="Calibri" pitchFamily="34" charset="0"/>
              <a:buAutoNum type="arabicPeriod"/>
            </a:pPr>
            <a:r>
              <a:rPr lang="it-IT" sz="1600" smtClean="0">
                <a:solidFill>
                  <a:srgbClr val="FFFF00"/>
                </a:solidFill>
              </a:rPr>
              <a:t>Profit to all cost, monopolies, Subprime caper</a:t>
            </a:r>
          </a:p>
        </p:txBody>
      </p:sp>
      <p:sp>
        <p:nvSpPr>
          <p:cNvPr id="4" name="Segnaposto testo 2"/>
          <p:cNvSpPr txBox="1">
            <a:spLocks/>
          </p:cNvSpPr>
          <p:nvPr/>
        </p:nvSpPr>
        <p:spPr bwMode="auto">
          <a:xfrm>
            <a:off x="381000" y="609600"/>
            <a:ext cx="3886200" cy="4572000"/>
          </a:xfrm>
          <a:prstGeom prst="rect">
            <a:avLst/>
          </a:prstGeom>
          <a:noFill/>
          <a:ln>
            <a:noFill/>
          </a:ln>
          <a:extLst>
            <a:ext uri="{909E8E84-426E-40DD-AFC4-6F175D3DCCD1}"/>
            <a:ext uri="{91240B29-F687-4F45-9708-019B960494DF}"/>
          </a:extLst>
        </p:spPr>
        <p:txBody>
          <a:bodyPr lIns="45720" rIns="45720"/>
          <a:lstStyle/>
          <a:p>
            <a:pPr>
              <a:spcBef>
                <a:spcPct val="20000"/>
              </a:spcBef>
              <a:buClr>
                <a:srgbClr val="0BD0D9"/>
              </a:buClr>
              <a:buSzPct val="95000"/>
              <a:buFont typeface="Wingdings 2" pitchFamily="18" charset="2"/>
              <a:buNone/>
            </a:pPr>
            <a:r>
              <a:rPr lang="it-IT" sz="2000" b="1">
                <a:latin typeface="Constantia" pitchFamily="18" charset="0"/>
              </a:rPr>
              <a:t>Empowerment</a:t>
            </a:r>
          </a:p>
          <a:p>
            <a:pPr>
              <a:spcBef>
                <a:spcPct val="20000"/>
              </a:spcBef>
              <a:buClr>
                <a:srgbClr val="0BD0D9"/>
              </a:buClr>
              <a:buSzPct val="95000"/>
              <a:buFont typeface="Wingdings 2" pitchFamily="18" charset="2"/>
              <a:buNone/>
            </a:pPr>
            <a:endParaRPr lang="it-IT" sz="2000" b="1">
              <a:latin typeface="Constantia" pitchFamily="18" charset="0"/>
            </a:endParaRPr>
          </a:p>
          <a:p>
            <a:pPr>
              <a:spcBef>
                <a:spcPct val="20000"/>
              </a:spcBef>
              <a:buClr>
                <a:srgbClr val="0BD0D9"/>
              </a:buClr>
              <a:buSzPct val="95000"/>
              <a:buFont typeface="Calibri" pitchFamily="34" charset="0"/>
              <a:buAutoNum type="arabicPeriod"/>
            </a:pPr>
            <a:r>
              <a:rPr lang="it-IT" sz="1600">
                <a:latin typeface="Constantia" pitchFamily="18" charset="0"/>
              </a:rPr>
              <a:t>Democratic relationships</a:t>
            </a:r>
          </a:p>
          <a:p>
            <a:pPr>
              <a:spcBef>
                <a:spcPct val="20000"/>
              </a:spcBef>
              <a:buClr>
                <a:srgbClr val="0BD0D9"/>
              </a:buClr>
              <a:buSzPct val="95000"/>
              <a:buFont typeface="Calibri" pitchFamily="34" charset="0"/>
              <a:buAutoNum type="arabicPeriod"/>
            </a:pPr>
            <a:r>
              <a:rPr lang="it-IT" sz="1600">
                <a:latin typeface="Constantia" pitchFamily="18" charset="0"/>
              </a:rPr>
              <a:t>Equal rights &amp; opportunities</a:t>
            </a:r>
          </a:p>
          <a:p>
            <a:pPr>
              <a:spcBef>
                <a:spcPct val="20000"/>
              </a:spcBef>
              <a:buClr>
                <a:srgbClr val="0BD0D9"/>
              </a:buClr>
              <a:buSzPct val="95000"/>
              <a:buFont typeface="Calibri" pitchFamily="34" charset="0"/>
              <a:buAutoNum type="arabicPeriod"/>
            </a:pPr>
            <a:r>
              <a:rPr lang="it-IT" sz="1600">
                <a:latin typeface="Constantia" pitchFamily="18" charset="0"/>
              </a:rPr>
              <a:t>Promotes responsibility</a:t>
            </a:r>
          </a:p>
          <a:p>
            <a:pPr>
              <a:spcBef>
                <a:spcPct val="20000"/>
              </a:spcBef>
              <a:buClr>
                <a:srgbClr val="0BD0D9"/>
              </a:buClr>
              <a:buSzPct val="95000"/>
              <a:buFont typeface="Calibri" pitchFamily="34" charset="0"/>
              <a:buAutoNum type="arabicPeriod"/>
            </a:pPr>
            <a:r>
              <a:rPr lang="it-IT" sz="1600">
                <a:latin typeface="Constantia" pitchFamily="18" charset="0"/>
              </a:rPr>
              <a:t>Bio-Psycho-Social Paradigm</a:t>
            </a:r>
          </a:p>
          <a:p>
            <a:pPr>
              <a:spcBef>
                <a:spcPct val="20000"/>
              </a:spcBef>
              <a:buClr>
                <a:srgbClr val="0BD0D9"/>
              </a:buClr>
              <a:buSzPct val="95000"/>
              <a:buFont typeface="Calibri" pitchFamily="34" charset="0"/>
              <a:buAutoNum type="arabicPeriod"/>
            </a:pPr>
            <a:r>
              <a:rPr lang="it-IT" sz="1600">
                <a:latin typeface="Constantia" pitchFamily="18" charset="0"/>
              </a:rPr>
              <a:t>Health Promotion</a:t>
            </a:r>
          </a:p>
          <a:p>
            <a:pPr>
              <a:spcBef>
                <a:spcPct val="20000"/>
              </a:spcBef>
              <a:buClr>
                <a:srgbClr val="0BD0D9"/>
              </a:buClr>
              <a:buSzPct val="95000"/>
              <a:buFont typeface="Calibri" pitchFamily="34" charset="0"/>
              <a:buAutoNum type="arabicPeriod"/>
            </a:pPr>
            <a:r>
              <a:rPr lang="it-IT" sz="1600">
                <a:latin typeface="Constantia" pitchFamily="18" charset="0"/>
              </a:rPr>
              <a:t>Patient Centered Medicine</a:t>
            </a:r>
          </a:p>
          <a:p>
            <a:pPr>
              <a:spcBef>
                <a:spcPct val="20000"/>
              </a:spcBef>
              <a:buClr>
                <a:srgbClr val="0BD0D9"/>
              </a:buClr>
              <a:buSzPct val="95000"/>
              <a:buFont typeface="Calibri" pitchFamily="34" charset="0"/>
              <a:buAutoNum type="arabicPeriod"/>
            </a:pPr>
            <a:r>
              <a:rPr lang="it-IT" sz="1600">
                <a:latin typeface="Constantia" pitchFamily="18" charset="0"/>
              </a:rPr>
              <a:t>Biofeedback, neurofeedback</a:t>
            </a:r>
          </a:p>
          <a:p>
            <a:pPr>
              <a:spcBef>
                <a:spcPct val="20000"/>
              </a:spcBef>
              <a:buClr>
                <a:srgbClr val="0BD0D9"/>
              </a:buClr>
              <a:buSzPct val="95000"/>
              <a:buFont typeface="Calibri" pitchFamily="34" charset="0"/>
              <a:buAutoNum type="arabicPeriod"/>
            </a:pPr>
            <a:r>
              <a:rPr lang="it-IT" sz="1600">
                <a:latin typeface="Constantia" pitchFamily="18" charset="0"/>
              </a:rPr>
              <a:t>Transparency, shared knowledge</a:t>
            </a:r>
          </a:p>
          <a:p>
            <a:pPr>
              <a:spcBef>
                <a:spcPct val="20000"/>
              </a:spcBef>
              <a:buClr>
                <a:srgbClr val="0BD0D9"/>
              </a:buClr>
              <a:buSzPct val="95000"/>
              <a:buFont typeface="Calibri" pitchFamily="34" charset="0"/>
              <a:buAutoNum type="arabicPeriod"/>
            </a:pPr>
            <a:r>
              <a:rPr lang="it-IT" sz="1600">
                <a:latin typeface="Constantia" pitchFamily="18" charset="0"/>
              </a:rPr>
              <a:t>Person Centered &amp; People Centered</a:t>
            </a:r>
          </a:p>
          <a:p>
            <a:pPr>
              <a:spcBef>
                <a:spcPct val="20000"/>
              </a:spcBef>
              <a:buClr>
                <a:srgbClr val="0BD0D9"/>
              </a:buClr>
              <a:buSzPct val="95000"/>
              <a:buFont typeface="Calibri" pitchFamily="34" charset="0"/>
              <a:buAutoNum type="arabicPeriod"/>
            </a:pPr>
            <a:r>
              <a:rPr lang="it-IT" sz="1600">
                <a:latin typeface="Constantia" pitchFamily="18" charset="0"/>
              </a:rPr>
              <a:t>Capacity for deep contact, empathy</a:t>
            </a:r>
          </a:p>
          <a:p>
            <a:pPr>
              <a:spcBef>
                <a:spcPct val="20000"/>
              </a:spcBef>
              <a:buClr>
                <a:srgbClr val="0BD0D9"/>
              </a:buClr>
              <a:buSzPct val="95000"/>
              <a:buFont typeface="Calibri" pitchFamily="34" charset="0"/>
              <a:buAutoNum type="arabicPeriod"/>
            </a:pPr>
            <a:r>
              <a:rPr lang="it-IT" sz="1600">
                <a:latin typeface="Constantia" pitchFamily="18" charset="0"/>
              </a:rPr>
              <a:t> respect for all the life forms</a:t>
            </a:r>
          </a:p>
          <a:p>
            <a:pPr>
              <a:spcBef>
                <a:spcPct val="20000"/>
              </a:spcBef>
              <a:buClr>
                <a:srgbClr val="0BD0D9"/>
              </a:buClr>
              <a:buSzPct val="95000"/>
              <a:buFont typeface="Calibri" pitchFamily="34" charset="0"/>
              <a:buAutoNum type="arabicPeriod"/>
            </a:pPr>
            <a:r>
              <a:rPr lang="it-IT" sz="1600">
                <a:latin typeface="Constantia" pitchFamily="18" charset="0"/>
              </a:rPr>
              <a:t>Microcredit, sustainable enttrpreneurship</a:t>
            </a:r>
          </a:p>
          <a:p>
            <a:pPr>
              <a:spcBef>
                <a:spcPct val="20000"/>
              </a:spcBef>
              <a:buClr>
                <a:srgbClr val="0BD0D9"/>
              </a:buClr>
              <a:buSzPct val="95000"/>
              <a:buFont typeface="Wingdings 2" pitchFamily="18" charset="2"/>
              <a:buNone/>
            </a:pPr>
            <a:endParaRPr lang="it-IT">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testo 2"/>
          <p:cNvSpPr>
            <a:spLocks noGrp="1"/>
          </p:cNvSpPr>
          <p:nvPr>
            <p:ph type="body" idx="1"/>
          </p:nvPr>
        </p:nvSpPr>
        <p:spPr>
          <a:xfrm>
            <a:off x="530225" y="457200"/>
            <a:ext cx="7772400" cy="3757613"/>
          </a:xfrm>
        </p:spPr>
        <p:txBody>
          <a:bodyPr/>
          <a:lstStyle/>
          <a:p>
            <a:pPr eaLnBrk="1" hangingPunct="1"/>
            <a:r>
              <a:rPr lang="en-GB" smtClean="0"/>
              <a:t>Are we effectively protecting and promoting health &amp; well being  of individuals, couples, families, groups, organizations, communities etc. ?</a:t>
            </a:r>
            <a:endParaRPr lang="it-IT" smtClean="0"/>
          </a:p>
          <a:p>
            <a:pPr eaLnBrk="1" hangingPunct="1"/>
            <a:r>
              <a:rPr lang="en-GB" smtClean="0"/>
              <a:t>Do we have an human ecology approach and do we establish &amp; foster respectful and empowering relationships?</a:t>
            </a:r>
          </a:p>
          <a:p>
            <a:pPr eaLnBrk="1" hangingPunct="1"/>
            <a:endParaRPr lang="en-GB" smtClean="0"/>
          </a:p>
          <a:p>
            <a:pPr eaLnBrk="1" hangingPunct="1"/>
            <a:endParaRPr lang="en-GB" smtClean="0"/>
          </a:p>
          <a:p>
            <a:pPr eaLnBrk="1" hangingPunct="1"/>
            <a:endParaRPr lang="en-GB" smtClean="0"/>
          </a:p>
          <a:p>
            <a:pPr eaLnBrk="1" hangingPunct="1"/>
            <a:endParaRPr lang="it-IT" smtClean="0"/>
          </a:p>
          <a:p>
            <a:pPr eaLnBrk="1" hangingPunct="1"/>
            <a:endParaRPr lang="it-IT" smtClean="0"/>
          </a:p>
        </p:txBody>
      </p:sp>
      <p:pic>
        <p:nvPicPr>
          <p:cNvPr id="28674" name="Picture 2"/>
          <p:cNvPicPr>
            <a:picLocks noChangeAspect="1" noChangeArrowheads="1"/>
          </p:cNvPicPr>
          <p:nvPr/>
        </p:nvPicPr>
        <p:blipFill>
          <a:blip r:embed="rId2"/>
          <a:srcRect/>
          <a:stretch>
            <a:fillRect/>
          </a:stretch>
        </p:blipFill>
        <p:spPr bwMode="auto">
          <a:xfrm>
            <a:off x="457200" y="2362200"/>
            <a:ext cx="8382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testo 2"/>
          <p:cNvSpPr>
            <a:spLocks noGrp="1"/>
          </p:cNvSpPr>
          <p:nvPr>
            <p:ph type="body" idx="1"/>
          </p:nvPr>
        </p:nvSpPr>
        <p:spPr>
          <a:xfrm>
            <a:off x="530225" y="1447800"/>
            <a:ext cx="7772400" cy="4191000"/>
          </a:xfrm>
        </p:spPr>
        <p:txBody>
          <a:bodyPr/>
          <a:lstStyle/>
          <a:p>
            <a:pPr eaLnBrk="1" hangingPunct="1"/>
            <a:r>
              <a:rPr lang="en-GB" sz="3200" smtClean="0"/>
              <a:t>Profound differences and results are created by different narratives.</a:t>
            </a:r>
          </a:p>
          <a:p>
            <a:pPr eaLnBrk="1" hangingPunct="1"/>
            <a:endParaRPr lang="it-IT" sz="3200" smtClean="0"/>
          </a:p>
          <a:p>
            <a:pPr eaLnBrk="1" hangingPunct="1"/>
            <a:r>
              <a:rPr lang="en-GB" sz="3200" smtClean="0"/>
              <a:t>Do we work to create narratives of hope and  liberation or narratives of compliance with the status quo even when it is blind, unjust, oppressive,  destructive?</a:t>
            </a:r>
            <a:endParaRPr lang="it-IT" sz="3200" smtClean="0"/>
          </a:p>
          <a:p>
            <a:pPr eaLnBrk="1" hangingPunct="1"/>
            <a:endParaRPr lang="it-IT" sz="3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a:xfrm>
            <a:off x="685800" y="1447800"/>
            <a:ext cx="7772400" cy="4000500"/>
          </a:xfrm>
        </p:spPr>
        <p:txBody>
          <a:bodyPr/>
          <a:lstStyle/>
          <a:p>
            <a:pPr algn="ctr" eaLnBrk="1" hangingPunct="1"/>
            <a:endParaRPr lang="en-US" altLang="it-IT" sz="5400" smtClean="0">
              <a:latin typeface="Arial" charset="0"/>
              <a:cs typeface="Arial" charset="0"/>
            </a:endParaRPr>
          </a:p>
          <a:p>
            <a:pPr algn="ctr" eaLnBrk="1" hangingPunct="1"/>
            <a:endParaRPr lang="en-US" altLang="it-IT" sz="3600" smtClean="0">
              <a:latin typeface="Arial" charset="0"/>
              <a:cs typeface="Arial" charset="0"/>
            </a:endParaRPr>
          </a:p>
        </p:txBody>
      </p:sp>
      <p:sp>
        <p:nvSpPr>
          <p:cNvPr id="6145" name="Rectangle 1"/>
          <p:cNvSpPr>
            <a:spLocks noChangeArrowheads="1"/>
          </p:cNvSpPr>
          <p:nvPr/>
        </p:nvSpPr>
        <p:spPr bwMode="auto">
          <a:xfrm>
            <a:off x="685800" y="615950"/>
            <a:ext cx="7696200" cy="5632450"/>
          </a:xfrm>
          <a:prstGeom prst="rect">
            <a:avLst/>
          </a:prstGeom>
          <a:noFill/>
          <a:ln w="9525">
            <a:noFill/>
            <a:miter lim="800000"/>
            <a:headEnd/>
            <a:tailEnd/>
          </a:ln>
          <a:effectLst/>
        </p:spPr>
        <p:txBody>
          <a:bodyPr anchor="ctr">
            <a:spAutoFit/>
          </a:bodyPr>
          <a:lstStyle/>
          <a:p>
            <a:pPr>
              <a:defRPr/>
            </a:pPr>
            <a:r>
              <a:rPr lang="en-GB" sz="2400" dirty="0">
                <a:latin typeface="+mj-lt"/>
                <a:ea typeface="Calibri" pitchFamily="34" charset="0"/>
                <a:cs typeface="Times New Roman" pitchFamily="18" charset="0"/>
              </a:rPr>
              <a:t>A  sort of new compass for the </a:t>
            </a:r>
            <a:r>
              <a:rPr lang="en-GB" sz="2400" dirty="0" err="1">
                <a:latin typeface="+mj-lt"/>
                <a:ea typeface="Calibri" pitchFamily="34" charset="0"/>
                <a:cs typeface="Times New Roman" pitchFamily="18" charset="0"/>
              </a:rPr>
              <a:t>Antropocene</a:t>
            </a:r>
            <a:r>
              <a:rPr lang="en-GB" sz="2400" dirty="0">
                <a:latin typeface="+mj-lt"/>
                <a:ea typeface="Calibri" pitchFamily="34" charset="0"/>
                <a:cs typeface="Times New Roman" pitchFamily="18" charset="0"/>
              </a:rPr>
              <a:t> Era’ for is scientists, politicians, opinion makers , professionals and people from all the walk of life is badly needed </a:t>
            </a:r>
            <a:endParaRPr lang="it-IT" sz="2400" dirty="0">
              <a:latin typeface="+mj-lt"/>
              <a:cs typeface="Arial" pitchFamily="34"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endParaRPr lang="en-GB" sz="2400" dirty="0">
              <a:latin typeface="+mj-lt"/>
              <a:ea typeface="Calibri" pitchFamily="34" charset="0"/>
              <a:cs typeface="Times New Roman" pitchFamily="18" charset="0"/>
            </a:endParaRPr>
          </a:p>
          <a:p>
            <a:pPr eaLnBrk="0" hangingPunct="0">
              <a:defRPr/>
            </a:pPr>
            <a:r>
              <a:rPr lang="en-GB" sz="2400" i="1" dirty="0">
                <a:solidFill>
                  <a:schemeClr val="bg1"/>
                </a:solidFill>
                <a:latin typeface="+mj-lt"/>
                <a:ea typeface="Calibri" pitchFamily="34" charset="0"/>
                <a:cs typeface="Times New Roman" pitchFamily="18" charset="0"/>
              </a:rPr>
              <a:t>“…at the basis of anything that a scientist undertakes is, first of all, an ethical and moral value judgment that he makes.”                 Carl Rogers</a:t>
            </a:r>
            <a:endParaRPr lang="en-GB" sz="2400" i="1" dirty="0">
              <a:solidFill>
                <a:schemeClr val="bg1"/>
              </a:solidFill>
              <a:latin typeface="+mj-lt"/>
              <a:cs typeface="Arial" pitchFamily="34" charset="0"/>
            </a:endParaRPr>
          </a:p>
        </p:txBody>
      </p:sp>
      <p:pic>
        <p:nvPicPr>
          <p:cNvPr id="31747" name="Picture 2"/>
          <p:cNvPicPr>
            <a:picLocks noChangeAspect="1" noChangeArrowheads="1"/>
          </p:cNvPicPr>
          <p:nvPr/>
        </p:nvPicPr>
        <p:blipFill>
          <a:blip r:embed="rId2"/>
          <a:srcRect/>
          <a:stretch>
            <a:fillRect/>
          </a:stretch>
        </p:blipFill>
        <p:spPr bwMode="auto">
          <a:xfrm>
            <a:off x="3452813" y="2303463"/>
            <a:ext cx="2236787" cy="225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testo 3"/>
          <p:cNvSpPr>
            <a:spLocks noGrp="1"/>
          </p:cNvSpPr>
          <p:nvPr>
            <p:ph type="body" idx="1"/>
          </p:nvPr>
        </p:nvSpPr>
        <p:spPr>
          <a:xfrm>
            <a:off x="530225" y="838200"/>
            <a:ext cx="8080375" cy="4419600"/>
          </a:xfrm>
        </p:spPr>
        <p:txBody>
          <a:bodyPr/>
          <a:lstStyle/>
          <a:p>
            <a:pPr eaLnBrk="1" hangingPunct="1"/>
            <a:endParaRPr lang="en-GB" smtClean="0"/>
          </a:p>
          <a:p>
            <a:pPr eaLnBrk="1" hangingPunct="1"/>
            <a:r>
              <a:rPr lang="en-GB" smtClean="0"/>
              <a:t>PROMOTING AWARENESS is MULTILEVEL circular continuous action of psycho-socio-cultural change  of:</a:t>
            </a:r>
          </a:p>
          <a:p>
            <a:pPr eaLnBrk="1" hangingPunct="1"/>
            <a:endParaRPr lang="it-IT" smtClean="0"/>
          </a:p>
          <a:p>
            <a:pPr eaLnBrk="1" hangingPunct="1"/>
            <a:r>
              <a:rPr lang="en-GB" b="1" smtClean="0"/>
              <a:t>the individual </a:t>
            </a:r>
            <a:endParaRPr lang="it-IT" b="1" smtClean="0"/>
          </a:p>
          <a:p>
            <a:pPr eaLnBrk="1" hangingPunct="1"/>
            <a:r>
              <a:rPr lang="en-GB" b="1" smtClean="0"/>
              <a:t>the  organization</a:t>
            </a:r>
            <a:endParaRPr lang="it-IT" b="1" smtClean="0"/>
          </a:p>
          <a:p>
            <a:pPr eaLnBrk="1" hangingPunct="1"/>
            <a:r>
              <a:rPr lang="en-GB" b="1" smtClean="0"/>
              <a:t>the community</a:t>
            </a:r>
            <a:endParaRPr lang="it-IT" b="1" smtClean="0"/>
          </a:p>
          <a:p>
            <a:pPr eaLnBrk="1" hangingPunct="1"/>
            <a:r>
              <a:rPr lang="en-GB" b="1" smtClean="0"/>
              <a:t>the society </a:t>
            </a:r>
          </a:p>
          <a:p>
            <a:pPr eaLnBrk="1" hangingPunct="1"/>
            <a:r>
              <a:rPr lang="en-GB" b="1" smtClean="0"/>
              <a:t>the culture…….and vice versa…..</a:t>
            </a:r>
            <a:endParaRPr lang="it-IT" b="1" smtClean="0"/>
          </a:p>
          <a:p>
            <a:pPr eaLnBrk="1" hangingPunct="1"/>
            <a:endParaRPr lang="it-IT"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2"/>
          <p:cNvSpPr>
            <a:spLocks noGrp="1"/>
          </p:cNvSpPr>
          <p:nvPr>
            <p:ph type="subTitle" idx="4294967295"/>
          </p:nvPr>
        </p:nvSpPr>
        <p:spPr>
          <a:xfrm>
            <a:off x="304800" y="685800"/>
            <a:ext cx="8382000" cy="5486400"/>
          </a:xfrm>
        </p:spPr>
        <p:txBody>
          <a:bodyPr lIns="0" rIns="18288"/>
          <a:lstStyle/>
          <a:p>
            <a:pPr marL="0" indent="0" algn="r" eaLnBrk="1" hangingPunct="1">
              <a:buFont typeface="Wingdings 2" pitchFamily="18" charset="2"/>
              <a:buNone/>
            </a:pPr>
            <a:r>
              <a:rPr lang="en-GB" sz="2000" b="1" smtClean="0"/>
              <a:t> </a:t>
            </a:r>
            <a:endParaRPr lang="it-IT" sz="2000" smtClean="0"/>
          </a:p>
          <a:p>
            <a:pPr marL="0" indent="0" algn="ctr" eaLnBrk="1" hangingPunct="1">
              <a:buFont typeface="Wingdings 2" pitchFamily="18" charset="2"/>
              <a:buNone/>
            </a:pPr>
            <a:r>
              <a:rPr lang="en-US" sz="3300" smtClean="0"/>
              <a:t>Nobel Prize recipient and World Academy of Art and Science (WAAS) Fellow Paul Crutzen reminds us that nowadays</a:t>
            </a:r>
          </a:p>
          <a:p>
            <a:pPr marL="0" indent="0" algn="ctr" eaLnBrk="1" hangingPunct="1">
              <a:buFont typeface="Wingdings 2" pitchFamily="18" charset="2"/>
              <a:buNone/>
            </a:pPr>
            <a:r>
              <a:rPr lang="en-US" sz="2800" b="1" smtClean="0"/>
              <a:t>“</a:t>
            </a:r>
            <a:r>
              <a:rPr lang="en-US" sz="3200" b="1" smtClean="0">
                <a:solidFill>
                  <a:schemeClr val="hlink"/>
                </a:solidFill>
              </a:rPr>
              <a:t>human activities are the main variable impacting on all planet’s life forms”</a:t>
            </a:r>
          </a:p>
          <a:p>
            <a:pPr marL="0" indent="0" algn="ctr" eaLnBrk="1" hangingPunct="1">
              <a:buFont typeface="Wingdings 2" pitchFamily="18" charset="2"/>
              <a:buNone/>
            </a:pPr>
            <a:endParaRPr lang="en-US" sz="2800" smtClean="0">
              <a:solidFill>
                <a:schemeClr val="hlink"/>
              </a:solidFill>
            </a:endParaRPr>
          </a:p>
          <a:p>
            <a:pPr marL="0" indent="0" algn="ctr" eaLnBrk="1" hangingPunct="1">
              <a:buFont typeface="Wingdings 2" pitchFamily="18" charset="2"/>
              <a:buNone/>
            </a:pPr>
            <a:r>
              <a:rPr lang="en-US" sz="2400" smtClean="0"/>
              <a:t>There are a mounting number of challenges to be faced; we need to foster new and solid bases for a sustainable global society,  re-examining the dynamics of global economic, political, human, social </a:t>
            </a:r>
            <a:r>
              <a:rPr lang="en-US" sz="2800" smtClean="0"/>
              <a:t>and cultural constructs.</a:t>
            </a:r>
            <a:endParaRPr lang="en-US" altLang="it-IT" sz="2800" smtClean="0"/>
          </a:p>
        </p:txBody>
      </p:sp>
      <p:sp>
        <p:nvSpPr>
          <p:cNvPr id="16" name="Rectangle 15"/>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testo 2"/>
          <p:cNvSpPr>
            <a:spLocks noGrp="1"/>
          </p:cNvSpPr>
          <p:nvPr>
            <p:ph type="body" idx="4294967295"/>
          </p:nvPr>
        </p:nvSpPr>
        <p:spPr>
          <a:xfrm>
            <a:off x="530225" y="457200"/>
            <a:ext cx="7772400" cy="5029200"/>
          </a:xfrm>
        </p:spPr>
        <p:txBody>
          <a:bodyPr lIns="45720" rIns="45720"/>
          <a:lstStyle/>
          <a:p>
            <a:pPr marL="0" indent="0" algn="ctr" eaLnBrk="1" hangingPunct="1">
              <a:buFont typeface="Wingdings 2" pitchFamily="18" charset="2"/>
              <a:buNone/>
            </a:pPr>
            <a:endParaRPr lang="en-GB" sz="2000" smtClean="0"/>
          </a:p>
          <a:p>
            <a:pPr marL="0" indent="0" algn="ctr" eaLnBrk="1" hangingPunct="1">
              <a:buFont typeface="Wingdings 2" pitchFamily="18" charset="2"/>
              <a:buNone/>
            </a:pPr>
            <a:r>
              <a:rPr lang="en-GB" sz="2000" b="1" smtClean="0">
                <a:solidFill>
                  <a:schemeClr val="bg1"/>
                </a:solidFill>
              </a:rPr>
              <a:t>The World Academy of Art and Science (WAAS) </a:t>
            </a:r>
          </a:p>
          <a:p>
            <a:pPr marL="0" indent="0" algn="ctr" eaLnBrk="1" hangingPunct="1">
              <a:buFont typeface="Wingdings 2" pitchFamily="18" charset="2"/>
              <a:buNone/>
            </a:pPr>
            <a:r>
              <a:rPr lang="en-GB" sz="2000" b="1" smtClean="0">
                <a:solidFill>
                  <a:schemeClr val="bg1"/>
                </a:solidFill>
              </a:rPr>
              <a:t>&amp;</a:t>
            </a:r>
            <a:endParaRPr lang="it-IT" sz="2000" b="1" smtClean="0">
              <a:solidFill>
                <a:schemeClr val="bg1"/>
              </a:solidFill>
            </a:endParaRPr>
          </a:p>
          <a:p>
            <a:pPr marL="0" indent="0" algn="ctr" eaLnBrk="1" hangingPunct="1">
              <a:buFont typeface="Wingdings 2" pitchFamily="18" charset="2"/>
              <a:buNone/>
            </a:pPr>
            <a:r>
              <a:rPr lang="en-GB" sz="2000" b="1" smtClean="0">
                <a:solidFill>
                  <a:schemeClr val="bg1"/>
                </a:solidFill>
              </a:rPr>
              <a:t>The World University Consortium</a:t>
            </a:r>
            <a:endParaRPr lang="it-IT" sz="2000" b="1" smtClean="0">
              <a:solidFill>
                <a:schemeClr val="bg1"/>
              </a:solidFill>
            </a:endParaRPr>
          </a:p>
          <a:p>
            <a:pPr marL="0" indent="0" algn="ctr" eaLnBrk="1" hangingPunct="1">
              <a:buFont typeface="Wingdings 2" pitchFamily="18" charset="2"/>
              <a:buNone/>
            </a:pPr>
            <a:r>
              <a:rPr lang="en-GB" sz="2000" smtClean="0"/>
              <a:t>Together with  other organizations that  are  well aware of the present quagmire in which  the world is stuck</a:t>
            </a:r>
            <a:endParaRPr lang="it-IT" sz="2000" smtClean="0"/>
          </a:p>
          <a:p>
            <a:pPr marL="0" indent="0" algn="ctr" eaLnBrk="1" hangingPunct="1">
              <a:buFont typeface="Wingdings 2" pitchFamily="18" charset="2"/>
              <a:buNone/>
            </a:pPr>
            <a:r>
              <a:rPr lang="en-GB" sz="2000" smtClean="0"/>
              <a:t>Are  promoting the creation of a  new paradigm  offering effective </a:t>
            </a:r>
          </a:p>
          <a:p>
            <a:pPr marL="0" indent="0" algn="ctr" eaLnBrk="1" hangingPunct="1">
              <a:buFont typeface="Wingdings 2" pitchFamily="18" charset="2"/>
              <a:buNone/>
            </a:pPr>
            <a:r>
              <a:rPr lang="en-GB" sz="2000" smtClean="0"/>
              <a:t> ways &amp; means to change involving all the stakeholders </a:t>
            </a:r>
            <a:endParaRPr lang="it-IT" sz="2000" smtClean="0"/>
          </a:p>
          <a:p>
            <a:pPr marL="0" indent="0" eaLnBrk="1" hangingPunct="1">
              <a:buFont typeface="Wingdings 2" pitchFamily="18" charset="2"/>
              <a:buNone/>
            </a:pPr>
            <a:r>
              <a:rPr lang="en-GB" sz="3700" b="1" smtClean="0">
                <a:solidFill>
                  <a:schemeClr val="bg1"/>
                </a:solidFill>
              </a:rPr>
              <a:t>from being part of the problem to</a:t>
            </a:r>
          </a:p>
          <a:p>
            <a:pPr marL="0" indent="0" eaLnBrk="1" hangingPunct="1">
              <a:buFont typeface="Wingdings 2" pitchFamily="18" charset="2"/>
              <a:buNone/>
            </a:pPr>
            <a:r>
              <a:rPr lang="en-GB" sz="3700" b="1" smtClean="0">
                <a:solidFill>
                  <a:schemeClr val="bg1"/>
                </a:solidFill>
              </a:rPr>
              <a:t>becoming part of the solution</a:t>
            </a:r>
            <a:endParaRPr lang="it-IT" sz="410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a:xfrm>
            <a:off x="304800" y="1295400"/>
            <a:ext cx="8534400" cy="5181600"/>
          </a:xfrm>
        </p:spPr>
        <p:txBody>
          <a:bodyPr/>
          <a:lstStyle/>
          <a:p>
            <a:pPr algn="ctr" eaLnBrk="1" hangingPunct="1"/>
            <a:endParaRPr lang="en-US" altLang="it-IT" sz="3200" smtClean="0">
              <a:latin typeface="Arial" charset="0"/>
              <a:cs typeface="Arial" charset="0"/>
            </a:endParaRPr>
          </a:p>
        </p:txBody>
      </p:sp>
      <p:pic>
        <p:nvPicPr>
          <p:cNvPr id="39938" name="Immagine 1"/>
          <p:cNvPicPr>
            <a:picLocks noChangeAspect="1"/>
          </p:cNvPicPr>
          <p:nvPr/>
        </p:nvPicPr>
        <p:blipFill>
          <a:blip r:embed="rId2"/>
          <a:srcRect/>
          <a:stretch>
            <a:fillRect/>
          </a:stretch>
        </p:blipFill>
        <p:spPr bwMode="auto">
          <a:xfrm>
            <a:off x="0" y="228600"/>
            <a:ext cx="9144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a:xfrm>
            <a:off x="304800" y="609600"/>
            <a:ext cx="8534400" cy="5867400"/>
          </a:xfrm>
        </p:spPr>
        <p:txBody>
          <a:bodyPr/>
          <a:lstStyle/>
          <a:p>
            <a:pPr algn="ctr" eaLnBrk="1" hangingPunct="1"/>
            <a:r>
              <a:rPr lang="en-US" altLang="it-IT" sz="3200" i="1" smtClean="0">
                <a:latin typeface="Arial" charset="0"/>
                <a:cs typeface="Arial" charset="0"/>
              </a:rPr>
              <a:t>Thank you! Grazie!</a:t>
            </a:r>
          </a:p>
          <a:p>
            <a:pPr algn="ctr" eaLnBrk="1" hangingPunct="1"/>
            <a:r>
              <a:rPr lang="en-US" altLang="it-IT" sz="3200" smtClean="0">
                <a:solidFill>
                  <a:srgbClr val="FFFF00"/>
                </a:solidFill>
                <a:latin typeface="Arial" charset="0"/>
                <a:cs typeface="Arial" charset="0"/>
              </a:rPr>
              <a:t>World Academy of Art and Science</a:t>
            </a:r>
          </a:p>
          <a:p>
            <a:pPr algn="ctr" eaLnBrk="1" hangingPunct="1"/>
            <a:r>
              <a:rPr lang="en-US" altLang="it-IT" sz="3200" smtClean="0">
                <a:solidFill>
                  <a:srgbClr val="FFFF00"/>
                </a:solidFill>
                <a:latin typeface="Arial" charset="0"/>
                <a:cs typeface="Arial" charset="0"/>
              </a:rPr>
              <a:t>www.worldacademy.org</a:t>
            </a:r>
          </a:p>
          <a:p>
            <a:pPr algn="ctr" eaLnBrk="1" hangingPunct="1"/>
            <a:r>
              <a:rPr lang="en-US" altLang="it-IT" sz="3200" smtClean="0">
                <a:latin typeface="Arial" charset="0"/>
                <a:cs typeface="Arial" charset="0"/>
              </a:rPr>
              <a:t>World University Consortium</a:t>
            </a:r>
          </a:p>
          <a:p>
            <a:pPr algn="ctr" eaLnBrk="1" hangingPunct="1"/>
            <a:r>
              <a:rPr lang="en-US" altLang="it-IT" sz="3200" smtClean="0">
                <a:latin typeface="Arial" charset="0"/>
                <a:cs typeface="Arial" charset="0"/>
              </a:rPr>
              <a:t>www.wunicon.org</a:t>
            </a:r>
          </a:p>
          <a:p>
            <a:pPr algn="ctr" eaLnBrk="1" hangingPunct="1"/>
            <a:r>
              <a:rPr lang="en-US" altLang="it-IT" sz="3200" smtClean="0">
                <a:solidFill>
                  <a:schemeClr val="bg1"/>
                </a:solidFill>
                <a:latin typeface="Arial" charset="0"/>
                <a:cs typeface="Arial" charset="0"/>
              </a:rPr>
              <a:t>Person Centered Approach Institute (IACP) </a:t>
            </a:r>
          </a:p>
          <a:p>
            <a:pPr algn="ctr" eaLnBrk="1" hangingPunct="1"/>
            <a:r>
              <a:rPr lang="en-US" altLang="it-IT" sz="3200" smtClean="0">
                <a:solidFill>
                  <a:schemeClr val="bg1"/>
                </a:solidFill>
                <a:latin typeface="Arial" charset="0"/>
                <a:cs typeface="Arial" charset="0"/>
              </a:rPr>
              <a:t>www.iacp.it</a:t>
            </a:r>
          </a:p>
          <a:p>
            <a:pPr algn="ctr" eaLnBrk="1" hangingPunct="1"/>
            <a:r>
              <a:rPr lang="en-US" altLang="it-IT" sz="3200" smtClean="0">
                <a:solidFill>
                  <a:schemeClr val="bg1"/>
                </a:solidFill>
                <a:latin typeface="Arial" charset="0"/>
                <a:cs typeface="Arial" charset="0"/>
              </a:rPr>
              <a:t>azucconi@iacp.it</a:t>
            </a:r>
          </a:p>
          <a:p>
            <a:pPr algn="ctr" eaLnBrk="1" hangingPunct="1"/>
            <a:endParaRPr lang="en-US" altLang="it-IT"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testo 2"/>
          <p:cNvSpPr>
            <a:spLocks noGrp="1"/>
          </p:cNvSpPr>
          <p:nvPr>
            <p:ph type="body" idx="1"/>
          </p:nvPr>
        </p:nvSpPr>
        <p:spPr>
          <a:xfrm>
            <a:off x="530225" y="914400"/>
            <a:ext cx="8080375" cy="4419600"/>
          </a:xfrm>
        </p:spPr>
        <p:txBody>
          <a:bodyPr/>
          <a:lstStyle/>
          <a:p>
            <a:pPr eaLnBrk="1" hangingPunct="1"/>
            <a:endParaRPr lang="en-GB" sz="2800" smtClean="0"/>
          </a:p>
          <a:p>
            <a:pPr eaLnBrk="1" hangingPunct="1"/>
            <a:r>
              <a:rPr lang="en-GB" sz="2800" smtClean="0"/>
              <a:t> </a:t>
            </a:r>
            <a:endParaRPr lang="it-IT" sz="2800" smtClean="0"/>
          </a:p>
          <a:p>
            <a:pPr eaLnBrk="1" hangingPunct="1"/>
            <a:endParaRPr lang="it-IT" sz="2800" smtClean="0"/>
          </a:p>
        </p:txBody>
      </p:sp>
      <p:pic>
        <p:nvPicPr>
          <p:cNvPr id="15362" name="Immagine 1"/>
          <p:cNvPicPr>
            <a:picLocks noChangeAspect="1"/>
          </p:cNvPicPr>
          <p:nvPr/>
        </p:nvPicPr>
        <p:blipFill>
          <a:blip r:embed="rId2"/>
          <a:srcRect/>
          <a:stretch>
            <a:fillRect/>
          </a:stretch>
        </p:blipFill>
        <p:spPr bwMode="auto">
          <a:xfrm>
            <a:off x="0" y="-152400"/>
            <a:ext cx="91440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testo 2"/>
          <p:cNvSpPr>
            <a:spLocks noGrp="1"/>
          </p:cNvSpPr>
          <p:nvPr>
            <p:ph type="body" idx="1"/>
          </p:nvPr>
        </p:nvSpPr>
        <p:spPr>
          <a:xfrm>
            <a:off x="530225" y="914400"/>
            <a:ext cx="8080375" cy="4419600"/>
          </a:xfrm>
        </p:spPr>
        <p:txBody>
          <a:bodyPr/>
          <a:lstStyle/>
          <a:p>
            <a:pPr eaLnBrk="1" hangingPunct="1"/>
            <a:r>
              <a:rPr lang="en-GB" sz="2800" smtClean="0"/>
              <a:t> </a:t>
            </a:r>
            <a:endParaRPr lang="it-IT" sz="2800" smtClean="0"/>
          </a:p>
          <a:p>
            <a:pPr eaLnBrk="1" hangingPunct="1"/>
            <a:endParaRPr lang="it-IT" sz="2800" smtClean="0"/>
          </a:p>
        </p:txBody>
      </p:sp>
      <p:pic>
        <p:nvPicPr>
          <p:cNvPr id="17410" name="Immagin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testo 2"/>
          <p:cNvSpPr>
            <a:spLocks noGrp="1"/>
          </p:cNvSpPr>
          <p:nvPr>
            <p:ph type="body" idx="1"/>
          </p:nvPr>
        </p:nvSpPr>
        <p:spPr>
          <a:xfrm>
            <a:off x="530225" y="914400"/>
            <a:ext cx="8080375" cy="4419600"/>
          </a:xfrm>
        </p:spPr>
        <p:txBody>
          <a:bodyPr/>
          <a:lstStyle/>
          <a:p>
            <a:pPr eaLnBrk="1" hangingPunct="1"/>
            <a:endParaRPr lang="it-IT" sz="2800" smtClean="0"/>
          </a:p>
        </p:txBody>
      </p:sp>
      <p:pic>
        <p:nvPicPr>
          <p:cNvPr id="18434" name="Picture 2"/>
          <p:cNvPicPr>
            <a:picLocks noChangeAspect="1" noChangeArrowheads="1"/>
          </p:cNvPicPr>
          <p:nvPr/>
        </p:nvPicPr>
        <p:blipFill>
          <a:blip r:embed="rId2"/>
          <a:srcRect/>
          <a:stretch>
            <a:fillRect/>
          </a:stretch>
        </p:blipFill>
        <p:spPr bwMode="auto">
          <a:xfrm>
            <a:off x="-500063" y="3175"/>
            <a:ext cx="1014412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4294967295"/>
          </p:nvPr>
        </p:nvSpPr>
        <p:spPr>
          <a:xfrm>
            <a:off x="381000" y="914400"/>
            <a:ext cx="8534400" cy="5029200"/>
          </a:xfrm>
        </p:spPr>
        <p:txBody>
          <a:bodyPr lIns="45720" rIns="45720"/>
          <a:lstStyle/>
          <a:p>
            <a:pPr marL="0" indent="0" algn="ctr" eaLnBrk="1" hangingPunct="1">
              <a:buFont typeface="Wingdings 2" pitchFamily="18" charset="2"/>
              <a:buNone/>
            </a:pPr>
            <a:endParaRPr lang="en-US" altLang="it-IT" sz="3200" smtClean="0">
              <a:latin typeface="Arial" charset="0"/>
              <a:cs typeface="Arial" charset="0"/>
            </a:endParaRPr>
          </a:p>
        </p:txBody>
      </p:sp>
      <p:grpSp>
        <p:nvGrpSpPr>
          <p:cNvPr id="49155"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49157"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49158"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49161"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49162" name="Picture 11" descr="Nubi inquinanti prodotte da una fabbrica"/>
          <p:cNvPicPr>
            <a:picLocks noChangeAspect="1" noChangeArrowheads="1"/>
          </p:cNvPicPr>
          <p:nvPr/>
        </p:nvPicPr>
        <p:blipFill>
          <a:blip r:embed="rId5"/>
          <a:srcRect/>
          <a:stretch>
            <a:fillRect/>
          </a:stretch>
        </p:blipFill>
        <p:spPr bwMode="auto">
          <a:xfrm>
            <a:off x="0" y="0"/>
            <a:ext cx="92964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testo 2"/>
          <p:cNvSpPr>
            <a:spLocks noGrp="1"/>
          </p:cNvSpPr>
          <p:nvPr>
            <p:ph type="body" idx="4294967295"/>
          </p:nvPr>
        </p:nvSpPr>
        <p:spPr>
          <a:xfrm>
            <a:off x="530225" y="914400"/>
            <a:ext cx="8080375" cy="4419600"/>
          </a:xfrm>
        </p:spPr>
        <p:txBody>
          <a:bodyPr lIns="45720" rIns="45720"/>
          <a:lstStyle/>
          <a:p>
            <a:pPr marL="0" indent="0" eaLnBrk="1" hangingPunct="1">
              <a:buFont typeface="Wingdings 2" pitchFamily="18" charset="2"/>
              <a:buNone/>
            </a:pPr>
            <a:r>
              <a:rPr lang="en-GB" sz="4000" smtClean="0"/>
              <a:t>We are blind </a:t>
            </a:r>
          </a:p>
          <a:p>
            <a:pPr marL="0" indent="0" eaLnBrk="1" hangingPunct="1">
              <a:buFont typeface="Wingdings 2" pitchFamily="18" charset="2"/>
              <a:buNone/>
            </a:pPr>
            <a:r>
              <a:rPr lang="en-GB" sz="4000" smtClean="0"/>
              <a:t>We  cannot see clearly how we create the problems </a:t>
            </a:r>
          </a:p>
          <a:p>
            <a:pPr marL="0" indent="0" eaLnBrk="1" hangingPunct="1">
              <a:buFont typeface="Wingdings 2" pitchFamily="18" charset="2"/>
              <a:buNone/>
            </a:pPr>
            <a:r>
              <a:rPr lang="en-GB" sz="4000" smtClean="0"/>
              <a:t>and</a:t>
            </a:r>
          </a:p>
          <a:p>
            <a:pPr marL="0" indent="0" eaLnBrk="1" hangingPunct="1">
              <a:buFont typeface="Wingdings 2" pitchFamily="18" charset="2"/>
              <a:buNone/>
            </a:pPr>
            <a:r>
              <a:rPr lang="en-GB" sz="4000" smtClean="0"/>
              <a:t>We are impotent  </a:t>
            </a:r>
          </a:p>
          <a:p>
            <a:pPr marL="0" indent="0" eaLnBrk="1" hangingPunct="1">
              <a:buFont typeface="Wingdings 2" pitchFamily="18" charset="2"/>
              <a:buNone/>
            </a:pPr>
            <a:r>
              <a:rPr lang="en-GB" sz="4000" smtClean="0"/>
              <a:t>We are lacking   the effective ways </a:t>
            </a:r>
          </a:p>
          <a:p>
            <a:pPr marL="0" indent="0" eaLnBrk="1" hangingPunct="1">
              <a:buFont typeface="Wingdings 2" pitchFamily="18" charset="2"/>
              <a:buNone/>
            </a:pPr>
            <a:r>
              <a:rPr lang="en-GB" sz="4000" smtClean="0"/>
              <a:t>to manage the challenges facing us </a:t>
            </a:r>
          </a:p>
          <a:p>
            <a:pPr marL="0" indent="0" eaLnBrk="1" hangingPunct="1">
              <a:buFont typeface="Wingdings 2" pitchFamily="18" charset="2"/>
              <a:buNone/>
            </a:pPr>
            <a:endParaRPr lang="it-IT" sz="3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testo 2"/>
          <p:cNvSpPr>
            <a:spLocks noGrp="1"/>
          </p:cNvSpPr>
          <p:nvPr>
            <p:ph type="body" idx="4294967295"/>
          </p:nvPr>
        </p:nvSpPr>
        <p:spPr>
          <a:xfrm>
            <a:off x="530225" y="914400"/>
            <a:ext cx="8080375" cy="4419600"/>
          </a:xfrm>
        </p:spPr>
        <p:txBody>
          <a:bodyPr lIns="45720" rIns="45720"/>
          <a:lstStyle/>
          <a:p>
            <a:pPr marL="0" indent="0" eaLnBrk="1" hangingPunct="1">
              <a:buFont typeface="Wingdings 2" pitchFamily="18" charset="2"/>
              <a:buNone/>
            </a:pPr>
            <a:r>
              <a:rPr lang="en-GB" sz="3200" smtClean="0"/>
              <a:t>The state of the planet and of human affairs shows that there are  several barriers to the awareness of </a:t>
            </a:r>
            <a:r>
              <a:rPr lang="en-GB" sz="3200" b="1" smtClean="0">
                <a:solidFill>
                  <a:schemeClr val="bg1"/>
                </a:solidFill>
              </a:rPr>
              <a:t>the real nature of the problems  we need to face </a:t>
            </a:r>
            <a:r>
              <a:rPr lang="en-GB" sz="3200" smtClean="0"/>
              <a:t>and </a:t>
            </a:r>
            <a:r>
              <a:rPr lang="en-GB" sz="3200" smtClean="0">
                <a:solidFill>
                  <a:srgbClr val="FFFF00"/>
                </a:solidFill>
              </a:rPr>
              <a:t>the needed changes in the awareness and behaviours from all the stakeholders</a:t>
            </a:r>
            <a:r>
              <a:rPr lang="en-GB" sz="3200" smtClean="0"/>
              <a:t> </a:t>
            </a:r>
            <a:r>
              <a:rPr lang="en-GB" sz="3200" b="1" smtClean="0">
                <a:solidFill>
                  <a:srgbClr val="002060"/>
                </a:solidFill>
              </a:rPr>
              <a:t>in order to be able to effectively manage the serious challenges facing humanity.</a:t>
            </a:r>
          </a:p>
          <a:p>
            <a:pPr marL="0" indent="0" eaLnBrk="1" hangingPunct="1">
              <a:buFont typeface="Wingdings 2" pitchFamily="18" charset="2"/>
              <a:buNone/>
            </a:pPr>
            <a:endParaRPr lang="en-GB" sz="2800" smtClean="0"/>
          </a:p>
          <a:p>
            <a:pPr marL="0" indent="0" eaLnBrk="1" hangingPunct="1">
              <a:buFont typeface="Wingdings 2" pitchFamily="18" charset="2"/>
              <a:buNone/>
            </a:pPr>
            <a:r>
              <a:rPr lang="en-GB" sz="2800" smtClean="0"/>
              <a:t> </a:t>
            </a:r>
            <a:endParaRPr lang="it-IT" sz="2800" smtClean="0"/>
          </a:p>
          <a:p>
            <a:pPr marL="0" indent="0" eaLnBrk="1" hangingPunct="1">
              <a:buFont typeface="Wingdings 2" pitchFamily="18" charset="2"/>
              <a:buNone/>
            </a:pPr>
            <a:endParaRPr lang="it-IT"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testo 2"/>
          <p:cNvSpPr>
            <a:spLocks noGrp="1"/>
          </p:cNvSpPr>
          <p:nvPr>
            <p:ph type="body" idx="1"/>
          </p:nvPr>
        </p:nvSpPr>
        <p:spPr>
          <a:xfrm>
            <a:off x="530225" y="838200"/>
            <a:ext cx="8004175" cy="5105400"/>
          </a:xfrm>
        </p:spPr>
        <p:txBody>
          <a:bodyPr/>
          <a:lstStyle/>
          <a:p>
            <a:pPr eaLnBrk="1" hangingPunct="1"/>
            <a:r>
              <a:rPr lang="en-GB" sz="2400" b="1" smtClean="0"/>
              <a:t>Some of the barriers to change are deeply imbedded in the ways people and institutions construe their experience of reality </a:t>
            </a:r>
            <a:r>
              <a:rPr lang="en-GB" sz="2400" smtClean="0"/>
              <a:t>and are the product of some basic mechanisms that are at work in cultures, societies and families of origin: </a:t>
            </a:r>
          </a:p>
          <a:p>
            <a:pPr eaLnBrk="1" hangingPunct="1"/>
            <a:endParaRPr lang="en-GB" sz="2400" b="1" smtClean="0"/>
          </a:p>
          <a:p>
            <a:pPr eaLnBrk="1" hangingPunct="1"/>
            <a:r>
              <a:rPr lang="en-GB" sz="2400" b="1" smtClean="0"/>
              <a:t>How reality is socially construed and how individuals and organizations construe their experiences are relevant to the understanding of the promotion of change as well the understanding of some defence mechanism like denial</a:t>
            </a:r>
            <a:r>
              <a:rPr lang="en-GB" sz="2400" smtClean="0"/>
              <a:t>. </a:t>
            </a:r>
            <a:endParaRPr lang="it-IT" sz="2400" smtClean="0"/>
          </a:p>
          <a:p>
            <a:pPr eaLnBrk="1" hangingPunct="1"/>
            <a:r>
              <a:rPr lang="en-GB" sz="2400" smtClean="0"/>
              <a:t> </a:t>
            </a:r>
            <a:endParaRPr lang="it-IT" sz="2400" smtClean="0"/>
          </a:p>
          <a:p>
            <a:pPr eaLnBrk="1" hangingPunct="1"/>
            <a:endParaRPr lang="it-IT"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640</TotalTime>
  <Words>839</Words>
  <Application>Microsoft Office PowerPoint</Application>
  <PresentationFormat>On-screen Show (4:3)</PresentationFormat>
  <Paragraphs>134</Paragraphs>
  <Slides>22</Slides>
  <Notes>0</Notes>
  <HiddenSlides>0</HiddenSlides>
  <MMClips>0</MMClips>
  <ScaleCrop>false</ScaleCrop>
  <HeadingPairs>
    <vt:vector size="6" baseType="variant">
      <vt:variant>
        <vt:lpstr>Caratteri utilizzati</vt:lpstr>
      </vt:variant>
      <vt:variant>
        <vt:i4>5</vt:i4>
      </vt:variant>
      <vt:variant>
        <vt:lpstr>Modello struttura</vt:lpstr>
      </vt:variant>
      <vt:variant>
        <vt:i4>4</vt:i4>
      </vt:variant>
      <vt:variant>
        <vt:lpstr>Titoli diapositive</vt:lpstr>
      </vt:variant>
      <vt:variant>
        <vt:i4>22</vt:i4>
      </vt:variant>
    </vt:vector>
  </HeadingPairs>
  <TitlesOfParts>
    <vt:vector size="31" baseType="lpstr">
      <vt:lpstr>Arial</vt:lpstr>
      <vt:lpstr>Calibri</vt:lpstr>
      <vt:lpstr>Constantia</vt:lpstr>
      <vt:lpstr>Wingdings 2</vt:lpstr>
      <vt:lpstr>Times New Roman</vt:lpstr>
      <vt:lpstr>Flow</vt:lpstr>
      <vt:lpstr>Flow</vt:lpstr>
      <vt:lpstr>Flow</vt:lpstr>
      <vt:lpstr>Flow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fully functioning person: a bio-psycho-social viewpoint</dc:title>
  <dc:creator>Irene Hawkins</dc:creator>
  <cp:lastModifiedBy>ALBERTO ZUCCONI</cp:lastModifiedBy>
  <cp:revision>150</cp:revision>
  <cp:lastPrinted>2014-03-16T17:53:53Z</cp:lastPrinted>
  <dcterms:created xsi:type="dcterms:W3CDTF">2012-06-04T15:12:07Z</dcterms:created>
  <dcterms:modified xsi:type="dcterms:W3CDTF">2014-06-24T19:23:38Z</dcterms:modified>
</cp:coreProperties>
</file>