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59" r:id="rId6"/>
    <p:sldId id="261"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3C2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6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F342B07-A78E-495A-865F-9CFB6C883AE0}" type="datetimeFigureOut">
              <a:rPr lang="en-US" smtClean="0"/>
              <a:t>6/26/2015</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342B07-A78E-495A-865F-9CFB6C883AE0}" type="datetimeFigureOut">
              <a:rPr lang="en-US" smtClean="0"/>
              <a:t>6/26/2015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342B07-A78E-495A-865F-9CFB6C883AE0}" type="datetimeFigureOut">
              <a:rPr lang="en-US" smtClean="0"/>
              <a:t>6/26/2015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lumMod val="50000"/>
                  </a:schemeClr>
                </a:solidFil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342B07-A78E-495A-865F-9CFB6C883AE0}" type="datetimeFigureOut">
              <a:rPr lang="en-US" smtClean="0"/>
              <a:t>6/26/2015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342B07-A78E-495A-865F-9CFB6C883AE0}" type="datetimeFigureOut">
              <a:rPr lang="en-US" smtClean="0"/>
              <a:t>6/26/2015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342B07-A78E-495A-865F-9CFB6C883AE0}" type="datetimeFigureOut">
              <a:rPr lang="en-US" smtClean="0"/>
              <a:t>6/26/2015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F342B07-A78E-495A-865F-9CFB6C883AE0}" type="datetimeFigureOut">
              <a:rPr lang="en-US" smtClean="0"/>
              <a:t>6/26/2015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342B07-A78E-495A-865F-9CFB6C883AE0}" type="datetimeFigureOut">
              <a:rPr lang="en-US" smtClean="0"/>
              <a:t>6/26/2015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342B07-A78E-495A-865F-9CFB6C883AE0}" type="datetimeFigureOut">
              <a:rPr lang="en-US" smtClean="0"/>
              <a:t>6/26/2015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342B07-A78E-495A-865F-9CFB6C883AE0}" type="datetimeFigureOut">
              <a:rPr lang="en-US" smtClean="0"/>
              <a:t>6/26/2015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A6EC6A-0263-4E3C-ACBA-005BA1E10A1E}"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342B07-A78E-495A-865F-9CFB6C883AE0}" type="datetimeFigureOut">
              <a:rPr lang="en-US" smtClean="0"/>
              <a:t>6/26/2015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35A6EC6A-0263-4E3C-ACBA-005BA1E10A1E}"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F342B07-A78E-495A-865F-9CFB6C883AE0}" type="datetimeFigureOut">
              <a:rPr lang="en-US" smtClean="0"/>
              <a:t>6/26/2015</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5A6EC6A-0263-4E3C-ACBA-005BA1E10A1E}"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accent3">
              <a:lumMod val="50000"/>
            </a:schemeClr>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noFill/>
          </a:ln>
          <a:effectLst/>
        </p:spPr>
        <p:txBody>
          <a:bodyPr>
            <a:normAutofit/>
            <a:scene3d>
              <a:camera prst="orthographicFront"/>
              <a:lightRig rig="freezing" dir="t">
                <a:rot lat="0" lon="0" rev="5640000"/>
              </a:lightRig>
            </a:scene3d>
            <a:sp3d prstMaterial="flat">
              <a:bevelT w="38100" h="38100"/>
              <a:contourClr>
                <a:schemeClr val="tx2"/>
              </a:contourClr>
            </a:sp3d>
          </a:bodyPr>
          <a:lstStyle/>
          <a:p>
            <a:r>
              <a:rPr lang="en-IN" b="0" smtClean="0">
                <a:solidFill>
                  <a:srgbClr val="393C28"/>
                </a:solidFill>
                <a:effectLst/>
              </a:rPr>
              <a:t>Contextual</a:t>
            </a:r>
            <a:r>
              <a:rPr lang="en-IN" b="0" smtClean="0">
                <a:solidFill>
                  <a:srgbClr val="393C28"/>
                </a:solidFill>
              </a:rPr>
              <a:t> Education</a:t>
            </a:r>
            <a:endParaRPr lang="en-IN" b="0">
              <a:solidFill>
                <a:srgbClr val="393C28"/>
              </a:solidFill>
            </a:endParaRPr>
          </a:p>
        </p:txBody>
      </p:sp>
      <p:sp>
        <p:nvSpPr>
          <p:cNvPr id="3" name="Subtitle 2"/>
          <p:cNvSpPr>
            <a:spLocks noGrp="1"/>
          </p:cNvSpPr>
          <p:nvPr>
            <p:ph type="subTitle" idx="1"/>
          </p:nvPr>
        </p:nvSpPr>
        <p:spPr>
          <a:xfrm>
            <a:off x="3571868" y="3585726"/>
            <a:ext cx="4816228" cy="1129158"/>
          </a:xfrm>
        </p:spPr>
        <p:txBody>
          <a:bodyPr/>
          <a:lstStyle/>
          <a:p>
            <a:endParaRPr lang="en-IN" smtClean="0"/>
          </a:p>
          <a:p>
            <a:r>
              <a:rPr lang="en-IN" smtClean="0"/>
              <a:t>Janani Ramanathan</a:t>
            </a:r>
            <a:endParaRPr lang="en-I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solidFill>
                  <a:srgbClr val="393C28"/>
                </a:solidFill>
              </a:rPr>
              <a:t>The System of Education</a:t>
            </a:r>
            <a:endParaRPr lang="en-IN">
              <a:solidFill>
                <a:srgbClr val="393C28"/>
              </a:solidFill>
            </a:endParaRPr>
          </a:p>
        </p:txBody>
      </p:sp>
      <p:sp>
        <p:nvSpPr>
          <p:cNvPr id="3" name="Content Placeholder 2"/>
          <p:cNvSpPr>
            <a:spLocks noGrp="1"/>
          </p:cNvSpPr>
          <p:nvPr>
            <p:ph idx="1"/>
          </p:nvPr>
        </p:nvSpPr>
        <p:spPr/>
        <p:txBody>
          <a:bodyPr/>
          <a:lstStyle/>
          <a:p>
            <a:endParaRPr lang="en-IN" smtClean="0"/>
          </a:p>
          <a:p>
            <a:endParaRPr lang="en-IN" sz="1200" smtClean="0"/>
          </a:p>
          <a:p>
            <a:r>
              <a:rPr lang="en-IN" smtClean="0"/>
              <a:t>Education </a:t>
            </a:r>
            <a:r>
              <a:rPr lang="en-IN" smtClean="0"/>
              <a:t>abridges the knowledge of millennia into </a:t>
            </a:r>
            <a:r>
              <a:rPr lang="en-IN" smtClean="0"/>
              <a:t>a </a:t>
            </a:r>
            <a:r>
              <a:rPr lang="en-IN" smtClean="0"/>
              <a:t>15-20 year study</a:t>
            </a:r>
          </a:p>
          <a:p>
            <a:endParaRPr lang="en-IN" smtClean="0"/>
          </a:p>
          <a:p>
            <a:r>
              <a:rPr lang="en-IN" smtClean="0"/>
              <a:t>This is done by abridging </a:t>
            </a:r>
            <a:r>
              <a:rPr lang="en-IN" smtClean="0"/>
              <a:t>and </a:t>
            </a:r>
            <a:r>
              <a:rPr lang="en-IN" smtClean="0"/>
              <a:t>organizing </a:t>
            </a:r>
            <a:r>
              <a:rPr lang="en-IN" smtClean="0"/>
              <a:t>the knowledge into generalized abstract mental principles</a:t>
            </a:r>
            <a:endParaRPr lang="en-I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mtClean="0">
                <a:solidFill>
                  <a:srgbClr val="393C28"/>
                </a:solidFill>
              </a:rPr>
              <a:t>Gap </a:t>
            </a:r>
            <a:r>
              <a:rPr lang="en-IN" smtClean="0">
                <a:solidFill>
                  <a:srgbClr val="393C28"/>
                </a:solidFill>
              </a:rPr>
              <a:t>between </a:t>
            </a:r>
            <a:r>
              <a:rPr lang="en-IN" smtClean="0">
                <a:solidFill>
                  <a:srgbClr val="393C28"/>
                </a:solidFill>
              </a:rPr>
              <a:t>Theory </a:t>
            </a:r>
            <a:r>
              <a:rPr lang="en-IN" smtClean="0">
                <a:solidFill>
                  <a:srgbClr val="393C28"/>
                </a:solidFill>
              </a:rPr>
              <a:t>and Life</a:t>
            </a:r>
            <a:endParaRPr lang="en-IN">
              <a:solidFill>
                <a:srgbClr val="393C28"/>
              </a:solidFill>
            </a:endParaRPr>
          </a:p>
        </p:txBody>
      </p:sp>
      <p:sp>
        <p:nvSpPr>
          <p:cNvPr id="3" name="Content Placeholder 2"/>
          <p:cNvSpPr>
            <a:spLocks noGrp="1"/>
          </p:cNvSpPr>
          <p:nvPr>
            <p:ph idx="1"/>
          </p:nvPr>
        </p:nvSpPr>
        <p:spPr>
          <a:xfrm>
            <a:off x="457200" y="2364108"/>
            <a:ext cx="8229600" cy="3065156"/>
          </a:xfrm>
        </p:spPr>
        <p:txBody>
          <a:bodyPr/>
          <a:lstStyle/>
          <a:p>
            <a:endParaRPr lang="en-IN" smtClean="0"/>
          </a:p>
          <a:p>
            <a:pPr indent="0">
              <a:buNone/>
            </a:pPr>
            <a:r>
              <a:rPr lang="en-IN" smtClean="0"/>
              <a:t>In </a:t>
            </a:r>
            <a:r>
              <a:rPr lang="en-IN" smtClean="0"/>
              <a:t>the process of teaching the abstractions divorced from context, much precious knowledge is lost and relevance to the real world becomes obscure</a:t>
            </a:r>
          </a:p>
          <a:p>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Literature </a:t>
            </a:r>
            <a:endParaRPr lang="en-IN"/>
          </a:p>
        </p:txBody>
      </p:sp>
      <p:sp>
        <p:nvSpPr>
          <p:cNvPr id="3" name="Content Placeholder 2"/>
          <p:cNvSpPr>
            <a:spLocks noGrp="1"/>
          </p:cNvSpPr>
          <p:nvPr>
            <p:ph idx="1"/>
          </p:nvPr>
        </p:nvSpPr>
        <p:spPr>
          <a:xfrm>
            <a:off x="457200" y="2111714"/>
            <a:ext cx="3757610" cy="3460426"/>
          </a:xfrm>
        </p:spPr>
        <p:txBody>
          <a:bodyPr/>
          <a:lstStyle/>
          <a:p>
            <a:pPr indent="0">
              <a:buNone/>
            </a:pPr>
            <a:endParaRPr lang="en-US" smtClean="0"/>
          </a:p>
          <a:p>
            <a:pPr indent="0">
              <a:buNone/>
            </a:pPr>
            <a:r>
              <a:rPr lang="en-US" smtClean="0"/>
              <a:t>All </a:t>
            </a:r>
            <a:r>
              <a:rPr lang="en-US" smtClean="0"/>
              <a:t>great literature depicts and reflects realities of human character, society</a:t>
            </a:r>
            <a:r>
              <a:rPr lang="en-US" smtClean="0"/>
              <a:t>, </a:t>
            </a:r>
            <a:r>
              <a:rPr lang="en-US" smtClean="0"/>
              <a:t>values </a:t>
            </a:r>
            <a:r>
              <a:rPr lang="en-US" smtClean="0"/>
              <a:t>and </a:t>
            </a:r>
            <a:r>
              <a:rPr lang="en-US" smtClean="0"/>
              <a:t>aspirations</a:t>
            </a:r>
            <a:endParaRPr lang="en-IN"/>
          </a:p>
        </p:txBody>
      </p:sp>
      <p:pic>
        <p:nvPicPr>
          <p:cNvPr id="5122" name="Picture 2" descr="http://t3.gstatic.com/images?q=tbn:ANd9GcSD01yHBTez3ZZFOIixGVw3PmhTe79dPkxxJ74hQcutU_cGN22xXA"/>
          <p:cNvPicPr>
            <a:picLocks noChangeAspect="1" noChangeArrowheads="1"/>
          </p:cNvPicPr>
          <p:nvPr/>
        </p:nvPicPr>
        <p:blipFill>
          <a:blip r:embed="rId2"/>
          <a:srcRect/>
          <a:stretch>
            <a:fillRect/>
          </a:stretch>
        </p:blipFill>
        <p:spPr bwMode="auto">
          <a:xfrm>
            <a:off x="5286380" y="2071678"/>
            <a:ext cx="3176566" cy="317656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solidFill>
                  <a:srgbClr val="393C28"/>
                </a:solidFill>
              </a:rPr>
              <a:t>Contextualized Education</a:t>
            </a:r>
            <a:endParaRPr lang="en-IN">
              <a:solidFill>
                <a:srgbClr val="393C28"/>
              </a:solidFill>
            </a:endParaRPr>
          </a:p>
        </p:txBody>
      </p:sp>
      <p:sp>
        <p:nvSpPr>
          <p:cNvPr id="3" name="Content Placeholder 2"/>
          <p:cNvSpPr>
            <a:spLocks noGrp="1"/>
          </p:cNvSpPr>
          <p:nvPr>
            <p:ph idx="1"/>
          </p:nvPr>
        </p:nvSpPr>
        <p:spPr/>
        <p:txBody>
          <a:bodyPr/>
          <a:lstStyle/>
          <a:p>
            <a:endParaRPr lang="en-US" smtClean="0"/>
          </a:p>
          <a:p>
            <a:r>
              <a:rPr lang="en-US" smtClean="0"/>
              <a:t>Education </a:t>
            </a:r>
            <a:r>
              <a:rPr lang="en-US" smtClean="0"/>
              <a:t>becomes </a:t>
            </a:r>
            <a:r>
              <a:rPr lang="en-US" smtClean="0"/>
              <a:t>contextualized </a:t>
            </a:r>
            <a:r>
              <a:rPr lang="en-US" smtClean="0"/>
              <a:t>when </a:t>
            </a:r>
            <a:r>
              <a:rPr lang="en-US" smtClean="0"/>
              <a:t>studied within the physical, social and cultural circumstances characterizing real life situations, the subjective mental and emotional processes that prompt human action, and the creative role of individuals in the collective </a:t>
            </a:r>
            <a:r>
              <a:rPr lang="en-US" smtClean="0"/>
              <a:t>social </a:t>
            </a:r>
            <a:r>
              <a:rPr lang="en-US" smtClean="0"/>
              <a:t>process</a:t>
            </a:r>
          </a:p>
          <a:p>
            <a:r>
              <a:rPr lang="en-US" smtClean="0"/>
              <a:t>C</a:t>
            </a:r>
            <a:r>
              <a:rPr lang="en-US" smtClean="0"/>
              <a:t>reating </a:t>
            </a:r>
            <a:r>
              <a:rPr lang="en-US" smtClean="0"/>
              <a:t>the relevant context, education come </a:t>
            </a:r>
            <a:r>
              <a:rPr lang="en-US" smtClean="0"/>
              <a:t>to </a:t>
            </a:r>
            <a:r>
              <a:rPr lang="en-US" smtClean="0"/>
              <a:t>life</a:t>
            </a:r>
            <a:endParaRPr lang="en-IN" smtClean="0"/>
          </a:p>
          <a:p>
            <a:endParaRPr lang="en-IN"/>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solidFill>
                  <a:srgbClr val="393C28"/>
                </a:solidFill>
              </a:rPr>
              <a:t>Value of Values</a:t>
            </a:r>
            <a:endParaRPr lang="en-IN">
              <a:solidFill>
                <a:srgbClr val="393C28"/>
              </a:solidFill>
            </a:endParaRPr>
          </a:p>
        </p:txBody>
      </p:sp>
      <p:sp>
        <p:nvSpPr>
          <p:cNvPr id="3" name="Content Placeholder 2"/>
          <p:cNvSpPr>
            <a:spLocks noGrp="1"/>
          </p:cNvSpPr>
          <p:nvPr>
            <p:ph idx="1"/>
          </p:nvPr>
        </p:nvSpPr>
        <p:spPr>
          <a:xfrm>
            <a:off x="457200" y="1935480"/>
            <a:ext cx="8229600" cy="1136330"/>
          </a:xfrm>
        </p:spPr>
        <p:txBody>
          <a:bodyPr>
            <a:normAutofit/>
          </a:bodyPr>
          <a:lstStyle/>
          <a:p>
            <a:r>
              <a:rPr lang="en-US" smtClean="0"/>
              <a:t>The </a:t>
            </a:r>
            <a:r>
              <a:rPr lang="en-US" smtClean="0"/>
              <a:t>value of values has been recognized as an essential driver of business excellence</a:t>
            </a:r>
            <a:endParaRPr lang="en-IN"/>
          </a:p>
        </p:txBody>
      </p:sp>
      <p:pic>
        <p:nvPicPr>
          <p:cNvPr id="4108" name="Picture 12" descr="FDR in 1933.jpg"/>
          <p:cNvPicPr>
            <a:picLocks noChangeAspect="1" noChangeArrowheads="1"/>
          </p:cNvPicPr>
          <p:nvPr/>
        </p:nvPicPr>
        <p:blipFill>
          <a:blip r:embed="rId2"/>
          <a:srcRect/>
          <a:stretch>
            <a:fillRect/>
          </a:stretch>
        </p:blipFill>
        <p:spPr bwMode="auto">
          <a:xfrm>
            <a:off x="5500694" y="3214686"/>
            <a:ext cx="2506424" cy="2957291"/>
          </a:xfrm>
          <a:prstGeom prst="rect">
            <a:avLst/>
          </a:prstGeom>
          <a:noFill/>
        </p:spPr>
      </p:pic>
      <p:pic>
        <p:nvPicPr>
          <p:cNvPr id="4110" name="Picture 14" descr="Jobs smiling and holding an iPhone"/>
          <p:cNvPicPr>
            <a:picLocks noChangeAspect="1" noChangeArrowheads="1"/>
          </p:cNvPicPr>
          <p:nvPr/>
        </p:nvPicPr>
        <p:blipFill>
          <a:blip r:embed="rId3"/>
          <a:srcRect t="7978" r="7005"/>
          <a:stretch>
            <a:fillRect/>
          </a:stretch>
        </p:blipFill>
        <p:spPr bwMode="auto">
          <a:xfrm>
            <a:off x="1285852" y="3214686"/>
            <a:ext cx="3071834" cy="298584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solidFill>
                  <a:srgbClr val="393C28"/>
                </a:solidFill>
              </a:rPr>
              <a:t>History, Biography, Art</a:t>
            </a:r>
            <a:endParaRPr lang="en-IN">
              <a:solidFill>
                <a:srgbClr val="393C28"/>
              </a:solidFill>
            </a:endParaRPr>
          </a:p>
        </p:txBody>
      </p:sp>
      <p:sp>
        <p:nvSpPr>
          <p:cNvPr id="3" name="Content Placeholder 2"/>
          <p:cNvSpPr>
            <a:spLocks noGrp="1"/>
          </p:cNvSpPr>
          <p:nvPr>
            <p:ph idx="1"/>
          </p:nvPr>
        </p:nvSpPr>
        <p:spPr>
          <a:xfrm>
            <a:off x="142844" y="2000240"/>
            <a:ext cx="3929090" cy="4500594"/>
          </a:xfrm>
        </p:spPr>
        <p:txBody>
          <a:bodyPr>
            <a:normAutofit lnSpcReduction="10000"/>
          </a:bodyPr>
          <a:lstStyle/>
          <a:p>
            <a:pPr indent="0">
              <a:buNone/>
            </a:pPr>
            <a:r>
              <a:rPr lang="en-US" smtClean="0"/>
              <a:t>Organization is a fundamental principle behind social evolution in every field of life – commercial, economic, social, political, religious, educational</a:t>
            </a:r>
            <a:r>
              <a:rPr lang="en-US" smtClean="0"/>
              <a:t>, </a:t>
            </a:r>
            <a:r>
              <a:rPr lang="en-US" smtClean="0"/>
              <a:t>scientific... but </a:t>
            </a:r>
            <a:r>
              <a:rPr lang="en-US" smtClean="0"/>
              <a:t>the true power of organization is rarely brought forth with sufficient clarity and emphasis</a:t>
            </a:r>
            <a:endParaRPr lang="en-IN"/>
          </a:p>
        </p:txBody>
      </p:sp>
      <p:pic>
        <p:nvPicPr>
          <p:cNvPr id="3076" name="Picture 4" descr="http://fdzeta.net/imgcache/621836dz.jpg"/>
          <p:cNvPicPr>
            <a:picLocks noChangeAspect="1" noChangeArrowheads="1"/>
          </p:cNvPicPr>
          <p:nvPr/>
        </p:nvPicPr>
        <p:blipFill>
          <a:blip r:embed="rId2"/>
          <a:srcRect t="12931" b="12715"/>
          <a:stretch>
            <a:fillRect/>
          </a:stretch>
        </p:blipFill>
        <p:spPr bwMode="auto">
          <a:xfrm>
            <a:off x="4000496" y="2083551"/>
            <a:ext cx="4919674" cy="2059829"/>
          </a:xfrm>
          <a:prstGeom prst="rect">
            <a:avLst/>
          </a:prstGeom>
          <a:noFill/>
        </p:spPr>
      </p:pic>
      <p:sp>
        <p:nvSpPr>
          <p:cNvPr id="3078" name="AutoShape 6" descr="http://i.imgur.com/AZUJV.jpg"/>
          <p:cNvSpPr>
            <a:spLocks noChangeAspect="1" noChangeArrowheads="1"/>
          </p:cNvSpPr>
          <p:nvPr/>
        </p:nvSpPr>
        <p:spPr bwMode="auto">
          <a:xfrm>
            <a:off x="155575" y="-1728788"/>
            <a:ext cx="8001000" cy="3609976"/>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3080" name="Picture 8" descr="http://i.imgur.com/AZUJV.jpg"/>
          <p:cNvPicPr>
            <a:picLocks noChangeAspect="1" noChangeArrowheads="1"/>
          </p:cNvPicPr>
          <p:nvPr/>
        </p:nvPicPr>
        <p:blipFill>
          <a:blip r:embed="rId3"/>
          <a:srcRect t="3958" b="3034"/>
          <a:stretch>
            <a:fillRect/>
          </a:stretch>
        </p:blipFill>
        <p:spPr bwMode="auto">
          <a:xfrm>
            <a:off x="4000496" y="4429132"/>
            <a:ext cx="4952029" cy="207809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714488"/>
            <a:ext cx="8229600" cy="3571900"/>
          </a:xfrm>
        </p:spPr>
        <p:txBody>
          <a:bodyPr>
            <a:normAutofit/>
          </a:bodyPr>
          <a:lstStyle/>
          <a:p>
            <a:pPr algn="ctr"/>
            <a:r>
              <a:rPr lang="en-IN" smtClean="0">
                <a:solidFill>
                  <a:srgbClr val="393C28"/>
                </a:solidFill>
              </a:rPr>
              <a:t>Contextualizing Education</a:t>
            </a:r>
            <a:br>
              <a:rPr lang="en-IN" smtClean="0">
                <a:solidFill>
                  <a:srgbClr val="393C28"/>
                </a:solidFill>
              </a:rPr>
            </a:br>
            <a:r>
              <a:rPr lang="en-IN" smtClean="0">
                <a:solidFill>
                  <a:srgbClr val="393C28"/>
                </a:solidFill>
              </a:rPr>
              <a:t/>
            </a:r>
            <a:br>
              <a:rPr lang="en-IN" smtClean="0">
                <a:solidFill>
                  <a:srgbClr val="393C28"/>
                </a:solidFill>
              </a:rPr>
            </a:br>
            <a:r>
              <a:rPr lang="en-IN" sz="3600" smtClean="0">
                <a:solidFill>
                  <a:schemeClr val="tx1"/>
                </a:solidFill>
              </a:rPr>
              <a:t> - Bridging </a:t>
            </a:r>
            <a:r>
              <a:rPr lang="en-IN" sz="3600" smtClean="0">
                <a:solidFill>
                  <a:schemeClr val="tx1"/>
                </a:solidFill>
              </a:rPr>
              <a:t>the gap </a:t>
            </a:r>
            <a:r>
              <a:rPr lang="en-IN" sz="3600" smtClean="0">
                <a:solidFill>
                  <a:schemeClr val="tx1"/>
                </a:solidFill>
              </a:rPr>
              <a:t>between </a:t>
            </a:r>
            <a:r>
              <a:rPr lang="en-IN" sz="3600" smtClean="0">
                <a:solidFill>
                  <a:schemeClr val="tx1"/>
                </a:solidFill>
              </a:rPr>
              <a:t>abstract concept </a:t>
            </a:r>
            <a:r>
              <a:rPr lang="en-IN" sz="3600" smtClean="0">
                <a:solidFill>
                  <a:schemeClr val="tx1"/>
                </a:solidFill>
              </a:rPr>
              <a:t>and </a:t>
            </a:r>
            <a:r>
              <a:rPr lang="en-IN" sz="3600" smtClean="0">
                <a:solidFill>
                  <a:schemeClr val="tx1"/>
                </a:solidFill>
              </a:rPr>
              <a:t>social relevance -</a:t>
            </a:r>
            <a:r>
              <a:rPr lang="en-IN" smtClean="0">
                <a:solidFill>
                  <a:srgbClr val="393C28"/>
                </a:solidFill>
              </a:rPr>
              <a:t/>
            </a:r>
            <a:br>
              <a:rPr lang="en-IN" smtClean="0">
                <a:solidFill>
                  <a:srgbClr val="393C28"/>
                </a:solidFill>
              </a:rPr>
            </a:br>
            <a:endParaRPr lang="en-IN">
              <a:solidFill>
                <a:srgbClr val="393C28"/>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84</TotalTime>
  <Words>197</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Contextual Education</vt:lpstr>
      <vt:lpstr>The System of Education</vt:lpstr>
      <vt:lpstr>Gap between Theory and Life</vt:lpstr>
      <vt:lpstr>Literature </vt:lpstr>
      <vt:lpstr>Contextualized Education</vt:lpstr>
      <vt:lpstr>Value of Values</vt:lpstr>
      <vt:lpstr>History, Biography, Art</vt:lpstr>
      <vt:lpstr>Contextualizing Education   - Bridging the gap between abstract concept and social relevance -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Contextual Education</dc:title>
  <dc:creator>Janani Ramanathan</dc:creator>
  <cp:lastModifiedBy>Janani Ramanathan</cp:lastModifiedBy>
  <cp:revision>14</cp:revision>
  <dcterms:created xsi:type="dcterms:W3CDTF">2015-06-26T04:29:14Z</dcterms:created>
  <dcterms:modified xsi:type="dcterms:W3CDTF">2015-06-26T05:54:01Z</dcterms:modified>
</cp:coreProperties>
</file>