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57" r:id="rId4"/>
    <p:sldId id="261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496" y="-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E530-7588-4B9D-9B8F-1A1D2E43456C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0C8BA-E0E9-429B-AD59-9226AF16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727" indent="-287203" defTabSz="9350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808" indent="-229762" defTabSz="9350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8331" indent="-229762" defTabSz="9350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854" indent="-229762" defTabSz="9350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7377" indent="-229762" algn="ctr" defTabSz="935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6898" indent="-229762" algn="ctr" defTabSz="935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6424" indent="-229762" algn="ctr" defTabSz="935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5945" indent="-229762" algn="ctr" defTabSz="935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7B6CC-A0FA-461D-80E9-F33F8FC9E82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AAB5A-ACA2-4A8F-BBF5-4B8F08B4044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DDFFF-A118-4249-B994-F623F335FA4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3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4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6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08CA-4030-4B17-B2BD-B4B1F59A88A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7B45-4D5A-4EC3-AA9B-48227E12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http://3.bp.blogspot.com/_b5hcKABPlGI/TU7V-XUVrUI/AAAAAAAAlj8/pGPlqStouuQ/s1600/2-411a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50787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solidFill>
                  <a:srgbClr val="006699"/>
                </a:solidFill>
              </a:rPr>
              <a:t>EthicalMarkets.com</a:t>
            </a:r>
            <a:endParaRPr lang="en-US" altLang="en-US" sz="2000" b="1" i="1" dirty="0">
              <a:solidFill>
                <a:srgbClr val="006699"/>
              </a:solidFill>
            </a:endParaRPr>
          </a:p>
          <a:p>
            <a:pPr eaLnBrk="1" hangingPunct="1"/>
            <a:r>
              <a:rPr lang="en-US" altLang="en-US" sz="2000" b="1" i="1" dirty="0" smtClean="0">
                <a:solidFill>
                  <a:srgbClr val="006699"/>
                </a:solidFill>
              </a:rPr>
              <a:t>MercadoEtico.com.br</a:t>
            </a:r>
          </a:p>
          <a:p>
            <a:pPr eaLnBrk="1" hangingPunct="1"/>
            <a:r>
              <a:rPr lang="en-US" altLang="en-US" sz="2000" b="1" i="1" dirty="0" smtClean="0">
                <a:solidFill>
                  <a:srgbClr val="006699"/>
                </a:solidFill>
              </a:rPr>
              <a:t>EthicalBiomimicryFinance.com</a:t>
            </a:r>
            <a:endParaRPr lang="en-US" altLang="en-US" sz="2000" b="1" i="1" dirty="0">
              <a:solidFill>
                <a:srgbClr val="0066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79773"/>
            <a:ext cx="3123761" cy="1076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400" y="346887"/>
            <a:ext cx="426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June 26, 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Webinar on the Future of Education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71791" y="3733800"/>
            <a:ext cx="7239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i="1" kern="0" dirty="0">
                <a:solidFill>
                  <a:srgbClr val="000000"/>
                </a:solidFill>
              </a:rPr>
              <a:t>HAZEL </a:t>
            </a:r>
            <a:r>
              <a:rPr lang="en-US" altLang="en-US" sz="2400" b="1" i="1" kern="0" dirty="0" smtClean="0">
                <a:solidFill>
                  <a:srgbClr val="000000"/>
                </a:solidFill>
              </a:rPr>
              <a:t>HENDERSON</a:t>
            </a:r>
          </a:p>
          <a:p>
            <a:pPr algn="ctr" eaLnBrk="1" hangingPunct="1">
              <a:defRPr/>
            </a:pPr>
            <a:r>
              <a:rPr lang="en-US" altLang="en-US" sz="2000" b="1" i="1" kern="0" dirty="0" err="1" smtClean="0">
                <a:solidFill>
                  <a:srgbClr val="000000"/>
                </a:solidFill>
              </a:rPr>
              <a:t>D.Sc.Hon</a:t>
            </a:r>
            <a:r>
              <a:rPr lang="en-US" altLang="en-US" sz="2000" b="1" i="1" kern="0" dirty="0">
                <a:solidFill>
                  <a:srgbClr val="000000"/>
                </a:solidFill>
              </a:rPr>
              <a:t>., FRSA </a:t>
            </a:r>
            <a:r>
              <a:rPr lang="en-US" altLang="en-US" sz="2000" b="1" i="1" kern="0" dirty="0" smtClean="0">
                <a:solidFill>
                  <a:srgbClr val="000000"/>
                </a:solidFill>
              </a:rPr>
              <a:t> </a:t>
            </a:r>
            <a:endParaRPr lang="en-US" altLang="en-US" sz="2000" b="1" i="1" kern="0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n-US" altLang="en-US" sz="2000" b="1" i="1" kern="0" dirty="0">
                <a:solidFill>
                  <a:srgbClr val="000000"/>
                </a:solidFill>
              </a:rPr>
              <a:t>President, Ethical Markets </a:t>
            </a:r>
            <a:r>
              <a:rPr lang="en-US" altLang="en-US" sz="2000" b="1" i="1" kern="0" dirty="0" smtClean="0">
                <a:solidFill>
                  <a:srgbClr val="000000"/>
                </a:solidFill>
              </a:rPr>
              <a:t>Media (USA &amp;Brazil) </a:t>
            </a:r>
            <a:endParaRPr lang="en-US" altLang="en-US" sz="2000" b="1" i="1" kern="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85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1" y="19812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Education for Planetary Citizenship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780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64610"/>
              </p:ext>
            </p:extLst>
          </p:nvPr>
        </p:nvGraphicFramePr>
        <p:xfrm>
          <a:off x="914400" y="990600"/>
          <a:ext cx="3275966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 Editor Photo" r:id="rId3" imgW="3704762" imgH="5687219" progId="MSPhotoEd.3">
                  <p:embed/>
                </p:oleObj>
              </mc:Choice>
              <mc:Fallback>
                <p:oleObj name="Photo Editor Photo" r:id="rId3" imgW="3704762" imgH="568721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3275966" cy="502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8" name="Picture 7" descr="ethicalmarketsmed from ku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00600" y="1542068"/>
            <a:ext cx="39243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Universal access to education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Priority for public investment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Free to all learners 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Now possible!</a:t>
            </a:r>
          </a:p>
          <a:p>
            <a:r>
              <a:rPr lang="en-US" sz="2800" dirty="0" smtClean="0"/>
              <a:t>    (MOOCs)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8688" y="6248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2015 Hazel Henderson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24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 modes of resource-use in nat'l d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788503" cy="57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6" name="Picture 7" descr="ethicalmarketsmed from ku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5" name="Picture 7" descr="ethicalmarketsmed from ku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74738" y="533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Curriculum: Earth System Science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 t="9136" r="14371" b="36570"/>
          <a:stretch/>
        </p:blipFill>
        <p:spPr>
          <a:xfrm>
            <a:off x="6553200" y="4846998"/>
            <a:ext cx="2265500" cy="1393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305" y="3404116"/>
            <a:ext cx="794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Mapping the global transition from mining the Earth to harvesting Sun’s free photons</a:t>
            </a:r>
          </a:p>
        </p:txBody>
      </p:sp>
      <p:pic>
        <p:nvPicPr>
          <p:cNvPr id="3076" name="Picture 4" descr="http://newsarchive.medill.northwestern.edu/uploadedImages/News/Chicago/Images/Science/541965main_ArrayDeployment-orig_full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r="17494" b="6612"/>
          <a:stretch/>
        </p:blipFill>
        <p:spPr bwMode="auto">
          <a:xfrm>
            <a:off x="5340440" y="1524000"/>
            <a:ext cx="1981200" cy="15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48200" y="4813012"/>
            <a:ext cx="2876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Biomimicry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89747" y="1676400"/>
            <a:ext cx="4368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Earth-observing satellites</a:t>
            </a:r>
          </a:p>
        </p:txBody>
      </p:sp>
      <p:pic>
        <p:nvPicPr>
          <p:cNvPr id="3078" name="Picture 6" descr="http://www.nrel.gov/learning/images/photo_108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10" y="4555115"/>
            <a:ext cx="2106680" cy="16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78688" y="6172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2015 Hazel Henderson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22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PAC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31" y="10668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043" y="511233"/>
            <a:ext cx="813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Earth Ethics in the Anthropocene Age</a:t>
            </a:r>
            <a:endParaRPr lang="en-US" sz="4000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7" name="Picture 7" descr="ethicalmarketsmed from ku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4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http://3.bp.blogspot.com/_b5hcKABPlGI/TU7V-XUVrUI/AAAAAAAAlj8/pGPlqStouuQ/s1600/2-411a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1187450" y="457200"/>
            <a:ext cx="72739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916238" y="5715000"/>
            <a:ext cx="5761037" cy="600075"/>
          </a:xfrm>
          <a:prstGeom prst="rect">
            <a:avLst/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i="1" dirty="0">
                <a:solidFill>
                  <a:srgbClr val="000000"/>
                </a:solidFill>
              </a:rPr>
              <a:t>Solar irradiation versus established global energy resources 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"Solar Generation 6,"</a:t>
            </a:r>
            <a:r>
              <a:rPr lang="en-US" altLang="en-US" sz="1600" i="1" dirty="0">
                <a:solidFill>
                  <a:srgbClr val="000000"/>
                </a:solidFill>
              </a:rPr>
              <a:t> EPIA 2011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3" name="Picture 7" descr="ethicalmarketsmed from ku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3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7" name="Picture 7" descr="ethicalmarketsmed from ku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685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Re-integrating Human Knowledge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58240" y="1371600"/>
            <a:ext cx="7239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From disciplines to systems, synthesis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Extend time and space horizons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Engage learners’ interests, curiosity, purpose and passion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Cultivate </a:t>
            </a:r>
          </a:p>
          <a:p>
            <a:pPr marL="13716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self-knowledge, </a:t>
            </a:r>
          </a:p>
          <a:p>
            <a:pPr marL="13716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reflection, </a:t>
            </a:r>
          </a:p>
          <a:p>
            <a:pPr marL="13716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empathy and </a:t>
            </a:r>
          </a:p>
          <a:p>
            <a:pPr marL="13716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ethical concern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278688" y="6172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2015 Hazel Henderson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01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7" name="Picture 7" descr="ethicalmarketsmed from ku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6096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Shifting Public Budgets, GDP Account</a:t>
            </a:r>
          </a:p>
          <a:p>
            <a:pPr algn="ctr"/>
            <a:r>
              <a:rPr lang="en-US" sz="3200" dirty="0" smtClean="0"/>
              <a:t>Toward Education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46810" y="1828800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 GDP classifications of “education” from </a:t>
            </a:r>
            <a:r>
              <a:rPr lang="en-US" sz="2400" dirty="0" smtClean="0">
                <a:solidFill>
                  <a:srgbClr val="FF0000"/>
                </a:solidFill>
              </a:rPr>
              <a:t>Consumption</a:t>
            </a:r>
            <a:r>
              <a:rPr lang="en-US" sz="2400" dirty="0" smtClean="0"/>
              <a:t> to </a:t>
            </a:r>
            <a:r>
              <a:rPr lang="en-US" sz="2400" b="1" u="sng" dirty="0" smtClean="0">
                <a:solidFill>
                  <a:srgbClr val="00B050"/>
                </a:solidFill>
              </a:rPr>
              <a:t>Investment</a:t>
            </a:r>
            <a:endParaRPr lang="en-US" sz="2400" b="1" u="sng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Create Asset Accounts in GDP for all public investments in 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u="sng" dirty="0" smtClean="0"/>
              <a:t>Infrastructure</a:t>
            </a:r>
            <a:r>
              <a:rPr lang="en-US" sz="2400" dirty="0" smtClean="0"/>
              <a:t> (schools, public transport, health, buildings)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u="sng" dirty="0" err="1" smtClean="0"/>
              <a:t>Infostructure</a:t>
            </a:r>
            <a:r>
              <a:rPr lang="en-US" sz="2400" dirty="0" smtClean="0"/>
              <a:t> (education, access to internet, broadband research, public media, MOOCs)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Add </a:t>
            </a:r>
            <a:r>
              <a:rPr lang="en-US" sz="2400" b="1" dirty="0" smtClean="0">
                <a:solidFill>
                  <a:srgbClr val="00B050"/>
                </a:solidFill>
              </a:rPr>
              <a:t>People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as Assets!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78688" y="6172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2015 Hazel Henderson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00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96" y="0"/>
              <a:ext cx="5664" cy="199"/>
            </a:xfrm>
            <a:prstGeom prst="rect">
              <a:avLst/>
            </a:prstGeom>
            <a:gradFill rotWithShape="1">
              <a:gsLst>
                <a:gs pos="8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6" cy="4320"/>
            </a:xfrm>
            <a:prstGeom prst="rect">
              <a:avLst/>
            </a:prstGeom>
            <a:gradFill rotWithShape="1">
              <a:gsLst>
                <a:gs pos="12000">
                  <a:schemeClr val="bg1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5" name="Picture 7" descr="ethicalmarketsmed from ku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01" b="-5930"/>
            <a:stretch>
              <a:fillRect/>
            </a:stretch>
          </p:blipFill>
          <p:spPr bwMode="auto">
            <a:xfrm>
              <a:off x="14" y="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FFFFFF">
                      <a:lumMod val="95000"/>
                    </a:srgbClr>
                  </a:solidFill>
                </a:rPr>
                <a:t>www.ethicalmarkets.com   www.ethicalmarkets.tv</a:t>
              </a:r>
              <a:endParaRPr lang="en-US" altLang="en-US" dirty="0">
                <a:solidFill>
                  <a:srgbClr val="FFFFFF">
                    <a:lumMod val="95000"/>
                  </a:srgb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9" y="609600"/>
            <a:ext cx="3815439" cy="472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11888" y="533400"/>
            <a:ext cx="4419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systems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approach to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understanding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green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business,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environment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economies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energy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science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innovation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0" lvl="3" indent="-3429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technology 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and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role of money as applied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climate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change, </a:t>
            </a:r>
            <a:endParaRPr lang="en-US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community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development, </a:t>
            </a:r>
            <a:endParaRPr lang="en-US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finance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the many ways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sustainably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interact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with each other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30" y="5715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EthicalMarketsExploratorium.com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6096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2015 Hazel Henderson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6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271</Words>
  <Application>Microsoft Office PowerPoint</Application>
  <PresentationFormat>On-screen Show (4:3)</PresentationFormat>
  <Paragraphs>66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 Office</dc:creator>
  <cp:lastModifiedBy>VS</cp:lastModifiedBy>
  <cp:revision>14</cp:revision>
  <dcterms:created xsi:type="dcterms:W3CDTF">2015-06-23T13:58:19Z</dcterms:created>
  <dcterms:modified xsi:type="dcterms:W3CDTF">2015-06-26T09:39:33Z</dcterms:modified>
</cp:coreProperties>
</file>