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65" r:id="rId4"/>
    <p:sldId id="264" r:id="rId5"/>
    <p:sldId id="266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78153" autoAdjust="0"/>
  </p:normalViewPr>
  <p:slideViewPr>
    <p:cSldViewPr>
      <p:cViewPr varScale="1">
        <p:scale>
          <a:sx n="60" d="100"/>
          <a:sy n="6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39A0A-D96C-4210-93A8-C699829AD13B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71608-74EC-477C-B416-C17A72971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9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r>
              <a:rPr lang="en-US" baseline="0" dirty="0" smtClean="0"/>
              <a:t> – in research,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1608-74EC-477C-B416-C17A729715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9096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Whole person – interpersonal</a:t>
            </a:r>
            <a:r>
              <a:rPr lang="en-US" baseline="0" dirty="0" smtClean="0"/>
              <a:t> skills, constructive confrontation, leadership skills, decision-making skills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1608-74EC-477C-B416-C17A729715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49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Contextual – JH using case studies, biography, history</a:t>
            </a:r>
            <a:r>
              <a:rPr lang="en-US" baseline="0" dirty="0" smtClean="0"/>
              <a:t>, literature and film – Rosa Parks, Steve Jobs </a:t>
            </a:r>
            <a:endParaRPr lang="en-US" dirty="0" smtClean="0"/>
          </a:p>
          <a:p>
            <a:r>
              <a:rPr lang="en-US" dirty="0" smtClean="0"/>
              <a:t>Compartmentalized – in economics -- economic,</a:t>
            </a:r>
            <a:r>
              <a:rPr lang="en-US" baseline="0" dirty="0" smtClean="0"/>
              <a:t> politics, ecology, sociology, culture, psychology</a:t>
            </a:r>
            <a:endParaRPr lang="en-US" dirty="0" smtClean="0"/>
          </a:p>
          <a:p>
            <a:r>
              <a:rPr lang="en-US" dirty="0" smtClean="0"/>
              <a:t>Integration – in business, five components in relation to one another + macrocosm</a:t>
            </a:r>
            <a:r>
              <a:rPr lang="en-US" baseline="0" dirty="0" smtClean="0"/>
              <a:t> + microcosm</a:t>
            </a:r>
            <a:endParaRPr lang="en-US" dirty="0" smtClean="0"/>
          </a:p>
          <a:p>
            <a:r>
              <a:rPr lang="en-US" dirty="0" smtClean="0"/>
              <a:t>Organic</a:t>
            </a:r>
            <a:r>
              <a:rPr lang="en-US" baseline="0" dirty="0" smtClean="0"/>
              <a:t> – company as a living system and child of society – energy conversion</a:t>
            </a:r>
          </a:p>
          <a:p>
            <a:r>
              <a:rPr lang="en-US" baseline="0" dirty="0" smtClean="0"/>
              <a:t>Objective to Subjective – teach relativity of all knowledge -- quantum mechanics is not the only field in which consciousness of the percipient is important. Science and knowledge are sociological and psychological phenomena – Lee </a:t>
            </a:r>
            <a:r>
              <a:rPr lang="en-US" baseline="0" dirty="0" err="1" smtClean="0"/>
              <a:t>Smolin</a:t>
            </a:r>
            <a:endParaRPr lang="en-US" baseline="0" dirty="0" smtClean="0"/>
          </a:p>
          <a:p>
            <a:r>
              <a:rPr lang="en-US" dirty="0" smtClean="0"/>
              <a:t>Complementarity</a:t>
            </a:r>
            <a:r>
              <a:rPr lang="en-US" baseline="0" dirty="0" smtClean="0"/>
              <a:t> – market theory and </a:t>
            </a:r>
            <a:r>
              <a:rPr lang="en-US" baseline="0" dirty="0" err="1" smtClean="0"/>
              <a:t>keynesianism</a:t>
            </a:r>
            <a:r>
              <a:rPr lang="en-US" baseline="0" dirty="0" smtClean="0"/>
              <a:t>, genetics and environment</a:t>
            </a:r>
          </a:p>
          <a:p>
            <a:r>
              <a:rPr lang="en-US" baseline="0" dirty="0" smtClean="0"/>
              <a:t>Imagination – </a:t>
            </a:r>
            <a:r>
              <a:rPr lang="en-US" baseline="0" dirty="0" err="1" smtClean="0"/>
              <a:t>Elon</a:t>
            </a:r>
            <a:r>
              <a:rPr lang="en-US" baseline="0" dirty="0" smtClean="0"/>
              <a:t> Musk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1608-74EC-477C-B416-C17A729715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129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 Josef</a:t>
            </a:r>
            <a:r>
              <a:rPr lang="en-US" baseline="0" dirty="0" smtClean="0"/>
              <a:t> Institute – PhD students leadership in </a:t>
            </a:r>
            <a:r>
              <a:rPr lang="en-US" dirty="0" smtClean="0"/>
              <a:t>Research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1608-74EC-477C-B416-C17A729715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522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C7C299-40BA-4926-B291-CC079C5B8207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C772E6-FCB8-4DFF-9529-765141B0D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rgbClr val="80000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b="1" kern="1200">
          <a:solidFill>
            <a:srgbClr val="002060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1214422"/>
            <a:ext cx="7406640" cy="2214578"/>
          </a:xfrm>
        </p:spPr>
        <p:txBody>
          <a:bodyPr>
            <a:noAutofit/>
          </a:bodyPr>
          <a:lstStyle/>
          <a:p>
            <a:r>
              <a:rPr lang="en-US" sz="3200" dirty="0" smtClean="0"/>
              <a:t>Future of Education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Need </a:t>
            </a:r>
            <a:r>
              <a:rPr lang="en-US" dirty="0" smtClean="0"/>
              <a:t>for a Paradigm Shift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5462614"/>
            <a:ext cx="6715172" cy="89534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Garry Jacobs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86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Time Warp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08" y="1428736"/>
            <a:ext cx="8686800" cy="5181600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  <a:spcAft>
                <a:spcPts val="200"/>
              </a:spcAft>
            </a:pPr>
            <a:r>
              <a:rPr lang="en-US" sz="2300" dirty="0" smtClean="0"/>
              <a:t>Education passes on to the next generation the cumulative knowledge of society acquired in the past in a concentrated and abridged form.</a:t>
            </a:r>
          </a:p>
          <a:p>
            <a:pPr>
              <a:spcBef>
                <a:spcPts val="800"/>
              </a:spcBef>
              <a:spcAft>
                <a:spcPts val="200"/>
              </a:spcAft>
            </a:pPr>
            <a:r>
              <a:rPr lang="en-US" sz="2300" dirty="0" smtClean="0"/>
              <a:t>Technology, globalization and social evolution are advancing so rapidly that the past is a poor marker for future needs.</a:t>
            </a:r>
          </a:p>
          <a:p>
            <a:pPr>
              <a:spcBef>
                <a:spcPts val="800"/>
              </a:spcBef>
              <a:spcAft>
                <a:spcPts val="200"/>
              </a:spcAft>
            </a:pPr>
            <a:r>
              <a:rPr lang="en-US" sz="2300" dirty="0" smtClean="0"/>
              <a:t>Employment in future will differ so widely from what pertains today that most of the information and skills imparted will have little relevance.</a:t>
            </a:r>
          </a:p>
          <a:p>
            <a:pPr>
              <a:spcBef>
                <a:spcPts val="800"/>
              </a:spcBef>
              <a:spcAft>
                <a:spcPts val="200"/>
              </a:spcAft>
            </a:pPr>
            <a:r>
              <a:rPr lang="en-US" sz="2300" dirty="0" smtClean="0"/>
              <a:t>Social adjustment and citizenship in future will also demand a different set of skills, attitudes and values</a:t>
            </a:r>
            <a:r>
              <a:rPr lang="en-US" sz="2300" smtClean="0"/>
              <a:t>. </a:t>
            </a:r>
            <a:endParaRPr lang="en-US" sz="2300" smtClean="0"/>
          </a:p>
          <a:p>
            <a:pPr>
              <a:spcBef>
                <a:spcPts val="800"/>
              </a:spcBef>
              <a:spcAft>
                <a:spcPts val="200"/>
              </a:spcAft>
            </a:pPr>
            <a:r>
              <a:rPr lang="en-US" sz="2300" kern="1200" smtClean="0">
                <a:solidFill>
                  <a:schemeClr val="tx1"/>
                </a:solidFill>
                <a:effectLst/>
              </a:rPr>
              <a:t>Regardless </a:t>
            </a:r>
            <a:r>
              <a:rPr lang="en-US" sz="2300" kern="1200" dirty="0" smtClean="0">
                <a:solidFill>
                  <a:schemeClr val="tx1"/>
                </a:solidFill>
                <a:effectLst/>
              </a:rPr>
              <a:t>of how the future unfolds, people will Self-reliant individual initiative</a:t>
            </a:r>
            <a:r>
              <a:rPr lang="en-US" sz="2300" kern="1200" baseline="0" dirty="0" smtClean="0">
                <a:solidFill>
                  <a:schemeClr val="tx1"/>
                </a:solidFill>
                <a:effectLst/>
              </a:rPr>
              <a:t>,</a:t>
            </a:r>
            <a:r>
              <a:rPr lang="en-US" sz="2300" kern="1200" dirty="0" smtClean="0">
                <a:solidFill>
                  <a:schemeClr val="tx1"/>
                </a:solidFill>
                <a:effectLst/>
              </a:rPr>
              <a:t> collaborative work, self-employment, entrepreneurship, leadership and life-long learning in</a:t>
            </a:r>
            <a:r>
              <a:rPr lang="en-US" sz="2300" kern="1200" baseline="0" dirty="0" smtClean="0">
                <a:solidFill>
                  <a:schemeClr val="tx1"/>
                </a:solidFill>
                <a:effectLst/>
              </a:rPr>
              <a:t> all fields</a:t>
            </a:r>
            <a:endParaRPr lang="en-US" sz="23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6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Critical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2057400"/>
            <a:ext cx="7498080" cy="4800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smtClean="0"/>
              <a:t>Pedagogy </a:t>
            </a:r>
            <a:r>
              <a:rPr lang="en-US" dirty="0" smtClean="0"/>
              <a:t>– How should we educate youth to prepare for the challenges, opportunities &amp; uncertainty of a rapidly evolving social </a:t>
            </a:r>
            <a:r>
              <a:rPr lang="en-US" smtClean="0"/>
              <a:t>context</a:t>
            </a:r>
            <a:r>
              <a:rPr lang="en-US" smtClean="0"/>
              <a:t>?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dirty="0" smtClean="0"/>
              <a:t>Content – </a:t>
            </a:r>
            <a:r>
              <a:rPr lang="en-US" dirty="0" smtClean="0"/>
              <a:t>What should we educate for that will be valuable regardless of the nature and magnitude of the changes that take place?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34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Paradigm Shift in Pedagogy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00234"/>
            <a:ext cx="7498080" cy="48006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i="1" dirty="0" smtClean="0"/>
              <a:t>A change in teaching methods to support shift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From competitive to collaborative learning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From passive to active learning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From transfer of mental knowledge to development of the whole </a:t>
            </a:r>
            <a:r>
              <a:rPr lang="en-US" smtClean="0"/>
              <a:t>person </a:t>
            </a:r>
            <a:endParaRPr lang="en-US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kern="1200" smtClean="0">
                <a:solidFill>
                  <a:schemeClr val="tx1"/>
                </a:solidFill>
                <a:effectLst/>
              </a:rPr>
              <a:t>From </a:t>
            </a:r>
            <a:r>
              <a:rPr lang="en-US" kern="1200" dirty="0" smtClean="0">
                <a:solidFill>
                  <a:schemeClr val="tx1"/>
                </a:solidFill>
                <a:effectLst/>
              </a:rPr>
              <a:t>information to values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From standardized competencies to customized, creative individuality</a:t>
            </a:r>
          </a:p>
        </p:txBody>
      </p:sp>
    </p:spTree>
    <p:extLst>
      <p:ext uri="{BB962C8B-B14F-4D97-AF65-F5344CB8AC3E}">
        <p14:creationId xmlns:p14="http://schemas.microsoft.com/office/powerpoint/2010/main" xmlns="" val="368412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 Shift in Content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00100" y="1831995"/>
            <a:ext cx="42672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Abstract knowledge</a:t>
            </a:r>
          </a:p>
          <a:p>
            <a:pPr>
              <a:defRPr/>
            </a:pPr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Reductionist thinking</a:t>
            </a:r>
          </a:p>
          <a:p>
            <a:pPr>
              <a:defRPr/>
            </a:pPr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Fragmented &amp; compartmentalized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Mechanistic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 facts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Dualities &amp; contradictions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Understanding &amp; critical analysis</a:t>
            </a:r>
          </a:p>
          <a:p>
            <a:endParaRPr lang="en-US" sz="24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57822" y="1831995"/>
            <a:ext cx="3986210" cy="4525963"/>
          </a:xfrm>
        </p:spPr>
        <p:txBody>
          <a:bodyPr>
            <a:norm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Contextual knowledge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Integrated thinking 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Interdisciplinary &amp; trans-disciplinary thinking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Organic thinking</a:t>
            </a:r>
          </a:p>
          <a:p>
            <a:r>
              <a:rPr lang="en-US" sz="2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nclude subjective reality</a:t>
            </a:r>
          </a:p>
          <a:p>
            <a:r>
              <a:rPr lang="en-US" sz="24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Complementarity</a:t>
            </a:r>
          </a:p>
          <a:p>
            <a:r>
              <a:rPr lang="en-US" sz="2400" b="0" kern="1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Independent </a:t>
            </a:r>
            <a:r>
              <a:rPr lang="en-US" sz="2400" b="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thinking, creativity &amp; imagination</a:t>
            </a:r>
            <a:endParaRPr lang="en-US" sz="2400" b="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59190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for Accomplishment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622" y="1771672"/>
            <a:ext cx="8324848" cy="4800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Accomplishment is a process applicable to all fields of human activity.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Education should develop the capacity of students for accomplishment</a:t>
            </a:r>
            <a:r>
              <a:rPr lang="en-US" baseline="0" dirty="0" smtClean="0"/>
              <a:t> in all fields.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Its essential determinates are awareness, aspiration, energy, goals, organization, skills, attitudes, leadership and knowledge of life.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Values are the quintessence of humanity’s knowledge regarding sustained accomplishment.</a:t>
            </a:r>
          </a:p>
        </p:txBody>
      </p:sp>
    </p:spTree>
    <p:extLst>
      <p:ext uri="{BB962C8B-B14F-4D97-AF65-F5344CB8AC3E}">
        <p14:creationId xmlns:p14="http://schemas.microsoft.com/office/powerpoint/2010/main" xmlns="" val="15392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13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60000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466</TotalTime>
  <Words>470</Words>
  <Application>Microsoft Office PowerPoint</Application>
  <PresentationFormat>On-screen Show (4:3)</PresentationFormat>
  <Paragraphs>53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Future of Education  Need for a Paradigm Shift</vt:lpstr>
      <vt:lpstr>Educational Time Warp</vt:lpstr>
      <vt:lpstr>Critical Questions</vt:lpstr>
      <vt:lpstr>Paradigm Shift in Pedagogy </vt:lpstr>
      <vt:lpstr>Paradigm Shift in Content</vt:lpstr>
      <vt:lpstr>Education for Accomplishment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Jacobs</dc:creator>
  <cp:lastModifiedBy>Janani Ramanathan</cp:lastModifiedBy>
  <cp:revision>35</cp:revision>
  <dcterms:created xsi:type="dcterms:W3CDTF">2015-06-23T05:14:53Z</dcterms:created>
  <dcterms:modified xsi:type="dcterms:W3CDTF">2015-06-26T04:26:07Z</dcterms:modified>
</cp:coreProperties>
</file>