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100" y="-48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0517159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Titeltext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Textebene 1</a:t>
            </a:r>
          </a:p>
          <a:p>
            <a:pPr lvl="1">
              <a:defRPr sz="1800"/>
            </a:pPr>
            <a:r>
              <a:rPr sz="3200"/>
              <a:t>Textebene 2</a:t>
            </a:r>
          </a:p>
          <a:p>
            <a:pPr lvl="2">
              <a:defRPr sz="1800"/>
            </a:pPr>
            <a:r>
              <a:rPr sz="3200"/>
              <a:t>Textebene 3</a:t>
            </a:r>
          </a:p>
          <a:p>
            <a:pPr lvl="3">
              <a:defRPr sz="1800"/>
            </a:pPr>
            <a:r>
              <a:rPr sz="3200"/>
              <a:t>Textebene 4</a:t>
            </a:r>
          </a:p>
          <a:p>
            <a:pPr lvl="4">
              <a:defRPr sz="1800"/>
            </a:pPr>
            <a:r>
              <a:rPr sz="3200"/>
              <a:t>Textebene 5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Titeltext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Textebene 1</a:t>
            </a:r>
          </a:p>
          <a:p>
            <a:pPr lvl="1">
              <a:defRPr sz="1800"/>
            </a:pPr>
            <a:r>
              <a:rPr sz="3200"/>
              <a:t>Textebene 2</a:t>
            </a:r>
          </a:p>
          <a:p>
            <a:pPr lvl="2">
              <a:defRPr sz="1800"/>
            </a:pPr>
            <a:r>
              <a:rPr sz="3200"/>
              <a:t>Textebene 3</a:t>
            </a:r>
          </a:p>
          <a:p>
            <a:pPr lvl="3">
              <a:defRPr sz="1800"/>
            </a:pPr>
            <a:r>
              <a:rPr sz="3200"/>
              <a:t>Textebene 4</a:t>
            </a:r>
          </a:p>
          <a:p>
            <a:pPr lvl="4">
              <a:defRPr sz="1800"/>
            </a:pPr>
            <a:r>
              <a:rPr sz="3200"/>
              <a:t>Textebene 5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Mi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Titeltext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Titeltext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Textebene 1</a:t>
            </a:r>
          </a:p>
          <a:p>
            <a:pPr lvl="1">
              <a:defRPr sz="1800"/>
            </a:pPr>
            <a:r>
              <a:rPr sz="3200"/>
              <a:t>Textebene 2</a:t>
            </a:r>
          </a:p>
          <a:p>
            <a:pPr lvl="2">
              <a:defRPr sz="1800"/>
            </a:pPr>
            <a:r>
              <a:rPr sz="3200"/>
              <a:t>Textebene 3</a:t>
            </a:r>
          </a:p>
          <a:p>
            <a:pPr lvl="3">
              <a:defRPr sz="1800"/>
            </a:pPr>
            <a:r>
              <a:rPr sz="3200"/>
              <a:t>Textebene 4</a:t>
            </a:r>
          </a:p>
          <a:p>
            <a:pPr lvl="4">
              <a:defRPr sz="1800"/>
            </a:pPr>
            <a:r>
              <a:rPr sz="3200"/>
              <a:t>Textebene 5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Titeltext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Titeltext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Textebene 1</a:t>
            </a:r>
          </a:p>
          <a:p>
            <a:pPr lvl="1">
              <a:defRPr sz="1800"/>
            </a:pPr>
            <a:r>
              <a:rPr sz="3600"/>
              <a:t>Textebene 2</a:t>
            </a:r>
          </a:p>
          <a:p>
            <a:pPr lvl="2">
              <a:defRPr sz="1800"/>
            </a:pPr>
            <a:r>
              <a:rPr sz="3600"/>
              <a:t>Textebene 3</a:t>
            </a:r>
          </a:p>
          <a:p>
            <a:pPr lvl="3">
              <a:defRPr sz="1800"/>
            </a:pPr>
            <a:r>
              <a:rPr sz="3600"/>
              <a:t>Textebene 4</a:t>
            </a:r>
          </a:p>
          <a:p>
            <a:pPr lvl="4">
              <a:defRPr sz="1800"/>
            </a:pPr>
            <a:r>
              <a:rPr sz="3600"/>
              <a:t>Textebene 5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Aufzählung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Titeltext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Textebene 1</a:t>
            </a:r>
          </a:p>
          <a:p>
            <a:pPr lvl="1">
              <a:defRPr sz="1800"/>
            </a:pPr>
            <a:r>
              <a:rPr sz="2800"/>
              <a:t>Textebene 2</a:t>
            </a:r>
          </a:p>
          <a:p>
            <a:pPr lvl="2">
              <a:defRPr sz="1800"/>
            </a:pPr>
            <a:r>
              <a:rPr sz="2800"/>
              <a:t>Textebene 3</a:t>
            </a:r>
          </a:p>
          <a:p>
            <a:pPr lvl="3">
              <a:defRPr sz="1800"/>
            </a:pPr>
            <a:r>
              <a:rPr sz="2800"/>
              <a:t>Textebene 4</a:t>
            </a:r>
          </a:p>
          <a:p>
            <a:pPr lvl="4">
              <a:defRPr sz="1800"/>
            </a:pPr>
            <a:r>
              <a:rPr sz="2800"/>
              <a:t>Textebene 5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Textebene 1</a:t>
            </a:r>
          </a:p>
          <a:p>
            <a:pPr lvl="1">
              <a:defRPr sz="1800"/>
            </a:pPr>
            <a:r>
              <a:rPr sz="3600"/>
              <a:t>Textebene 2</a:t>
            </a:r>
          </a:p>
          <a:p>
            <a:pPr lvl="2">
              <a:defRPr sz="1800"/>
            </a:pPr>
            <a:r>
              <a:rPr sz="3600"/>
              <a:t>Textebene 3</a:t>
            </a:r>
          </a:p>
          <a:p>
            <a:pPr lvl="3">
              <a:defRPr sz="1800"/>
            </a:pPr>
            <a:r>
              <a:rPr sz="3600"/>
              <a:t>Textebene 4</a:t>
            </a:r>
          </a:p>
          <a:p>
            <a:pPr lvl="4">
              <a:defRPr sz="1800"/>
            </a:pPr>
            <a:r>
              <a:rPr sz="3600"/>
              <a:t>Textebene 5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/>
              <a:t>Titeltext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600"/>
              <a:t>Textebene 1</a:t>
            </a:r>
          </a:p>
          <a:p>
            <a:pPr lvl="1">
              <a:defRPr sz="1800"/>
            </a:pPr>
            <a:r>
              <a:rPr sz="3600"/>
              <a:t>Textebene 2</a:t>
            </a:r>
          </a:p>
          <a:p>
            <a:pPr lvl="2">
              <a:defRPr sz="1800"/>
            </a:pPr>
            <a:r>
              <a:rPr sz="3600"/>
              <a:t>Textebene 3</a:t>
            </a:r>
          </a:p>
          <a:p>
            <a:pPr lvl="3">
              <a:defRPr sz="1800"/>
            </a:pPr>
            <a:r>
              <a:rPr sz="3600"/>
              <a:t>Textebene 4</a:t>
            </a:r>
          </a:p>
          <a:p>
            <a:pPr lvl="4">
              <a:defRPr sz="1800"/>
            </a:pPr>
            <a:r>
              <a:rPr sz="3600"/>
              <a:t>Textebene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efan-brunnhuber.d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eoriot.co/garrett" TargetMode="External"/><Relationship Id="rId2" Type="http://schemas.openxmlformats.org/officeDocument/2006/relationships/hyperlink" Target="http://georiot.co/gazzaniga4th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geni.us/wormkandel5th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1639267" y="1914729"/>
            <a:ext cx="10044733" cy="55040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r>
              <a:rPr lang="en-US" sz="2800" b="1" dirty="0" smtClean="0">
                <a:latin typeface="Verdana"/>
                <a:ea typeface="Verdana"/>
                <a:cs typeface="Verdana"/>
                <a:sym typeface="Verdana"/>
              </a:rPr>
              <a:t>‘</a:t>
            </a:r>
            <a:r>
              <a:rPr sz="2800" b="1" dirty="0" smtClean="0">
                <a:latin typeface="Verdana"/>
                <a:ea typeface="Verdana"/>
                <a:cs typeface="Verdana"/>
                <a:sym typeface="Verdana"/>
              </a:rPr>
              <a:t>The </a:t>
            </a:r>
            <a:r>
              <a:rPr sz="2800" b="1" dirty="0">
                <a:latin typeface="Verdana"/>
                <a:ea typeface="Verdana"/>
                <a:cs typeface="Verdana"/>
                <a:sym typeface="Verdana"/>
              </a:rPr>
              <a:t>Future of </a:t>
            </a:r>
            <a:r>
              <a:rPr sz="2800" b="1" dirty="0" smtClean="0">
                <a:latin typeface="Verdana"/>
                <a:ea typeface="Verdana"/>
                <a:cs typeface="Verdana"/>
                <a:sym typeface="Verdana"/>
              </a:rPr>
              <a:t>Education</a:t>
            </a:r>
            <a:r>
              <a:rPr lang="en-US" sz="2800" b="1" dirty="0" smtClean="0">
                <a:latin typeface="Verdana"/>
                <a:ea typeface="Verdana"/>
                <a:cs typeface="Verdana"/>
                <a:sym typeface="Verdana"/>
              </a:rPr>
              <a:t>'</a:t>
            </a:r>
            <a:endParaRPr sz="2800" b="1" dirty="0"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endParaRPr sz="1100" dirty="0">
              <a:uFill>
                <a:solidFill/>
              </a:uFill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endParaRPr sz="1100" dirty="0">
              <a:uFill>
                <a:solidFill/>
              </a:uFill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endParaRPr sz="1800" dirty="0">
              <a:uFill>
                <a:solidFill/>
              </a:uFill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r>
              <a:rPr lang="en-US" sz="2800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'</a:t>
            </a:r>
            <a:r>
              <a:rPr sz="2800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sz="2800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Creativity </a:t>
            </a:r>
            <a:r>
              <a:rPr sz="2800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Response</a:t>
            </a:r>
            <a:r>
              <a:rPr lang="en-US" sz="2800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'</a:t>
            </a:r>
            <a:r>
              <a:rPr sz="2800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: </a:t>
            </a:r>
            <a:endParaRPr sz="2800" dirty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  <a:p>
            <a:pPr lvl="0" algn="l" defTabSz="457200">
              <a:defRPr sz="1800"/>
            </a:pPr>
            <a:r>
              <a:rPr sz="2800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What Neurobiology and Clinical Psychology can tell us about </a:t>
            </a:r>
            <a:r>
              <a:rPr sz="2800" dirty="0" smtClean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Learning</a:t>
            </a:r>
            <a:r>
              <a:rPr sz="2800" dirty="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, Creativity, Performance and Problem-solving</a:t>
            </a:r>
            <a:endParaRPr sz="1600" dirty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  <a:p>
            <a:pPr lvl="0" algn="l" defTabSz="457200">
              <a:defRPr sz="1800"/>
            </a:pPr>
            <a:endParaRPr sz="1100" dirty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  <a:p>
            <a:pPr lvl="0" algn="l" defTabSz="457200">
              <a:defRPr sz="1800"/>
            </a:pPr>
            <a:endParaRPr sz="1100" dirty="0">
              <a:uFill>
                <a:solidFill/>
              </a:uFill>
              <a:latin typeface="Calibri"/>
              <a:ea typeface="Calibri"/>
              <a:cs typeface="Calibri"/>
              <a:sym typeface="Calibri"/>
            </a:endParaRPr>
          </a:p>
          <a:p>
            <a:pPr lvl="0" algn="l" defTabSz="457200">
              <a:defRPr sz="1800"/>
            </a:pPr>
            <a:endParaRPr sz="2400" dirty="0"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r>
              <a:rPr sz="1700" dirty="0">
                <a:latin typeface="Verdana"/>
                <a:ea typeface="Verdana"/>
                <a:cs typeface="Verdana"/>
                <a:sym typeface="Verdana"/>
              </a:rPr>
              <a:t>Webinar-WAAS</a:t>
            </a:r>
          </a:p>
          <a:p>
            <a:pPr lvl="0" algn="l" defTabSz="457200">
              <a:defRPr sz="1800"/>
            </a:pPr>
            <a:endParaRPr sz="1700" dirty="0"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endParaRPr sz="1700" dirty="0"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r>
              <a:rPr sz="1700" dirty="0">
                <a:latin typeface="Verdana"/>
                <a:ea typeface="Verdana"/>
                <a:cs typeface="Verdana"/>
                <a:sym typeface="Verdana"/>
              </a:rPr>
              <a:t>June-2015</a:t>
            </a:r>
          </a:p>
          <a:p>
            <a:pPr lvl="0" algn="l" defTabSz="457200">
              <a:defRPr sz="1800"/>
            </a:pPr>
            <a:endParaRPr sz="1700" dirty="0"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endParaRPr sz="1700" dirty="0"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endParaRPr sz="1700" dirty="0"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r>
              <a:rPr sz="1700" dirty="0">
                <a:latin typeface="Verdana"/>
                <a:ea typeface="Verdana"/>
                <a:cs typeface="Verdana"/>
                <a:sym typeface="Verdana"/>
              </a:rPr>
              <a:t>Stefan </a:t>
            </a:r>
            <a:r>
              <a:rPr sz="1700" dirty="0" err="1">
                <a:latin typeface="Verdana"/>
                <a:ea typeface="Verdana"/>
                <a:cs typeface="Verdana"/>
                <a:sym typeface="Verdana"/>
              </a:rPr>
              <a:t>Brunnhuber</a:t>
            </a:r>
            <a:r>
              <a:rPr sz="1700" dirty="0">
                <a:latin typeface="Verdana"/>
                <a:ea typeface="Verdana"/>
                <a:cs typeface="Verdana"/>
                <a:sym typeface="Verdana"/>
              </a:rPr>
              <a:t> MD PhD</a:t>
            </a:r>
          </a:p>
          <a:p>
            <a:pPr lvl="0" algn="l" defTabSz="457200">
              <a:defRPr sz="1800"/>
            </a:pPr>
            <a:r>
              <a:rPr sz="1700" u="sng" dirty="0">
                <a:latin typeface="Verdana"/>
                <a:ea typeface="Verdana"/>
                <a:cs typeface="Verdana"/>
                <a:sym typeface="Verdana"/>
                <a:hlinkClick r:id="rId2"/>
              </a:rPr>
              <a:t>www.stefan-brunnhuber.de</a:t>
            </a:r>
            <a:r>
              <a:rPr sz="1700" dirty="0"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1406283" y="2590799"/>
            <a:ext cx="7681839" cy="4038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endParaRPr b="1">
              <a:solidFill>
                <a:srgbClr val="39285B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r>
              <a:rPr sz="2000">
                <a:latin typeface="Verdana"/>
                <a:ea typeface="Verdana"/>
                <a:cs typeface="Verdana"/>
                <a:sym typeface="Verdana"/>
              </a:rPr>
              <a:t>IT and Big Data</a:t>
            </a:r>
          </a:p>
          <a:p>
            <a:pPr lvl="0" algn="l" defTabSz="457200">
              <a:defRPr sz="1800"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r>
              <a:rPr sz="2000">
                <a:latin typeface="Verdana"/>
                <a:ea typeface="Verdana"/>
                <a:cs typeface="Verdana"/>
                <a:sym typeface="Verdana"/>
              </a:rPr>
              <a:t>Public versus private Financing</a:t>
            </a:r>
          </a:p>
          <a:p>
            <a:pPr lvl="0" algn="l" defTabSz="457200">
              <a:defRPr sz="1800"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r>
              <a:rPr sz="2000">
                <a:latin typeface="Verdana"/>
                <a:ea typeface="Verdana"/>
                <a:cs typeface="Verdana"/>
                <a:sym typeface="Verdana"/>
              </a:rPr>
              <a:t>Relevance of translational - interdisciplinary programs</a:t>
            </a:r>
          </a:p>
          <a:p>
            <a:pPr lvl="0" algn="l" defTabSz="457200">
              <a:defRPr sz="1800"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r>
              <a:rPr sz="2000">
                <a:latin typeface="Verdana"/>
                <a:ea typeface="Verdana"/>
                <a:cs typeface="Verdana"/>
                <a:sym typeface="Verdana"/>
              </a:rPr>
              <a:t>Gender Aspects</a:t>
            </a:r>
          </a:p>
          <a:p>
            <a:pPr lvl="0" algn="l" defTabSz="457200">
              <a:defRPr sz="1800"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r>
              <a:rPr sz="2000">
                <a:latin typeface="Verdana"/>
                <a:ea typeface="Verdana"/>
                <a:cs typeface="Verdana"/>
                <a:sym typeface="Verdana"/>
              </a:rPr>
              <a:t>Focusing on economic demands versus ‚general education‘</a:t>
            </a:r>
          </a:p>
          <a:p>
            <a:pPr lvl="0" algn="l" defTabSz="457200">
              <a:defRPr sz="1800"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r>
              <a:rPr sz="2000">
                <a:latin typeface="Verdana"/>
                <a:ea typeface="Verdana"/>
                <a:cs typeface="Verdana"/>
                <a:sym typeface="Verdana"/>
              </a:rPr>
              <a:t>Access to Primary and Higher Education</a:t>
            </a:r>
          </a:p>
        </p:txBody>
      </p:sp>
      <p:sp>
        <p:nvSpPr>
          <p:cNvPr id="35" name="Shape 35"/>
          <p:cNvSpPr/>
          <p:nvPr/>
        </p:nvSpPr>
        <p:spPr>
          <a:xfrm>
            <a:off x="1188253" y="1496685"/>
            <a:ext cx="7110116" cy="825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24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 b="0"/>
            </a:pPr>
            <a:r>
              <a:rPr sz="2400" b="1"/>
              <a:t> Current Discussion On Global Education</a:t>
            </a:r>
            <a:endParaRPr sz="2400" b="1">
              <a:latin typeface="Lucida Grande"/>
              <a:ea typeface="Lucida Grande"/>
              <a:cs typeface="Lucida Grande"/>
              <a:sym typeface="Lucida Grande"/>
            </a:endParaRPr>
          </a:p>
        </p:txBody>
      </p:sp>
      <p:sp>
        <p:nvSpPr>
          <p:cNvPr id="36" name="Shape 36"/>
          <p:cNvSpPr/>
          <p:nvPr/>
        </p:nvSpPr>
        <p:spPr>
          <a:xfrm>
            <a:off x="9044329" y="8335936"/>
            <a:ext cx="3543971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1200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/>
            </a:pPr>
            <a:r>
              <a:rPr sz="1200"/>
              <a:t>OECD 2012, 2015, Tertiaer Higher Education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1188253" y="1753323"/>
            <a:ext cx="8778044" cy="39190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400" b="1" dirty="0" smtClean="0">
                <a:latin typeface="Verdana"/>
                <a:ea typeface="Verdana"/>
                <a:cs typeface="Verdana"/>
                <a:sym typeface="Verdana"/>
              </a:rPr>
              <a:t>Purpose </a:t>
            </a:r>
            <a:r>
              <a:rPr sz="2400" b="1" dirty="0">
                <a:latin typeface="Verdana"/>
                <a:ea typeface="Verdana"/>
                <a:cs typeface="Verdana"/>
                <a:sym typeface="Verdana"/>
              </a:rPr>
              <a:t>of Education</a:t>
            </a:r>
          </a:p>
          <a:p>
            <a:pPr lvl="0" algn="l">
              <a:defRPr sz="1800"/>
            </a:pPr>
            <a:endParaRPr sz="2400" b="1" dirty="0">
              <a:latin typeface="Verdana"/>
              <a:ea typeface="Verdana"/>
              <a:cs typeface="Verdana"/>
              <a:sym typeface="Verdana"/>
            </a:endParaRPr>
          </a:p>
          <a:p>
            <a:pPr lvl="0" algn="l">
              <a:defRPr sz="1800"/>
            </a:pPr>
            <a:endParaRPr sz="2400" b="1" dirty="0">
              <a:latin typeface="Verdana"/>
              <a:ea typeface="Verdana"/>
              <a:cs typeface="Verdana"/>
              <a:sym typeface="Verdana"/>
            </a:endParaRPr>
          </a:p>
          <a:p>
            <a:pPr lvl="0" algn="l">
              <a:defRPr sz="1800"/>
            </a:pPr>
            <a:r>
              <a:rPr sz="2200" b="1" dirty="0">
                <a:latin typeface="Verdana"/>
                <a:ea typeface="Verdana"/>
                <a:cs typeface="Verdana"/>
                <a:sym typeface="Verdana"/>
              </a:rPr>
              <a:t>Primary Education: </a:t>
            </a:r>
            <a:r>
              <a:rPr sz="2200" dirty="0">
                <a:latin typeface="Calibri"/>
                <a:ea typeface="Calibri"/>
                <a:cs typeface="Calibri"/>
                <a:sym typeface="Calibri"/>
              </a:rPr>
              <a:t>enables graduates to function in society </a:t>
            </a:r>
          </a:p>
          <a:p>
            <a:pPr lvl="0" algn="l">
              <a:defRPr sz="1800"/>
            </a:pPr>
            <a:r>
              <a:rPr sz="2200" dirty="0">
                <a:latin typeface="Calibri"/>
                <a:ea typeface="Calibri"/>
                <a:cs typeface="Calibri"/>
                <a:sym typeface="Calibri"/>
              </a:rPr>
              <a:t>by promoting basic knowledge such as literacy, mathematics and science.</a:t>
            </a:r>
            <a:endParaRPr sz="2200" b="1" dirty="0">
              <a:latin typeface="Verdana"/>
              <a:ea typeface="Verdana"/>
              <a:cs typeface="Verdana"/>
              <a:sym typeface="Verdana"/>
            </a:endParaRPr>
          </a:p>
          <a:p>
            <a:pPr lvl="0" algn="l">
              <a:defRPr sz="1800"/>
            </a:pPr>
            <a:endParaRPr sz="2200" b="1" dirty="0">
              <a:latin typeface="Verdana"/>
              <a:ea typeface="Verdana"/>
              <a:cs typeface="Verdana"/>
              <a:sym typeface="Verdana"/>
            </a:endParaRPr>
          </a:p>
          <a:p>
            <a:pPr lvl="0" algn="l">
              <a:defRPr sz="1800"/>
            </a:pPr>
            <a:endParaRPr sz="2200" b="1" dirty="0">
              <a:latin typeface="Verdana"/>
              <a:ea typeface="Verdana"/>
              <a:cs typeface="Verdana"/>
              <a:sym typeface="Verdana"/>
            </a:endParaRPr>
          </a:p>
          <a:p>
            <a:pPr lvl="0" algn="l">
              <a:defRPr sz="1800"/>
            </a:pPr>
            <a:r>
              <a:rPr sz="2200" b="1" dirty="0">
                <a:latin typeface="Verdana"/>
                <a:ea typeface="Verdana"/>
                <a:cs typeface="Verdana"/>
                <a:sym typeface="Verdana"/>
              </a:rPr>
              <a:t>Higher Education: </a:t>
            </a:r>
            <a:r>
              <a:rPr sz="2200" dirty="0">
                <a:latin typeface="Calibri"/>
                <a:ea typeface="Calibri"/>
                <a:cs typeface="Calibri"/>
                <a:sym typeface="Calibri"/>
              </a:rPr>
              <a:t>prepares the next generation to solve the </a:t>
            </a:r>
          </a:p>
          <a:p>
            <a:pPr lvl="0" algn="l">
              <a:defRPr sz="1800"/>
            </a:pPr>
            <a:r>
              <a:rPr sz="2200" dirty="0">
                <a:latin typeface="Calibri"/>
                <a:ea typeface="Calibri"/>
                <a:cs typeface="Calibri"/>
                <a:sym typeface="Calibri"/>
              </a:rPr>
              <a:t>complex problems facing modern society, assuming societal leadership and </a:t>
            </a:r>
          </a:p>
          <a:p>
            <a:pPr lvl="0" algn="l">
              <a:defRPr sz="1800"/>
            </a:pPr>
            <a:r>
              <a:rPr sz="2200" dirty="0">
                <a:latin typeface="Calibri"/>
                <a:ea typeface="Calibri"/>
                <a:cs typeface="Calibri"/>
                <a:sym typeface="Calibri"/>
              </a:rPr>
              <a:t>responsibility in various fields, striving for the Truth </a:t>
            </a:r>
          </a:p>
          <a:p>
            <a:pPr lvl="0" algn="l">
              <a:defRPr sz="1800"/>
            </a:pPr>
            <a:r>
              <a:rPr sz="2200" dirty="0">
                <a:latin typeface="Calibri"/>
                <a:ea typeface="Calibri"/>
                <a:cs typeface="Calibri"/>
                <a:sym typeface="Calibri"/>
              </a:rPr>
              <a:t>and/ or self-development/self-knowledge.</a:t>
            </a:r>
            <a:endParaRPr sz="2200" b="1" dirty="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9" name="Shape 39"/>
          <p:cNvSpPr/>
          <p:nvPr/>
        </p:nvSpPr>
        <p:spPr>
          <a:xfrm>
            <a:off x="7061200" y="8261350"/>
            <a:ext cx="4681092" cy="673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endParaRPr sz="1200"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r>
              <a:rPr sz="1200">
                <a:latin typeface="Verdana"/>
                <a:ea typeface="Verdana"/>
                <a:cs typeface="Verdana"/>
                <a:sym typeface="Verdana"/>
              </a:rPr>
              <a:t>Roy Y. Chan, Gavin T. L. Brown, and Larry H. Ludlow, 2015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1150153" y="2252335"/>
            <a:ext cx="10656244" cy="4521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endParaRPr sz="2400" b="1"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defRPr sz="1800"/>
            </a:pPr>
            <a:endParaRPr sz="2400" b="1"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Most educational programs in place do not tap into the full potential</a:t>
            </a:r>
          </a:p>
          <a:p>
            <a:pPr lvl="0" algn="l"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of our mind and of our brain and often lead to suboptimal outcome.</a:t>
            </a:r>
          </a:p>
          <a:p>
            <a:pPr lvl="0" algn="l">
              <a:defRPr sz="1800"/>
            </a:pP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lvl="0" algn="l"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Findings in Clinical Psychology, Neurobiology and Social</a:t>
            </a:r>
          </a:p>
          <a:p>
            <a:pPr lvl="0" algn="l"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Psychology (life science) are not sufficiently considered </a:t>
            </a:r>
          </a:p>
          <a:p>
            <a:pPr lvl="0" algn="l"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in setting up programs.</a:t>
            </a:r>
          </a:p>
          <a:p>
            <a:pPr lvl="0" algn="l">
              <a:defRPr sz="1800"/>
            </a:pP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lvl="0" algn="l">
              <a:defRPr sz="1800"/>
            </a:pP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lvl="0" algn="l">
              <a:defRPr sz="1800"/>
            </a:pPr>
            <a:endParaRPr sz="2400"/>
          </a:p>
        </p:txBody>
      </p:sp>
      <p:sp>
        <p:nvSpPr>
          <p:cNvPr id="42" name="Shape 42"/>
          <p:cNvSpPr/>
          <p:nvPr/>
        </p:nvSpPr>
        <p:spPr>
          <a:xfrm>
            <a:off x="8034840" y="7872386"/>
            <a:ext cx="4654601" cy="1244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 defTabSz="457200">
              <a:defRPr sz="1800"/>
            </a:pPr>
            <a:r>
              <a:rPr sz="1200">
                <a:latin typeface="Verdana"/>
                <a:ea typeface="Verdana"/>
                <a:cs typeface="Verdana"/>
                <a:sym typeface="Verdana"/>
                <a:hlinkClick r:id="rId2"/>
              </a:rPr>
              <a:t>Cognitive Neuroscience, the Biology of the Mind</a:t>
            </a:r>
            <a:endParaRPr sz="1200"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r>
              <a:rPr sz="1200">
                <a:latin typeface="Verdana"/>
                <a:ea typeface="Verdana"/>
                <a:cs typeface="Verdana"/>
                <a:sym typeface="Verdana"/>
                <a:hlinkClick r:id="rId2"/>
              </a:rPr>
              <a:t>Gazzaniga, 4th edition, 2013</a:t>
            </a:r>
            <a:endParaRPr sz="1200"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r>
              <a:rPr sz="1200">
                <a:latin typeface="Verdana"/>
                <a:ea typeface="Verdana"/>
                <a:cs typeface="Verdana"/>
                <a:sym typeface="Verdana"/>
                <a:hlinkClick r:id="rId3"/>
              </a:rPr>
              <a:t>Brain &amp; Behavior: An Introduction to Biological Psychology</a:t>
            </a:r>
            <a:endParaRPr sz="1200"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r>
              <a:rPr sz="1200">
                <a:latin typeface="Verdana"/>
                <a:ea typeface="Verdana"/>
                <a:cs typeface="Verdana"/>
                <a:sym typeface="Verdana"/>
                <a:hlinkClick r:id="rId3"/>
              </a:rPr>
              <a:t>Garrett, 3rd edition, 2010</a:t>
            </a:r>
            <a:endParaRPr sz="1200"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r>
              <a:rPr sz="1200">
                <a:latin typeface="Verdana"/>
                <a:ea typeface="Verdana"/>
                <a:cs typeface="Verdana"/>
                <a:sym typeface="Verdana"/>
                <a:hlinkClick r:id="rId4"/>
              </a:rPr>
              <a:t>Principles of Neural Science</a:t>
            </a:r>
            <a:endParaRPr sz="1200">
              <a:latin typeface="Verdana"/>
              <a:ea typeface="Verdana"/>
              <a:cs typeface="Verdana"/>
              <a:sym typeface="Verdana"/>
            </a:endParaRPr>
          </a:p>
          <a:p>
            <a:pPr lvl="0" algn="l" defTabSz="457200">
              <a:defRPr sz="1800"/>
            </a:pPr>
            <a:r>
              <a:rPr sz="1200">
                <a:latin typeface="Verdana"/>
                <a:ea typeface="Verdana"/>
                <a:cs typeface="Verdana"/>
                <a:sym typeface="Verdana"/>
                <a:hlinkClick r:id="rId4"/>
              </a:rPr>
              <a:t>Kandel, 5th edition, 2012</a:t>
            </a:r>
          </a:p>
        </p:txBody>
      </p:sp>
      <p:sp>
        <p:nvSpPr>
          <p:cNvPr id="43" name="Shape 43"/>
          <p:cNvSpPr/>
          <p:nvPr/>
        </p:nvSpPr>
        <p:spPr>
          <a:xfrm>
            <a:off x="1159383" y="1511300"/>
            <a:ext cx="138963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 b="1"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 b="0"/>
            </a:pPr>
            <a:r>
              <a:rPr sz="2800" b="1"/>
              <a:t>Thesis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1302553" y="1473199"/>
            <a:ext cx="5357814" cy="680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400" b="1">
                <a:latin typeface="Verdana"/>
                <a:ea typeface="Verdana"/>
                <a:cs typeface="Verdana"/>
                <a:sym typeface="Verdana"/>
              </a:rPr>
              <a:t> The Creativity Response (CR)</a:t>
            </a:r>
          </a:p>
          <a:p>
            <a:pPr lvl="0" algn="l">
              <a:defRPr sz="1800"/>
            </a:pPr>
            <a:endParaRPr sz="2400" b="1">
              <a:latin typeface="Verdana"/>
              <a:ea typeface="Verdana"/>
              <a:cs typeface="Verdana"/>
              <a:sym typeface="Verdana"/>
            </a:endParaRPr>
          </a:p>
          <a:p>
            <a:pPr lvl="0" algn="l">
              <a:defRPr sz="1800"/>
            </a:pPr>
            <a:endParaRPr sz="2400" b="1">
              <a:latin typeface="Verdana"/>
              <a:ea typeface="Verdana"/>
              <a:cs typeface="Verdana"/>
              <a:sym typeface="Verdana"/>
            </a:endParaRPr>
          </a:p>
          <a:p>
            <a:pPr lvl="0" algn="l">
              <a:lnSpc>
                <a:spcPct val="200000"/>
              </a:lnSpc>
              <a:defRPr sz="1800"/>
            </a:pPr>
            <a:endParaRPr sz="2400" b="1">
              <a:latin typeface="Verdana"/>
              <a:ea typeface="Verdana"/>
              <a:cs typeface="Verdana"/>
              <a:sym typeface="Verdana"/>
            </a:endParaRPr>
          </a:p>
          <a:p>
            <a:pPr lvl="0" algn="just" defTabSz="457200">
              <a:lnSpc>
                <a:spcPct val="200000"/>
              </a:lnSpc>
              <a:defRPr sz="1800"/>
            </a:pPr>
            <a:r>
              <a:rPr sz="2400">
                <a:uFill>
                  <a:solidFill/>
                </a:uFill>
                <a:latin typeface="Verdana"/>
                <a:ea typeface="Verdana"/>
                <a:cs typeface="Verdana"/>
                <a:sym typeface="Verdana"/>
              </a:rPr>
              <a:t>M</a:t>
            </a:r>
            <a:r>
              <a:rPr sz="240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ultisensory Learning</a:t>
            </a:r>
          </a:p>
          <a:p>
            <a:pPr lvl="0" algn="just" defTabSz="457200">
              <a:lnSpc>
                <a:spcPct val="200000"/>
              </a:lnSpc>
              <a:defRPr sz="1800"/>
            </a:pPr>
            <a:r>
              <a:rPr sz="240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Mindfulness </a:t>
            </a:r>
          </a:p>
          <a:p>
            <a:pPr lvl="0" algn="just" defTabSz="457200">
              <a:lnSpc>
                <a:spcPct val="200000"/>
              </a:lnSpc>
              <a:defRPr sz="1800"/>
            </a:pPr>
            <a:r>
              <a:rPr sz="240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The role of exercise </a:t>
            </a:r>
          </a:p>
          <a:p>
            <a:pPr lvl="0" algn="just" defTabSz="457200">
              <a:lnSpc>
                <a:spcPct val="200000"/>
              </a:lnSpc>
              <a:defRPr sz="1800"/>
            </a:pPr>
            <a:r>
              <a:rPr sz="240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Nutrition </a:t>
            </a:r>
          </a:p>
          <a:p>
            <a:pPr lvl="0" algn="just" defTabSz="457200">
              <a:lnSpc>
                <a:spcPct val="200000"/>
              </a:lnSpc>
              <a:defRPr sz="1800"/>
            </a:pPr>
            <a:r>
              <a:rPr sz="2400">
                <a:uFill>
                  <a:solidFill/>
                </a:uFill>
                <a:latin typeface="Calibri"/>
                <a:ea typeface="Calibri"/>
                <a:cs typeface="Calibri"/>
                <a:sym typeface="Calibri"/>
              </a:rPr>
              <a:t>Importance of Rest and Sleep</a:t>
            </a:r>
            <a:endParaRPr sz="2400">
              <a:uFill>
                <a:solidFill/>
              </a:uFill>
              <a:latin typeface="Verdana"/>
              <a:ea typeface="Verdana"/>
              <a:cs typeface="Verdana"/>
              <a:sym typeface="Verdana"/>
            </a:endParaRPr>
          </a:p>
          <a:p>
            <a:pPr lvl="0" algn="l">
              <a:defRPr sz="1800"/>
            </a:pPr>
            <a:endParaRPr sz="2400" b="1"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defRPr sz="1800"/>
            </a:pPr>
            <a:endParaRPr sz="2400" b="1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6" name="Shape 46"/>
          <p:cNvSpPr/>
          <p:nvPr/>
        </p:nvSpPr>
        <p:spPr>
          <a:xfrm>
            <a:off x="8498229" y="8450236"/>
            <a:ext cx="3278684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 defTabSz="457200">
              <a:defRPr sz="1200">
                <a:solidFill>
                  <a:srgbClr val="323333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323333"/>
                </a:solidFill>
              </a:rPr>
              <a:t>Single References provided at the lecture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1416853" y="1244600"/>
            <a:ext cx="2181673" cy="386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400" b="1">
                <a:latin typeface="Verdana"/>
                <a:ea typeface="Verdana"/>
                <a:cs typeface="Verdana"/>
                <a:sym typeface="Verdana"/>
              </a:rPr>
              <a:t> Conclusion</a:t>
            </a:r>
          </a:p>
          <a:p>
            <a:pPr lvl="0" algn="l">
              <a:defRPr sz="1800"/>
            </a:pPr>
            <a:endParaRPr sz="2400" b="1"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defRPr sz="1800"/>
            </a:pPr>
            <a:endParaRPr sz="2400" b="1"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lnSpc>
                <a:spcPct val="200000"/>
              </a:lnSpc>
              <a:defRPr sz="1800"/>
            </a:pPr>
            <a:endParaRPr sz="2400" b="1">
              <a:latin typeface="Helvetica"/>
              <a:ea typeface="Helvetica"/>
              <a:cs typeface="Helvetica"/>
              <a:sym typeface="Helvetica"/>
            </a:endParaRPr>
          </a:p>
          <a:p>
            <a:pPr lvl="0" algn="just" defTabSz="457200">
              <a:lnSpc>
                <a:spcPct val="200000"/>
              </a:lnSpc>
              <a:defRPr sz="1800"/>
            </a:pPr>
            <a:endParaRPr sz="2400">
              <a:uFill>
                <a:solidFill/>
              </a:uFill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defRPr sz="1800"/>
            </a:pPr>
            <a:endParaRPr sz="2400" b="1">
              <a:latin typeface="Helvetica"/>
              <a:ea typeface="Helvetica"/>
              <a:cs typeface="Helvetica"/>
              <a:sym typeface="Helvetica"/>
            </a:endParaRPr>
          </a:p>
          <a:p>
            <a:pPr lvl="0" algn="l">
              <a:defRPr sz="1800"/>
            </a:pPr>
            <a:endParaRPr sz="2400" b="1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9" name="Shape 49"/>
          <p:cNvSpPr/>
          <p:nvPr/>
        </p:nvSpPr>
        <p:spPr>
          <a:xfrm>
            <a:off x="1521951" y="2889250"/>
            <a:ext cx="9175106" cy="1943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Regardless to the field of study and the program installed,</a:t>
            </a:r>
          </a:p>
          <a:p>
            <a:pPr lvl="0" algn="l"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findings in life science could make a difference;</a:t>
            </a:r>
          </a:p>
          <a:p>
            <a:pPr lvl="0" algn="l">
              <a:defRPr sz="1800"/>
            </a:pP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lvl="0" algn="l"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promoting higher performance, leadership, self-esteem</a:t>
            </a:r>
          </a:p>
          <a:p>
            <a:pPr lvl="0" algn="l">
              <a:defRPr sz="1800"/>
            </a:pPr>
            <a:r>
              <a:rPr sz="2400">
                <a:latin typeface="Verdana"/>
                <a:ea typeface="Verdana"/>
                <a:cs typeface="Verdana"/>
                <a:sym typeface="Verdana"/>
              </a:rPr>
              <a:t>motivational aspects, content and creativity.</a:t>
            </a: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307</Words>
  <Application>Microsoft Office PowerPoint</Application>
  <PresentationFormat>Custom</PresentationFormat>
  <Paragraphs>81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Narenboy</dc:creator>
  <cp:lastModifiedBy>VS</cp:lastModifiedBy>
  <cp:revision>2</cp:revision>
  <dcterms:modified xsi:type="dcterms:W3CDTF">2015-06-26T04:51:03Z</dcterms:modified>
</cp:coreProperties>
</file>