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0"/>
  </p:notesMasterIdLst>
  <p:handoutMasterIdLst>
    <p:handoutMasterId r:id="rId21"/>
  </p:handoutMasterIdLst>
  <p:sldIdLst>
    <p:sldId id="259" r:id="rId2"/>
    <p:sldId id="278" r:id="rId3"/>
    <p:sldId id="279" r:id="rId4"/>
    <p:sldId id="280" r:id="rId5"/>
    <p:sldId id="263" r:id="rId6"/>
    <p:sldId id="261" r:id="rId7"/>
    <p:sldId id="264" r:id="rId8"/>
    <p:sldId id="274" r:id="rId9"/>
    <p:sldId id="257" r:id="rId10"/>
    <p:sldId id="265" r:id="rId11"/>
    <p:sldId id="260" r:id="rId12"/>
    <p:sldId id="267" r:id="rId13"/>
    <p:sldId id="275" r:id="rId14"/>
    <p:sldId id="270" r:id="rId15"/>
    <p:sldId id="271" r:id="rId16"/>
    <p:sldId id="272" r:id="rId17"/>
    <p:sldId id="276" r:id="rId18"/>
    <p:sldId id="277" r:id="rId19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>
        <p:scale>
          <a:sx n="73" d="100"/>
          <a:sy n="73" d="100"/>
        </p:scale>
        <p:origin x="-1076" y="2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handoutMaster" Target="handoutMasters/handout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10BE47D-C96C-E843-A959-6AF8CA9AD626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C5612CD-575F-3747-B276-B7A44B8B8870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9829147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DC1CF93-8757-3040-A355-A840677DEBB8}" type="datetimeFigureOut">
              <a:rPr lang="en-US" smtClean="0"/>
              <a:t>6/26/2015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C2C16D0-A4B3-A44B-9E01-A1A7CFB89C2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347719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e-DE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B663BD-B94F-F343-A0E0-8618CCE81DBD}" type="datetime1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098717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265E8E9-93CE-D24C-87DB-DFEF775343BE}" type="datetime1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7199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F2852-9E1F-0E49-8B7C-C95852F4EDB1}" type="datetime1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5286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33CCFF8-E8DF-1844-A6AC-0BB1653C6DE2}" type="datetime1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6203414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030A16C-0E91-5044-B298-4570C468F04B}" type="datetime1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242960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019094D-6C0E-7041-8344-991CF2B01DD1}" type="datetime1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20546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0D965BF-03EF-614E-BB2B-26D1802B7784}" type="datetime1">
              <a:rPr lang="en-US" smtClean="0"/>
              <a:t>6/26/2015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35033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5BB171-0FAF-9440-8315-B587706D2CC1}" type="datetime1">
              <a:rPr lang="en-US" smtClean="0"/>
              <a:t>6/26/2015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5171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5E56BE-1BB9-A249-9548-77360EB577EE}" type="datetime1">
              <a:rPr lang="en-US" smtClean="0"/>
              <a:t>6/26/2015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109475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hu-HU" smtClean="0"/>
              <a:t>Click to edit Master text styles</a:t>
            </a:r>
          </a:p>
          <a:p>
            <a:pPr lvl="1"/>
            <a:r>
              <a:rPr lang="hu-HU" smtClean="0"/>
              <a:t>Second level</a:t>
            </a:r>
          </a:p>
          <a:p>
            <a:pPr lvl="2"/>
            <a:r>
              <a:rPr lang="hu-HU" smtClean="0"/>
              <a:t>Third level</a:t>
            </a:r>
          </a:p>
          <a:p>
            <a:pPr lvl="3"/>
            <a:r>
              <a:rPr lang="hu-HU" smtClean="0"/>
              <a:t>Fourth level</a:t>
            </a:r>
          </a:p>
          <a:p>
            <a:pPr lvl="4"/>
            <a:r>
              <a:rPr lang="hu-HU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F20209-B9DC-AD48-86CB-A123A67FDC42}" type="datetime1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396754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hu-HU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u-HU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D84A00-193B-C745-A846-00BC38FE6888}" type="datetime1">
              <a:rPr lang="en-US" smtClean="0"/>
              <a:t>6/26/2015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8460974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Click to edit Master text styles</a:t>
            </a:r>
          </a:p>
          <a:p>
            <a:pPr lvl="1"/>
            <a:r>
              <a:rPr lang="de-DE" smtClean="0"/>
              <a:t>Second level</a:t>
            </a:r>
          </a:p>
          <a:p>
            <a:pPr lvl="2"/>
            <a:r>
              <a:rPr lang="de-DE" smtClean="0"/>
              <a:t>Third level</a:t>
            </a:r>
          </a:p>
          <a:p>
            <a:pPr lvl="3"/>
            <a:r>
              <a:rPr lang="de-DE" smtClean="0"/>
              <a:t>Fourth level</a:t>
            </a:r>
          </a:p>
          <a:p>
            <a:pPr lvl="4"/>
            <a:r>
              <a:rPr lang="de-DE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6290DEB-8A84-2D48-B291-84E401334F4F}" type="datetime1">
              <a:rPr lang="en-US" smtClean="0"/>
              <a:t>6/26/2015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Glocal E-Cubator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8399DF-1380-5C4E-B8F9-9AF4F31CA80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56530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dt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1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OF EDUCATION</a:t>
            </a:r>
            <a:endParaRPr lang="en-US" sz="3200" b="1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93747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270579917"/>
              </p:ext>
            </p:extLst>
          </p:nvPr>
        </p:nvGraphicFramePr>
        <p:xfrm>
          <a:off x="0" y="12288"/>
          <a:ext cx="9144000" cy="684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25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Supra-national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Multiply</a:t>
                      </a:r>
                      <a:r>
                        <a:rPr lang="en-US" sz="1600" baseline="0" dirty="0" smtClean="0"/>
                        <a:t>                        P</a:t>
                      </a:r>
                      <a:r>
                        <a:rPr lang="en-US" sz="1600" dirty="0" smtClean="0"/>
                        <a:t>ositive</a:t>
                      </a:r>
                      <a:r>
                        <a:rPr lang="en-US" sz="1600" baseline="0" dirty="0" smtClean="0"/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Beyond Externalities</a:t>
                      </a: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Areas:</a:t>
                      </a:r>
                      <a:r>
                        <a:rPr lang="en-US" sz="1600" baseline="0" dirty="0" smtClean="0"/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Best return</a:t>
                      </a:r>
                      <a:r>
                        <a:rPr lang="en-US" sz="1600" baseline="0" dirty="0" smtClean="0"/>
                        <a:t> mitigation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Leadership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1600" dirty="0" smtClean="0"/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IGO</a:t>
                      </a:r>
                      <a:r>
                        <a:rPr lang="en-US" sz="1600" baseline="0" dirty="0" smtClean="0"/>
                        <a:t> 3.0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Leadership</a:t>
                      </a:r>
                      <a:endParaRPr lang="en-US" sz="1600" dirty="0"/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bg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bg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Total leadership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752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638548632"/>
              </p:ext>
            </p:extLst>
          </p:nvPr>
        </p:nvGraphicFramePr>
        <p:xfrm>
          <a:off x="0" y="12288"/>
          <a:ext cx="9144000" cy="682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Leadership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Cris</a:t>
                      </a:r>
                      <a:r>
                        <a:rPr lang="en-US" sz="1600" u="none" dirty="0" smtClean="0">
                          <a:solidFill>
                            <a:schemeClr val="bg1"/>
                          </a:solidFill>
                        </a:rPr>
                        <a:t>is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Cris</a:t>
                      </a:r>
                      <a:r>
                        <a:rPr lang="en-US" sz="1600" u="sng" dirty="0" smtClean="0">
                          <a:solidFill>
                            <a:schemeClr val="bg1"/>
                          </a:solidFill>
                        </a:rPr>
                        <a:t>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Supra-national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bg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bg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Multiply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                       P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ositive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Beyond Externalities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Areas: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3M Footprint: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                         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Model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                      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Measure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                   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Best return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mitigation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Leadership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Unfit for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>
                          <a:solidFill>
                            <a:schemeClr val="bg1"/>
                          </a:solidFill>
                        </a:rPr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>
                          <a:solidFill>
                            <a:schemeClr val="bg1"/>
                          </a:solidFill>
                        </a:rPr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>
                          <a:solidFill>
                            <a:schemeClr val="bg1"/>
                          </a:solidFill>
                        </a:rPr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>
                          <a:solidFill>
                            <a:schemeClr val="bg1"/>
                          </a:solidFill>
                        </a:rPr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IGO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3.0</a:t>
                      </a: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bg1"/>
                          </a:solidFill>
                        </a:rPr>
                        <a:t>Top</a:t>
                      </a: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From outside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bg1"/>
                          </a:solidFill>
                        </a:rPr>
                        <a:t>Leadership</a:t>
                      </a:r>
                      <a:endParaRPr lang="en-US" sz="16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537466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601527619"/>
              </p:ext>
            </p:extLst>
          </p:nvPr>
        </p:nvGraphicFramePr>
        <p:xfrm>
          <a:off x="0" y="12288"/>
          <a:ext cx="9144000" cy="682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  <a:endParaRPr lang="en-US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Supra-national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Multiply</a:t>
                      </a:r>
                      <a:r>
                        <a:rPr lang="en-US" sz="1600" baseline="0" dirty="0" smtClean="0"/>
                        <a:t>                        P</a:t>
                      </a:r>
                      <a:r>
                        <a:rPr lang="en-US" sz="1600" dirty="0" smtClean="0"/>
                        <a:t>ositive</a:t>
                      </a:r>
                      <a:r>
                        <a:rPr lang="en-US" sz="1600" baseline="0" dirty="0" smtClean="0"/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Beyond Externalities</a:t>
                      </a: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Areas:</a:t>
                      </a:r>
                      <a:r>
                        <a:rPr lang="en-US" sz="1600" baseline="0" dirty="0" smtClean="0"/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Best return</a:t>
                      </a:r>
                      <a:r>
                        <a:rPr lang="en-US" sz="1600" baseline="0" dirty="0" smtClean="0"/>
                        <a:t> mitigation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IGO</a:t>
                      </a:r>
                      <a:r>
                        <a:rPr lang="en-US" sz="1600" baseline="0" dirty="0" smtClean="0"/>
                        <a:t> 3.0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38393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Growth Bubble?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5-06-26 at 11.35.33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1322917"/>
            <a:ext cx="9144000" cy="4413249"/>
          </a:xfrm>
          <a:prstGeom prst="rect">
            <a:avLst/>
          </a:prstGeom>
        </p:spPr>
      </p:pic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5052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OF EDUCATION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5-06-26 at 11.42.25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2"/>
            <a:ext cx="9144000" cy="6858001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945138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FUTURE OF EDUCATION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pic>
        <p:nvPicPr>
          <p:cNvPr id="4" name="Picture 3" descr="Screen Shot 2015-06-26 at 11.50.10 AM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7738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887569115"/>
              </p:ext>
            </p:extLst>
          </p:nvPr>
        </p:nvGraphicFramePr>
        <p:xfrm>
          <a:off x="0" y="12288"/>
          <a:ext cx="9144000" cy="6828084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196509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  <a:endParaRPr lang="en-US" sz="3200" b="1" dirty="0" smtClean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Supra-national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Multiply</a:t>
                      </a:r>
                      <a:r>
                        <a:rPr lang="en-US" sz="1600" baseline="0" dirty="0" smtClean="0"/>
                        <a:t>                        P</a:t>
                      </a:r>
                      <a:r>
                        <a:rPr lang="en-US" sz="1600" dirty="0" smtClean="0"/>
                        <a:t>ositive</a:t>
                      </a:r>
                      <a:r>
                        <a:rPr lang="en-US" sz="1600" baseline="0" dirty="0" smtClean="0"/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Beyond Externalities</a:t>
                      </a: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Areas:</a:t>
                      </a:r>
                      <a:r>
                        <a:rPr lang="en-US" sz="1600" baseline="0" dirty="0" smtClean="0"/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Best return</a:t>
                      </a:r>
                      <a:r>
                        <a:rPr lang="en-US" sz="1600" baseline="0" dirty="0" smtClean="0"/>
                        <a:t> mitigation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IGO</a:t>
                      </a:r>
                      <a:r>
                        <a:rPr lang="en-US" sz="1600" baseline="0" dirty="0" smtClean="0"/>
                        <a:t> 3.0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3200" b="1" baseline="0" dirty="0" smtClean="0">
                          <a:solidFill>
                            <a:srgbClr val="FF0000"/>
                          </a:solidFill>
                        </a:rPr>
                        <a:t>Leadership</a:t>
                      </a:r>
                      <a:endParaRPr lang="en-US" sz="3200" b="1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36717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GLOCAL</a:t>
            </a:r>
          </a:p>
          <a:p>
            <a:r>
              <a:rPr lang="en-US" sz="4000" b="1" dirty="0" smtClean="0">
                <a:solidFill>
                  <a:schemeClr val="tx1"/>
                </a:solidFill>
              </a:rPr>
              <a:t>E-CUBATOR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117823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95189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Three Bubbles &amp; Leadership?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69283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Security Bubble?</a:t>
            </a:r>
          </a:p>
          <a:p>
            <a:endParaRPr lang="en-US" sz="4000" b="1" dirty="0" smtClean="0">
              <a:solidFill>
                <a:schemeClr val="tx1"/>
              </a:solidFill>
            </a:endParaRPr>
          </a:p>
          <a:p>
            <a:endParaRPr lang="en-US" sz="24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82426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42872141"/>
              </p:ext>
            </p:extLst>
          </p:nvPr>
        </p:nvGraphicFramePr>
        <p:xfrm>
          <a:off x="0" y="2"/>
          <a:ext cx="9144000" cy="69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578100"/>
                <a:gridCol w="2806700"/>
                <a:gridCol w="2806700"/>
              </a:tblGrid>
              <a:tr h="7689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WW I&amp;II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Missed</a:t>
                      </a:r>
                      <a:endParaRPr lang="en-US" sz="1800" b="1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(Cuban Crisis)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smtClean="0"/>
                        <a:t>Luck &amp;</a:t>
                      </a:r>
                      <a:endParaRPr lang="en-US" b="1" smtClean="0"/>
                    </a:p>
                    <a:p>
                      <a:pPr algn="ctr"/>
                      <a:r>
                        <a:rPr lang="en-US" b="1" dirty="0" smtClean="0"/>
                        <a:t>Leadership</a:t>
                      </a:r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(1983 Panic)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Luck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343053443"/>
              </p:ext>
            </p:extLst>
          </p:nvPr>
        </p:nvGraphicFramePr>
        <p:xfrm>
          <a:off x="0" y="-21166"/>
          <a:ext cx="9122832" cy="703791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3500"/>
                <a:gridCol w="2455333"/>
                <a:gridCol w="3053291"/>
                <a:gridCol w="2280708"/>
              </a:tblGrid>
              <a:tr h="889000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SECURITY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BUBBLES</a:t>
                      </a:r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Outcome/Risk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/>
                </a:tc>
              </a:tr>
              <a:tr h="14922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1900-45 (WW I&amp;II)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Mismanaged</a:t>
                      </a:r>
                    </a:p>
                    <a:p>
                      <a:pPr algn="ctr"/>
                      <a:r>
                        <a:rPr lang="en-US" sz="1800" b="1" dirty="0" smtClean="0"/>
                        <a:t>&amp; Extremism</a:t>
                      </a:r>
                      <a:endParaRPr lang="en-US" sz="1800" b="1" dirty="0"/>
                    </a:p>
                  </a:txBody>
                  <a:tcPr/>
                </a:tc>
              </a:tr>
              <a:tr h="1568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(62 Crisis)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Leadership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Luck</a:t>
                      </a:r>
                      <a:endParaRPr lang="en-US" b="1" dirty="0" smtClean="0"/>
                    </a:p>
                  </a:txBody>
                  <a:tcPr/>
                </a:tc>
              </a:tr>
              <a:tr h="1580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(83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Panic)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Luck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Leadership</a:t>
                      </a:r>
                      <a:endParaRPr lang="en-US" b="1" dirty="0" smtClean="0"/>
                    </a:p>
                  </a:txBody>
                  <a:tcPr/>
                </a:tc>
              </a:tr>
              <a:tr h="15077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00-25</a:t>
                      </a:r>
                    </a:p>
                    <a:p>
                      <a:r>
                        <a:rPr lang="en-US" sz="240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(….Crisis) </a:t>
                      </a:r>
                      <a:endParaRPr lang="en-US" sz="2400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Race</a:t>
                      </a:r>
                    </a:p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 of million</a:t>
                      </a:r>
                      <a:endParaRPr lang="en-US" b="1" dirty="0" smtClean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Mismanaged?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Extremism?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Luck 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tx2">
                              <a:lumMod val="60000"/>
                              <a:lumOff val="40000"/>
                            </a:schemeClr>
                          </a:solidFill>
                        </a:rPr>
                        <a:t>Leadership?</a:t>
                      </a:r>
                    </a:p>
                    <a:p>
                      <a:endParaRPr lang="en-US" dirty="0">
                        <a:solidFill>
                          <a:schemeClr val="tx2">
                            <a:lumMod val="60000"/>
                            <a:lumOff val="40000"/>
                          </a:schemeClr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80264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05347315"/>
              </p:ext>
            </p:extLst>
          </p:nvPr>
        </p:nvGraphicFramePr>
        <p:xfrm>
          <a:off x="0" y="2"/>
          <a:ext cx="9144000" cy="69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578100"/>
                <a:gridCol w="2806700"/>
                <a:gridCol w="2806700"/>
              </a:tblGrid>
              <a:tr h="7689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WW I&amp;II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Missed</a:t>
                      </a:r>
                      <a:endParaRPr lang="en-US" sz="1800" b="1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(Cuban Crisis)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smtClean="0"/>
                        <a:t>Luck &amp;</a:t>
                      </a:r>
                      <a:endParaRPr lang="en-US" b="1" smtClean="0"/>
                    </a:p>
                    <a:p>
                      <a:pPr algn="ctr"/>
                      <a:r>
                        <a:rPr lang="en-US" b="1" dirty="0" smtClean="0"/>
                        <a:t>Leadership</a:t>
                      </a:r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(1983 Panic)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Luck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655534257"/>
              </p:ext>
            </p:extLst>
          </p:nvPr>
        </p:nvGraphicFramePr>
        <p:xfrm>
          <a:off x="0" y="31750"/>
          <a:ext cx="9122832" cy="6985000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3500"/>
                <a:gridCol w="2455333"/>
                <a:gridCol w="3053291"/>
                <a:gridCol w="2280708"/>
              </a:tblGrid>
              <a:tr h="8360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SECURITY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BUBBLES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 / Risk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/>
                </a:tc>
              </a:tr>
              <a:tr h="14922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1900-45 (WW I&amp;II)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Mismanaged</a:t>
                      </a:r>
                    </a:p>
                    <a:p>
                      <a:pPr algn="ctr"/>
                      <a:r>
                        <a:rPr lang="en-US" sz="1800" b="1" dirty="0" smtClean="0"/>
                        <a:t>&amp; Extremism</a:t>
                      </a:r>
                      <a:endParaRPr lang="en-US" sz="1800" b="1" dirty="0"/>
                    </a:p>
                  </a:txBody>
                  <a:tcPr/>
                </a:tc>
              </a:tr>
              <a:tr h="1568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(62 Crisis)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Luck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Leadership</a:t>
                      </a:r>
                      <a:endParaRPr lang="en-US" b="1" dirty="0" smtClean="0"/>
                    </a:p>
                  </a:txBody>
                  <a:tcPr/>
                </a:tc>
              </a:tr>
              <a:tr h="1580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(83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Panic)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/>
                        <a:t>Luck</a:t>
                      </a:r>
                    </a:p>
                    <a:p>
                      <a:pPr algn="ctr"/>
                      <a:r>
                        <a:rPr lang="en-US" b="1" baseline="0" dirty="0" smtClean="0"/>
                        <a:t>&amp;</a:t>
                      </a:r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Leadership</a:t>
                      </a:r>
                      <a:endParaRPr lang="en-US" b="1" dirty="0" smtClean="0"/>
                    </a:p>
                  </a:txBody>
                  <a:tcPr/>
                </a:tc>
              </a:tr>
              <a:tr h="15077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00-25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(..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Crisis)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Race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of million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Mismanaged?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Extremism?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Luck 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Leadership?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754659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43076949"/>
              </p:ext>
            </p:extLst>
          </p:nvPr>
        </p:nvGraphicFramePr>
        <p:xfrm>
          <a:off x="0" y="2"/>
          <a:ext cx="9144000" cy="6911976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952500"/>
                <a:gridCol w="2578100"/>
                <a:gridCol w="2806700"/>
                <a:gridCol w="2806700"/>
              </a:tblGrid>
              <a:tr h="768983">
                <a:tc>
                  <a:txBody>
                    <a:bodyPr/>
                    <a:lstStyle/>
                    <a:p>
                      <a:pPr algn="ctr"/>
                      <a:endParaRPr 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err="1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Opportunity</a:t>
                      </a:r>
                    </a:p>
                    <a:p>
                      <a:pPr algn="ctr"/>
                      <a:endParaRPr lang="en-US" sz="2400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WW I&amp;II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 </a:t>
                      </a:r>
                      <a:r>
                        <a:rPr lang="en-US" b="1" dirty="0" smtClean="0"/>
                        <a:t>30</a:t>
                      </a:r>
                      <a:r>
                        <a:rPr lang="en-US" b="1" baseline="0" dirty="0" smtClean="0"/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/>
                        <a:t>WWII 60 million dead</a:t>
                      </a:r>
                      <a:endParaRPr lang="en-US" b="1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sz="1800" b="1" dirty="0" smtClean="0"/>
                        <a:t>Missed</a:t>
                      </a:r>
                      <a:endParaRPr lang="en-US" sz="1800" b="1" dirty="0"/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(Cuban Crisis)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</a:t>
                      </a:r>
                      <a:r>
                        <a:rPr lang="en-US" b="1" baseline="0" dirty="0" smtClean="0"/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smtClean="0"/>
                        <a:t>Luck &amp;</a:t>
                      </a:r>
                      <a:endParaRPr lang="en-US" b="1" smtClean="0"/>
                    </a:p>
                    <a:p>
                      <a:pPr algn="ctr"/>
                      <a:r>
                        <a:rPr lang="en-US" b="1" dirty="0" smtClean="0"/>
                        <a:t>Leadership</a:t>
                      </a:r>
                    </a:p>
                  </a:txBody>
                  <a:tcPr/>
                </a:tc>
              </a:tr>
              <a:tr h="2029672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(1983 Panic)</a:t>
                      </a:r>
                    </a:p>
                    <a:p>
                      <a:pPr algn="ctr"/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/>
                        <a:t>Race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Potentially</a:t>
                      </a:r>
                    </a:p>
                    <a:p>
                      <a:pPr algn="ctr"/>
                      <a:r>
                        <a:rPr lang="en-US" b="1" dirty="0" smtClean="0"/>
                        <a:t>Hundreds</a:t>
                      </a:r>
                      <a:r>
                        <a:rPr lang="en-US" b="1" baseline="0" dirty="0" smtClean="0"/>
                        <a:t> of million</a:t>
                      </a:r>
                      <a:endParaRPr lang="en-US" b="1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/>
                    </a:p>
                    <a:p>
                      <a:pPr algn="ctr"/>
                      <a:endParaRPr lang="en-US" b="1" dirty="0" smtClean="0"/>
                    </a:p>
                    <a:p>
                      <a:pPr algn="ctr"/>
                      <a:r>
                        <a:rPr lang="en-US" b="1" dirty="0" smtClean="0"/>
                        <a:t>Luck</a:t>
                      </a:r>
                      <a:endParaRPr lang="en-US" b="1" dirty="0"/>
                    </a:p>
                  </a:txBody>
                  <a:tcPr/>
                </a:tc>
              </a:tr>
            </a:tbl>
          </a:graphicData>
        </a:graphic>
      </p:graphicFrame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53321670"/>
              </p:ext>
            </p:extLst>
          </p:nvPr>
        </p:nvGraphicFramePr>
        <p:xfrm>
          <a:off x="0" y="31750"/>
          <a:ext cx="9122832" cy="7153697"/>
        </p:xfrm>
        <a:graphic>
          <a:graphicData uri="http://schemas.openxmlformats.org/drawingml/2006/table">
            <a:tbl>
              <a:tblPr firstRow="1" lastRow="1" bandRow="1">
                <a:tableStyleId>{5C22544A-7EE6-4342-B048-85BDC9FD1C3A}</a:tableStyleId>
              </a:tblPr>
              <a:tblGrid>
                <a:gridCol w="1333500"/>
                <a:gridCol w="2455333"/>
                <a:gridCol w="3053291"/>
                <a:gridCol w="2280708"/>
              </a:tblGrid>
              <a:tr h="836083">
                <a:tc>
                  <a:txBody>
                    <a:bodyPr/>
                    <a:lstStyle/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SECURITY</a:t>
                      </a:r>
                    </a:p>
                    <a:p>
                      <a:pPr algn="ctr"/>
                      <a:r>
                        <a:rPr lang="en-US" dirty="0" smtClean="0">
                          <a:solidFill>
                            <a:srgbClr val="FF0000"/>
                          </a:solidFill>
                        </a:rPr>
                        <a:t>BUBBLES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Challenge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Outcome / Risk</a:t>
                      </a:r>
                      <a:endParaRPr lang="en-US" sz="2400" kern="1200" dirty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kern="120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</a:rPr>
                        <a:t>Managed</a:t>
                      </a:r>
                    </a:p>
                  </a:txBody>
                  <a:tcPr/>
                </a:tc>
              </a:tr>
              <a:tr h="1492250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1900-45 (WW I&amp;II)</a:t>
                      </a:r>
                      <a:endParaRPr lang="en-US" sz="24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Geopolitical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WWI </a:t>
                      </a: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30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million dead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WWII 60 million dead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Mismanaged</a:t>
                      </a:r>
                    </a:p>
                    <a:p>
                      <a:pPr algn="ctr"/>
                      <a:r>
                        <a:rPr lang="en-US" sz="1800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&amp; Extremism</a:t>
                      </a:r>
                      <a:endParaRPr lang="en-US" sz="1800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68238">
                <a:tc>
                  <a:txBody>
                    <a:bodyPr/>
                    <a:lstStyle/>
                    <a:p>
                      <a:pPr algn="ctr"/>
                      <a:r>
                        <a:rPr lang="en-US" sz="2400" b="1" dirty="0" smtClean="0"/>
                        <a:t>1950-63</a:t>
                      </a:r>
                    </a:p>
                    <a:p>
                      <a:pPr algn="ctr"/>
                      <a:r>
                        <a:rPr lang="en-US" sz="2400" b="1" dirty="0" smtClean="0"/>
                        <a:t>(62 Crisis)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Geopolitical</a:t>
                      </a:r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 &amp; Arms 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 of million</a:t>
                      </a:r>
                      <a:endParaRPr lang="en-US" b="1" dirty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2"/>
                          </a:solidFill>
                        </a:rPr>
                        <a:t>Luck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&amp;</a:t>
                      </a:r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2"/>
                          </a:solidFill>
                        </a:rPr>
                        <a:t>Leadership</a:t>
                      </a:r>
                      <a:endParaRPr lang="en-US" b="1" dirty="0" smtClean="0">
                        <a:solidFill>
                          <a:schemeClr val="bg2"/>
                        </a:solidFill>
                      </a:endParaRPr>
                    </a:p>
                  </a:txBody>
                  <a:tcPr/>
                </a:tc>
              </a:tr>
              <a:tr h="1580726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b="1" dirty="0" smtClean="0"/>
                        <a:t>1975-85</a:t>
                      </a:r>
                    </a:p>
                    <a:p>
                      <a:pPr algn="ctr"/>
                      <a:r>
                        <a:rPr lang="en-US" sz="2400" b="1" dirty="0" smtClean="0"/>
                        <a:t>(83</a:t>
                      </a:r>
                      <a:r>
                        <a:rPr lang="en-US" sz="2400" b="1" baseline="0" dirty="0" smtClean="0"/>
                        <a:t> </a:t>
                      </a:r>
                      <a:r>
                        <a:rPr lang="en-US" sz="2400" b="1" dirty="0" smtClean="0"/>
                        <a:t>Panic)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Race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 of million</a:t>
                      </a:r>
                      <a:endParaRPr lang="en-US" b="1" dirty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Luck</a:t>
                      </a:r>
                    </a:p>
                    <a:p>
                      <a:pPr algn="ctr"/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&amp;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baseline="0" dirty="0" smtClean="0">
                          <a:solidFill>
                            <a:schemeClr val="bg1">
                              <a:lumMod val="85000"/>
                            </a:schemeClr>
                          </a:solidFill>
                        </a:rPr>
                        <a:t>Leadership</a:t>
                      </a:r>
                      <a:endParaRPr lang="en-US" b="1" dirty="0" smtClean="0">
                        <a:solidFill>
                          <a:schemeClr val="bg1">
                            <a:lumMod val="85000"/>
                          </a:schemeClr>
                        </a:solidFill>
                      </a:endParaRPr>
                    </a:p>
                  </a:txBody>
                  <a:tcPr/>
                </a:tc>
              </a:tr>
              <a:tr h="1507703">
                <a:tc>
                  <a:txBody>
                    <a:bodyPr/>
                    <a:lstStyle/>
                    <a:p>
                      <a:r>
                        <a:rPr lang="en-US" sz="2800" dirty="0" smtClean="0">
                          <a:solidFill>
                            <a:srgbClr val="FF0000"/>
                          </a:solidFill>
                        </a:rPr>
                        <a:t>20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00-25</a:t>
                      </a:r>
                    </a:p>
                    <a:p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(..</a:t>
                      </a:r>
                      <a:r>
                        <a:rPr lang="en-US" sz="2400" baseline="0" dirty="0" smtClean="0">
                          <a:solidFill>
                            <a:srgbClr val="FF0000"/>
                          </a:solidFill>
                        </a:rPr>
                        <a:t> </a:t>
                      </a:r>
                      <a:r>
                        <a:rPr lang="en-US" sz="2400" dirty="0" smtClean="0">
                          <a:solidFill>
                            <a:srgbClr val="FF0000"/>
                          </a:solidFill>
                        </a:rPr>
                        <a:t>Crisis) </a:t>
                      </a:r>
                      <a:endParaRPr lang="en-US" sz="2400" dirty="0">
                        <a:solidFill>
                          <a:srgbClr val="FF0000"/>
                        </a:solidFill>
                      </a:endParaRPr>
                    </a:p>
                  </a:txBody>
                  <a:tcPr vert="vert270" anchor="ctr" anchorCtr="1"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Geopolitical &amp; Arms 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Race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Potentially</a:t>
                      </a:r>
                    </a:p>
                    <a:p>
                      <a:pPr algn="ctr"/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Hundreds</a:t>
                      </a:r>
                      <a:r>
                        <a:rPr lang="en-US" b="1" baseline="0" dirty="0" smtClean="0">
                          <a:solidFill>
                            <a:srgbClr val="FF0000"/>
                          </a:solidFill>
                        </a:rPr>
                        <a:t> of million</a:t>
                      </a:r>
                      <a:endParaRPr lang="en-US" b="1" dirty="0" smtClean="0">
                        <a:solidFill>
                          <a:srgbClr val="FF0000"/>
                        </a:solidFill>
                      </a:endParaRP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Mismanaged?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Extremism?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="1" dirty="0" smtClean="0">
                          <a:solidFill>
                            <a:srgbClr val="FF0000"/>
                          </a:solidFill>
                        </a:rPr>
                        <a:t>Luck ?</a:t>
                      </a:r>
                    </a:p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3200" b="1" dirty="0" smtClean="0">
                          <a:solidFill>
                            <a:srgbClr val="FF0000"/>
                          </a:solidFill>
                        </a:rPr>
                        <a:t>Leadership?</a:t>
                      </a:r>
                    </a:p>
                    <a:p>
                      <a:endParaRPr lang="en-US" dirty="0">
                        <a:solidFill>
                          <a:srgbClr val="FF0000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2" name="Footer Placeholder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25858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354179"/>
            <a:ext cx="7772400" cy="1470025"/>
          </a:xfrm>
        </p:spPr>
        <p:txBody>
          <a:bodyPr>
            <a:normAutofit/>
          </a:bodyPr>
          <a:lstStyle/>
          <a:p>
            <a:r>
              <a:rPr lang="en-US" sz="3200" b="1" dirty="0" smtClean="0"/>
              <a:t>EDUCATION OF FUTURE</a:t>
            </a:r>
            <a:endParaRPr lang="en-US" sz="32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4000" b="1" dirty="0" smtClean="0">
                <a:solidFill>
                  <a:schemeClr val="tx1"/>
                </a:solidFill>
              </a:rPr>
              <a:t>Sustainability Bubble?</a:t>
            </a:r>
            <a:endParaRPr lang="en-US" sz="4000" b="1" dirty="0">
              <a:solidFill>
                <a:schemeClr val="tx1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080983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29153659"/>
              </p:ext>
            </p:extLst>
          </p:nvPr>
        </p:nvGraphicFramePr>
        <p:xfrm>
          <a:off x="0" y="12288"/>
          <a:ext cx="9144000" cy="684571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649341"/>
                <a:gridCol w="2881259"/>
                <a:gridCol w="2806700"/>
                <a:gridCol w="2806700"/>
              </a:tblGrid>
              <a:tr h="456784">
                <a:tc>
                  <a:txBody>
                    <a:bodyPr/>
                    <a:lstStyle/>
                    <a:p>
                      <a:pPr algn="ctr"/>
                      <a:endParaRPr lang="en-US" sz="1800" dirty="0">
                        <a:solidFill>
                          <a:schemeClr val="bg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WHY?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WHAT?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en-US" sz="2000" dirty="0" smtClean="0">
                          <a:solidFill>
                            <a:schemeClr val="tx1"/>
                          </a:solidFill>
                        </a:rPr>
                        <a:t>HOW?</a:t>
                      </a:r>
                      <a:endParaRPr lang="en-US" sz="20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  <a:tr h="2772540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ECONOMY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Cris</a:t>
                      </a:r>
                      <a:r>
                        <a:rPr lang="en-US" sz="1600" u="none" dirty="0" smtClean="0"/>
                        <a:t>is</a:t>
                      </a:r>
                      <a:r>
                        <a:rPr lang="en-US" sz="1600" dirty="0" smtClean="0"/>
                        <a:t> </a:t>
                      </a: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</a:t>
                      </a:r>
                      <a:r>
                        <a:rPr lang="en-US" sz="1600" dirty="0" smtClean="0"/>
                        <a:t>Cris</a:t>
                      </a:r>
                      <a:r>
                        <a:rPr lang="en-US" sz="1600" u="sng" dirty="0" smtClean="0"/>
                        <a:t>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latin typeface="Wingdings"/>
                          <a:ea typeface="Wingdings"/>
                          <a:cs typeface="Wingdings"/>
                          <a:sym typeface="Wingdings"/>
                        </a:rPr>
                        <a:t></a:t>
                      </a: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 Socio-economic crash?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Loose - Loose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Resource deficit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Supra-national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kern="1200" baseline="0" dirty="0" smtClean="0">
                          <a:solidFill>
                            <a:schemeClr val="dk1"/>
                          </a:solidFill>
                          <a:latin typeface="+mn-lt"/>
                          <a:ea typeface="+mn-ea"/>
                          <a:cs typeface="+mn-cs"/>
                          <a:sym typeface="Wingdings"/>
                        </a:rPr>
                        <a:t>Regulation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kern="1200" baseline="0" dirty="0" smtClean="0">
                        <a:solidFill>
                          <a:schemeClr val="dk1"/>
                        </a:solidFill>
                        <a:latin typeface="+mn-lt"/>
                        <a:ea typeface="+mn-ea"/>
                        <a:cs typeface="+mn-cs"/>
                        <a:sym typeface="Wingdings"/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Internalize                 Negative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Multiply</a:t>
                      </a:r>
                      <a:r>
                        <a:rPr lang="en-US" sz="1600" baseline="0" dirty="0" smtClean="0"/>
                        <a:t>                        P</a:t>
                      </a:r>
                      <a:r>
                        <a:rPr lang="en-US" sz="1600" dirty="0" smtClean="0"/>
                        <a:t>ositive</a:t>
                      </a:r>
                      <a:r>
                        <a:rPr lang="en-US" sz="1600" baseline="0" dirty="0" smtClean="0"/>
                        <a:t> Externalities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Beyond Externalities</a:t>
                      </a:r>
                      <a:endParaRPr lang="en-US" sz="1600" dirty="0" smtClean="0"/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Areas:</a:t>
                      </a:r>
                      <a:r>
                        <a:rPr lang="en-US" sz="1600" baseline="0" dirty="0" smtClean="0"/>
                        <a:t>                                 Real economy      Sustainable development Environment                     Dangerous technologies      </a:t>
                      </a:r>
                      <a:endParaRPr lang="en-US" sz="1600" dirty="0" smtClean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Market-based 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3M Footprint:</a:t>
                      </a:r>
                      <a:r>
                        <a:rPr lang="en-US" sz="1600" baseline="0" dirty="0" smtClean="0"/>
                        <a:t>                           </a:t>
                      </a:r>
                      <a:r>
                        <a:rPr lang="en-US" sz="1600" dirty="0" smtClean="0"/>
                        <a:t>Model</a:t>
                      </a:r>
                      <a:r>
                        <a:rPr lang="en-US" sz="1600" baseline="0" dirty="0" smtClean="0"/>
                        <a:t>                        </a:t>
                      </a:r>
                      <a:r>
                        <a:rPr lang="en-US" sz="1600" dirty="0" smtClean="0"/>
                        <a:t>Measure</a:t>
                      </a:r>
                      <a:r>
                        <a:rPr lang="en-US" sz="1600" baseline="0" dirty="0" smtClean="0"/>
                        <a:t>                    </a:t>
                      </a:r>
                      <a:r>
                        <a:rPr lang="en-US" sz="1600" dirty="0" smtClean="0"/>
                        <a:t>Mitigate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Priorities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Best return</a:t>
                      </a:r>
                      <a:r>
                        <a:rPr lang="en-US" sz="1600" baseline="0" dirty="0" smtClean="0"/>
                        <a:t> mitigation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Leadership</a:t>
                      </a:r>
                    </a:p>
                    <a:p>
                      <a:pPr marL="0" indent="0" algn="l">
                        <a:buFont typeface="Arial"/>
                        <a:buNone/>
                      </a:pPr>
                      <a:endParaRPr lang="en-US" sz="1600" dirty="0" smtClean="0"/>
                    </a:p>
                  </a:txBody>
                  <a:tcPr/>
                </a:tc>
              </a:tr>
              <a:tr h="1740023">
                <a:tc>
                  <a:txBody>
                    <a:bodyPr/>
                    <a:lstStyle/>
                    <a:p>
                      <a:pPr algn="ctr"/>
                      <a:r>
                        <a:rPr lang="en-US" sz="2000" b="1" dirty="0" smtClean="0"/>
                        <a:t>IGOs</a:t>
                      </a:r>
                      <a:endParaRPr lang="en-US" sz="2000" b="1" dirty="0"/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Unfit for</a:t>
                      </a:r>
                      <a:r>
                        <a:rPr lang="en-US" sz="1600" baseline="0" dirty="0" smtClean="0"/>
                        <a:t> crash prevention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u="none" baseline="0" dirty="0" smtClean="0"/>
                        <a:t>Triple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Regulation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IGO fatigue </a:t>
                      </a:r>
                    </a:p>
                    <a:p>
                      <a:pPr marL="742950" lvl="1" indent="-285750" algn="l">
                        <a:buFont typeface="Wingdings" charset="2"/>
                        <a:buChar char="v"/>
                      </a:pPr>
                      <a:r>
                        <a:rPr lang="en-US" sz="1600" u="none" baseline="0" dirty="0" smtClean="0"/>
                        <a:t>Cooperation fatigue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u="non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dirty="0" smtClean="0"/>
                        <a:t>IGO</a:t>
                      </a:r>
                      <a:r>
                        <a:rPr lang="en-US" sz="1600" baseline="0" dirty="0" smtClean="0"/>
                        <a:t> 3.0</a:t>
                      </a:r>
                      <a:r>
                        <a:rPr lang="en-US" sz="1600" dirty="0" smtClean="0"/>
                        <a:t> 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/>
                        <a:t>Top</a:t>
                      </a:r>
                      <a:r>
                        <a:rPr lang="en-US" sz="1600" baseline="0" dirty="0" smtClean="0"/>
                        <a:t> down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Bottom up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inside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From outside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/>
                        <a:t>Leadership</a:t>
                      </a:r>
                      <a:endParaRPr lang="en-US" sz="1600" dirty="0"/>
                    </a:p>
                  </a:txBody>
                  <a:tcPr/>
                </a:tc>
              </a:tr>
              <a:tr h="1876365">
                <a:tc>
                  <a:txBody>
                    <a:bodyPr/>
                    <a:lstStyle/>
                    <a:p>
                      <a:pPr marL="0" marR="0" indent="0" algn="ctr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000" b="1" dirty="0" smtClean="0">
                          <a:solidFill>
                            <a:schemeClr val="tx1"/>
                          </a:solidFill>
                        </a:rPr>
                        <a:t>PEOPLE</a:t>
                      </a:r>
                    </a:p>
                  </a:txBody>
                  <a:tcPr vert="vert270" anchor="ctr"/>
                </a:tc>
                <a:tc>
                  <a:txBody>
                    <a:bodyPr/>
                    <a:lstStyle/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Distribution dis-functionality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Lost Generation: 20-50% population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Ticking bomb</a:t>
                      </a: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baseline="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marR="0" indent="-285750" algn="l" defTabSz="4572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Empower through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work for the Commons</a:t>
                      </a: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dirty="0" smtClean="0">
                          <a:solidFill>
                            <a:schemeClr val="tx1"/>
                          </a:solidFill>
                        </a:rPr>
                        <a:t>Massive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knowledge sharing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err="1" smtClean="0">
                          <a:solidFill>
                            <a:schemeClr val="tx1"/>
                          </a:solidFill>
                        </a:rPr>
                        <a:t>Wikinomy</a:t>
                      </a: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 of Commons</a:t>
                      </a: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r>
                        <a:rPr lang="en-US" sz="1600" baseline="0" dirty="0" smtClean="0">
                          <a:solidFill>
                            <a:schemeClr val="tx1"/>
                          </a:solidFill>
                        </a:rPr>
                        <a:t>Leadership</a:t>
                      </a:r>
                      <a:endParaRPr lang="en-US" sz="1600" dirty="0" smtClean="0">
                        <a:solidFill>
                          <a:schemeClr val="tx1"/>
                        </a:solidFill>
                      </a:endParaRPr>
                    </a:p>
                    <a:p>
                      <a:pPr marL="285750" indent="-285750" algn="l">
                        <a:buFont typeface="Arial"/>
                        <a:buChar char="•"/>
                      </a:pPr>
                      <a:endParaRPr lang="en-US" sz="1600" dirty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</a:tr>
            </a:tbl>
          </a:graphicData>
        </a:graphic>
      </p:graphicFrame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Glocal E-Cubator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05061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1125</TotalTime>
  <Words>964</Words>
  <Application>Microsoft Office PowerPoint</Application>
  <PresentationFormat>On-screen Show (4:3)</PresentationFormat>
  <Paragraphs>534</Paragraphs>
  <Slides>18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19" baseType="lpstr">
      <vt:lpstr>Office Theme</vt:lpstr>
      <vt:lpstr>FUTURE OF EDUCATION</vt:lpstr>
      <vt:lpstr>EDUCATION OF FUTURE</vt:lpstr>
      <vt:lpstr>EDUCATION OF FUTURE</vt:lpstr>
      <vt:lpstr>EDUCATION OF FUTURE</vt:lpstr>
      <vt:lpstr>PowerPoint Presentation</vt:lpstr>
      <vt:lpstr>PowerPoint Presentation</vt:lpstr>
      <vt:lpstr>PowerPoint Presentation</vt:lpstr>
      <vt:lpstr>EDUCATION OF FUTURE</vt:lpstr>
      <vt:lpstr>PowerPoint Presentation</vt:lpstr>
      <vt:lpstr>PowerPoint Presentation</vt:lpstr>
      <vt:lpstr>PowerPoint Presentation</vt:lpstr>
      <vt:lpstr>PowerPoint Presentation</vt:lpstr>
      <vt:lpstr>EDUCATION OF FUTURE</vt:lpstr>
      <vt:lpstr>PowerPoint Presentation</vt:lpstr>
      <vt:lpstr>FUTURE OF EDUCATION</vt:lpstr>
      <vt:lpstr>FUTURE OF EDUCATION</vt:lpstr>
      <vt:lpstr>PowerPoint Presentation</vt:lpstr>
      <vt:lpstr>EDUCATION OF FUTURE</vt:lpstr>
    </vt:vector>
  </TitlesOfParts>
  <Company>home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Challenges &amp; Opportunities</dc:title>
  <dc:creator>Glocal Ecubator</dc:creator>
  <cp:lastModifiedBy>VS</cp:lastModifiedBy>
  <cp:revision>28</cp:revision>
  <dcterms:created xsi:type="dcterms:W3CDTF">2015-04-02T07:31:31Z</dcterms:created>
  <dcterms:modified xsi:type="dcterms:W3CDTF">2015-06-26T10:48:20Z</dcterms:modified>
</cp:coreProperties>
</file>