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614" r:id="rId2"/>
    <p:sldId id="605" r:id="rId3"/>
    <p:sldId id="612" r:id="rId4"/>
    <p:sldId id="629" r:id="rId5"/>
    <p:sldId id="623" r:id="rId6"/>
    <p:sldId id="624" r:id="rId7"/>
    <p:sldId id="618" r:id="rId8"/>
    <p:sldId id="615" r:id="rId9"/>
    <p:sldId id="518" r:id="rId10"/>
    <p:sldId id="616" r:id="rId11"/>
    <p:sldId id="626" r:id="rId12"/>
    <p:sldId id="627" r:id="rId13"/>
    <p:sldId id="600" r:id="rId14"/>
    <p:sldId id="602" r:id="rId15"/>
    <p:sldId id="610" r:id="rId16"/>
    <p:sldId id="611" r:id="rId17"/>
    <p:sldId id="6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orient="horz" pos="436" userDrawn="1">
          <p15:clr>
            <a:srgbClr val="A4A3A4"/>
          </p15:clr>
        </p15:guide>
        <p15:guide id="3" orient="horz" pos="4179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orient="horz" pos="1008" userDrawn="1">
          <p15:clr>
            <a:srgbClr val="A4A3A4"/>
          </p15:clr>
        </p15:guide>
        <p15:guide id="8" orient="horz" pos="2448" userDrawn="1">
          <p15:clr>
            <a:srgbClr val="A4A3A4"/>
          </p15:clr>
        </p15:guide>
        <p15:guide id="9" orient="horz" pos="2544" userDrawn="1">
          <p15:clr>
            <a:srgbClr val="A4A3A4"/>
          </p15:clr>
        </p15:guide>
        <p15:guide id="10" orient="horz" pos="336" userDrawn="1">
          <p15:clr>
            <a:srgbClr val="A4A3A4"/>
          </p15:clr>
        </p15:guide>
        <p15:guide id="11" pos="3776" userDrawn="1">
          <p15:clr>
            <a:srgbClr val="A4A3A4"/>
          </p15:clr>
        </p15:guide>
        <p15:guide id="12" pos="448" userDrawn="1">
          <p15:clr>
            <a:srgbClr val="A4A3A4"/>
          </p15:clr>
        </p15:guide>
        <p15:guide id="13" pos="7232" userDrawn="1">
          <p15:clr>
            <a:srgbClr val="A4A3A4"/>
          </p15:clr>
        </p15:guide>
        <p15:guide id="14" pos="3904" userDrawn="1">
          <p15:clr>
            <a:srgbClr val="A4A3A4"/>
          </p15:clr>
        </p15:guide>
        <p15:guide id="15" pos="2624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5056" userDrawn="1">
          <p15:clr>
            <a:srgbClr val="A4A3A4"/>
          </p15:clr>
        </p15:guide>
        <p15:guide id="18" pos="1472" userDrawn="1">
          <p15:clr>
            <a:srgbClr val="A4A3A4"/>
          </p15:clr>
        </p15:guide>
        <p15:guide id="19" pos="6208" userDrawn="1">
          <p15:clr>
            <a:srgbClr val="A4A3A4"/>
          </p15:clr>
        </p15:guide>
        <p15:guide id="20" pos="6080" userDrawn="1">
          <p15:clr>
            <a:srgbClr val="A4A3A4"/>
          </p15:clr>
        </p15:guide>
        <p15:guide id="21" pos="4928" userDrawn="1">
          <p15:clr>
            <a:srgbClr val="A4A3A4"/>
          </p15:clr>
        </p15:guide>
        <p15:guide id="22" pos="1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67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66" autoAdjust="0"/>
    <p:restoredTop sz="67779" autoAdjust="0"/>
  </p:normalViewPr>
  <p:slideViewPr>
    <p:cSldViewPr>
      <p:cViewPr varScale="1">
        <p:scale>
          <a:sx n="75" d="100"/>
          <a:sy n="75" d="100"/>
        </p:scale>
        <p:origin x="2142" y="78"/>
      </p:cViewPr>
      <p:guideLst>
        <p:guide orient="horz" pos="144"/>
        <p:guide orient="horz" pos="436"/>
        <p:guide orient="horz" pos="4179"/>
        <p:guide orient="horz" pos="3888"/>
        <p:guide orient="horz" pos="3984"/>
        <p:guide orient="horz" pos="1104"/>
        <p:guide orient="horz" pos="1008"/>
        <p:guide orient="horz" pos="2448"/>
        <p:guide orient="horz" pos="2544"/>
        <p:guide orient="horz" pos="336"/>
        <p:guide pos="3776"/>
        <p:guide pos="448"/>
        <p:guide pos="7232"/>
        <p:guide pos="3904"/>
        <p:guide pos="2624"/>
        <p:guide pos="2760"/>
        <p:guide pos="5056"/>
        <p:guide pos="1472"/>
        <p:guide pos="6208"/>
        <p:guide pos="6080"/>
        <p:guide pos="4928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5CFF-548C-4E04-B325-CF1209D66BDC}" type="datetimeFigureOut">
              <a:rPr lang="en-GB" smtClean="0">
                <a:latin typeface="Arial" pitchFamily="34" charset="0"/>
                <a:cs typeface="Arial" pitchFamily="34" charset="0"/>
              </a:rPr>
              <a:pPr/>
              <a:t>10/11/2015</a:t>
            </a:fld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0EF7-3E10-491C-87C2-59674BB3AAF6}" type="slidenum">
              <a:rPr lang="en-GB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9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5EFB8DA3-BCA9-4B7D-B50D-14F47506B614}" type="datetimeFigureOut">
              <a:rPr lang="en-GB" smtClean="0"/>
              <a:pPr/>
              <a:t>10/11/2015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F07B8F03-BC93-4120-96CA-A36DF640BE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9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414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048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4638" indent="-26332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3289" indent="-2106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4605" indent="-2106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5920" indent="-2106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17236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38552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59867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1183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cs typeface="Arial" charset="0"/>
              </a:rPr>
              <a:t>Date</a:t>
            </a:r>
          </a:p>
        </p:txBody>
      </p:sp>
      <p:sp>
        <p:nvSpPr>
          <p:cNvPr id="1474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4638" indent="-26332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3289" indent="-2106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4605" indent="-2106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5920" indent="-2106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17236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38552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59867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1183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F55255-C033-B748-9992-608E0CD62920}" type="slidenum">
              <a:rPr lang="en-GB">
                <a:cs typeface="Arial" charset="0"/>
              </a:rPr>
              <a:pPr eaLnBrk="1" hangingPunct="1"/>
              <a:t>11</a:t>
            </a:fld>
            <a:endParaRPr lang="en-GB">
              <a:cs typeface="Arial" charset="0"/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73" y="4344112"/>
            <a:ext cx="5030257" cy="41139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aseline="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67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593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717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136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624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452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23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4638" indent="-26332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3289" indent="-2106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4605" indent="-2106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5920" indent="-2106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17236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38552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59867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1183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cs typeface="Arial" charset="0"/>
              </a:rPr>
              <a:t>Date</a:t>
            </a:r>
          </a:p>
        </p:txBody>
      </p:sp>
      <p:sp>
        <p:nvSpPr>
          <p:cNvPr id="1474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4638" indent="-26332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3289" indent="-2106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4605" indent="-2106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5920" indent="-2106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17236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38552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59867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1183" indent="-210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F55255-C033-B748-9992-608E0CD62920}" type="slidenum">
              <a:rPr lang="en-GB">
                <a:cs typeface="Arial" charset="0"/>
              </a:rPr>
              <a:pPr eaLnBrk="1" hangingPunct="1"/>
              <a:t>2</a:t>
            </a:fld>
            <a:endParaRPr lang="en-GB">
              <a:cs typeface="Arial" charset="0"/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73" y="4344112"/>
            <a:ext cx="5030257" cy="41139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baseline="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5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22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0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805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89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828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63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6000" cy="3430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242" y="4343404"/>
            <a:ext cx="5485523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28944" indent="-228944">
              <a:lnSpc>
                <a:spcPct val="90000"/>
              </a:lnSpc>
              <a:spcBef>
                <a:spcPct val="20000"/>
              </a:spcBef>
              <a:buClr>
                <a:srgbClr val="669900"/>
              </a:buClr>
              <a:buSzPct val="75000"/>
            </a:pPr>
            <a:endParaRPr lang="en-GB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0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2336801" y="2"/>
            <a:ext cx="98552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1752600"/>
            <a:ext cx="107696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October 2014</a:t>
            </a:r>
            <a:endParaRPr lang="en-GB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685800"/>
            <a:ext cx="107696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1905000"/>
            <a:ext cx="107696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Click to edit Master subtitle style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Daimler EP&amp;L 2014 </a:t>
            </a:r>
            <a:endParaRPr lang="en-GB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October 2014</a:t>
            </a:r>
            <a:endParaRPr lang="en-GB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2336801" y="2"/>
            <a:ext cx="98552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812801" y="3048000"/>
            <a:ext cx="12192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652115" y="2901698"/>
            <a:ext cx="1613003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smtClean="0"/>
              <a:t>www.pwc.com</a:t>
            </a:r>
            <a:endParaRPr lang="en-GB" noProof="0" dirty="0"/>
          </a:p>
        </p:txBody>
      </p:sp>
      <p:grpSp>
        <p:nvGrpSpPr>
          <p:cNvPr id="96" name="Group 32"/>
          <p:cNvGrpSpPr/>
          <p:nvPr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867400"/>
            <a:ext cx="64008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Add legal and copyright disclaimers here.</a:t>
            </a:r>
            <a:endParaRPr lang="en-GB" noProof="0" dirty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4979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800" y="92883"/>
            <a:ext cx="8514269" cy="895223"/>
          </a:xfr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8260" y="6356351"/>
            <a:ext cx="2844800" cy="365125"/>
          </a:xfrm>
        </p:spPr>
        <p:txBody>
          <a:bodyPr/>
          <a:lstStyle/>
          <a:p>
            <a:fld id="{BADC8585-B717-4F1F-B44A-D6C486856DE7}" type="slidenum">
              <a:rPr lang="de-CH" smtClean="0"/>
              <a:t>‹#›</a:t>
            </a:fld>
            <a:endParaRPr lang="de-CH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108978"/>
            <a:ext cx="1216468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5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94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685800"/>
            <a:ext cx="107696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</a:t>
            </a:r>
            <a:br>
              <a:rPr lang="en-GB" noProof="0" dirty="0" smtClean="0"/>
            </a:br>
            <a:r>
              <a:rPr lang="en-GB" noProof="0" dirty="0" smtClean="0"/>
              <a:t>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1752600"/>
            <a:ext cx="107695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October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136" y="6324600"/>
            <a:ext cx="7014464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Daimler EP&amp;L 2014 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5" r:id="rId3"/>
    <p:sldLayoutId id="2147483668" r:id="rId4"/>
    <p:sldLayoutId id="2147483671" r:id="rId5"/>
    <p:sldLayoutId id="2147483674" r:id="rId6"/>
    <p:sldLayoutId id="2147483680" r:id="rId7"/>
    <p:sldLayoutId id="2147483681" r:id="rId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6857" y="-2061476"/>
            <a:ext cx="18285714" cy="10980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86328"/>
            <a:ext cx="9099400" cy="895223"/>
          </a:xfrm>
        </p:spPr>
        <p:txBody>
          <a:bodyPr anchor="b"/>
          <a:lstStyle/>
          <a:p>
            <a:pPr algn="r"/>
            <a:r>
              <a:rPr lang="en-GB" sz="2800" dirty="0" smtClean="0">
                <a:solidFill>
                  <a:schemeClr val="bg1"/>
                </a:solidFill>
              </a:rPr>
              <a:t>Scott Williams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1400" b="0" dirty="0" smtClean="0">
                <a:solidFill>
                  <a:schemeClr val="bg1"/>
                </a:solidFill>
              </a:rPr>
              <a:t>Conference on Science, Technology, Innovation &amp; Social Responsibility</a:t>
            </a:r>
            <a:r>
              <a:rPr lang="de-CH" sz="1400" b="0" dirty="0" smtClean="0">
                <a:solidFill>
                  <a:schemeClr val="bg1"/>
                </a:solidFill>
              </a:rPr>
              <a:t/>
            </a:r>
            <a:br>
              <a:rPr lang="de-CH" sz="1400" b="0" dirty="0" smtClean="0">
                <a:solidFill>
                  <a:schemeClr val="bg1"/>
                </a:solidFill>
              </a:rPr>
            </a:br>
            <a:r>
              <a:rPr lang="de-CH" sz="1400" b="0" i="0" dirty="0">
                <a:solidFill>
                  <a:schemeClr val="bg1"/>
                </a:solidFill>
              </a:rPr>
              <a:t>	</a:t>
            </a:r>
            <a:r>
              <a:rPr lang="de-CH" sz="1400" b="0" dirty="0" smtClean="0">
                <a:solidFill>
                  <a:schemeClr val="bg1"/>
                </a:solidFill>
              </a:rPr>
              <a:t>CERN,</a:t>
            </a:r>
            <a:r>
              <a:rPr lang="de-CH" sz="1400" b="0" i="0" dirty="0" smtClean="0">
                <a:solidFill>
                  <a:schemeClr val="bg1"/>
                </a:solidFill>
              </a:rPr>
              <a:t> </a:t>
            </a:r>
            <a:r>
              <a:rPr lang="de-CH" sz="1400" b="0" dirty="0" smtClean="0">
                <a:solidFill>
                  <a:schemeClr val="bg1"/>
                </a:solidFill>
              </a:rPr>
              <a:t>11 November 2015</a:t>
            </a:r>
            <a:r>
              <a:rPr lang="de-CH" sz="1400" b="0" i="0" dirty="0" smtClean="0">
                <a:solidFill>
                  <a:schemeClr val="bg1"/>
                </a:solidFill>
              </a:rPr>
              <a:t/>
            </a:r>
            <a:br>
              <a:rPr lang="de-CH" sz="1400" b="0" i="0" dirty="0" smtClean="0">
                <a:solidFill>
                  <a:schemeClr val="bg1"/>
                </a:solidFill>
              </a:rPr>
            </a:br>
            <a:r>
              <a:rPr lang="de-CH" sz="1400" b="0" i="0" dirty="0" smtClean="0">
                <a:solidFill>
                  <a:schemeClr val="bg1"/>
                </a:solidFill>
              </a:rPr>
              <a:t>@scott42195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200400"/>
            <a:ext cx="9067800" cy="4191000"/>
          </a:xfrm>
        </p:spPr>
        <p:txBody>
          <a:bodyPr>
            <a:normAutofit/>
          </a:bodyPr>
          <a:lstStyle/>
          <a:p>
            <a:pPr algn="ctr"/>
            <a:r>
              <a:rPr lang="de-CH" sz="5200" b="1" i="1" dirty="0" err="1" smtClean="0">
                <a:solidFill>
                  <a:schemeClr val="bg1"/>
                </a:solidFill>
              </a:rPr>
              <a:t>Align</a:t>
            </a:r>
            <a:r>
              <a:rPr lang="de-CH" sz="5200" b="1" i="1" dirty="0" smtClean="0">
                <a:solidFill>
                  <a:schemeClr val="bg1"/>
                </a:solidFill>
              </a:rPr>
              <a:t>. Connect. </a:t>
            </a:r>
            <a:r>
              <a:rPr lang="de-CH" sz="5200" b="1" i="1" dirty="0" err="1" smtClean="0">
                <a:solidFill>
                  <a:schemeClr val="bg1"/>
                </a:solidFill>
              </a:rPr>
              <a:t>Unlock</a:t>
            </a:r>
            <a:r>
              <a:rPr lang="de-CH" sz="5200" b="1" i="1" dirty="0" smtClean="0">
                <a:solidFill>
                  <a:schemeClr val="bg1"/>
                </a:solidFill>
              </a:rPr>
              <a:t>.</a:t>
            </a:r>
            <a:endParaRPr lang="en-US" sz="5200" b="1" i="1" dirty="0">
              <a:solidFill>
                <a:schemeClr val="bg1"/>
              </a:solidFill>
            </a:endParaRPr>
          </a:p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Scaling up to meet </a:t>
            </a:r>
            <a:r>
              <a:rPr lang="en-GB" sz="4000" b="1" dirty="0" smtClean="0">
                <a:solidFill>
                  <a:schemeClr val="bg1"/>
                </a:solidFill>
              </a:rPr>
              <a:t>demand in a world of non-linear systemic disruption</a:t>
            </a:r>
          </a:p>
          <a:p>
            <a:pPr algn="ctr"/>
            <a:endParaRPr lang="en-GB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"/>
            <a:ext cx="10905767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6477000"/>
            <a:ext cx="2895600" cy="2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 lIns="91429" tIns="45714" rIns="91429" bIns="45714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898989"/>
                </a:solidFill>
                <a:cs typeface="Arial" charset="0"/>
              </a:rPr>
              <a:t>Slide </a:t>
            </a:r>
            <a:fld id="{FAFC7538-B64C-D04F-A745-C1EA3C0DA233}" type="slidenum">
              <a:rPr lang="en-GB">
                <a:solidFill>
                  <a:srgbClr val="898989"/>
                </a:solidFill>
                <a:cs typeface="Arial" charset="0"/>
              </a:rPr>
              <a:pPr algn="l" eaLnBrk="1" hangingPunct="1"/>
              <a:t>11</a:t>
            </a:fld>
            <a:endParaRPr lang="en-GB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83971" name="Picture 2" descr="our way of 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20" y="-180974"/>
            <a:ext cx="10114994" cy="7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92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0" y="1612900"/>
            <a:ext cx="11023600" cy="4419600"/>
          </a:xfrm>
        </p:spPr>
        <p:txBody>
          <a:bodyPr/>
          <a:lstStyle/>
          <a:p>
            <a:pPr>
              <a:tabLst>
                <a:tab pos="622300" algn="l"/>
              </a:tabLst>
            </a:pPr>
            <a:r>
              <a:rPr lang="de-CH" sz="5200" dirty="0" smtClean="0"/>
              <a:t>	1	</a:t>
            </a:r>
            <a:r>
              <a:rPr lang="de-CH" sz="5200" dirty="0" smtClean="0"/>
              <a:t>	</a:t>
            </a:r>
            <a:r>
              <a:rPr lang="de-CH" sz="5200" dirty="0" err="1" smtClean="0"/>
              <a:t>Incorporate</a:t>
            </a:r>
            <a:r>
              <a:rPr lang="de-CH" sz="5200" dirty="0" smtClean="0"/>
              <a:t> </a:t>
            </a:r>
            <a:r>
              <a:rPr lang="de-CH" sz="5200" dirty="0" err="1" smtClean="0"/>
              <a:t>information</a:t>
            </a:r>
            <a:endParaRPr lang="de-CH" sz="5200" dirty="0" smtClean="0"/>
          </a:p>
          <a:p>
            <a:pPr>
              <a:tabLst>
                <a:tab pos="622300" algn="l"/>
              </a:tabLst>
            </a:pPr>
            <a:r>
              <a:rPr lang="de-CH" sz="5200" dirty="0" smtClean="0"/>
              <a:t>	2	</a:t>
            </a:r>
            <a:r>
              <a:rPr lang="de-CH" sz="5200" dirty="0" err="1" smtClean="0"/>
              <a:t>Redefine</a:t>
            </a:r>
            <a:r>
              <a:rPr lang="de-CH" sz="5200" dirty="0" smtClean="0"/>
              <a:t> </a:t>
            </a:r>
            <a:r>
              <a:rPr lang="de-CH" sz="5200" dirty="0" err="1" smtClean="0"/>
              <a:t>success</a:t>
            </a:r>
            <a:endParaRPr lang="de-CH" sz="5200" dirty="0" smtClean="0"/>
          </a:p>
          <a:p>
            <a:pPr>
              <a:tabLst>
                <a:tab pos="622300" algn="l"/>
              </a:tabLst>
            </a:pPr>
            <a:r>
              <a:rPr lang="de-CH" sz="5200" dirty="0" smtClean="0"/>
              <a:t>	3	Move </a:t>
            </a:r>
            <a:r>
              <a:rPr lang="de-CH" sz="5200" dirty="0" err="1" smtClean="0"/>
              <a:t>from</a:t>
            </a:r>
            <a:r>
              <a:rPr lang="de-CH" sz="5200" dirty="0" smtClean="0"/>
              <a:t> </a:t>
            </a:r>
            <a:r>
              <a:rPr lang="de-CH" sz="5200" dirty="0" err="1" smtClean="0"/>
              <a:t>control</a:t>
            </a:r>
            <a:r>
              <a:rPr lang="de-CH" sz="5200" dirty="0" smtClean="0"/>
              <a:t> </a:t>
            </a:r>
            <a:r>
              <a:rPr lang="de-CH" sz="5200" dirty="0" err="1" smtClean="0"/>
              <a:t>to</a:t>
            </a:r>
            <a:r>
              <a:rPr lang="de-CH" sz="5200" dirty="0" smtClean="0"/>
              <a:t> </a:t>
            </a:r>
            <a:r>
              <a:rPr lang="de-CH" sz="5200" dirty="0" err="1" smtClean="0"/>
              <a:t>harmony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28392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 risky </a:t>
            </a:r>
            <a:r>
              <a:rPr lang="en-US" dirty="0" smtClean="0"/>
              <a:t>world made a little more visible…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1" y="1259468"/>
            <a:ext cx="11172133" cy="515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81749" y="1074802"/>
            <a:ext cx="74980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Expected future disaster losses annualized over the long term</a:t>
            </a:r>
          </a:p>
        </p:txBody>
      </p:sp>
      <p:pic>
        <p:nvPicPr>
          <p:cNvPr id="11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6409742"/>
            <a:ext cx="957213" cy="30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14800" y="1447800"/>
            <a:ext cx="7616213" cy="4587952"/>
            <a:chOff x="-11113" y="1593888"/>
            <a:chExt cx="9155113" cy="5514975"/>
          </a:xfrm>
        </p:grpSpPr>
        <p:pic>
          <p:nvPicPr>
            <p:cNvPr id="4" name="Picture 2" descr="C:\Documents and Settings\sk5\My Documents\Working-folder\Datasets\AEZ-data\plate60\plate60a.bmp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58" y="5006011"/>
              <a:ext cx="3597574" cy="2102852"/>
            </a:xfrm>
            <a:prstGeom prst="rect">
              <a:avLst/>
            </a:prstGeom>
            <a:noFill/>
            <a:effectLst>
              <a:glow rad="215900">
                <a:schemeClr val="tx1"/>
              </a:glow>
            </a:effectLst>
            <a:scene3d>
              <a:camera prst="orthographicFront">
                <a:rot lat="18624000" lon="1518000" rev="20496000"/>
              </a:camera>
              <a:lightRig rig="threePt" dir="t"/>
            </a:scene3d>
            <a:extLst/>
          </p:spPr>
        </p:pic>
        <p:grpSp>
          <p:nvGrpSpPr>
            <p:cNvPr id="2" name="Group 1"/>
            <p:cNvGrpSpPr/>
            <p:nvPr/>
          </p:nvGrpSpPr>
          <p:grpSpPr>
            <a:xfrm>
              <a:off x="-11113" y="1593888"/>
              <a:ext cx="9155113" cy="5149949"/>
              <a:chOff x="-11113" y="1593888"/>
              <a:chExt cx="9155113" cy="5149949"/>
            </a:xfrm>
          </p:grpSpPr>
          <p:pic>
            <p:nvPicPr>
              <p:cNvPr id="5" name="Picture 4" descr="C:\Documents and Settings\sk5\My Documents\Working-folder\Datasets\AEZ-data\plate22\plate22.bmp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5311" y="4640985"/>
                <a:ext cx="3597574" cy="2102852"/>
              </a:xfrm>
              <a:prstGeom prst="rect">
                <a:avLst/>
              </a:prstGeom>
              <a:noFill/>
              <a:effectLst>
                <a:glow rad="215900">
                  <a:schemeClr val="tx1"/>
                </a:glow>
              </a:effectLst>
              <a:scene3d>
                <a:camera prst="orthographicFront">
                  <a:rot lat="18624000" lon="1518000" rev="20496000"/>
                </a:camera>
                <a:lightRig rig="threePt" dir="t"/>
              </a:scene3d>
              <a:extLst/>
            </p:spPr>
          </p:pic>
          <p:pic>
            <p:nvPicPr>
              <p:cNvPr id="6" name="Picture 2" descr="C:\Documents and Settings\sk5\My Documents\Working-folder\Maps\LDRD-maps\global-soil-map2.bmp"/>
              <p:cNvPicPr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2192" y="4272352"/>
                <a:ext cx="3597574" cy="2102852"/>
              </a:xfrm>
              <a:prstGeom prst="rect">
                <a:avLst/>
              </a:prstGeom>
              <a:noFill/>
              <a:effectLst>
                <a:glow rad="190500">
                  <a:schemeClr val="tx1"/>
                </a:glow>
              </a:effectLst>
              <a:scene3d>
                <a:camera prst="orthographicFront">
                  <a:rot lat="18623959" lon="1515470" rev="20494977"/>
                </a:camera>
                <a:lightRig rig="threePt" dir="t"/>
              </a:scene3d>
              <a:extLst/>
            </p:spPr>
          </p:pic>
          <p:pic>
            <p:nvPicPr>
              <p:cNvPr id="7" name="Picture 2" descr="C:\Documents and Settings\sk5\My Documents\Working-folder\Maps\LDRD-maps\global-soil-map2.bmp"/>
              <p:cNvPicPr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1106" y="3896673"/>
                <a:ext cx="3597574" cy="2102852"/>
              </a:xfrm>
              <a:prstGeom prst="rect">
                <a:avLst/>
              </a:prstGeom>
              <a:noFill/>
              <a:effectLst>
                <a:glow rad="190500">
                  <a:schemeClr val="tx1"/>
                </a:glow>
              </a:effectLst>
              <a:scene3d>
                <a:camera prst="orthographicFront">
                  <a:rot lat="18623959" lon="1515470" rev="20494977"/>
                </a:camera>
                <a:lightRig rig="threePt" dir="t"/>
              </a:scene3d>
              <a:extLst/>
            </p:spPr>
          </p:pic>
          <p:pic>
            <p:nvPicPr>
              <p:cNvPr id="8" name="Picture 2" descr="C:\Documents and Settings\sk5\My Documents\Working-folder\Maps\LDRD-maps\global-soil-map2.bmp"/>
              <p:cNvPicPr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5183" y="3503369"/>
                <a:ext cx="3597574" cy="2102852"/>
              </a:xfrm>
              <a:prstGeom prst="rect">
                <a:avLst/>
              </a:prstGeom>
              <a:noFill/>
              <a:effectLst>
                <a:glow rad="190500">
                  <a:schemeClr val="tx1"/>
                </a:glow>
              </a:effectLst>
              <a:scene3d>
                <a:camera prst="orthographicFront">
                  <a:rot lat="18623959" lon="1515470" rev="20494977"/>
                </a:camera>
                <a:lightRig rig="threePt" dir="t"/>
              </a:scene3d>
              <a:extLst/>
            </p:spPr>
          </p:pic>
          <p:pic>
            <p:nvPicPr>
              <p:cNvPr id="9" name="Picture 7" descr="C:\Documents and Settings\sk5\My Documents\Working-folder\Datasets\AEZ-data\plate55\plate55.bmp"/>
              <p:cNvPicPr>
                <a:picLocks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3785" y="3125757"/>
                <a:ext cx="3597574" cy="2102852"/>
              </a:xfrm>
              <a:prstGeom prst="rect">
                <a:avLst/>
              </a:prstGeom>
              <a:noFill/>
              <a:effectLst>
                <a:glow rad="228600">
                  <a:schemeClr val="tx1"/>
                </a:glow>
              </a:effectLst>
              <a:scene3d>
                <a:camera prst="orthographicFront">
                  <a:rot lat="18624000" lon="1518000" rev="20496000"/>
                </a:camera>
                <a:lightRig rig="threePt" dir="t"/>
              </a:scene3d>
              <a:extLst/>
            </p:spPr>
          </p:pic>
          <p:pic>
            <p:nvPicPr>
              <p:cNvPr id="10" name="Picture 3" descr="C:\Documents and Settings\sk5\My Documents\Working-folder\Maps\weather_global.bmp"/>
              <p:cNvPicPr>
                <a:picLocks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1948" y="2735914"/>
                <a:ext cx="3597574" cy="2102852"/>
              </a:xfrm>
              <a:prstGeom prst="rect">
                <a:avLst/>
              </a:prstGeom>
              <a:noFill/>
              <a:effectLst>
                <a:glow rad="292100">
                  <a:schemeClr val="tx1"/>
                </a:glow>
                <a:outerShdw sx="1000" sy="1000" algn="ctr" rotWithShape="0">
                  <a:srgbClr val="000000"/>
                </a:outerShdw>
              </a:effectLst>
              <a:scene3d>
                <a:camera prst="orthographicFront">
                  <a:rot lat="18624000" lon="1518000" rev="20496000"/>
                </a:camera>
                <a:lightRig rig="threePt" dir="t"/>
              </a:scene3d>
              <a:extLst/>
            </p:spPr>
          </p:pic>
          <p:pic>
            <p:nvPicPr>
              <p:cNvPr id="11" name="Picture 2" descr="C:\Documents and Settings\sk5\My Documents\Working-folder\Datasets\AEZ-data\plate60\plate60a.bmp"/>
              <p:cNvPicPr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7449" y="2347331"/>
                <a:ext cx="3597574" cy="2102852"/>
              </a:xfrm>
              <a:prstGeom prst="rect">
                <a:avLst/>
              </a:prstGeom>
              <a:noFill/>
              <a:effectLst>
                <a:glow rad="215900">
                  <a:schemeClr val="tx1"/>
                </a:glow>
              </a:effectLst>
              <a:scene3d>
                <a:camera prst="orthographicFront">
                  <a:rot lat="18624000" lon="1518000" rev="20496000"/>
                </a:camera>
                <a:lightRig rig="threePt" dir="t"/>
              </a:scene3d>
              <a:extLst/>
            </p:spPr>
          </p:pic>
          <p:pic>
            <p:nvPicPr>
              <p:cNvPr id="12" name="Picture 2" descr="C:\Documents and Settings\sk5\My Documents\Working-folder\Datasets\AEZ-data\plate04\plate04.bmp"/>
              <p:cNvPicPr>
                <a:picLocks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7076" y="1994166"/>
                <a:ext cx="3597574" cy="2102852"/>
              </a:xfrm>
              <a:prstGeom prst="rect">
                <a:avLst/>
              </a:prstGeom>
              <a:noFill/>
              <a:effectLst>
                <a:glow rad="228600">
                  <a:schemeClr val="tx1"/>
                </a:glow>
              </a:effectLst>
              <a:scene3d>
                <a:camera prst="orthographicFront">
                  <a:rot lat="18624000" lon="1518000" rev="20496000"/>
                </a:camera>
                <a:lightRig rig="threePt" dir="t"/>
              </a:scene3d>
              <a:extLst/>
            </p:spPr>
          </p:pic>
          <p:pic>
            <p:nvPicPr>
              <p:cNvPr id="13" name="Picture 4" descr="C:\Documents and Settings\sk5\My Documents\Working-folder\Datasets\AEZ-data\plate22\plate22.bmp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8167" y="1593888"/>
                <a:ext cx="3597574" cy="2102852"/>
              </a:xfrm>
              <a:prstGeom prst="rect">
                <a:avLst/>
              </a:prstGeom>
              <a:noFill/>
              <a:effectLst>
                <a:glow rad="215900">
                  <a:schemeClr val="tx1"/>
                </a:glow>
              </a:effectLst>
              <a:scene3d>
                <a:camera prst="orthographicFront">
                  <a:rot lat="18624000" lon="1518000" rev="20496000"/>
                </a:camera>
                <a:lightRig rig="threePt" dir="t"/>
              </a:scene3d>
              <a:extLst/>
            </p:spPr>
          </p:pic>
          <p:sp>
            <p:nvSpPr>
              <p:cNvPr id="24591" name="TextBox 44"/>
              <p:cNvSpPr txBox="1">
                <a:spLocks noChangeArrowheads="1"/>
              </p:cNvSpPr>
              <p:nvPr/>
            </p:nvSpPr>
            <p:spPr bwMode="auto">
              <a:xfrm>
                <a:off x="6254002" y="5511948"/>
                <a:ext cx="1505395" cy="287337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700" b="1" dirty="0">
                    <a:solidFill>
                      <a:srgbClr val="414141"/>
                    </a:solidFill>
                    <a:latin typeface="+mj-lt"/>
                    <a:ea typeface="ヒラギノ角ゴ ProN W3" charset="0"/>
                    <a:cs typeface="ヒラギノ角ゴ ProN W3" charset="0"/>
                    <a:sym typeface="Gill Sans Light" charset="0"/>
                  </a:rPr>
                  <a:t>Waste</a:t>
                </a:r>
                <a:endParaRPr lang="en-US" sz="700" dirty="0">
                  <a:solidFill>
                    <a:srgbClr val="414141"/>
                  </a:solidFill>
                  <a:latin typeface="+mj-lt"/>
                  <a:ea typeface="ヒラギノ角ゴ ProN W3" charset="0"/>
                  <a:cs typeface="ヒラギノ角ゴ ProN W3" charset="0"/>
                  <a:sym typeface="Gill Sans Light" charset="0"/>
                </a:endParaRPr>
              </a:p>
            </p:txBody>
          </p:sp>
          <p:cxnSp>
            <p:nvCxnSpPr>
              <p:cNvPr id="15" name="Straight Arrow Connector 14"/>
              <p:cNvCxnSpPr>
                <a:stCxn id="5" idx="3"/>
                <a:endCxn id="24591" idx="1"/>
              </p:cNvCxnSpPr>
              <p:nvPr/>
            </p:nvCxnSpPr>
            <p:spPr bwMode="auto">
              <a:xfrm flipV="1">
                <a:off x="5622885" y="5655617"/>
                <a:ext cx="631117" cy="3679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93" name="TextBox 46"/>
              <p:cNvSpPr txBox="1">
                <a:spLocks noChangeArrowheads="1"/>
              </p:cNvSpPr>
              <p:nvPr/>
            </p:nvSpPr>
            <p:spPr bwMode="auto">
              <a:xfrm>
                <a:off x="6243348" y="4391956"/>
                <a:ext cx="1505395" cy="287337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700" b="1" dirty="0">
                    <a:solidFill>
                      <a:srgbClr val="414141"/>
                    </a:solidFill>
                    <a:latin typeface="+mj-lt"/>
                    <a:ea typeface="ヒラギノ角ゴ ProN W3" charset="0"/>
                    <a:cs typeface="ヒラギノ角ゴ ProN W3" charset="0"/>
                    <a:sym typeface="Gill Sans Light" charset="0"/>
                  </a:rPr>
                  <a:t>Nutritional security</a:t>
                </a:r>
                <a:endParaRPr lang="en-US" sz="700" dirty="0">
                  <a:solidFill>
                    <a:srgbClr val="414141"/>
                  </a:solidFill>
                  <a:latin typeface="+mj-lt"/>
                  <a:ea typeface="ヒラギノ角ゴ ProN W3" charset="0"/>
                  <a:cs typeface="ヒラギノ角ゴ ProN W3" charset="0"/>
                  <a:sym typeface="Gill Sans Light" charset="0"/>
                </a:endParaRPr>
              </a:p>
            </p:txBody>
          </p:sp>
          <p:cxnSp>
            <p:nvCxnSpPr>
              <p:cNvPr id="17" name="Straight Arrow Connector 16"/>
              <p:cNvCxnSpPr>
                <a:stCxn id="8" idx="3"/>
                <a:endCxn id="24593" idx="1"/>
              </p:cNvCxnSpPr>
              <p:nvPr/>
            </p:nvCxnSpPr>
            <p:spPr bwMode="auto">
              <a:xfrm flipV="1">
                <a:off x="5622757" y="4535624"/>
                <a:ext cx="620591" cy="1917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95" name="TextBox 48"/>
              <p:cNvSpPr txBox="1">
                <a:spLocks noChangeArrowheads="1"/>
              </p:cNvSpPr>
              <p:nvPr/>
            </p:nvSpPr>
            <p:spPr bwMode="auto">
              <a:xfrm>
                <a:off x="6238620" y="3622887"/>
                <a:ext cx="1505395" cy="287337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700" b="1" dirty="0">
                    <a:solidFill>
                      <a:srgbClr val="414141"/>
                    </a:solidFill>
                    <a:latin typeface="+mj-lt"/>
                    <a:ea typeface="ヒラギノ角ゴ ProN W3" charset="0"/>
                    <a:cs typeface="ヒラギノ角ゴ ProN W3" charset="0"/>
                    <a:sym typeface="Gill Sans Light" charset="0"/>
                  </a:rPr>
                  <a:t>Weather and Climate</a:t>
                </a:r>
              </a:p>
            </p:txBody>
          </p:sp>
          <p:cxnSp>
            <p:nvCxnSpPr>
              <p:cNvPr id="19" name="Straight Arrow Connector 18"/>
              <p:cNvCxnSpPr>
                <a:stCxn id="10" idx="3"/>
                <a:endCxn id="24595" idx="1"/>
              </p:cNvCxnSpPr>
              <p:nvPr/>
            </p:nvCxnSpPr>
            <p:spPr bwMode="auto">
              <a:xfrm flipV="1">
                <a:off x="5629522" y="3766556"/>
                <a:ext cx="609099" cy="2078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97" name="TextBox 50"/>
              <p:cNvSpPr txBox="1">
                <a:spLocks noChangeArrowheads="1"/>
              </p:cNvSpPr>
              <p:nvPr/>
            </p:nvSpPr>
            <p:spPr bwMode="auto">
              <a:xfrm>
                <a:off x="6228977" y="3249105"/>
                <a:ext cx="1505395" cy="287337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700" b="1" dirty="0">
                    <a:solidFill>
                      <a:srgbClr val="414141"/>
                    </a:solidFill>
                    <a:latin typeface="+mj-lt"/>
                    <a:ea typeface="ヒラギノ角ゴ ProN W3" charset="0"/>
                    <a:cs typeface="ヒラギノ角ゴ ProN W3" charset="0"/>
                    <a:sym typeface="Gill Sans Light" charset="0"/>
                  </a:rPr>
                  <a:t>Demographics</a:t>
                </a:r>
              </a:p>
            </p:txBody>
          </p:sp>
          <p:sp>
            <p:nvSpPr>
              <p:cNvPr id="24598" name="TextBox 52"/>
              <p:cNvSpPr txBox="1">
                <a:spLocks noChangeArrowheads="1"/>
              </p:cNvSpPr>
              <p:nvPr/>
            </p:nvSpPr>
            <p:spPr bwMode="auto">
              <a:xfrm>
                <a:off x="6237173" y="2429360"/>
                <a:ext cx="1505395" cy="416825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700" b="1" dirty="0">
                    <a:solidFill>
                      <a:srgbClr val="414141"/>
                    </a:solidFill>
                    <a:latin typeface="+mj-lt"/>
                    <a:ea typeface="ヒラギノ角ゴ ProN W3" charset="0"/>
                    <a:cs typeface="ヒラギノ角ゴ ProN W3" charset="0"/>
                    <a:sym typeface="Gill Sans Light" charset="0"/>
                  </a:rPr>
                  <a:t>Food, production, consumption</a:t>
                </a:r>
              </a:p>
            </p:txBody>
          </p:sp>
          <p:cxnSp>
            <p:nvCxnSpPr>
              <p:cNvPr id="22" name="Straight Arrow Connector 21"/>
              <p:cNvCxnSpPr>
                <a:stCxn id="13" idx="3"/>
                <a:endCxn id="24598" idx="1"/>
              </p:cNvCxnSpPr>
              <p:nvPr/>
            </p:nvCxnSpPr>
            <p:spPr bwMode="auto">
              <a:xfrm flipV="1">
                <a:off x="5585741" y="2637773"/>
                <a:ext cx="651433" cy="754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00" name="TextBox 54"/>
              <p:cNvSpPr txBox="1">
                <a:spLocks noChangeArrowheads="1"/>
              </p:cNvSpPr>
              <p:nvPr/>
            </p:nvSpPr>
            <p:spPr bwMode="auto">
              <a:xfrm>
                <a:off x="6237173" y="2903236"/>
                <a:ext cx="1505395" cy="287337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700" b="1" dirty="0">
                    <a:solidFill>
                      <a:srgbClr val="414141"/>
                    </a:solidFill>
                    <a:latin typeface="+mj-lt"/>
                    <a:ea typeface="ヒラギノ角ゴ ProN W3" charset="0"/>
                    <a:cs typeface="ヒラギノ角ゴ ProN W3" charset="0"/>
                    <a:sym typeface="Gill Sans Light" charset="0"/>
                  </a:rPr>
                  <a:t>Natural resources</a:t>
                </a:r>
              </a:p>
            </p:txBody>
          </p:sp>
          <p:cxnSp>
            <p:nvCxnSpPr>
              <p:cNvPr id="24" name="Straight Arrow Connector 23"/>
              <p:cNvCxnSpPr>
                <a:stCxn id="11" idx="3"/>
                <a:endCxn id="24597" idx="1"/>
              </p:cNvCxnSpPr>
              <p:nvPr/>
            </p:nvCxnSpPr>
            <p:spPr bwMode="auto">
              <a:xfrm flipV="1">
                <a:off x="5625023" y="3392773"/>
                <a:ext cx="603955" cy="598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2" idx="3"/>
                <a:endCxn id="24600" idx="1"/>
              </p:cNvCxnSpPr>
              <p:nvPr/>
            </p:nvCxnSpPr>
            <p:spPr bwMode="auto">
              <a:xfrm>
                <a:off x="5604650" y="3045592"/>
                <a:ext cx="632523" cy="131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 bwMode="auto">
              <a:xfrm>
                <a:off x="4591667" y="2025688"/>
                <a:ext cx="542925" cy="5254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0046" tIns="65023" rIns="130046" bIns="65023" anchor="ctr"/>
              <a:lstStyle/>
              <a:p>
                <a:pPr>
                  <a:defRPr/>
                </a:pPr>
                <a:endParaRPr lang="en-US" dirty="0">
                  <a:latin typeface="+mj-lt"/>
                  <a:sym typeface="Gill Sans Light" pitchFamily="10" charset="0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4955205" y="2203489"/>
                <a:ext cx="0" cy="4306849"/>
              </a:xfrm>
              <a:prstGeom prst="straightConnector1">
                <a:avLst/>
              </a:prstGeom>
              <a:ln w="47625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07" name="TextBox 1"/>
              <p:cNvSpPr txBox="1">
                <a:spLocks noChangeArrowheads="1"/>
              </p:cNvSpPr>
              <p:nvPr/>
            </p:nvSpPr>
            <p:spPr bwMode="auto">
              <a:xfrm>
                <a:off x="6919887" y="2003263"/>
                <a:ext cx="156149" cy="85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4291" tIns="32146" rIns="64291" bIns="32146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4200" dirty="0">
                  <a:solidFill>
                    <a:srgbClr val="414141"/>
                  </a:solidFill>
                  <a:latin typeface="+mj-lt"/>
                  <a:ea typeface="ヒラギノ角ゴ ProN W3" charset="0"/>
                  <a:cs typeface="ヒラギノ角ゴ ProN W3" charset="0"/>
                  <a:sym typeface="Gill Sans Light" charset="0"/>
                </a:endParaRPr>
              </a:p>
            </p:txBody>
          </p:sp>
          <p:sp>
            <p:nvSpPr>
              <p:cNvPr id="24608" name="TextBox 46"/>
              <p:cNvSpPr txBox="1">
                <a:spLocks noChangeArrowheads="1"/>
              </p:cNvSpPr>
              <p:nvPr/>
            </p:nvSpPr>
            <p:spPr bwMode="auto">
              <a:xfrm>
                <a:off x="6250545" y="5164912"/>
                <a:ext cx="1505395" cy="287337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700" b="1" dirty="0">
                    <a:solidFill>
                      <a:srgbClr val="414141"/>
                    </a:solidFill>
                    <a:latin typeface="+mj-lt"/>
                    <a:ea typeface="ヒラギノ角ゴ ProN W3" charset="0"/>
                    <a:cs typeface="ヒラギノ角ゴ ProN W3" charset="0"/>
                    <a:sym typeface="Gill Sans Light" charset="0"/>
                  </a:rPr>
                  <a:t>Integrated NRT feeds</a:t>
                </a:r>
                <a:endParaRPr lang="en-US" sz="700" dirty="0">
                  <a:solidFill>
                    <a:srgbClr val="414141"/>
                  </a:solidFill>
                  <a:latin typeface="+mj-lt"/>
                  <a:ea typeface="ヒラギノ角ゴ ProN W3" charset="0"/>
                  <a:cs typeface="ヒラギノ角ゴ ProN W3" charset="0"/>
                  <a:sym typeface="Gill Sans Light" charset="0"/>
                </a:endParaRPr>
              </a:p>
            </p:txBody>
          </p:sp>
          <p:cxnSp>
            <p:nvCxnSpPr>
              <p:cNvPr id="33" name="Straight Arrow Connector 32"/>
              <p:cNvCxnSpPr>
                <a:stCxn id="6" idx="3"/>
                <a:endCxn id="24608" idx="1"/>
              </p:cNvCxnSpPr>
              <p:nvPr/>
            </p:nvCxnSpPr>
            <p:spPr bwMode="auto">
              <a:xfrm flipV="1">
                <a:off x="5629766" y="5308581"/>
                <a:ext cx="620779" cy="1519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10" name="TextBox 46"/>
              <p:cNvSpPr txBox="1">
                <a:spLocks noChangeArrowheads="1"/>
              </p:cNvSpPr>
              <p:nvPr/>
            </p:nvSpPr>
            <p:spPr bwMode="auto">
              <a:xfrm>
                <a:off x="6245816" y="4777304"/>
                <a:ext cx="1505395" cy="287337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700" dirty="0">
                    <a:solidFill>
                      <a:srgbClr val="414141"/>
                    </a:solidFill>
                    <a:latin typeface="+mj-lt"/>
                    <a:ea typeface="ヒラギノ角ゴ ProN W3" charset="0"/>
                    <a:cs typeface="ヒラギノ角ゴ ProN W3" charset="0"/>
                    <a:sym typeface="Gill Sans Light" charset="0"/>
                  </a:rPr>
                  <a:t>Governance, Land Use</a:t>
                </a:r>
              </a:p>
            </p:txBody>
          </p:sp>
          <p:cxnSp>
            <p:nvCxnSpPr>
              <p:cNvPr id="35" name="Straight Arrow Connector 34"/>
              <p:cNvCxnSpPr>
                <a:stCxn id="7" idx="3"/>
                <a:endCxn id="24610" idx="1"/>
              </p:cNvCxnSpPr>
              <p:nvPr/>
            </p:nvCxnSpPr>
            <p:spPr bwMode="auto">
              <a:xfrm flipV="1">
                <a:off x="5628680" y="4920972"/>
                <a:ext cx="617135" cy="2712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12" name="TextBox 46"/>
              <p:cNvSpPr txBox="1">
                <a:spLocks noChangeArrowheads="1"/>
              </p:cNvSpPr>
              <p:nvPr/>
            </p:nvSpPr>
            <p:spPr bwMode="auto">
              <a:xfrm>
                <a:off x="6241082" y="4006803"/>
                <a:ext cx="1505395" cy="287337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700" dirty="0">
                    <a:solidFill>
                      <a:srgbClr val="414141"/>
                    </a:solidFill>
                    <a:latin typeface="+mj-lt"/>
                    <a:ea typeface="ヒラギノ角ゴ ProN W3" charset="0"/>
                    <a:cs typeface="ヒラギノ角ゴ ProN W3" charset="0"/>
                    <a:sym typeface="Gill Sans Light" charset="0"/>
                  </a:rPr>
                  <a:t>Infrastructure, logistics</a:t>
                </a:r>
              </a:p>
            </p:txBody>
          </p:sp>
          <p:cxnSp>
            <p:nvCxnSpPr>
              <p:cNvPr id="37" name="Straight Arrow Connector 36"/>
              <p:cNvCxnSpPr>
                <a:stCxn id="9" idx="3"/>
                <a:endCxn id="24612" idx="1"/>
              </p:cNvCxnSpPr>
              <p:nvPr/>
            </p:nvCxnSpPr>
            <p:spPr bwMode="auto">
              <a:xfrm flipV="1">
                <a:off x="5621359" y="4150471"/>
                <a:ext cx="619723" cy="267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14" name="TextBox 44"/>
              <p:cNvSpPr txBox="1">
                <a:spLocks noChangeArrowheads="1"/>
              </p:cNvSpPr>
              <p:nvPr/>
            </p:nvSpPr>
            <p:spPr bwMode="auto">
              <a:xfrm>
                <a:off x="6254923" y="5906271"/>
                <a:ext cx="1505395" cy="287337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700" dirty="0">
                    <a:solidFill>
                      <a:srgbClr val="000000"/>
                    </a:solidFill>
                    <a:latin typeface="+mj-lt"/>
                    <a:ea typeface="ヒラギノ角ゴ ProN W3" charset="0"/>
                    <a:cs typeface="ヒラギノ角ゴ ProN W3" charset="0"/>
                    <a:sym typeface="Gill Sans Light" charset="0"/>
                  </a:rPr>
                  <a:t>Soil</a:t>
                </a:r>
              </a:p>
            </p:txBody>
          </p:sp>
          <p:cxnSp>
            <p:nvCxnSpPr>
              <p:cNvPr id="39" name="Straight Arrow Connector 38"/>
              <p:cNvCxnSpPr>
                <a:stCxn id="4" idx="3"/>
                <a:endCxn id="24614" idx="1"/>
              </p:cNvCxnSpPr>
              <p:nvPr/>
            </p:nvCxnSpPr>
            <p:spPr bwMode="auto">
              <a:xfrm flipV="1">
                <a:off x="5610532" y="6049939"/>
                <a:ext cx="644391" cy="749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80" name="TextBox 44"/>
              <p:cNvSpPr txBox="1">
                <a:spLocks noChangeArrowheads="1"/>
              </p:cNvSpPr>
              <p:nvPr/>
            </p:nvSpPr>
            <p:spPr bwMode="auto">
              <a:xfrm>
                <a:off x="-11113" y="6080125"/>
                <a:ext cx="9155113" cy="51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2200" dirty="0">
                  <a:latin typeface="+mj-lt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838200" y="4724400"/>
            <a:ext cx="3923928" cy="166199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sz="1200" b="1" i="1" dirty="0">
                <a:solidFill>
                  <a:schemeClr val="bg1"/>
                </a:solidFill>
                <a:latin typeface="+mj-lt"/>
                <a:cs typeface="Optima"/>
              </a:rPr>
              <a:t>Data, information, and knowledge assets</a:t>
            </a:r>
          </a:p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sz="1200" b="1" i="1" dirty="0">
                <a:solidFill>
                  <a:schemeClr val="bg1"/>
                </a:solidFill>
                <a:latin typeface="+mj-lt"/>
                <a:cs typeface="Optima"/>
              </a:rPr>
              <a:t>Modeling of complex systems</a:t>
            </a:r>
          </a:p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sz="1200" b="1" i="1" dirty="0">
                <a:solidFill>
                  <a:schemeClr val="bg1"/>
                </a:solidFill>
                <a:latin typeface="+mj-lt"/>
                <a:cs typeface="Optima"/>
              </a:rPr>
              <a:t>High-quality information exchange that supports decisions about management that advance the “circle of securities”</a:t>
            </a:r>
          </a:p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sz="1200" b="1" i="1" dirty="0">
                <a:solidFill>
                  <a:schemeClr val="bg1"/>
                </a:solidFill>
                <a:latin typeface="+mj-lt"/>
                <a:cs typeface="Optima"/>
              </a:rPr>
              <a:t>Learning systems</a:t>
            </a:r>
            <a:endParaRPr lang="en-US" sz="1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495600" y="66748"/>
            <a:ext cx="6332844" cy="94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b="0" dirty="0">
              <a:cs typeface="Optim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1819409"/>
            <a:ext cx="416746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>
                <a:latin typeface="+mj-lt"/>
                <a:cs typeface="Optima"/>
              </a:rPr>
              <a:t>Identify, leverage and integrate: </a:t>
            </a:r>
          </a:p>
          <a:p>
            <a:pPr marL="177800" indent="-177800">
              <a:spcAft>
                <a:spcPts val="300"/>
              </a:spcAft>
              <a:buFont typeface="Arial"/>
              <a:buChar char="•"/>
            </a:pPr>
            <a:r>
              <a:rPr lang="en-US" sz="1400" dirty="0">
                <a:latin typeface="+mj-lt"/>
                <a:cs typeface="Optima"/>
              </a:rPr>
              <a:t>Computational</a:t>
            </a:r>
          </a:p>
          <a:p>
            <a:pPr marL="177800" indent="-177800">
              <a:spcAft>
                <a:spcPts val="300"/>
              </a:spcAft>
              <a:buFont typeface="Arial"/>
              <a:buChar char="•"/>
            </a:pPr>
            <a:r>
              <a:rPr lang="en-US" sz="1400" dirty="0">
                <a:latin typeface="+mj-lt"/>
                <a:cs typeface="Optima"/>
              </a:rPr>
              <a:t>Modeling</a:t>
            </a:r>
          </a:p>
          <a:p>
            <a:pPr marL="177800" indent="-177800">
              <a:spcAft>
                <a:spcPts val="300"/>
              </a:spcAft>
              <a:buFont typeface="Arial"/>
              <a:buChar char="•"/>
            </a:pPr>
            <a:r>
              <a:rPr lang="en-US" sz="1400" dirty="0">
                <a:latin typeface="+mj-lt"/>
                <a:cs typeface="Optima"/>
              </a:rPr>
              <a:t>Informatics</a:t>
            </a:r>
          </a:p>
          <a:p>
            <a:pPr marL="177800" indent="-177800">
              <a:spcAft>
                <a:spcPts val="300"/>
              </a:spcAft>
              <a:buFont typeface="Arial"/>
              <a:buChar char="•"/>
            </a:pPr>
            <a:r>
              <a:rPr lang="en-US" sz="1400" dirty="0">
                <a:latin typeface="+mj-lt"/>
                <a:cs typeface="Optima"/>
              </a:rPr>
              <a:t>Visualization </a:t>
            </a:r>
          </a:p>
          <a:p>
            <a:pPr marL="177800" indent="-177800">
              <a:spcAft>
                <a:spcPts val="300"/>
              </a:spcAft>
              <a:buFont typeface="Arial"/>
              <a:buChar char="•"/>
            </a:pPr>
            <a:r>
              <a:rPr lang="en-US" sz="1400" dirty="0">
                <a:latin typeface="+mj-lt"/>
                <a:cs typeface="Optima"/>
              </a:rPr>
              <a:t>Analytics resources</a:t>
            </a:r>
          </a:p>
          <a:p>
            <a:pPr marL="177800" indent="-177800">
              <a:spcAft>
                <a:spcPts val="300"/>
              </a:spcAft>
              <a:buFont typeface="Arial"/>
              <a:buChar char="•"/>
            </a:pPr>
            <a:r>
              <a:rPr lang="en-US" sz="1400" dirty="0">
                <a:latin typeface="+mj-lt"/>
                <a:cs typeface="Optima"/>
              </a:rPr>
              <a:t>Climate, energy, economic, and environmental research results and data</a:t>
            </a:r>
          </a:p>
          <a:p>
            <a:pPr marL="177800" indent="-177800">
              <a:spcAft>
                <a:spcPts val="300"/>
              </a:spcAft>
              <a:buFont typeface="Arial"/>
              <a:buChar char="•"/>
            </a:pPr>
            <a:r>
              <a:rPr lang="en-US" sz="1400" dirty="0">
                <a:latin typeface="+mj-lt"/>
                <a:cs typeface="Optima"/>
              </a:rPr>
              <a:t>Human-dimensions and decision-process research results and information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185400" cy="914400"/>
          </a:xfrm>
        </p:spPr>
        <p:txBody>
          <a:bodyPr/>
          <a:lstStyle/>
          <a:p>
            <a:r>
              <a:rPr lang="en-US" dirty="0" smtClean="0"/>
              <a:t>…but so much more is needed</a:t>
            </a:r>
            <a:br>
              <a:rPr lang="en-US" dirty="0" smtClean="0"/>
            </a:br>
            <a:r>
              <a:rPr lang="en-US" sz="1600" b="0" i="0" dirty="0" smtClean="0">
                <a:cs typeface="Optima"/>
              </a:rPr>
              <a:t>Improved knowledge </a:t>
            </a:r>
            <a:r>
              <a:rPr lang="en-US" sz="1600" b="0" i="0" dirty="0">
                <a:cs typeface="Optima"/>
              </a:rPr>
              <a:t>systems </a:t>
            </a:r>
            <a:r>
              <a:rPr lang="en-US" sz="1600" b="0" i="0" dirty="0" smtClean="0">
                <a:cs typeface="Optima"/>
              </a:rPr>
              <a:t>can scan </a:t>
            </a:r>
            <a:r>
              <a:rPr lang="en-US" sz="1600" b="0" i="0" dirty="0">
                <a:cs typeface="Optima"/>
              </a:rPr>
              <a:t>for patterns, zero in on places, learn </a:t>
            </a:r>
            <a:r>
              <a:rPr lang="en-US" sz="1600" b="0" i="0" dirty="0" smtClean="0">
                <a:cs typeface="Optima"/>
              </a:rPr>
              <a:t>from </a:t>
            </a:r>
            <a:r>
              <a:rPr lang="en-US" sz="1600" b="0" i="0" dirty="0">
                <a:cs typeface="Optima"/>
              </a:rPr>
              <a:t>actions at scale &amp; catalyze data-driven </a:t>
            </a:r>
            <a:r>
              <a:rPr lang="en-US" sz="1600" b="0" i="0" dirty="0" smtClean="0">
                <a:cs typeface="Optima"/>
              </a:rPr>
              <a:t>development, the </a:t>
            </a:r>
            <a:r>
              <a:rPr lang="en-US" sz="1600" b="0" dirty="0" smtClean="0">
                <a:cs typeface="Optima"/>
              </a:rPr>
              <a:t>Knowledge Systems for Sustainability Collaborative </a:t>
            </a:r>
            <a:r>
              <a:rPr lang="en-US" sz="1600" b="0" i="0" dirty="0" smtClean="0">
                <a:cs typeface="Optima"/>
              </a:rPr>
              <a:t>is one example ready to deliver</a:t>
            </a:r>
            <a:r>
              <a:rPr lang="en-US" sz="2000" b="0" i="0" dirty="0">
                <a:cs typeface="Optima"/>
              </a:rPr>
              <a:t/>
            </a:r>
            <a:br>
              <a:rPr lang="en-US" sz="2000" b="0" i="0" dirty="0">
                <a:cs typeface="Optima"/>
              </a:rPr>
            </a:br>
            <a:endParaRPr lang="en-US" sz="2000" b="0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5826542"/>
            <a:ext cx="5008923" cy="98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9881646" y="5382980"/>
            <a:ext cx="768159" cy="169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CH" sz="500" dirty="0">
                <a:latin typeface="+mj-lt"/>
              </a:rPr>
              <a:t>NRT: </a:t>
            </a:r>
            <a:r>
              <a:rPr lang="de-CH" sz="500" dirty="0" err="1">
                <a:latin typeface="+mj-lt"/>
              </a:rPr>
              <a:t>Near</a:t>
            </a:r>
            <a:r>
              <a:rPr lang="de-CH" sz="500" dirty="0">
                <a:latin typeface="+mj-lt"/>
              </a:rPr>
              <a:t> real-time</a:t>
            </a:r>
            <a:endParaRPr lang="en-US" sz="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61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524000"/>
            <a:ext cx="4800600" cy="5138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95000" cy="914400"/>
          </a:xfrm>
        </p:spPr>
        <p:txBody>
          <a:bodyPr/>
          <a:lstStyle/>
          <a:p>
            <a:r>
              <a:rPr lang="en-US" dirty="0" smtClean="0"/>
              <a:t>Ultimately the transition to manage the non-linear state shifts requires an open-systems view, like the resilience.io systems model</a:t>
            </a:r>
            <a:endParaRPr lang="en-US" dirty="0"/>
          </a:p>
        </p:txBody>
      </p:sp>
      <p:pic>
        <p:nvPicPr>
          <p:cNvPr id="7" name="Picture 2" descr="http://www.ecosequestrust.org/images/our_approach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7" y="1524000"/>
            <a:ext cx="6314893" cy="489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18800" cy="914400"/>
          </a:xfrm>
        </p:spPr>
        <p:txBody>
          <a:bodyPr/>
          <a:lstStyle/>
          <a:p>
            <a:r>
              <a:rPr lang="en-GB" dirty="0" smtClean="0"/>
              <a:t>High stakes challenges and opportunities to be addressed now…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b="0" i="0" dirty="0" smtClean="0"/>
              <a:t>to enable a safe(r), transitional pathway from systemic sociopathic arbitrage to optimised, economically sustainable human development and ecological stewardship </a:t>
            </a:r>
            <a:endParaRPr lang="en-GB" sz="2000" b="0" i="0" dirty="0"/>
          </a:p>
        </p:txBody>
      </p:sp>
      <p:sp>
        <p:nvSpPr>
          <p:cNvPr id="6" name="Pentagon 5"/>
          <p:cNvSpPr/>
          <p:nvPr/>
        </p:nvSpPr>
        <p:spPr bwMode="ltGray">
          <a:xfrm>
            <a:off x="711200" y="1905000"/>
            <a:ext cx="2933525" cy="1371600"/>
          </a:xfrm>
          <a:prstGeom prst="homePlate">
            <a:avLst>
              <a:gd name="adj" fmla="val 8442"/>
            </a:avLst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Pentagon 7"/>
          <p:cNvSpPr/>
          <p:nvPr/>
        </p:nvSpPr>
        <p:spPr bwMode="ltGray">
          <a:xfrm>
            <a:off x="711200" y="3429000"/>
            <a:ext cx="2933525" cy="1371600"/>
          </a:xfrm>
          <a:prstGeom prst="homePlate">
            <a:avLst>
              <a:gd name="adj" fmla="val 8442"/>
            </a:avLst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Pentagon 8"/>
          <p:cNvSpPr/>
          <p:nvPr/>
        </p:nvSpPr>
        <p:spPr bwMode="ltGray">
          <a:xfrm>
            <a:off x="711200" y="4953000"/>
            <a:ext cx="2933525" cy="1371600"/>
          </a:xfrm>
          <a:prstGeom prst="homePlate">
            <a:avLst>
              <a:gd name="adj" fmla="val 9307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6426" y="2056087"/>
            <a:ext cx="241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j-lt"/>
              </a:rPr>
              <a:t>Quantitative revolution is happening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6426" y="3489533"/>
            <a:ext cx="2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j-lt"/>
              </a:rPr>
              <a:t>Political </a:t>
            </a:r>
            <a:endParaRPr lang="en-GB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(and business) landscape is rapidly changing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6426" y="4971801"/>
            <a:ext cx="241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j-lt"/>
              </a:rPr>
              <a:t>Investment </a:t>
            </a:r>
          </a:p>
          <a:p>
            <a:r>
              <a:rPr lang="en-GB" b="1" dirty="0">
                <a:solidFill>
                  <a:schemeClr val="bg1"/>
                </a:solidFill>
                <a:latin typeface="+mj-lt"/>
              </a:rPr>
              <a:t>(and insurance) rationale is changing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4724" y="2101096"/>
            <a:ext cx="7709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</a:rPr>
              <a:t>Quantification and granularity of data cannot be ignored, moving towards multi-dimensional data and open source </a:t>
            </a:r>
            <a:r>
              <a:rPr lang="en-GB" sz="1600" dirty="0" smtClean="0">
                <a:latin typeface="+mj-lt"/>
              </a:rPr>
              <a:t>science,  old ways of understanding changing rapidly, silos breaking down, uncertainty of broader data sets being established</a:t>
            </a:r>
            <a:endParaRPr lang="en-GB" sz="16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4724" y="3682425"/>
            <a:ext cx="7478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Globally governments </a:t>
            </a:r>
            <a:r>
              <a:rPr lang="en-US" sz="1600" dirty="0" smtClean="0">
                <a:latin typeface="+mj-lt"/>
              </a:rPr>
              <a:t>accept and have endorsed appropriate frameworks for action </a:t>
            </a:r>
            <a:r>
              <a:rPr lang="en-US" sz="1600" dirty="0">
                <a:latin typeface="+mj-lt"/>
              </a:rPr>
              <a:t>and </a:t>
            </a:r>
            <a:r>
              <a:rPr lang="en-US" sz="1600" dirty="0" smtClean="0">
                <a:latin typeface="+mj-lt"/>
              </a:rPr>
              <a:t>explicitly recognize </a:t>
            </a:r>
            <a:r>
              <a:rPr lang="en-US" sz="1600" dirty="0">
                <a:latin typeface="+mj-lt"/>
              </a:rPr>
              <a:t>the necessity for private sector involvement in creating risk-resilient societies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44724" y="5334000"/>
            <a:ext cx="7709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j-lt"/>
              </a:rPr>
              <a:t>Institutional investors </a:t>
            </a:r>
            <a:r>
              <a:rPr lang="en-US" sz="1600" dirty="0">
                <a:latin typeface="+mj-lt"/>
              </a:rPr>
              <a:t>and </a:t>
            </a:r>
            <a:r>
              <a:rPr lang="en-US" sz="1600" dirty="0" smtClean="0">
                <a:latin typeface="+mj-lt"/>
              </a:rPr>
              <a:t>insurers, as well as regulators, rapidly </a:t>
            </a:r>
            <a:r>
              <a:rPr lang="en-US" sz="1600" dirty="0">
                <a:latin typeface="+mj-lt"/>
              </a:rPr>
              <a:t>coming on board to shift from </a:t>
            </a:r>
            <a:r>
              <a:rPr lang="en-US" sz="1600" b="1" dirty="0">
                <a:latin typeface="+mj-lt"/>
              </a:rPr>
              <a:t>“risk-blind” </a:t>
            </a:r>
            <a:r>
              <a:rPr lang="en-US" sz="1600" dirty="0">
                <a:latin typeface="+mj-lt"/>
              </a:rPr>
              <a:t>to </a:t>
            </a:r>
            <a:r>
              <a:rPr lang="en-US" sz="1600" b="1" dirty="0">
                <a:latin typeface="+mj-lt"/>
              </a:rPr>
              <a:t>“risk-informed” </a:t>
            </a:r>
            <a:r>
              <a:rPr lang="en-US" sz="1600" dirty="0" smtClean="0">
                <a:latin typeface="+mj-lt"/>
              </a:rPr>
              <a:t>investment, trillions on the move</a:t>
            </a:r>
            <a:endParaRPr lang="en-US" sz="16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775" y="2056088"/>
            <a:ext cx="838201" cy="1015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GB" sz="6600" dirty="0">
                <a:solidFill>
                  <a:schemeClr val="bg1"/>
                </a:solidFill>
                <a:latin typeface="Georgia" pitchFamily="1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1776" y="3551388"/>
            <a:ext cx="838201" cy="1015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GB" sz="6600" dirty="0">
                <a:solidFill>
                  <a:schemeClr val="bg1"/>
                </a:solidFill>
                <a:latin typeface="Georgia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776" y="5075388"/>
            <a:ext cx="838201" cy="1015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GB" sz="6600" dirty="0">
                <a:solidFill>
                  <a:schemeClr val="bg1"/>
                </a:solidFill>
                <a:latin typeface="Georgia" pitchFamily="18" charset="0"/>
              </a:rPr>
              <a:t>C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392051" y="1905000"/>
            <a:ext cx="0" cy="441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809" y="443285"/>
            <a:ext cx="8952381" cy="5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 lIns="91429" tIns="45714" rIns="91429" bIns="45714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898989"/>
                </a:solidFill>
                <a:cs typeface="Arial" charset="0"/>
              </a:rPr>
              <a:t>Slide </a:t>
            </a:r>
            <a:fld id="{FAFC7538-B64C-D04F-A745-C1EA3C0DA233}" type="slidenum">
              <a:rPr lang="en-GB">
                <a:solidFill>
                  <a:srgbClr val="898989"/>
                </a:solidFill>
                <a:cs typeface="Arial" charset="0"/>
              </a:rPr>
              <a:pPr algn="l" eaLnBrk="1" hangingPunct="1"/>
              <a:t>2</a:t>
            </a:fld>
            <a:endParaRPr lang="en-GB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83971" name="Picture 2" descr="our way of 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20" y="-180974"/>
            <a:ext cx="10114994" cy="7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51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057400" y="2362200"/>
            <a:ext cx="8077200" cy="4419600"/>
          </a:xfrm>
        </p:spPr>
        <p:txBody>
          <a:bodyPr anchor="b"/>
          <a:lstStyle/>
          <a:p>
            <a:pPr algn="r"/>
            <a:r>
              <a:rPr kumimoji="1" lang="en-US" altLang="ja-JP" sz="1000" dirty="0"/>
              <a:t>Source: Nytimes.com</a:t>
            </a:r>
            <a:endParaRPr kumimoji="1" lang="ja-JP" alt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5" y="-152400"/>
            <a:ext cx="12330545" cy="676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4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" y="228600"/>
            <a:ext cx="12208763" cy="6392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88220" y="6581001"/>
            <a:ext cx="1085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ja-JP" sz="1000" dirty="0">
                <a:latin typeface="+mj-lt"/>
              </a:rPr>
              <a:t>Source: </a:t>
            </a:r>
            <a:r>
              <a:rPr kumimoji="1" lang="en-US" altLang="ja-JP" sz="1000" dirty="0" smtClean="0">
                <a:latin typeface="+mj-lt"/>
              </a:rPr>
              <a:t>Reuters</a:t>
            </a:r>
            <a:endParaRPr kumimoji="1" lang="ja-JP" alt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00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4" y="-304800"/>
            <a:ext cx="12192000" cy="228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  <a:tabLst>
                <a:tab pos="10399713" algn="l"/>
              </a:tabLst>
            </a:pPr>
            <a:r>
              <a:rPr lang="de-CH" sz="50000" b="1" dirty="0" smtClean="0">
                <a:solidFill>
                  <a:schemeClr val="accent6"/>
                </a:solidFill>
              </a:rPr>
              <a:t>400</a:t>
            </a:r>
            <a:r>
              <a:rPr lang="de-CH" sz="1000" b="1" dirty="0" smtClean="0">
                <a:solidFill>
                  <a:schemeClr val="accent6"/>
                </a:solidFill>
              </a:rPr>
              <a:t>ppm</a:t>
            </a:r>
            <a:endParaRPr lang="en-US" sz="50000" b="1" dirty="0" err="1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914400"/>
            <a:ext cx="9372600" cy="5525905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52400"/>
            <a:ext cx="10769599" cy="914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GB" sz="4800" b="1" dirty="0" smtClean="0"/>
              <a:t>The big picture….externalities still the rule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 bwMode="ltGray">
          <a:xfrm>
            <a:off x="8534400" y="1447800"/>
            <a:ext cx="1676400" cy="3429000"/>
          </a:xfrm>
          <a:prstGeom prst="rect">
            <a:avLst/>
          </a:prstGeom>
          <a:solidFill>
            <a:srgbClr val="FF0000">
              <a:alpha val="7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200" b="1" dirty="0" err="1" smtClean="0">
                <a:solidFill>
                  <a:schemeClr val="bg1"/>
                </a:solidFill>
                <a:latin typeface="Georgia" pitchFamily="18" charset="0"/>
              </a:rPr>
              <a:t>Ecological</a:t>
            </a:r>
            <a:r>
              <a:rPr lang="de-CH" sz="22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de-CH" sz="2200" b="1" dirty="0" err="1" smtClean="0">
                <a:solidFill>
                  <a:schemeClr val="bg1"/>
                </a:solidFill>
                <a:latin typeface="Georgia" pitchFamily="18" charset="0"/>
              </a:rPr>
              <a:t>debt</a:t>
            </a:r>
            <a:endParaRPr lang="en-US" sz="2200" b="1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1905000" y="4876800"/>
            <a:ext cx="6629400" cy="685800"/>
          </a:xfrm>
          <a:prstGeom prst="rect">
            <a:avLst/>
          </a:prstGeom>
          <a:solidFill>
            <a:srgbClr val="FF0000">
              <a:alpha val="7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200" b="1" dirty="0" smtClean="0">
                <a:solidFill>
                  <a:schemeClr val="bg1"/>
                </a:solidFill>
                <a:latin typeface="Georgia" pitchFamily="18" charset="0"/>
              </a:rPr>
              <a:t>Human potential </a:t>
            </a:r>
            <a:r>
              <a:rPr lang="de-CH" sz="2200" b="1" dirty="0" err="1" smtClean="0">
                <a:solidFill>
                  <a:schemeClr val="bg1"/>
                </a:solidFill>
                <a:latin typeface="Georgia" pitchFamily="18" charset="0"/>
              </a:rPr>
              <a:t>debt</a:t>
            </a:r>
            <a:endParaRPr lang="en-US" sz="2200" b="1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8534400" y="4876800"/>
            <a:ext cx="1676400" cy="685800"/>
          </a:xfrm>
          <a:prstGeom prst="rect">
            <a:avLst/>
          </a:prstGeom>
          <a:solidFill>
            <a:srgbClr val="00B050">
              <a:alpha val="70000"/>
            </a:srgb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>
                <a:solidFill>
                  <a:schemeClr val="bg1"/>
                </a:solidFill>
                <a:latin typeface="Georgia" pitchFamily="18" charset="0"/>
              </a:rPr>
              <a:t>SDG 2030</a:t>
            </a:r>
            <a:endParaRPr lang="en-US" b="1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7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762000"/>
            <a:ext cx="3369609" cy="1684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514" y="381000"/>
            <a:ext cx="2114286" cy="217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33382"/>
            <a:ext cx="1857143" cy="2466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83630"/>
            <a:ext cx="1523810" cy="1809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513" y="2427461"/>
            <a:ext cx="4649487" cy="4506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3614584"/>
            <a:ext cx="6452238" cy="23290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848" y="904810"/>
            <a:ext cx="2780952" cy="1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963488"/>
            <a:ext cx="9315880" cy="928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92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ilton-friedman-greys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-37801"/>
            <a:ext cx="2701324" cy="4103973"/>
          </a:xfrm>
          <a:prstGeom prst="rect">
            <a:avLst/>
          </a:prstGeom>
        </p:spPr>
      </p:pic>
      <p:pic>
        <p:nvPicPr>
          <p:cNvPr id="36" name="Picture 4" descr="http://ts2.mm.bing.net/th?id=HN.608003284269272233&amp;w=236&amp;h=155&amp;c=7&amp;rs=1&amp;pe=1&amp;mo=10_30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24000"/>
            <a:ext cx="4467252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 rot="5124626">
            <a:off x="1655230" y="1906407"/>
            <a:ext cx="2088000" cy="2344489"/>
            <a:chOff x="2261517" y="1464595"/>
            <a:chExt cx="1944000" cy="2182800"/>
          </a:xfrm>
          <a:solidFill>
            <a:schemeClr val="accent2"/>
          </a:solidFill>
        </p:grpSpPr>
        <p:grpSp>
          <p:nvGrpSpPr>
            <p:cNvPr id="15" name="Group 14"/>
            <p:cNvGrpSpPr/>
            <p:nvPr/>
          </p:nvGrpSpPr>
          <p:grpSpPr>
            <a:xfrm rot="8122681">
              <a:off x="2261517" y="1464595"/>
              <a:ext cx="1944000" cy="2182800"/>
              <a:chOff x="5029303" y="3259269"/>
              <a:chExt cx="1584176" cy="1778776"/>
            </a:xfrm>
            <a:grpFill/>
          </p:grpSpPr>
          <p:sp>
            <p:nvSpPr>
              <p:cNvPr id="18" name="Oval 17"/>
              <p:cNvSpPr/>
              <p:nvPr/>
            </p:nvSpPr>
            <p:spPr bwMode="ltGray">
              <a:xfrm>
                <a:off x="6066780" y="4822021"/>
                <a:ext cx="216024" cy="216024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7" name="Teardrop 16"/>
              <p:cNvSpPr/>
              <p:nvPr/>
            </p:nvSpPr>
            <p:spPr bwMode="ltGray">
              <a:xfrm rot="5400000">
                <a:off x="5029303" y="3259269"/>
                <a:ext cx="1584176" cy="1584176"/>
              </a:xfrm>
              <a:prstGeom prst="teardrop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rot="16233860">
              <a:off x="2281915" y="2197600"/>
              <a:ext cx="1665157" cy="7703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1500" b="1" i="1" dirty="0">
                  <a:solidFill>
                    <a:schemeClr val="bg2"/>
                  </a:solidFill>
                  <a:latin typeface="Georgia" pitchFamily="18" charset="0"/>
                </a:rPr>
                <a:t>“Social responsibility… is a fundamentally subversive doctrine”</a:t>
              </a:r>
            </a:p>
          </p:txBody>
        </p:sp>
      </p:grpSp>
      <p:sp>
        <p:nvSpPr>
          <p:cNvPr id="20" name="Oval 19"/>
          <p:cNvSpPr/>
          <p:nvPr/>
        </p:nvSpPr>
        <p:spPr bwMode="ltGray">
          <a:xfrm rot="8122681">
            <a:off x="4931700" y="2956611"/>
            <a:ext cx="265091" cy="265091"/>
          </a:xfrm>
          <a:prstGeom prst="ellipse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2" name="Picture 2" descr="http://ts1.mm.bing.net/th?id=HN.608042381355319665&amp;w=224&amp;h=154&amp;c=7&amp;rs=1&amp;pe=1&amp;mo=10_30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17" y="-1"/>
            <a:ext cx="4475786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 rot="21288237">
            <a:off x="7936722" y="284443"/>
            <a:ext cx="2773672" cy="2016000"/>
            <a:chOff x="2163556" y="1212537"/>
            <a:chExt cx="1944000" cy="1944000"/>
          </a:xfrm>
        </p:grpSpPr>
        <p:sp>
          <p:nvSpPr>
            <p:cNvPr id="26" name="Teardrop 25"/>
            <p:cNvSpPr/>
            <p:nvPr/>
          </p:nvSpPr>
          <p:spPr bwMode="ltGray">
            <a:xfrm rot="13522681">
              <a:off x="2163556" y="1212537"/>
              <a:ext cx="1944000" cy="1944000"/>
            </a:xfrm>
            <a:prstGeom prst="teardrop">
              <a:avLst>
                <a:gd name="adj" fmla="val 200000"/>
              </a:avLst>
            </a:prstGeom>
            <a:solidFill>
              <a:srgbClr val="EB8C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25995" y="1893470"/>
              <a:ext cx="1770428" cy="770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1300" b="1" i="1" dirty="0">
                  <a:solidFill>
                    <a:schemeClr val="bg2"/>
                  </a:solidFill>
                  <a:latin typeface="Georgia" pitchFamily="18" charset="0"/>
                </a:rPr>
                <a:t>“If you don’t buy into this, then I respect you as a human being, but don’t put your money in our company.”</a:t>
              </a:r>
            </a:p>
          </p:txBody>
        </p:sp>
      </p:grpSp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953523"/>
            <a:ext cx="3200400" cy="423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 rot="1552737">
            <a:off x="5972308" y="3253846"/>
            <a:ext cx="2016000" cy="2016000"/>
            <a:chOff x="4680054" y="3682924"/>
            <a:chExt cx="2016000" cy="2016000"/>
          </a:xfrm>
        </p:grpSpPr>
        <p:sp>
          <p:nvSpPr>
            <p:cNvPr id="34" name="Teardrop 33"/>
            <p:cNvSpPr/>
            <p:nvPr/>
          </p:nvSpPr>
          <p:spPr bwMode="ltGray">
            <a:xfrm rot="2571065">
              <a:off x="4680054" y="3682924"/>
              <a:ext cx="2016000" cy="2016000"/>
            </a:xfrm>
            <a:prstGeom prst="teardrop">
              <a:avLst>
                <a:gd name="adj" fmla="val 154044"/>
              </a:avLst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52962" y="4038600"/>
              <a:ext cx="1600278" cy="770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1300" b="1" i="1" dirty="0">
                  <a:solidFill>
                    <a:schemeClr val="bg2"/>
                  </a:solidFill>
                  <a:latin typeface="Georgia" pitchFamily="18" charset="0"/>
                </a:rPr>
                <a:t>“…if allowed a single wish in the coming 50 years, it would be a global ‘zero carbon’ culture..”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822975" y="4810421"/>
            <a:ext cx="1777647" cy="2113180"/>
            <a:chOff x="2470146" y="1302034"/>
            <a:chExt cx="1714160" cy="2037709"/>
          </a:xfrm>
        </p:grpSpPr>
        <p:sp>
          <p:nvSpPr>
            <p:cNvPr id="40" name="Teardrop 39"/>
            <p:cNvSpPr/>
            <p:nvPr/>
          </p:nvSpPr>
          <p:spPr bwMode="ltGray">
            <a:xfrm rot="13522681">
              <a:off x="2308371" y="1463809"/>
              <a:ext cx="2037709" cy="1714160"/>
            </a:xfrm>
            <a:prstGeom prst="teardrop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59658" y="1673644"/>
              <a:ext cx="1396093" cy="770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GB" sz="1300" b="1" i="1" dirty="0">
                  <a:solidFill>
                    <a:schemeClr val="bg2"/>
                  </a:solidFill>
                  <a:latin typeface="Georgia" pitchFamily="18" charset="0"/>
                </a:rPr>
                <a:t>“If you want me to do things only for ROI reasons, you should get out of this stock”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603856" y="2233013"/>
            <a:ext cx="5693255" cy="11021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80000" tIns="180000" rIns="180000" bIns="180000">
            <a:spAutoFit/>
          </a:bodyPr>
          <a:lstStyle/>
          <a:p>
            <a:r>
              <a:rPr lang="en-US" sz="1200" dirty="0">
                <a:latin typeface="+mj-lt"/>
              </a:rPr>
              <a:t>"What we can bring to the table is a credible price tag for the decisions that are taken or not taken, making sure everybody understands that in the short term you may not take a decision but you will definitely pay a price in the long </a:t>
            </a:r>
            <a:r>
              <a:rPr lang="en-US" sz="1200" dirty="0" smtClean="0">
                <a:latin typeface="+mj-lt"/>
              </a:rPr>
              <a:t>term”</a:t>
            </a:r>
          </a:p>
          <a:p>
            <a:r>
              <a:rPr lang="en-US" sz="1200" i="1" dirty="0" smtClean="0">
                <a:latin typeface="+mj-lt"/>
              </a:rPr>
              <a:t>Michel Lies, CEO </a:t>
            </a:r>
            <a:r>
              <a:rPr lang="en-US" sz="1200" i="1" dirty="0" err="1" smtClean="0">
                <a:latin typeface="+mj-lt"/>
              </a:rPr>
              <a:t>SwissRe</a:t>
            </a:r>
            <a:r>
              <a:rPr lang="en-US" sz="1200" i="1" dirty="0" smtClean="0">
                <a:latin typeface="+mj-lt"/>
              </a:rPr>
              <a:t>, Sep 2015</a:t>
            </a:r>
            <a:endParaRPr lang="en-US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1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wC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458</Words>
  <Application>Microsoft Office PowerPoint</Application>
  <PresentationFormat>Widescreen</PresentationFormat>
  <Paragraphs>78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Arial Narrow</vt:lpstr>
      <vt:lpstr>Georgia</vt:lpstr>
      <vt:lpstr>Gill Sans Light</vt:lpstr>
      <vt:lpstr>Optima</vt:lpstr>
      <vt:lpstr>ヒラギノ角ゴ ProN W3</vt:lpstr>
      <vt:lpstr>PwC</vt:lpstr>
      <vt:lpstr>Scott Williams Conference on Science, Technology, Innovation &amp; Social Responsibility  CERN, 11 November 2015 @scott42195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risky world made a little more visible…</vt:lpstr>
      <vt:lpstr>…but so much more is needed Improved knowledge systems can scan for patterns, zero in on places, learn from actions at scale &amp; catalyze data-driven development, the Knowledge Systems for Sustainability Collaborative is one example ready to deliver </vt:lpstr>
      <vt:lpstr>Ultimately the transition to manage the non-linear state shifts requires an open-systems view, like the resilience.io systems model</vt:lpstr>
      <vt:lpstr>High stakes challenges and opportunities to be addressed now… to enable a safe(r), transitional pathway from systemic sociopathic arbitrage to optimised, economically sustainable human development and ecological stewardship </vt:lpstr>
      <vt:lpstr>PowerPoint Presentation</vt:lpstr>
    </vt:vector>
  </TitlesOfParts>
  <Company>PwC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Daimler EP&amp;L 2014</dc:title>
  <dc:creator>Adrianna Tames</dc:creator>
  <cp:lastModifiedBy>Scott Williams</cp:lastModifiedBy>
  <cp:revision>619</cp:revision>
  <dcterms:created xsi:type="dcterms:W3CDTF">2010-09-07T13:26:45Z</dcterms:created>
  <dcterms:modified xsi:type="dcterms:W3CDTF">2015-11-10T13:23:21Z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6</vt:lpwstr>
  </property>
</Properties>
</file>