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414" r:id="rId2"/>
    <p:sldId id="256" r:id="rId3"/>
    <p:sldId id="257" r:id="rId4"/>
    <p:sldId id="416" r:id="rId5"/>
    <p:sldId id="417" r:id="rId6"/>
    <p:sldId id="423" r:id="rId7"/>
    <p:sldId id="425" r:id="rId8"/>
    <p:sldId id="428" r:id="rId9"/>
    <p:sldId id="430" r:id="rId10"/>
    <p:sldId id="435" r:id="rId11"/>
    <p:sldId id="434" r:id="rId12"/>
    <p:sldId id="436" r:id="rId13"/>
    <p:sldId id="437" r:id="rId14"/>
    <p:sldId id="439" r:id="rId15"/>
    <p:sldId id="440" r:id="rId16"/>
    <p:sldId id="442" r:id="rId17"/>
    <p:sldId id="413" r:id="rId18"/>
    <p:sldId id="415" r:id="rId19"/>
    <p:sldId id="401" r:id="rId20"/>
    <p:sldId id="444" r:id="rId21"/>
    <p:sldId id="445" r:id="rId22"/>
    <p:sldId id="447" r:id="rId23"/>
    <p:sldId id="449" r:id="rId24"/>
    <p:sldId id="44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8A7"/>
    <a:srgbClr val="000000"/>
    <a:srgbClr val="FFC536"/>
    <a:srgbClr val="FFFF00"/>
    <a:srgbClr val="F4A6A6"/>
    <a:srgbClr val="F43F42"/>
    <a:srgbClr val="A52C2E"/>
    <a:srgbClr val="AA1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81" autoAdjust="0"/>
  </p:normalViewPr>
  <p:slideViewPr>
    <p:cSldViewPr snapToGrid="0" snapToObjects="1">
      <p:cViewPr varScale="1">
        <p:scale>
          <a:sx n="145" d="100"/>
          <a:sy n="145" d="100"/>
        </p:scale>
        <p:origin x="-2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E372E-4E3F-0B44-9DBC-A10B42F371BE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BC3F0-3264-C541-A773-6FDF13836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fast!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Global warming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Samhället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USA 300 - 2300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14 år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 SD,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Skolan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Tiggare</a:t>
            </a:r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Individen</a:t>
            </a:r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 Vi mår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sämre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6h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3F0-3264-C541-A773-6FDF138365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0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D252A2-4CFA-4142-B16E-B36B006FC655}" type="datetimeFigureOut">
              <a:rPr lang="en-US" smtClean="0"/>
              <a:t>09/11/15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631CF8-D891-4446-A853-2E6E7149C5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_grå_trans.t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7" y="155103"/>
            <a:ext cx="1677218" cy="279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Tomas Björkman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96624"/>
            <a:ext cx="7662864" cy="364064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Borned</a:t>
            </a:r>
            <a:r>
              <a:rPr lang="en-US" dirty="0" smtClean="0"/>
              <a:t> 1958 in Sweden</a:t>
            </a:r>
          </a:p>
          <a:p>
            <a:r>
              <a:rPr lang="en-US" dirty="0" smtClean="0"/>
              <a:t>Studied Mathematics and Physics at </a:t>
            </a:r>
            <a:r>
              <a:rPr lang="en-US" dirty="0" err="1" smtClean="0"/>
              <a:t>Uppsla</a:t>
            </a:r>
            <a:r>
              <a:rPr lang="en-US" dirty="0" smtClean="0"/>
              <a:t> and University of Sussex </a:t>
            </a:r>
          </a:p>
          <a:p>
            <a:r>
              <a:rPr lang="en-US" dirty="0" smtClean="0"/>
              <a:t>Serial entrepreneur: IT, Real Estate and Banking</a:t>
            </a:r>
          </a:p>
          <a:p>
            <a:r>
              <a:rPr lang="en-US" dirty="0"/>
              <a:t>C</a:t>
            </a:r>
            <a:r>
              <a:rPr lang="en-US" dirty="0" smtClean="0"/>
              <a:t>hairman of EFG Investment Bank (</a:t>
            </a:r>
            <a:r>
              <a:rPr lang="en-US" dirty="0" err="1" smtClean="0"/>
              <a:t>Sthlm</a:t>
            </a:r>
            <a:r>
              <a:rPr lang="en-US" dirty="0" smtClean="0"/>
              <a:t>, Oslo, </a:t>
            </a:r>
            <a:r>
              <a:rPr lang="en-US" dirty="0" err="1" smtClean="0"/>
              <a:t>Helsingki</a:t>
            </a:r>
            <a:r>
              <a:rPr lang="en-US" dirty="0" smtClean="0"/>
              <a:t>) 2000-2006</a:t>
            </a:r>
          </a:p>
          <a:p>
            <a:r>
              <a:rPr lang="en-US" dirty="0" smtClean="0"/>
              <a:t>Main residence: Geneva 1994-2006, London 2006-</a:t>
            </a:r>
            <a:endParaRPr lang="en-US" dirty="0" smtClean="0"/>
          </a:p>
          <a:p>
            <a:r>
              <a:rPr lang="en-US" dirty="0" smtClean="0"/>
              <a:t>Ekskäret (The Oak Island) Foundation 2008, Stockholm</a:t>
            </a:r>
          </a:p>
        </p:txBody>
      </p:sp>
    </p:spTree>
    <p:extLst>
      <p:ext uri="{BB962C8B-B14F-4D97-AF65-F5344CB8AC3E}">
        <p14:creationId xmlns:p14="http://schemas.microsoft.com/office/powerpoint/2010/main" val="85618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74f95b41ebc11e382e122000a1f9aae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80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0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7-w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206" y="0"/>
            <a:ext cx="10570626" cy="707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9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3202-1360x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090" y="-33679"/>
            <a:ext cx="10414094" cy="68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1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668b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" r="6782"/>
          <a:stretch/>
        </p:blipFill>
        <p:spPr>
          <a:xfrm>
            <a:off x="-1578450" y="0"/>
            <a:ext cx="12046599" cy="6904331"/>
          </a:xfrm>
        </p:spPr>
      </p:pic>
    </p:spTree>
    <p:extLst>
      <p:ext uri="{BB962C8B-B14F-4D97-AF65-F5344CB8AC3E}">
        <p14:creationId xmlns:p14="http://schemas.microsoft.com/office/powerpoint/2010/main" val="210220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912d18a357211e38a9322000ae80fda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372" y="-1910012"/>
            <a:ext cx="9576372" cy="95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4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skaret-14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553" y="-24921"/>
            <a:ext cx="10349913" cy="68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WS op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73" y="1700598"/>
            <a:ext cx="4930277" cy="49995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389369" y="1844108"/>
            <a:ext cx="4485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67800" y="1844108"/>
            <a:ext cx="0" cy="44559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2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S op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49" y="4209049"/>
            <a:ext cx="2305042" cy="233742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557036" y="4295155"/>
            <a:ext cx="21258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682891" y="4295155"/>
            <a:ext cx="0" cy="208330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57036" y="4295155"/>
            <a:ext cx="0" cy="208330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57036" y="6378457"/>
            <a:ext cx="21258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58761" y="4260979"/>
            <a:ext cx="2125855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51586" y="6329244"/>
            <a:ext cx="2125855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06141" y="4245942"/>
            <a:ext cx="0" cy="2132515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8323" y="4223401"/>
            <a:ext cx="0" cy="2083302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77441" y="6329244"/>
            <a:ext cx="2963391" cy="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98323" y="2056394"/>
            <a:ext cx="0" cy="223876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408259" y="2999366"/>
            <a:ext cx="1585737" cy="1499685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48203" y="3777701"/>
            <a:ext cx="256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Our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Calibri"/>
              </a:rPr>
              <a:t>Challange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91347" y="635792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Self Transcendence Values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66503" y="2965396"/>
            <a:ext cx="168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Holistic Values</a:t>
            </a:r>
            <a:endParaRPr lang="en-US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558761" y="5331409"/>
            <a:ext cx="1148045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92469" y="5303844"/>
            <a:ext cx="0" cy="107461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7-Point Star 29"/>
          <p:cNvSpPr/>
          <p:nvPr/>
        </p:nvSpPr>
        <p:spPr>
          <a:xfrm>
            <a:off x="2604627" y="3487909"/>
            <a:ext cx="1865573" cy="1614492"/>
          </a:xfrm>
          <a:prstGeom prst="star7">
            <a:avLst/>
          </a:prstGeom>
          <a:solidFill>
            <a:schemeClr val="accent2">
              <a:lumMod val="40000"/>
              <a:lumOff val="60000"/>
              <a:alpha val="16000"/>
            </a:schemeClr>
          </a:solidFill>
          <a:ln>
            <a:solidFill>
              <a:srgbClr val="0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16031" y="2673139"/>
            <a:ext cx="4441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Break the Box</a:t>
            </a:r>
            <a:endParaRPr lang="sv-SE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1334" y="4245942"/>
            <a:ext cx="22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Again</a:t>
            </a:r>
            <a:r>
              <a:rPr lang="sv-S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sv-SE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6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30" grpId="0" animBg="1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ther</a:t>
            </a:r>
            <a:r>
              <a:rPr lang="en-US" dirty="0" smtClean="0"/>
              <a:t>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96624"/>
            <a:ext cx="7662864" cy="3640640"/>
          </a:xfrm>
        </p:spPr>
        <p:txBody>
          <a:bodyPr>
            <a:normAutofit/>
          </a:bodyPr>
          <a:lstStyle/>
          <a:p>
            <a:r>
              <a:rPr lang="en-US" dirty="0" smtClean="0"/>
              <a:t>Club of Rome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“Mind </a:t>
            </a:r>
            <a:r>
              <a:rPr lang="en-US" dirty="0"/>
              <a:t>and </a:t>
            </a:r>
            <a:r>
              <a:rPr lang="en-US" dirty="0" smtClean="0"/>
              <a:t>Society Institute”, London (Co-founder with Jonathan </a:t>
            </a:r>
            <a:r>
              <a:rPr lang="en-US" dirty="0" err="1"/>
              <a:t>Rowson</a:t>
            </a:r>
            <a:r>
              <a:rPr lang="en-US" dirty="0"/>
              <a:t>, RSA, London</a:t>
            </a:r>
            <a:r>
              <a:rPr lang="en-US" dirty="0" smtClean="0"/>
              <a:t>)</a:t>
            </a:r>
          </a:p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n-US" dirty="0" smtClean="0"/>
              <a:t>“Foundation for Reinventing Learning” (with </a:t>
            </a:r>
            <a:r>
              <a:rPr lang="en-US" dirty="0" err="1" smtClean="0"/>
              <a:t>Karolinska</a:t>
            </a:r>
            <a:r>
              <a:rPr lang="en-US" dirty="0" smtClean="0"/>
              <a:t> Institute, Stockholm)</a:t>
            </a:r>
          </a:p>
          <a:p>
            <a:r>
              <a:rPr lang="en-US" dirty="0" smtClean="0"/>
              <a:t>Book: </a:t>
            </a:r>
            <a:r>
              <a:rPr lang="en-US" i="1" dirty="0" smtClean="0"/>
              <a:t>The Market Myth </a:t>
            </a:r>
            <a:r>
              <a:rPr lang="en-US" dirty="0" smtClean="0"/>
              <a:t>(1Q 2016)</a:t>
            </a:r>
          </a:p>
        </p:txBody>
      </p:sp>
    </p:spTree>
    <p:extLst>
      <p:ext uri="{BB962C8B-B14F-4D97-AF65-F5344CB8AC3E}">
        <p14:creationId xmlns:p14="http://schemas.microsoft.com/office/powerpoint/2010/main" val="85618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43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 Neue Medium"/>
                <a:cs typeface="Helvetica Neue Medium"/>
              </a:rPr>
              <a:t>The Market Myth</a:t>
            </a:r>
            <a:endParaRPr lang="en-US" dirty="0">
              <a:latin typeface="Helvetica Neue Medium"/>
              <a:cs typeface="Helvetica Neue Medium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45" y="2598710"/>
            <a:ext cx="7198533" cy="4115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85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skäret glob_crop2-1360x7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364" y="-1"/>
            <a:ext cx="12633879" cy="6874317"/>
          </a:xfrm>
          <a:prstGeom prst="rect">
            <a:avLst/>
          </a:prstGeom>
        </p:spPr>
      </p:pic>
      <p:pic>
        <p:nvPicPr>
          <p:cNvPr id="6" name="Picture 5" descr="Logo_vit_tran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71" y="5680695"/>
            <a:ext cx="6642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9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43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 Neue Medium"/>
                <a:cs typeface="Helvetica Neue Medium"/>
              </a:rPr>
              <a:t>The Market</a:t>
            </a:r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55307"/>
            <a:ext cx="7662864" cy="32671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The market is an open complex adaptive system</a:t>
            </a:r>
          </a:p>
          <a:p>
            <a:pPr lvl="1"/>
            <a:r>
              <a:rPr lang="en-US" dirty="0" smtClean="0">
                <a:latin typeface="Helvetica Neue Medium"/>
                <a:cs typeface="Helvetica Neue Medium"/>
              </a:rPr>
              <a:t>Already Adam Smith understood this</a:t>
            </a:r>
          </a:p>
          <a:p>
            <a:r>
              <a:rPr lang="en-US" dirty="0" smtClean="0">
                <a:latin typeface="Helvetica Neue Medium"/>
                <a:cs typeface="Helvetica Neue Medium"/>
              </a:rPr>
              <a:t>During the 1900s we tried to model this complex system using Newtonian mathematics</a:t>
            </a:r>
          </a:p>
          <a:p>
            <a:pPr lvl="1"/>
            <a:r>
              <a:rPr lang="en-US" dirty="0" smtClean="0">
                <a:latin typeface="Helvetica Neue Medium"/>
                <a:cs typeface="Helvetica Neue Medium"/>
              </a:rPr>
              <a:t>We started to believe in the crude assumptions made to get the mathematics to work at all</a:t>
            </a:r>
          </a:p>
          <a:p>
            <a:r>
              <a:rPr lang="en-US" dirty="0">
                <a:latin typeface="Helvetica Neue Medium"/>
                <a:cs typeface="Helvetica Neue Medium"/>
              </a:rPr>
              <a:t>I</a:t>
            </a:r>
            <a:r>
              <a:rPr lang="en-US" dirty="0" smtClean="0">
                <a:latin typeface="Helvetica Neue Medium"/>
                <a:cs typeface="Helvetica Neue Medium"/>
              </a:rPr>
              <a:t>n contrast to many of the </a:t>
            </a:r>
            <a:r>
              <a:rPr lang="en-US" dirty="0">
                <a:latin typeface="Helvetica Neue Medium"/>
                <a:cs typeface="Helvetica Neue Medium"/>
              </a:rPr>
              <a:t>open complex adaptive </a:t>
            </a:r>
            <a:r>
              <a:rPr lang="en-US" dirty="0" smtClean="0">
                <a:latin typeface="Helvetica Neue Medium"/>
                <a:cs typeface="Helvetica Neue Medium"/>
              </a:rPr>
              <a:t>system we find in nature, the market has got </a:t>
            </a:r>
            <a:r>
              <a:rPr lang="en-US" i="1" dirty="0" smtClean="0">
                <a:latin typeface="Helvetica Neue Medium"/>
                <a:cs typeface="Helvetica Neue Medium"/>
              </a:rPr>
              <a:t>socially constructed </a:t>
            </a:r>
            <a:r>
              <a:rPr lang="en-US" dirty="0" smtClean="0">
                <a:latin typeface="Helvetica Neue Medium"/>
                <a:cs typeface="Helvetica Neue Medium"/>
              </a:rPr>
              <a:t>feedback mechanisms and internal rules</a:t>
            </a:r>
          </a:p>
          <a:p>
            <a:pPr lvl="1"/>
            <a:r>
              <a:rPr lang="en-US" dirty="0" smtClean="0">
                <a:latin typeface="Helvetica Neue Medium"/>
                <a:cs typeface="Helvetica Neue Medium"/>
              </a:rPr>
              <a:t>Few today understand the importance of this and the possibility this creates for us to choose what sort of “free market” we want to have.  This potential for </a:t>
            </a:r>
            <a:r>
              <a:rPr lang="en-US" i="1" dirty="0">
                <a:latin typeface="Helvetica Neue Medium"/>
                <a:cs typeface="Helvetica Neue Medium"/>
              </a:rPr>
              <a:t>collective freedom</a:t>
            </a:r>
            <a:r>
              <a:rPr lang="en-US" dirty="0">
                <a:latin typeface="Helvetica Neue Medium"/>
                <a:cs typeface="Helvetica Neue Medium"/>
              </a:rPr>
              <a:t> </a:t>
            </a:r>
            <a:r>
              <a:rPr lang="en-US" dirty="0" smtClean="0">
                <a:latin typeface="Helvetica Neue Medium"/>
                <a:cs typeface="Helvetica Neue Medium"/>
              </a:rPr>
              <a:t>is largely untapped.</a:t>
            </a:r>
          </a:p>
          <a:p>
            <a:pPr lvl="1"/>
            <a:endParaRPr lang="en-US" dirty="0">
              <a:latin typeface="Helvetica Neue Medium"/>
              <a:cs typeface="Helvetica Neue Medium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39775" y="4361104"/>
            <a:ext cx="7794936" cy="1543844"/>
            <a:chOff x="739775" y="4361104"/>
            <a:chExt cx="7794936" cy="154384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39775" y="4361104"/>
              <a:ext cx="779493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39775" y="5904948"/>
              <a:ext cx="779493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9775" y="4361104"/>
              <a:ext cx="0" cy="15438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30461" y="4361104"/>
              <a:ext cx="0" cy="15438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32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43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 Neue Medium"/>
                <a:cs typeface="Helvetica Neue Medium"/>
              </a:rPr>
              <a:t>The Complex Market</a:t>
            </a:r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82040"/>
            <a:ext cx="7662864" cy="409968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“our </a:t>
            </a:r>
            <a:r>
              <a:rPr lang="en-US" b="1" dirty="0">
                <a:latin typeface="Helvetica Neue"/>
                <a:cs typeface="Helvetica Neue"/>
              </a:rPr>
              <a:t>collective ability to handle </a:t>
            </a:r>
            <a:r>
              <a:rPr lang="en-US" b="1" dirty="0" smtClean="0">
                <a:latin typeface="Helvetica Neue"/>
                <a:cs typeface="Helvetica Neue"/>
              </a:rPr>
              <a:t>complexity”</a:t>
            </a:r>
            <a:endParaRPr lang="en-US" dirty="0" smtClean="0">
              <a:latin typeface="Helvetica Neue"/>
              <a:cs typeface="Helvetica Neue"/>
            </a:endParaRPr>
          </a:p>
          <a:p>
            <a:r>
              <a:rPr lang="en-US" dirty="0" smtClean="0">
                <a:latin typeface="Helvetica Neue Medium"/>
                <a:cs typeface="Helvetica Neue Medium"/>
              </a:rPr>
              <a:t>We need to understand the market on an adequate level of complexity recognizing both:</a:t>
            </a:r>
          </a:p>
          <a:p>
            <a:pPr lvl="1"/>
            <a:r>
              <a:rPr lang="en-US" u="sng" dirty="0">
                <a:latin typeface="Helvetica Neue Medium"/>
                <a:cs typeface="Helvetica Neue Medium"/>
              </a:rPr>
              <a:t>t</a:t>
            </a:r>
            <a:r>
              <a:rPr lang="en-US" u="sng" dirty="0" smtClean="0">
                <a:latin typeface="Helvetica Neue Medium"/>
                <a:cs typeface="Helvetica Neue Medium"/>
              </a:rPr>
              <a:t>echnical complexity</a:t>
            </a:r>
            <a:r>
              <a:rPr lang="en-US" dirty="0" smtClean="0">
                <a:latin typeface="Helvetica Neue Medium"/>
                <a:cs typeface="Helvetica Neue Medium"/>
              </a:rPr>
              <a:t>: </a:t>
            </a:r>
            <a:r>
              <a:rPr lang="sv-SE" dirty="0" smtClean="0">
                <a:latin typeface="Helvetica Neue Medium"/>
                <a:cs typeface="Helvetica Neue Medium"/>
              </a:rPr>
              <a:t>The Market is</a:t>
            </a:r>
            <a:r>
              <a:rPr lang="en-US" dirty="0" smtClean="0">
                <a:latin typeface="Helvetica Neue Medium"/>
                <a:cs typeface="Helvetica Neue Medium"/>
              </a:rPr>
              <a:t> a complex system that can not be modeled by equilibrium mathematics</a:t>
            </a:r>
          </a:p>
          <a:p>
            <a:pPr lvl="1"/>
            <a:r>
              <a:rPr lang="en-US" dirty="0">
                <a:latin typeface="Helvetica Neue Medium"/>
                <a:cs typeface="Helvetica Neue Medium"/>
              </a:rPr>
              <a:t>a</a:t>
            </a:r>
            <a:r>
              <a:rPr lang="en-US" dirty="0" smtClean="0">
                <a:latin typeface="Helvetica Neue Medium"/>
                <a:cs typeface="Helvetica Neue Medium"/>
              </a:rPr>
              <a:t>nd </a:t>
            </a:r>
            <a:r>
              <a:rPr lang="en-US" u="sng" dirty="0" smtClean="0">
                <a:latin typeface="Helvetica Neue Medium"/>
                <a:cs typeface="Helvetica Neue Medium"/>
              </a:rPr>
              <a:t>social complexity</a:t>
            </a:r>
            <a:r>
              <a:rPr lang="en-US" dirty="0" smtClean="0">
                <a:latin typeface="Helvetica Neue Medium"/>
                <a:cs typeface="Helvetica Neue Medium"/>
              </a:rPr>
              <a:t>: The Market is a </a:t>
            </a:r>
            <a:r>
              <a:rPr lang="en-US" i="1" dirty="0" smtClean="0">
                <a:latin typeface="Helvetica Neue Medium"/>
                <a:cs typeface="Helvetica Neue Medium"/>
              </a:rPr>
              <a:t>socially constructed </a:t>
            </a:r>
            <a:r>
              <a:rPr lang="en-US" dirty="0" smtClean="0">
                <a:latin typeface="Helvetica Neue Medium"/>
                <a:cs typeface="Helvetica Neue Medium"/>
              </a:rPr>
              <a:t>complex system and we need to distinguish between </a:t>
            </a:r>
            <a:r>
              <a:rPr lang="en-US" i="1" dirty="0">
                <a:latin typeface="Helvetica Neue Medium"/>
                <a:cs typeface="Helvetica Neue Medium"/>
              </a:rPr>
              <a:t>r</a:t>
            </a:r>
            <a:r>
              <a:rPr lang="en-US" i="1" dirty="0" smtClean="0">
                <a:latin typeface="Helvetica Neue Medium"/>
                <a:cs typeface="Helvetica Neue Medium"/>
              </a:rPr>
              <a:t>egulative </a:t>
            </a:r>
            <a:r>
              <a:rPr lang="en-US" i="1" dirty="0">
                <a:latin typeface="Helvetica Neue Medium"/>
                <a:cs typeface="Helvetica Neue Medium"/>
              </a:rPr>
              <a:t>rules </a:t>
            </a:r>
            <a:r>
              <a:rPr lang="en-US" dirty="0" smtClean="0">
                <a:latin typeface="Helvetica Neue Medium"/>
                <a:cs typeface="Helvetica Neue Medium"/>
              </a:rPr>
              <a:t>that regulate </a:t>
            </a:r>
            <a:r>
              <a:rPr lang="en-US" dirty="0">
                <a:latin typeface="Helvetica Neue Medium"/>
                <a:cs typeface="Helvetica Neue Medium"/>
              </a:rPr>
              <a:t>a pre-existing activity, an activity whose existence is logically independent of the </a:t>
            </a:r>
            <a:r>
              <a:rPr lang="en-US" dirty="0" smtClean="0">
                <a:latin typeface="Helvetica Neue Medium"/>
                <a:cs typeface="Helvetica Neue Medium"/>
              </a:rPr>
              <a:t>rules and </a:t>
            </a:r>
            <a:r>
              <a:rPr lang="en-US" i="1" dirty="0" smtClean="0">
                <a:latin typeface="Helvetica Neue Medium"/>
                <a:cs typeface="Helvetica Neue Medium"/>
              </a:rPr>
              <a:t>constitutive </a:t>
            </a:r>
            <a:r>
              <a:rPr lang="en-US" i="1" dirty="0">
                <a:latin typeface="Helvetica Neue Medium"/>
                <a:cs typeface="Helvetica Neue Medium"/>
              </a:rPr>
              <a:t>rules </a:t>
            </a:r>
            <a:r>
              <a:rPr lang="en-US" dirty="0" smtClean="0">
                <a:latin typeface="Helvetica Neue Medium"/>
                <a:cs typeface="Helvetica Neue Medium"/>
              </a:rPr>
              <a:t>that</a:t>
            </a:r>
            <a:r>
              <a:rPr lang="en-US" i="1" dirty="0" smtClean="0">
                <a:latin typeface="Helvetica Neue Medium"/>
                <a:cs typeface="Helvetica Neue Medium"/>
              </a:rPr>
              <a:t> </a:t>
            </a:r>
            <a:r>
              <a:rPr lang="en-US" dirty="0" smtClean="0">
                <a:latin typeface="Helvetica Neue Medium"/>
                <a:cs typeface="Helvetica Neue Medium"/>
              </a:rPr>
              <a:t>constitute </a:t>
            </a:r>
            <a:r>
              <a:rPr lang="en-US" dirty="0">
                <a:latin typeface="Helvetica Neue Medium"/>
                <a:cs typeface="Helvetica Neue Medium"/>
              </a:rPr>
              <a:t>(and also regulate) an activity the existence of which is logically dependent on the rules. </a:t>
            </a:r>
            <a:endParaRPr lang="en-US" dirty="0" smtClean="0">
              <a:latin typeface="Helvetica Neue Medium"/>
              <a:cs typeface="Helvetica Neue Medium"/>
            </a:endParaRPr>
          </a:p>
          <a:p>
            <a:pPr lvl="1"/>
            <a:endParaRPr lang="en-US" dirty="0">
              <a:latin typeface="Helvetica Neue Medium"/>
              <a:cs typeface="Helvetica Neue Medium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8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Medium"/>
                <a:cs typeface="Helvetica Neue Medium"/>
              </a:rPr>
              <a:t>Example copyright</a:t>
            </a:r>
            <a:endParaRPr lang="en-US" dirty="0">
              <a:latin typeface="Helvetica Neue Medium"/>
              <a:cs typeface="Helvetica Neue Medium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97408" y="6053534"/>
            <a:ext cx="548670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14178" y="2589088"/>
            <a:ext cx="0" cy="348122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61778" y="6070315"/>
            <a:ext cx="41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0</a:t>
            </a:r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4547" y="6053534"/>
            <a:ext cx="57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25</a:t>
            </a:r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5907" y="6053534"/>
            <a:ext cx="64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75</a:t>
            </a:r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5338" y="6096001"/>
            <a:ext cx="118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/>
                <a:cs typeface="Helvetica Neue Medium"/>
              </a:rPr>
              <a:t>100 </a:t>
            </a:r>
            <a:r>
              <a:rPr lang="en-US" dirty="0" err="1" smtClean="0">
                <a:latin typeface="Helvetica Neue Medium"/>
                <a:cs typeface="Helvetica Neue Medium"/>
              </a:rPr>
              <a:t>år</a:t>
            </a:r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2933" y="6045657"/>
            <a:ext cx="57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/>
                <a:cs typeface="Helvetica Neue Medium"/>
              </a:rPr>
              <a:t>5</a:t>
            </a:r>
            <a:r>
              <a:rPr lang="en-US" dirty="0" smtClean="0">
                <a:latin typeface="Helvetica Neue Medium"/>
                <a:cs typeface="Helvetica Neue Medium"/>
              </a:rPr>
              <a:t>0</a:t>
            </a:r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34397" y="3693553"/>
            <a:ext cx="5815491" cy="2335323"/>
          </a:xfrm>
          <a:custGeom>
            <a:avLst/>
            <a:gdLst>
              <a:gd name="connsiteX0" fmla="*/ 0 w 5815491"/>
              <a:gd name="connsiteY0" fmla="*/ 2335323 h 2335323"/>
              <a:gd name="connsiteX1" fmla="*/ 591825 w 5815491"/>
              <a:gd name="connsiteY1" fmla="*/ 116105 h 2335323"/>
              <a:gd name="connsiteX2" fmla="*/ 1874112 w 5815491"/>
              <a:gd name="connsiteY2" fmla="*/ 473645 h 2335323"/>
              <a:gd name="connsiteX3" fmla="*/ 3649586 w 5815491"/>
              <a:gd name="connsiteY3" fmla="*/ 1854492 h 2335323"/>
              <a:gd name="connsiteX4" fmla="*/ 5560687 w 5815491"/>
              <a:gd name="connsiteY4" fmla="*/ 2125730 h 2335323"/>
              <a:gd name="connsiteX5" fmla="*/ 5794951 w 5815491"/>
              <a:gd name="connsiteY5" fmla="*/ 2125730 h 2335323"/>
              <a:gd name="connsiteX6" fmla="*/ 5794951 w 5815491"/>
              <a:gd name="connsiteY6" fmla="*/ 2125730 h 23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5491" h="2335323">
                <a:moveTo>
                  <a:pt x="0" y="2335323"/>
                </a:moveTo>
                <a:cubicBezTo>
                  <a:pt x="139736" y="1380854"/>
                  <a:pt x="279473" y="426385"/>
                  <a:pt x="591825" y="116105"/>
                </a:cubicBezTo>
                <a:cubicBezTo>
                  <a:pt x="904177" y="-194175"/>
                  <a:pt x="1364485" y="183914"/>
                  <a:pt x="1874112" y="473645"/>
                </a:cubicBezTo>
                <a:cubicBezTo>
                  <a:pt x="2383739" y="763376"/>
                  <a:pt x="3035157" y="1579145"/>
                  <a:pt x="3649586" y="1854492"/>
                </a:cubicBezTo>
                <a:cubicBezTo>
                  <a:pt x="4264015" y="2129839"/>
                  <a:pt x="5203126" y="2080524"/>
                  <a:pt x="5560687" y="2125730"/>
                </a:cubicBezTo>
                <a:cubicBezTo>
                  <a:pt x="5918248" y="2170936"/>
                  <a:pt x="5794951" y="2125730"/>
                  <a:pt x="5794951" y="2125730"/>
                </a:cubicBezTo>
                <a:lnTo>
                  <a:pt x="5794951" y="2125730"/>
                </a:lnTo>
              </a:path>
            </a:pathLst>
          </a:custGeom>
          <a:ln w="57150" cmpd="sng">
            <a:solidFill>
              <a:srgbClr val="00A21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33035" y="3137056"/>
            <a:ext cx="246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1AB18"/>
                </a:solidFill>
                <a:latin typeface="Helvetica Neue Medium"/>
                <a:cs typeface="Helvetica Neue Medium"/>
              </a:rPr>
              <a:t>Social good</a:t>
            </a:r>
            <a:endParaRPr lang="en-US" sz="2400" dirty="0">
              <a:solidFill>
                <a:srgbClr val="01AB18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034397" y="3744931"/>
            <a:ext cx="5904796" cy="2283945"/>
          </a:xfrm>
          <a:custGeom>
            <a:avLst/>
            <a:gdLst>
              <a:gd name="connsiteX0" fmla="*/ 0 w 5904796"/>
              <a:gd name="connsiteY0" fmla="*/ 2283945 h 2283945"/>
              <a:gd name="connsiteX1" fmla="*/ 863078 w 5904796"/>
              <a:gd name="connsiteY1" fmla="*/ 927756 h 2283945"/>
              <a:gd name="connsiteX2" fmla="*/ 3809872 w 5904796"/>
              <a:gd name="connsiteY2" fmla="*/ 151029 h 2283945"/>
              <a:gd name="connsiteX3" fmla="*/ 5708643 w 5904796"/>
              <a:gd name="connsiteY3" fmla="*/ 15411 h 2283945"/>
              <a:gd name="connsiteX4" fmla="*/ 5844269 w 5904796"/>
              <a:gd name="connsiteY4" fmla="*/ 3082 h 228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4796" h="2283945">
                <a:moveTo>
                  <a:pt x="0" y="2283945"/>
                </a:moveTo>
                <a:cubicBezTo>
                  <a:pt x="114049" y="1783593"/>
                  <a:pt x="228099" y="1283242"/>
                  <a:pt x="863078" y="927756"/>
                </a:cubicBezTo>
                <a:cubicBezTo>
                  <a:pt x="1498057" y="572270"/>
                  <a:pt x="3002278" y="303086"/>
                  <a:pt x="3809872" y="151029"/>
                </a:cubicBezTo>
                <a:cubicBezTo>
                  <a:pt x="4617466" y="-1029"/>
                  <a:pt x="5369577" y="40069"/>
                  <a:pt x="5708643" y="15411"/>
                </a:cubicBezTo>
                <a:cubicBezTo>
                  <a:pt x="6047709" y="-9247"/>
                  <a:pt x="5844269" y="3082"/>
                  <a:pt x="5844269" y="3082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68740" y="3170243"/>
            <a:ext cx="246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43F42"/>
                </a:solidFill>
                <a:latin typeface="Helvetica Neue Medium"/>
                <a:cs typeface="Helvetica Neue Medium"/>
              </a:rPr>
              <a:t>Private Profits</a:t>
            </a:r>
            <a:endParaRPr lang="en-US" sz="2400" dirty="0">
              <a:solidFill>
                <a:srgbClr val="F43F42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827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43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 Neue Medium"/>
                <a:cs typeface="Helvetica Neue Medium"/>
              </a:rPr>
              <a:t>Construction of the </a:t>
            </a:r>
            <a:br>
              <a:rPr lang="en-US" dirty="0" smtClean="0">
                <a:latin typeface="Helvetica Neue Medium"/>
                <a:cs typeface="Helvetica Neue Medium"/>
              </a:rPr>
            </a:br>
            <a:r>
              <a:rPr lang="en-US" dirty="0" smtClean="0">
                <a:latin typeface="Helvetica Neue Medium"/>
                <a:cs typeface="Helvetica Neue Medium"/>
              </a:rPr>
              <a:t>“free market”</a:t>
            </a:r>
            <a:endParaRPr lang="en-US" dirty="0">
              <a:latin typeface="Helvetica Neue Medium"/>
              <a:cs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55307"/>
            <a:ext cx="7662864" cy="3267169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latin typeface="Helvetica Neue Medium"/>
                <a:cs typeface="Helvetica Neue Medium"/>
              </a:rPr>
              <a:t>We should carefully choose the internal, </a:t>
            </a:r>
            <a:r>
              <a:rPr lang="en-US" i="1" dirty="0" smtClean="0">
                <a:latin typeface="Helvetica Neue Medium"/>
                <a:cs typeface="Helvetica Neue Medium"/>
              </a:rPr>
              <a:t>constitutive </a:t>
            </a:r>
            <a:r>
              <a:rPr lang="en-US" i="1" dirty="0">
                <a:latin typeface="Helvetica Neue Medium"/>
                <a:cs typeface="Helvetica Neue Medium"/>
              </a:rPr>
              <a:t>rules </a:t>
            </a:r>
            <a:r>
              <a:rPr lang="en-US" dirty="0" smtClean="0">
                <a:latin typeface="Helvetica Neue Medium"/>
                <a:cs typeface="Helvetica Neue Medium"/>
              </a:rPr>
              <a:t>of the market so that the market “pre-distribution” as far as possible aligns with the common good of society and not with some special interests groups that has historically most often been the case.</a:t>
            </a:r>
          </a:p>
          <a:p>
            <a:pPr lvl="1"/>
            <a:r>
              <a:rPr lang="en-US" dirty="0" smtClean="0">
                <a:latin typeface="Helvetica Neue Medium"/>
                <a:cs typeface="Helvetica Neue Medium"/>
              </a:rPr>
              <a:t>Once we through the </a:t>
            </a:r>
            <a:r>
              <a:rPr lang="en-US" i="1" dirty="0">
                <a:latin typeface="Helvetica Neue Medium"/>
                <a:cs typeface="Helvetica Neue Medium"/>
              </a:rPr>
              <a:t>constitutive rules </a:t>
            </a:r>
            <a:r>
              <a:rPr lang="en-US" dirty="0" smtClean="0">
                <a:latin typeface="Helvetica Neue Medium"/>
                <a:cs typeface="Helvetica Neue Medium"/>
              </a:rPr>
              <a:t>have created an efficient “free market” that self-organizes in a way that as far as possible aligns with the common good, then we might still need some regulating rules and re-distribution to fine tune.</a:t>
            </a:r>
            <a:endParaRPr lang="en-US" dirty="0">
              <a:latin typeface="Helvetica Neue Medium"/>
              <a:cs typeface="Helvetica Neue Medium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0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skäret glob_crop2-1360x7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364" y="-1"/>
            <a:ext cx="12633879" cy="6874317"/>
          </a:xfrm>
          <a:prstGeom prst="rect">
            <a:avLst/>
          </a:prstGeom>
        </p:spPr>
      </p:pic>
      <p:pic>
        <p:nvPicPr>
          <p:cNvPr id="6" name="Picture 5" descr="Logo_vit_tran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71" y="5680695"/>
            <a:ext cx="6642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0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Ekskäret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Founded in 2008 for the purpose of promoting </a:t>
            </a:r>
            <a:r>
              <a:rPr lang="en-US" dirty="0" smtClean="0"/>
              <a:t>growth of human consciousness.</a:t>
            </a:r>
            <a:endParaRPr lang="en-US" dirty="0" smtClean="0"/>
          </a:p>
          <a:p>
            <a:r>
              <a:rPr lang="en-US" dirty="0" smtClean="0"/>
              <a:t>We are specially interested in the co-evolution of personal development and societal </a:t>
            </a:r>
            <a:r>
              <a:rPr lang="en-US" dirty="0" smtClean="0"/>
              <a:t>development</a:t>
            </a:r>
            <a:r>
              <a:rPr lang="en-US" dirty="0"/>
              <a:t> </a:t>
            </a:r>
            <a:r>
              <a:rPr lang="en-US" dirty="0" smtClean="0"/>
              <a:t>and our individual and </a:t>
            </a:r>
            <a:r>
              <a:rPr lang="en-US" b="1" dirty="0" smtClean="0"/>
              <a:t>our collective ability to handle complexity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454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us-speed-1360x102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88" b="-3888"/>
          <a:stretch/>
        </p:blipFill>
        <p:spPr>
          <a:xfrm>
            <a:off x="0" y="-338138"/>
            <a:ext cx="9242425" cy="7470776"/>
          </a:xfrm>
        </p:spPr>
      </p:pic>
    </p:spTree>
    <p:extLst>
      <p:ext uri="{BB962C8B-B14F-4D97-AF65-F5344CB8AC3E}">
        <p14:creationId xmlns:p14="http://schemas.microsoft.com/office/powerpoint/2010/main" val="10852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skaret_2014_2000-244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1423" r="-2557" b="-4928"/>
          <a:stretch/>
        </p:blipFill>
        <p:spPr>
          <a:xfrm>
            <a:off x="-283744" y="0"/>
            <a:ext cx="9809448" cy="7200816"/>
          </a:xfrm>
        </p:spPr>
      </p:pic>
    </p:spTree>
    <p:extLst>
      <p:ext uri="{BB962C8B-B14F-4D97-AF65-F5344CB8AC3E}">
        <p14:creationId xmlns:p14="http://schemas.microsoft.com/office/powerpoint/2010/main" val="71899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skaret_2014_2000-2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15" y="243180"/>
            <a:ext cx="9926106" cy="66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skaret_2014_2000-318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-1942" r="9409" b="-1172"/>
          <a:stretch/>
        </p:blipFill>
        <p:spPr>
          <a:xfrm>
            <a:off x="-135116" y="-135100"/>
            <a:ext cx="9458145" cy="7173796"/>
          </a:xfrm>
        </p:spPr>
      </p:pic>
    </p:spTree>
    <p:extLst>
      <p:ext uri="{BB962C8B-B14F-4D97-AF65-F5344CB8AC3E}">
        <p14:creationId xmlns:p14="http://schemas.microsoft.com/office/powerpoint/2010/main" val="227887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tsikt AW-980x7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46"/>
            <a:ext cx="9177587" cy="68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5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skaret-56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1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1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26477</TotalTime>
  <Words>495</Words>
  <Application>Microsoft Macintosh PowerPoint</Application>
  <PresentationFormat>On-screen Show (4:3)</PresentationFormat>
  <Paragraphs>57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Genesis</vt:lpstr>
      <vt:lpstr>Tomas Björkman</vt:lpstr>
      <vt:lpstr>PowerPoint Presentation</vt:lpstr>
      <vt:lpstr>Ekskäret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projects</vt:lpstr>
      <vt:lpstr>The Market Myth</vt:lpstr>
      <vt:lpstr>The Market</vt:lpstr>
      <vt:lpstr>The Complex Market</vt:lpstr>
      <vt:lpstr>Example copyright</vt:lpstr>
      <vt:lpstr>Construction of the  “free market”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B</dc:creator>
  <cp:lastModifiedBy>T B</cp:lastModifiedBy>
  <cp:revision>269</cp:revision>
  <cp:lastPrinted>2013-07-28T11:58:45Z</cp:lastPrinted>
  <dcterms:created xsi:type="dcterms:W3CDTF">2013-07-28T10:16:24Z</dcterms:created>
  <dcterms:modified xsi:type="dcterms:W3CDTF">2015-11-12T17:40:20Z</dcterms:modified>
</cp:coreProperties>
</file>