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704C-3254-4783-8B69-C6BDF6B5D0C5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CA85-F7D7-4C24-B4C3-CD5BE5FF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47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704C-3254-4783-8B69-C6BDF6B5D0C5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CA85-F7D7-4C24-B4C3-CD5BE5FF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2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704C-3254-4783-8B69-C6BDF6B5D0C5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CA85-F7D7-4C24-B4C3-CD5BE5FF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704C-3254-4783-8B69-C6BDF6B5D0C5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CA85-F7D7-4C24-B4C3-CD5BE5FF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704C-3254-4783-8B69-C6BDF6B5D0C5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CA85-F7D7-4C24-B4C3-CD5BE5FF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46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704C-3254-4783-8B69-C6BDF6B5D0C5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CA85-F7D7-4C24-B4C3-CD5BE5FF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8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704C-3254-4783-8B69-C6BDF6B5D0C5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CA85-F7D7-4C24-B4C3-CD5BE5FF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1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704C-3254-4783-8B69-C6BDF6B5D0C5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CA85-F7D7-4C24-B4C3-CD5BE5FF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0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704C-3254-4783-8B69-C6BDF6B5D0C5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CA85-F7D7-4C24-B4C3-CD5BE5FF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9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704C-3254-4783-8B69-C6BDF6B5D0C5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CA85-F7D7-4C24-B4C3-CD5BE5FF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516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704C-3254-4783-8B69-C6BDF6B5D0C5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CA85-F7D7-4C24-B4C3-CD5BE5FF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91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E704C-3254-4783-8B69-C6BDF6B5D0C5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DCA85-F7D7-4C24-B4C3-CD5BE5FF9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8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/>
          </p:cNvSpPr>
          <p:nvPr/>
        </p:nvSpPr>
        <p:spPr bwMode="auto">
          <a:xfrm>
            <a:off x="3251895" y="2017677"/>
            <a:ext cx="3472747" cy="2679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endParaRPr lang="en-US" altLang="en-US" sz="1266"/>
          </a:p>
          <a:p>
            <a:r>
              <a:rPr lang="en-US" altLang="en-US" sz="1266" b="1">
                <a:solidFill>
                  <a:srgbClr val="0B5D18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On Common Future Education</a:t>
            </a:r>
          </a:p>
          <a:p>
            <a:endParaRPr lang="en-US" altLang="en-US" sz="1266"/>
          </a:p>
          <a:p>
            <a:r>
              <a:rPr lang="en-US" altLang="en-US" sz="1687"/>
              <a:t>J. Hattie and Beyond</a:t>
            </a:r>
          </a:p>
          <a:p>
            <a:endParaRPr lang="en-US" altLang="en-US" sz="1687"/>
          </a:p>
          <a:p>
            <a:r>
              <a:rPr lang="en-US" altLang="en-US" sz="1687"/>
              <a:t>The Creativity Response (CR)</a:t>
            </a:r>
          </a:p>
          <a:p>
            <a:endParaRPr lang="en-US" altLang="en-US" sz="1687"/>
          </a:p>
          <a:p>
            <a:r>
              <a:rPr lang="en-US" altLang="en-US" sz="1687"/>
              <a:t>Tertiary Education (TE) </a:t>
            </a:r>
          </a:p>
          <a:p>
            <a:r>
              <a:rPr lang="en-US" altLang="en-US" sz="1477"/>
              <a:t>The impact of a dual vocational training (VT)</a:t>
            </a:r>
          </a:p>
          <a:p>
            <a:endParaRPr lang="en-US" altLang="en-US" sz="1969"/>
          </a:p>
          <a:p>
            <a:endParaRPr lang="en-US" altLang="en-US" sz="1266"/>
          </a:p>
        </p:txBody>
      </p:sp>
    </p:spTree>
    <p:extLst>
      <p:ext uri="{BB962C8B-B14F-4D97-AF65-F5344CB8AC3E}">
        <p14:creationId xmlns:p14="http://schemas.microsoft.com/office/powerpoint/2010/main" val="351170362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2180333" y="1074232"/>
            <a:ext cx="5769208" cy="331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35719" tIns="35719" rIns="35719" bIns="35719" anchor="ctr">
            <a:spAutoFit/>
          </a:bodyPr>
          <a:lstStyle>
            <a:lvl1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457200" indent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914400" indent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1371600" indent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1828800" indent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l"/>
            <a:r>
              <a:rPr lang="en-US" altLang="en-US" sz="168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What makes a difference: J. Hattie and Beyond</a:t>
            </a:r>
            <a:endParaRPr lang="en-US" altLang="en-US" sz="1266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</p:txBody>
      </p:sp>
      <p:sp>
        <p:nvSpPr>
          <p:cNvPr id="4098" name="Rectangle 2"/>
          <p:cNvSpPr>
            <a:spLocks/>
          </p:cNvSpPr>
          <p:nvPr/>
        </p:nvSpPr>
        <p:spPr bwMode="auto">
          <a:xfrm>
            <a:off x="2206005" y="1719107"/>
            <a:ext cx="5033430" cy="4757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l"/>
            <a:r>
              <a:rPr lang="en-US" altLang="en-US" sz="1406" b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The Hattie-Study: (800 Meta-analysis)</a:t>
            </a:r>
          </a:p>
          <a:p>
            <a:pPr algn="l"/>
            <a:endParaRPr lang="en-US" altLang="en-US" sz="1406" b="1">
              <a:latin typeface="Helvetica" panose="020B0604020202020204" pitchFamily="34" charset="0"/>
              <a:ea typeface="Helvetica" panose="020B0604020202020204" pitchFamily="34" charset="0"/>
              <a:cs typeface="Helvetica" panose="020B0604020202020204" pitchFamily="34" charset="0"/>
              <a:sym typeface="Helvetica" panose="020B0604020202020204" pitchFamily="34" charset="0"/>
            </a:endParaRPr>
          </a:p>
          <a:p>
            <a:pPr algn="l"/>
            <a:r>
              <a:rPr lang="en-US" altLang="en-US" sz="1406" b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What does not work, is neutral or of little help (examples):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Retention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TV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Mobility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long summer vacation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age bridging classes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state welfare support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Technology based learning at home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Preschool classes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seize of classes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web-based programs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homework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gender-aspects</a:t>
            </a:r>
          </a:p>
          <a:p>
            <a:pPr algn="l"/>
            <a:endParaRPr lang="en-US" altLang="en-US" sz="773">
              <a:latin typeface="Helvetica" panose="020B0604020202020204" pitchFamily="34" charset="0"/>
              <a:ea typeface="Helvetica" panose="020B0604020202020204" pitchFamily="34" charset="0"/>
              <a:cs typeface="Helvetica" panose="020B0604020202020204" pitchFamily="34" charset="0"/>
              <a:sym typeface="Helvetica" panose="020B0604020202020204" pitchFamily="34" charset="0"/>
            </a:endParaRPr>
          </a:p>
          <a:p>
            <a:pPr algn="l"/>
            <a:endParaRPr lang="en-US" altLang="en-US" sz="1547">
              <a:latin typeface="Helvetica" panose="020B0604020202020204" pitchFamily="34" charset="0"/>
              <a:ea typeface="Helvetica" panose="020B0604020202020204" pitchFamily="34" charset="0"/>
              <a:cs typeface="Helvetica" panose="020B0604020202020204" pitchFamily="34" charset="0"/>
              <a:sym typeface="Helvetica" panose="020B0604020202020204" pitchFamily="34" charset="0"/>
            </a:endParaRPr>
          </a:p>
          <a:p>
            <a:pPr algn="l"/>
            <a:r>
              <a:rPr lang="en-US" altLang="en-US" sz="1406" b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What makes a different (examples): ES&gt;0,4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Peer tutoring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Feedback and mistakes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Meta-cognitive Training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Teacher Training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Cyclical repeating and drill with pauses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relation between teacher and student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cooperative peer learning</a:t>
            </a:r>
          </a:p>
          <a:p>
            <a:pPr algn="l"/>
            <a:r>
              <a:rPr lang="en-US" altLang="en-US" sz="1125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Acceleration</a:t>
            </a:r>
            <a:endParaRPr lang="en-US" altLang="en-US" sz="1266"/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663285" y="6328354"/>
            <a:ext cx="1112485" cy="202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r>
              <a:rPr lang="en-US" altLang="en-US" sz="844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J. Hattie 2009, 2012ff</a:t>
            </a:r>
            <a:endParaRPr lang="en-US" altLang="en-US" sz="1266">
              <a:latin typeface="Helvetica" panose="020B0604020202020204" pitchFamily="34" charset="0"/>
              <a:ea typeface="Helvetica" panose="020B0604020202020204" pitchFamily="34" charset="0"/>
              <a:cs typeface="Helvetica" panose="020B0604020202020204" pitchFamily="34" charset="0"/>
              <a:sym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52182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imag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793" y="2466826"/>
            <a:ext cx="4070822" cy="3177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2" name="Picture 2" descr="image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097" y="2008064"/>
            <a:ext cx="5098852" cy="3858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3" name="Rectangle 3"/>
          <p:cNvSpPr>
            <a:spLocks/>
          </p:cNvSpPr>
          <p:nvPr/>
        </p:nvSpPr>
        <p:spPr bwMode="auto">
          <a:xfrm>
            <a:off x="9017125" y="5792922"/>
            <a:ext cx="782265" cy="129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altLang="en-US" sz="844"/>
              <a:t>Hattie 2009, 2012</a:t>
            </a:r>
            <a:endParaRPr lang="en-US" altLang="en-US" sz="1266"/>
          </a:p>
        </p:txBody>
      </p:sp>
      <p:sp>
        <p:nvSpPr>
          <p:cNvPr id="5124" name="Rectangle 4"/>
          <p:cNvSpPr>
            <a:spLocks/>
          </p:cNvSpPr>
          <p:nvPr/>
        </p:nvSpPr>
        <p:spPr bwMode="auto">
          <a:xfrm>
            <a:off x="1731616" y="1313006"/>
            <a:ext cx="8306761" cy="85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>
            <a:lvl1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457200" indent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914400" indent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1371600" indent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1828800" indent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l"/>
            <a:r>
              <a:rPr lang="en-US" altLang="en-US" sz="168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Inter-personal variables oversteer institutional variables by factor 2</a:t>
            </a:r>
          </a:p>
          <a:p>
            <a:pPr algn="l"/>
            <a:endParaRPr lang="en-US" altLang="en-US" sz="773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  <a:p>
            <a:pPr algn="l"/>
            <a:endParaRPr lang="en-US" altLang="en-US" sz="773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  <a:p>
            <a:pPr algn="l"/>
            <a:endParaRPr lang="en-US" altLang="en-US" sz="773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  <a:p>
            <a:pPr algn="l"/>
            <a:endParaRPr lang="en-US" altLang="en-US" sz="773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  <a:p>
            <a:pPr algn="l"/>
            <a:endParaRPr lang="en-US" altLang="en-US" sz="773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23380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/>
          </p:cNvSpPr>
          <p:nvPr/>
        </p:nvSpPr>
        <p:spPr bwMode="auto">
          <a:xfrm>
            <a:off x="2140149" y="1167319"/>
            <a:ext cx="6420027" cy="379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>
            <a:lvl1pPr marL="128588" indent="-128588"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457200" indent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914400" indent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1371600" indent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1828800" indent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l"/>
            <a:r>
              <a:rPr lang="en-US" altLang="en-US" sz="168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About Active Learning: The Creativity Response (CR)</a:t>
            </a:r>
          </a:p>
          <a:p>
            <a:pPr algn="l"/>
            <a:endParaRPr lang="en-US" altLang="en-US" sz="1969" b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  <a:p>
            <a:pPr algn="l"/>
            <a:endParaRPr lang="en-US" altLang="en-US" sz="1969" b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  <a:p>
            <a:pPr algn="l"/>
            <a:endParaRPr lang="en-US" altLang="en-US" sz="773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  <a:p>
            <a:pPr algn="l">
              <a:lnSpc>
                <a:spcPct val="120000"/>
              </a:lnSpc>
            </a:pPr>
            <a:endParaRPr lang="en-US" altLang="en-US" sz="1266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  <a:p>
            <a:pPr algn="l">
              <a:lnSpc>
                <a:spcPct val="120000"/>
              </a:lnSpc>
              <a:buSzPct val="75000"/>
              <a:buFont typeface="Verdana" panose="020B0604030504040204" pitchFamily="34" charset="0"/>
              <a:buChar char="•"/>
            </a:pPr>
            <a:r>
              <a:rPr lang="en-US" altLang="en-US" sz="1266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Exercise and Cognition</a:t>
            </a:r>
          </a:p>
          <a:p>
            <a:pPr algn="l">
              <a:lnSpc>
                <a:spcPct val="120000"/>
              </a:lnSpc>
            </a:pPr>
            <a:endParaRPr lang="en-US" altLang="en-US" sz="1266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  <a:p>
            <a:pPr algn="l">
              <a:lnSpc>
                <a:spcPct val="120000"/>
              </a:lnSpc>
              <a:buSzPct val="75000"/>
              <a:buFont typeface="Verdana" panose="020B0604030504040204" pitchFamily="34" charset="0"/>
              <a:buChar char="•"/>
            </a:pPr>
            <a:r>
              <a:rPr lang="en-US" altLang="en-US" sz="1266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Mindfulness versus BIG DATA</a:t>
            </a:r>
          </a:p>
          <a:p>
            <a:pPr algn="l">
              <a:lnSpc>
                <a:spcPct val="120000"/>
              </a:lnSpc>
            </a:pPr>
            <a:endParaRPr lang="en-US" altLang="en-US" sz="1266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  <a:p>
            <a:pPr algn="l">
              <a:lnSpc>
                <a:spcPct val="120000"/>
              </a:lnSpc>
              <a:buSzPct val="75000"/>
              <a:buFont typeface="Verdana" panose="020B0604030504040204" pitchFamily="34" charset="0"/>
              <a:buChar char="•"/>
            </a:pPr>
            <a:r>
              <a:rPr lang="en-US" altLang="en-US" sz="1266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Rest and Sleep versus 7/24</a:t>
            </a:r>
          </a:p>
          <a:p>
            <a:pPr algn="l">
              <a:lnSpc>
                <a:spcPct val="120000"/>
              </a:lnSpc>
            </a:pPr>
            <a:endParaRPr lang="en-US" altLang="en-US" sz="1266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  <a:p>
            <a:pPr algn="l">
              <a:lnSpc>
                <a:spcPct val="120000"/>
              </a:lnSpc>
              <a:buSzPct val="75000"/>
              <a:buFont typeface="Verdana" panose="020B0604030504040204" pitchFamily="34" charset="0"/>
              <a:buChar char="•"/>
            </a:pPr>
            <a:r>
              <a:rPr lang="en-US" altLang="en-US" sz="1266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Multi-sensory learning versus digital learning</a:t>
            </a:r>
          </a:p>
          <a:p>
            <a:pPr algn="l">
              <a:lnSpc>
                <a:spcPct val="120000"/>
              </a:lnSpc>
            </a:pPr>
            <a:endParaRPr lang="en-US" altLang="en-US" sz="1266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  <a:p>
            <a:pPr algn="l">
              <a:lnSpc>
                <a:spcPct val="120000"/>
              </a:lnSpc>
              <a:buSzPct val="75000"/>
              <a:buFont typeface="Verdana" panose="020B0604030504040204" pitchFamily="34" charset="0"/>
              <a:buChar char="•"/>
            </a:pPr>
            <a:r>
              <a:rPr lang="en-US" altLang="en-US" sz="1266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Social Competence versus Competitiveness</a:t>
            </a:r>
          </a:p>
          <a:p>
            <a:pPr algn="l">
              <a:lnSpc>
                <a:spcPct val="120000"/>
              </a:lnSpc>
              <a:buSzPct val="75000"/>
              <a:buFont typeface="Verdana" panose="020B0604030504040204" pitchFamily="34" charset="0"/>
              <a:buChar char="•"/>
            </a:pPr>
            <a:endParaRPr lang="en-US" altLang="en-US" sz="1266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  <a:p>
            <a:pPr algn="l">
              <a:lnSpc>
                <a:spcPct val="120000"/>
              </a:lnSpc>
              <a:buSzPct val="75000"/>
              <a:buFont typeface="Verdana" panose="020B0604030504040204" pitchFamily="34" charset="0"/>
              <a:buChar char="•"/>
            </a:pPr>
            <a:r>
              <a:rPr lang="en-US" altLang="en-US" sz="1266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Nutrition and Supplements versus Neuro-enhancement</a:t>
            </a:r>
            <a:endParaRPr lang="en-US" altLang="en-US" sz="1266"/>
          </a:p>
        </p:txBody>
      </p:sp>
      <p:sp>
        <p:nvSpPr>
          <p:cNvPr id="6146" name="Rectangle 2"/>
          <p:cNvSpPr>
            <a:spLocks/>
          </p:cNvSpPr>
          <p:nvPr/>
        </p:nvSpPr>
        <p:spPr bwMode="auto">
          <a:xfrm>
            <a:off x="8609707" y="6010528"/>
            <a:ext cx="1543692" cy="551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>
            <a:lvl1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defTabSz="4572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457200" indent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914400" indent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1371600" indent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1828800" indent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l"/>
            <a:r>
              <a:rPr lang="en-US" altLang="en-US" sz="914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Mihaly Csikszentmihalyi 2012</a:t>
            </a:r>
          </a:p>
          <a:p>
            <a:pPr algn="l"/>
            <a:r>
              <a:rPr lang="en-US" altLang="en-US" sz="914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Carl Gustav Jung 1958 ff</a:t>
            </a:r>
          </a:p>
          <a:p>
            <a:pPr algn="l"/>
            <a:r>
              <a:rPr lang="en-US" altLang="en-US" sz="914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Gazzangia 2013 </a:t>
            </a:r>
          </a:p>
          <a:p>
            <a:pPr algn="l"/>
            <a:r>
              <a:rPr lang="en-US" altLang="en-US" sz="844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Garrett, 2010 </a:t>
            </a:r>
            <a:endParaRPr lang="en-US" altLang="en-US" sz="1266"/>
          </a:p>
        </p:txBody>
      </p:sp>
    </p:spTree>
    <p:extLst>
      <p:ext uri="{BB962C8B-B14F-4D97-AF65-F5344CB8AC3E}">
        <p14:creationId xmlns:p14="http://schemas.microsoft.com/office/powerpoint/2010/main" val="359321185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/>
          </p:cNvSpPr>
          <p:nvPr/>
        </p:nvSpPr>
        <p:spPr bwMode="auto">
          <a:xfrm>
            <a:off x="2435945" y="1299210"/>
            <a:ext cx="6440867" cy="375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l"/>
            <a:r>
              <a:rPr lang="en-US" altLang="en-US" sz="1969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The impact of a dual vocational training (VT)</a:t>
            </a:r>
          </a:p>
        </p:txBody>
      </p:sp>
      <p:pic>
        <p:nvPicPr>
          <p:cNvPr id="7170" name="Picture 2" descr="pasted-image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189" y="2316139"/>
            <a:ext cx="4768453" cy="3242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1" name="Rectangle 3"/>
          <p:cNvSpPr>
            <a:spLocks/>
          </p:cNvSpPr>
          <p:nvPr/>
        </p:nvSpPr>
        <p:spPr bwMode="auto">
          <a:xfrm>
            <a:off x="1788543" y="2396336"/>
            <a:ext cx="3050259" cy="2214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l"/>
            <a:r>
              <a:rPr lang="en-US" altLang="en-US" sz="1266"/>
              <a:t>50y to change an educational system</a:t>
            </a:r>
          </a:p>
          <a:p>
            <a:pPr algn="l"/>
            <a:r>
              <a:rPr lang="en-US" altLang="en-US" sz="1266"/>
              <a:t>10y to implement und 40y labor replacement</a:t>
            </a:r>
          </a:p>
          <a:p>
            <a:pPr algn="l"/>
            <a:endParaRPr lang="en-US" altLang="en-US" sz="1266"/>
          </a:p>
          <a:p>
            <a:pPr algn="l"/>
            <a:r>
              <a:rPr lang="en-US" altLang="en-US" sz="1266"/>
              <a:t>HE: Demand of 100 Mill</a:t>
            </a:r>
          </a:p>
          <a:p>
            <a:pPr algn="l"/>
            <a:endParaRPr lang="en-US" altLang="en-US" sz="1266"/>
          </a:p>
          <a:p>
            <a:pPr algn="l"/>
            <a:r>
              <a:rPr lang="en-US" altLang="en-US" sz="1266"/>
              <a:t>Entering Labor Force: 100 Mill (-2025)</a:t>
            </a:r>
          </a:p>
          <a:p>
            <a:pPr algn="l"/>
            <a:endParaRPr lang="en-US" altLang="en-US" sz="1266"/>
          </a:p>
          <a:p>
            <a:pPr algn="l"/>
            <a:r>
              <a:rPr lang="en-US" altLang="en-US" sz="1266"/>
              <a:t>Higher Education is not Vocational Training</a:t>
            </a:r>
          </a:p>
          <a:p>
            <a:pPr algn="l"/>
            <a:endParaRPr lang="en-US" altLang="en-US" sz="1266"/>
          </a:p>
          <a:p>
            <a:pPr algn="l"/>
            <a:r>
              <a:rPr lang="en-US" altLang="en-US" sz="1266"/>
              <a:t>VT: 500y experiences dual system</a:t>
            </a:r>
          </a:p>
          <a:p>
            <a:pPr algn="l"/>
            <a:endParaRPr lang="en-US" altLang="en-US" sz="1266"/>
          </a:p>
        </p:txBody>
      </p:sp>
    </p:spTree>
    <p:extLst>
      <p:ext uri="{BB962C8B-B14F-4D97-AF65-F5344CB8AC3E}">
        <p14:creationId xmlns:p14="http://schemas.microsoft.com/office/powerpoint/2010/main" val="209782120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2538636" y="1659126"/>
            <a:ext cx="4033156" cy="331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l"/>
            <a:r>
              <a:rPr lang="en-US" altLang="en-US" sz="168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On Future Education: Conclusion</a:t>
            </a:r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2325440" y="2729036"/>
            <a:ext cx="7344511" cy="1629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l"/>
            <a:endParaRPr lang="en-US" altLang="en-US" sz="1687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  <a:p>
            <a:pPr algn="l"/>
            <a:r>
              <a:rPr lang="en-US" altLang="en-US" sz="168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(Inter-) personell factors &gt; institutional factors</a:t>
            </a:r>
          </a:p>
          <a:p>
            <a:pPr algn="l"/>
            <a:endParaRPr lang="en-US" altLang="en-US" sz="1687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  <a:p>
            <a:pPr algn="l"/>
            <a:r>
              <a:rPr lang="en-US" altLang="en-US" sz="168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Life Science demonstrates the importance of a Creativity Response</a:t>
            </a:r>
          </a:p>
          <a:p>
            <a:pPr algn="l"/>
            <a:endParaRPr lang="en-US" altLang="en-US" sz="1687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  <a:p>
            <a:pPr algn="l"/>
            <a:r>
              <a:rPr lang="en-US" altLang="en-US" sz="168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Vocational Training &gt; Traditional Higher Education</a:t>
            </a:r>
            <a:endParaRPr lang="en-US" altLang="en-US" sz="1266"/>
          </a:p>
        </p:txBody>
      </p:sp>
    </p:spTree>
    <p:extLst>
      <p:ext uri="{BB962C8B-B14F-4D97-AF65-F5344CB8AC3E}">
        <p14:creationId xmlns:p14="http://schemas.microsoft.com/office/powerpoint/2010/main" val="46317477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Widescreen</PresentationFormat>
  <Paragraphs>80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Helvetica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Vasugi Balaji</dc:creator>
  <cp:lastModifiedBy>Vasugi Balaji</cp:lastModifiedBy>
  <cp:revision>1</cp:revision>
  <dcterms:created xsi:type="dcterms:W3CDTF">2015-11-16T07:06:27Z</dcterms:created>
  <dcterms:modified xsi:type="dcterms:W3CDTF">2015-11-16T07:06:51Z</dcterms:modified>
</cp:coreProperties>
</file>