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99" r:id="rId3"/>
    <p:sldId id="382" r:id="rId4"/>
    <p:sldId id="346" r:id="rId5"/>
    <p:sldId id="348" r:id="rId6"/>
    <p:sldId id="383" r:id="rId7"/>
    <p:sldId id="384" r:id="rId8"/>
    <p:sldId id="385" r:id="rId9"/>
    <p:sldId id="381" r:id="rId10"/>
    <p:sldId id="386" r:id="rId11"/>
    <p:sldId id="387" r:id="rId12"/>
    <p:sldId id="388" r:id="rId13"/>
    <p:sldId id="345" r:id="rId14"/>
  </p:sldIdLst>
  <p:sldSz cx="9144000" cy="6858000" type="screen4x3"/>
  <p:notesSz cx="6797675" cy="987425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3000" autoAdjust="0"/>
  </p:normalViewPr>
  <p:slideViewPr>
    <p:cSldViewPr>
      <p:cViewPr varScale="1">
        <p:scale>
          <a:sx n="52" d="100"/>
          <a:sy n="52" d="100"/>
        </p:scale>
        <p:origin x="-9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6B50C-D64F-4CB5-979F-9AF7FC5AE648}" type="datetimeFigureOut">
              <a:rPr lang="en-GB" smtClean="0"/>
              <a:pPr/>
              <a:t>15/09/2012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77752-558B-4103-9549-A7A83C0B434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727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3D39B6-C073-4165-9FA2-32AE3E9CEDB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195CFD-DFD6-449E-81D0-C583BABA3943}" type="slidenum">
              <a:rPr lang="en-GB"/>
              <a:pPr>
                <a:defRPr/>
              </a:pPr>
              <a:t>11</a:t>
            </a:fld>
            <a:endParaRPr lang="en-GB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23A025-84BF-4B13-ABB2-8682758CC9B3}" type="slidenum">
              <a:rPr lang="en-GB"/>
              <a:pPr>
                <a:defRPr/>
              </a:pPr>
              <a:t>13</a:t>
            </a:fld>
            <a:endParaRPr lang="en-GB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70DD2-7FFE-4306-8790-B2BFB078B062}" type="slidenum">
              <a:rPr lang="en-GB"/>
              <a:pPr/>
              <a:t>2</a:t>
            </a:fld>
            <a:endParaRPr lang="en-GB"/>
          </a:p>
        </p:txBody>
      </p:sp>
      <p:sp>
        <p:nvSpPr>
          <p:cNvPr id="43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78E73B-C84B-4272-B223-8EABB4277A93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195CFD-DFD6-449E-81D0-C583BABA3943}" type="slidenum">
              <a:rPr lang="en-GB"/>
              <a:pPr>
                <a:defRPr/>
              </a:pPr>
              <a:t>4</a:t>
            </a:fld>
            <a:endParaRPr lang="en-GB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195CFD-DFD6-449E-81D0-C583BABA3943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195CFD-DFD6-449E-81D0-C583BABA3943}" type="slidenum">
              <a:rPr lang="en-GB"/>
              <a:pPr>
                <a:defRPr/>
              </a:pPr>
              <a:t>6</a:t>
            </a:fld>
            <a:endParaRPr lang="en-GB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195CFD-DFD6-449E-81D0-C583BABA3943}" type="slidenum">
              <a:rPr lang="en-GB"/>
              <a:pPr>
                <a:defRPr/>
              </a:pPr>
              <a:t>7</a:t>
            </a:fld>
            <a:endParaRPr lang="en-GB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195CFD-DFD6-449E-81D0-C583BABA3943}" type="slidenum">
              <a:rPr lang="en-GB"/>
              <a:pPr>
                <a:defRPr/>
              </a:pPr>
              <a:t>8</a:t>
            </a:fld>
            <a:endParaRPr lang="en-GB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195CFD-DFD6-449E-81D0-C583BABA3943}" type="slidenum">
              <a:rPr lang="en-GB"/>
              <a:pPr>
                <a:defRPr/>
              </a:pPr>
              <a:t>10</a:t>
            </a:fld>
            <a:endParaRPr lang="en-GB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1513" y="123825"/>
            <a:ext cx="1916112" cy="6073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23825"/>
            <a:ext cx="5599113" cy="6073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" y="123825"/>
            <a:ext cx="7642225" cy="9286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549400"/>
            <a:ext cx="3440113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592513" y="1549400"/>
            <a:ext cx="34417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592513" y="3949700"/>
            <a:ext cx="34417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549400"/>
            <a:ext cx="3440113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2513" y="1549400"/>
            <a:ext cx="34417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 descr="balk2"/>
          <p:cNvSpPr txBox="1">
            <a:spLocks noChangeArrowheads="1"/>
          </p:cNvSpPr>
          <p:nvPr/>
        </p:nvSpPr>
        <p:spPr bwMode="auto">
          <a:xfrm>
            <a:off x="0" y="6524625"/>
            <a:ext cx="9144000" cy="333375"/>
          </a:xfrm>
          <a:prstGeom prst="rect">
            <a:avLst/>
          </a:prstGeom>
          <a:blipFill dpi="0" rotWithShape="0">
            <a:blip r:embed="rId1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6545263">
              <a:defRPr/>
            </a:pPr>
            <a:endParaRPr lang="hr-HR" sz="800">
              <a:solidFill>
                <a:srgbClr val="FFFF99"/>
              </a:solidFill>
              <a:cs typeface="Arial" charset="0"/>
            </a:endParaRPr>
          </a:p>
          <a:p>
            <a:pPr marL="6545263">
              <a:defRPr/>
            </a:pPr>
            <a:endParaRPr lang="hr-HR" sz="800">
              <a:solidFill>
                <a:srgbClr val="FFFF99"/>
              </a:solidFill>
              <a:cs typeface="Arial" charset="0"/>
            </a:endParaRPr>
          </a:p>
          <a:p>
            <a:pPr marL="6545263">
              <a:defRPr/>
            </a:pPr>
            <a:r>
              <a:rPr lang="en-US" sz="800">
                <a:solidFill>
                  <a:srgbClr val="FFFF99"/>
                </a:solidFill>
                <a:cs typeface="Arial" charset="0"/>
              </a:rPr>
              <a:t>©</a:t>
            </a:r>
            <a:r>
              <a:rPr lang="hr-HR" sz="800">
                <a:solidFill>
                  <a:srgbClr val="FFFF99"/>
                </a:solidFill>
                <a:cs typeface="Arial" charset="0"/>
              </a:rPr>
              <a:t> FSB 2011.</a:t>
            </a:r>
            <a:endParaRPr lang="en-GB" sz="800">
              <a:solidFill>
                <a:srgbClr val="FFFF99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400" y="123825"/>
            <a:ext cx="7642225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49400"/>
            <a:ext cx="7034213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42188" y="1638300"/>
            <a:ext cx="15557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  <p:pic>
        <p:nvPicPr>
          <p:cNvPr id="2055" name="Picture 9" descr="sveuclogo2"/>
          <p:cNvPicPr>
            <a:picLocks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745413" y="6524625"/>
            <a:ext cx="3317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1" descr="FSB_znak__logo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101013" y="6527800"/>
            <a:ext cx="1042987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0" y="1052513"/>
            <a:ext cx="7667625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endParaRPr lang="hr-HR"/>
          </a:p>
        </p:txBody>
      </p:sp>
      <p:pic>
        <p:nvPicPr>
          <p:cNvPr id="10" name="Picture 76" descr="zaglavlje 300dpi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0"/>
            <a:ext cx="9144000" cy="153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marL="287338" indent="-287338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+mj-lt"/>
          <a:ea typeface="+mj-ea"/>
          <a:cs typeface="+mj-cs"/>
        </a:defRPr>
      </a:lvl1pPr>
      <a:lvl2pPr marL="287338" indent="-287338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2pPr>
      <a:lvl3pPr marL="287338" indent="-287338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3pPr>
      <a:lvl4pPr marL="287338" indent="-287338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4pPr>
      <a:lvl5pPr marL="287338" indent="-287338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5pPr>
      <a:lvl6pPr marL="744538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6pPr>
      <a:lvl7pPr marL="1201738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7pPr>
      <a:lvl8pPr marL="1658938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8pPr>
      <a:lvl9pPr marL="2116138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9pPr>
    </p:titleStyle>
    <p:bodyStyle>
      <a:lvl1pPr marL="573088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1049338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chemeClr val="accent2"/>
        </a:buClr>
        <a:buChar char="◦"/>
        <a:defRPr sz="2400">
          <a:solidFill>
            <a:schemeClr val="tx1"/>
          </a:solidFill>
          <a:latin typeface="+mn-lt"/>
        </a:defRPr>
      </a:lvl2pPr>
      <a:lvl3pPr marL="1468438" indent="-2286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chemeClr val="accent2"/>
        </a:buClr>
        <a:buChar char="◦"/>
        <a:defRPr sz="2000">
          <a:solidFill>
            <a:schemeClr val="tx1"/>
          </a:solidFill>
          <a:latin typeface="+mn-lt"/>
        </a:defRPr>
      </a:lvl3pPr>
      <a:lvl4pPr marL="1887538" indent="-2286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chemeClr val="accent2"/>
        </a:buClr>
        <a:buChar char="◦"/>
        <a:defRPr sz="2000">
          <a:solidFill>
            <a:schemeClr val="tx1"/>
          </a:solidFill>
          <a:latin typeface="+mn-lt"/>
        </a:defRPr>
      </a:lvl4pPr>
      <a:lvl5pPr marL="2306638" indent="-2286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chemeClr val="accent2"/>
        </a:buClr>
        <a:buChar char="◦"/>
        <a:defRPr sz="2000">
          <a:solidFill>
            <a:schemeClr val="tx1"/>
          </a:solidFill>
          <a:latin typeface="+mn-lt"/>
        </a:defRPr>
      </a:lvl5pPr>
      <a:lvl6pPr marL="2763838" indent="-2286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chemeClr val="accent2"/>
        </a:buClr>
        <a:buChar char="◦"/>
        <a:defRPr sz="2000">
          <a:solidFill>
            <a:schemeClr val="tx1"/>
          </a:solidFill>
          <a:latin typeface="+mn-lt"/>
        </a:defRPr>
      </a:lvl6pPr>
      <a:lvl7pPr marL="3221038" indent="-2286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chemeClr val="accent2"/>
        </a:buClr>
        <a:buChar char="◦"/>
        <a:defRPr sz="2000">
          <a:solidFill>
            <a:schemeClr val="tx1"/>
          </a:solidFill>
          <a:latin typeface="+mn-lt"/>
        </a:defRPr>
      </a:lvl7pPr>
      <a:lvl8pPr marL="3678238" indent="-2286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chemeClr val="accent2"/>
        </a:buClr>
        <a:buChar char="◦"/>
        <a:defRPr sz="2000">
          <a:solidFill>
            <a:schemeClr val="tx1"/>
          </a:solidFill>
          <a:latin typeface="+mn-lt"/>
        </a:defRPr>
      </a:lvl8pPr>
      <a:lvl9pPr marL="4135438" indent="-2286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chemeClr val="accent2"/>
        </a:buClr>
        <a:buChar char="◦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0" y="1772816"/>
            <a:ext cx="9144000" cy="4038704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None/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International Conference on Nuclear Threats and Security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accent2">
                  <a:lumMod val="50000"/>
                </a:schemeClr>
              </a:solidFill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</a:rPr>
              <a:t>Session II: Nuclear Energy and Nuclear Weapons - Inter/Intra State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</a:rPr>
              <a:t>Conflicts</a:t>
            </a:r>
            <a:r>
              <a:rPr lang="hr-HR" sz="3600" b="1" dirty="0" smtClean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</a:rPr>
              <a:t>and 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</a:rPr>
              <a:t>WMD - The Role of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</a:rPr>
              <a:t>NATO</a:t>
            </a:r>
          </a:p>
          <a:p>
            <a:pPr algn="ctr" eaLnBrk="1" hangingPunct="1">
              <a:lnSpc>
                <a:spcPct val="80000"/>
              </a:lnSpc>
              <a:buNone/>
            </a:pPr>
            <a:endParaRPr lang="en-US" sz="3600" b="1" dirty="0" smtClean="0">
              <a:solidFill>
                <a:schemeClr val="accent2">
                  <a:lumMod val="50000"/>
                </a:schemeClr>
              </a:solidFill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</a:rPr>
              <a:t>The role of nuclear energy</a:t>
            </a:r>
            <a:endParaRPr lang="hr-HR" sz="3600" b="1" dirty="0" smtClean="0">
              <a:solidFill>
                <a:schemeClr val="accent2">
                  <a:lumMod val="50000"/>
                </a:schemeClr>
              </a:solidFill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endParaRPr lang="hr-HR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2521" name="Text Box 9"/>
          <p:cNvSpPr txBox="1">
            <a:spLocks noChangeArrowheads="1"/>
          </p:cNvSpPr>
          <p:nvPr/>
        </p:nvSpPr>
        <p:spPr bwMode="auto">
          <a:xfrm>
            <a:off x="432048" y="5779247"/>
            <a:ext cx="8244408" cy="1034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hr-HR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Prof.dr.sc. Neven Duić,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University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Zagreb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Faculty of Mechanical Engineering and Naval Architecture (UNIZAG FSB)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hr-HR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844824"/>
            <a:ext cx="8289925" cy="4464496"/>
          </a:xfrm>
          <a:noFill/>
        </p:spPr>
        <p:txBody>
          <a:bodyPr/>
          <a:lstStyle/>
          <a:p>
            <a:pPr marL="449263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3600" dirty="0" smtClean="0">
                <a:solidFill>
                  <a:srgbClr val="000099"/>
                </a:solidFill>
                <a:effectLst/>
              </a:rPr>
              <a:t>Storage technologies</a:t>
            </a:r>
          </a:p>
          <a:p>
            <a:pPr marL="1344613" lvl="2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2800" dirty="0" smtClean="0">
                <a:solidFill>
                  <a:srgbClr val="000099"/>
                </a:solidFill>
              </a:rPr>
              <a:t>Heat </a:t>
            </a:r>
            <a:r>
              <a:rPr lang="en-GB" sz="2800" dirty="0">
                <a:solidFill>
                  <a:srgbClr val="000099"/>
                </a:solidFill>
              </a:rPr>
              <a:t>storage is </a:t>
            </a:r>
            <a:r>
              <a:rPr lang="en-GB" sz="2800" dirty="0" smtClean="0">
                <a:solidFill>
                  <a:srgbClr val="000099"/>
                </a:solidFill>
              </a:rPr>
              <a:t>cheapest</a:t>
            </a:r>
          </a:p>
          <a:p>
            <a:pPr marL="1344613" lvl="2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2800" dirty="0" smtClean="0">
                <a:solidFill>
                  <a:srgbClr val="000099"/>
                </a:solidFill>
              </a:rPr>
              <a:t>Pump storage – how to finance it?</a:t>
            </a:r>
          </a:p>
          <a:p>
            <a:pPr marL="1763713" lvl="3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2800" dirty="0" smtClean="0">
                <a:solidFill>
                  <a:srgbClr val="000099"/>
                </a:solidFill>
              </a:rPr>
              <a:t>Market arbitrage</a:t>
            </a:r>
          </a:p>
          <a:p>
            <a:pPr marL="1763713" lvl="3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2800" dirty="0" smtClean="0">
                <a:solidFill>
                  <a:srgbClr val="000099"/>
                </a:solidFill>
              </a:rPr>
              <a:t>Capacity market</a:t>
            </a:r>
          </a:p>
          <a:p>
            <a:pPr marL="1763713" lvl="3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2800" dirty="0" smtClean="0">
                <a:solidFill>
                  <a:srgbClr val="000099"/>
                </a:solidFill>
              </a:rPr>
              <a:t>Feed in tariff</a:t>
            </a:r>
          </a:p>
          <a:p>
            <a:pPr marL="1344613" lvl="2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2800" dirty="0" smtClean="0">
                <a:solidFill>
                  <a:srgbClr val="000099"/>
                </a:solidFill>
              </a:rPr>
              <a:t>Batteries too expensive to invest, but if already there? Transport electrification!  </a:t>
            </a:r>
            <a:endParaRPr lang="en-GB" sz="2800" dirty="0">
              <a:solidFill>
                <a:srgbClr val="000099"/>
              </a:solidFill>
            </a:endParaRPr>
          </a:p>
          <a:p>
            <a:pPr marL="925513" lvl="1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endParaRPr lang="en-GB" sz="3200" dirty="0" smtClean="0">
              <a:solidFill>
                <a:srgbClr val="000099"/>
              </a:solidFill>
              <a:effectLst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908175" y="1052513"/>
            <a:ext cx="7235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b="1" dirty="0" smtClean="0"/>
              <a:t>Storage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349749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571625"/>
            <a:ext cx="8289925" cy="4737695"/>
          </a:xfrm>
          <a:noFill/>
        </p:spPr>
        <p:txBody>
          <a:bodyPr/>
          <a:lstStyle/>
          <a:p>
            <a:pPr marL="449263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3600" dirty="0" smtClean="0">
                <a:solidFill>
                  <a:srgbClr val="000099"/>
                </a:solidFill>
              </a:rPr>
              <a:t>There is place for nuclear in future but the energy system has to be completely overhauled</a:t>
            </a:r>
          </a:p>
          <a:p>
            <a:pPr marL="449263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3600" dirty="0" smtClean="0">
                <a:solidFill>
                  <a:srgbClr val="000099"/>
                </a:solidFill>
              </a:rPr>
              <a:t>Since it will anyway have to happen, nuclear sector should push for early adoption</a:t>
            </a:r>
          </a:p>
          <a:p>
            <a:pPr marL="449263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3600" dirty="0" smtClean="0">
                <a:solidFill>
                  <a:srgbClr val="000099"/>
                </a:solidFill>
              </a:rPr>
              <a:t>Keeping nuclear energy is a way to pay for continued safeguarding of fissile material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908175" y="1052513"/>
            <a:ext cx="7235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b="1" dirty="0" smtClean="0"/>
              <a:t>Nuclear</a:t>
            </a:r>
            <a:r>
              <a:rPr lang="hr-HR" sz="2800" b="1" dirty="0" smtClean="0"/>
              <a:t> </a:t>
            </a:r>
            <a:r>
              <a:rPr lang="en-GB" sz="2800" b="1" dirty="0" smtClean="0"/>
              <a:t>energy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437475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smtClean="0"/>
          </a:p>
          <a:p>
            <a:pPr>
              <a:defRPr/>
            </a:pPr>
            <a:endParaRPr lang="en-GB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40" r="7625" b="5040"/>
          <a:stretch/>
        </p:blipFill>
        <p:spPr bwMode="auto">
          <a:xfrm>
            <a:off x="-20592" y="3408"/>
            <a:ext cx="9144000" cy="447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67544" y="4476420"/>
            <a:ext cx="8289925" cy="183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573088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9338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◦"/>
              <a:defRPr sz="2400">
                <a:solidFill>
                  <a:schemeClr val="tx1"/>
                </a:solidFill>
                <a:latin typeface="+mn-lt"/>
              </a:defRPr>
            </a:lvl2pPr>
            <a:lvl3pPr marL="1468438" indent="-2286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◦"/>
              <a:defRPr sz="2000">
                <a:solidFill>
                  <a:schemeClr val="tx1"/>
                </a:solidFill>
                <a:latin typeface="+mn-lt"/>
              </a:defRPr>
            </a:lvl3pPr>
            <a:lvl4pPr marL="1887538" indent="-2286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◦"/>
              <a:defRPr sz="2000">
                <a:solidFill>
                  <a:schemeClr val="tx1"/>
                </a:solidFill>
                <a:latin typeface="+mn-lt"/>
              </a:defRPr>
            </a:lvl4pPr>
            <a:lvl5pPr marL="2306638" indent="-2286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◦"/>
              <a:defRPr sz="2000">
                <a:solidFill>
                  <a:schemeClr val="tx1"/>
                </a:solidFill>
                <a:latin typeface="+mn-lt"/>
              </a:defRPr>
            </a:lvl5pPr>
            <a:lvl6pPr marL="2763838" indent="-2286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◦"/>
              <a:defRPr sz="2000">
                <a:solidFill>
                  <a:schemeClr val="tx1"/>
                </a:solidFill>
                <a:latin typeface="+mn-lt"/>
              </a:defRPr>
            </a:lvl6pPr>
            <a:lvl7pPr marL="3221038" indent="-2286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◦"/>
              <a:defRPr sz="2000">
                <a:solidFill>
                  <a:schemeClr val="tx1"/>
                </a:solidFill>
                <a:latin typeface="+mn-lt"/>
              </a:defRPr>
            </a:lvl7pPr>
            <a:lvl8pPr marL="3678238" indent="-2286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◦"/>
              <a:defRPr sz="2000">
                <a:solidFill>
                  <a:schemeClr val="tx1"/>
                </a:solidFill>
                <a:latin typeface="+mn-lt"/>
              </a:defRPr>
            </a:lvl8pPr>
            <a:lvl9pPr marL="4135438" indent="-2286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◦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Clr>
                <a:srgbClr val="000099"/>
              </a:buClr>
              <a:buNone/>
            </a:pPr>
            <a:r>
              <a:rPr lang="en-GB" sz="3200" dirty="0" smtClean="0">
                <a:solidFill>
                  <a:srgbClr val="000099"/>
                </a:solidFill>
              </a:rPr>
              <a:t>8</a:t>
            </a:r>
            <a:r>
              <a:rPr lang="en-GB" sz="3200" baseline="30000" dirty="0" smtClean="0">
                <a:solidFill>
                  <a:srgbClr val="000099"/>
                </a:solidFill>
              </a:rPr>
              <a:t>th</a:t>
            </a:r>
            <a:r>
              <a:rPr lang="en-GB" sz="3200" dirty="0" smtClean="0">
                <a:solidFill>
                  <a:srgbClr val="000099"/>
                </a:solidFill>
              </a:rPr>
              <a:t> Conference on Sustainable Development of Energy, Water and Environment Systems, Dubrovnik, September 22-27, 2013</a:t>
            </a:r>
          </a:p>
          <a:p>
            <a:pPr marL="0" indent="0" algn="ctr" eaLnBrk="1" hangingPunct="1">
              <a:lnSpc>
                <a:spcPct val="90000"/>
              </a:lnSpc>
              <a:buClr>
                <a:srgbClr val="000099"/>
              </a:buClr>
              <a:buNone/>
            </a:pPr>
            <a:r>
              <a:rPr lang="en-GB" sz="3200" u="sng" dirty="0">
                <a:solidFill>
                  <a:srgbClr val="000099"/>
                </a:solidFill>
              </a:rPr>
              <a:t>http://</a:t>
            </a:r>
            <a:r>
              <a:rPr lang="en-GB" sz="3200" u="sng" dirty="0" smtClean="0">
                <a:solidFill>
                  <a:srgbClr val="000099"/>
                </a:solidFill>
              </a:rPr>
              <a:t>www.dubrovnik2013.sdewes.org </a:t>
            </a:r>
          </a:p>
        </p:txBody>
      </p:sp>
    </p:spTree>
    <p:extLst>
      <p:ext uri="{BB962C8B-B14F-4D97-AF65-F5344CB8AC3E}">
        <p14:creationId xmlns:p14="http://schemas.microsoft.com/office/powerpoint/2010/main" val="3877417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549400"/>
            <a:ext cx="9144000" cy="4648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r-HR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r-HR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sz="2800" dirty="0" smtClean="0">
                <a:solidFill>
                  <a:srgbClr val="000099"/>
                </a:solidFill>
              </a:rPr>
              <a:t>THANK YOU FOR YOUR ATTENTION!</a:t>
            </a:r>
            <a:endParaRPr lang="sr-Cyrl-CS" sz="2800" dirty="0" smtClean="0">
              <a:solidFill>
                <a:srgbClr val="000099"/>
              </a:solidFill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hr-HR" sz="4000" dirty="0" smtClean="0">
              <a:solidFill>
                <a:srgbClr val="000099"/>
              </a:solidFill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r-HR" dirty="0" smtClean="0">
              <a:solidFill>
                <a:srgbClr val="000099"/>
              </a:solidFill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r-HR" dirty="0" smtClean="0">
              <a:solidFill>
                <a:srgbClr val="000099"/>
              </a:solidFill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>
              <a:solidFill>
                <a:srgbClr val="000099"/>
              </a:solidFill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u="sng" dirty="0" err="1" smtClean="0"/>
              <a:t>Neven.Duic</a:t>
            </a:r>
            <a:r>
              <a:rPr lang="en-US" u="sng" dirty="0" smtClean="0"/>
              <a:t>@</a:t>
            </a:r>
            <a:r>
              <a:rPr lang="en-US" u="sng" dirty="0" err="1" smtClean="0"/>
              <a:t>fsb.hr</a:t>
            </a:r>
            <a:endParaRPr lang="en-US" u="sng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55763"/>
            <a:ext cx="8289925" cy="4941887"/>
          </a:xfrm>
          <a:noFill/>
        </p:spPr>
        <p:txBody>
          <a:bodyPr/>
          <a:lstStyle/>
          <a:p>
            <a:pPr marL="355600" indent="-355600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b="1">
                <a:solidFill>
                  <a:srgbClr val="000099"/>
                </a:solidFill>
                <a:effectLst/>
              </a:rPr>
              <a:t>Security of energy supply</a:t>
            </a:r>
          </a:p>
          <a:p>
            <a:pPr marL="820738" lvl="1">
              <a:lnSpc>
                <a:spcPct val="90000"/>
              </a:lnSpc>
              <a:buClr>
                <a:srgbClr val="000099"/>
              </a:buClr>
              <a:buFontTx/>
              <a:buChar char="•"/>
            </a:pPr>
            <a:r>
              <a:rPr lang="en-GB" sz="2400" b="1">
                <a:solidFill>
                  <a:srgbClr val="000099"/>
                </a:solidFill>
                <a:effectLst/>
              </a:rPr>
              <a:t>Import dependence from 50% to 70% by 2030</a:t>
            </a:r>
          </a:p>
          <a:p>
            <a:pPr marL="355600" indent="-355600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b="1">
                <a:solidFill>
                  <a:srgbClr val="000099"/>
                </a:solidFill>
                <a:effectLst/>
              </a:rPr>
              <a:t>Employment and regional development policies</a:t>
            </a:r>
          </a:p>
          <a:p>
            <a:pPr marL="820738" lvl="1">
              <a:lnSpc>
                <a:spcPct val="90000"/>
              </a:lnSpc>
              <a:buClr>
                <a:srgbClr val="000099"/>
              </a:buClr>
              <a:buFontTx/>
              <a:buChar char="•"/>
            </a:pPr>
            <a:r>
              <a:rPr lang="en-GB" sz="2400" b="1">
                <a:solidFill>
                  <a:srgbClr val="000099"/>
                </a:solidFill>
                <a:effectLst/>
              </a:rPr>
              <a:t>Deindustrialization and trade liberalization</a:t>
            </a:r>
          </a:p>
          <a:p>
            <a:pPr marL="820738" lvl="1">
              <a:lnSpc>
                <a:spcPct val="90000"/>
              </a:lnSpc>
              <a:buClr>
                <a:srgbClr val="000099"/>
              </a:buClr>
              <a:buFontTx/>
              <a:buChar char="•"/>
            </a:pPr>
            <a:r>
              <a:rPr lang="en-GB" sz="2400" b="1">
                <a:solidFill>
                  <a:srgbClr val="000099"/>
                </a:solidFill>
                <a:effectLst/>
              </a:rPr>
              <a:t>“Boosting growth and jobs by meeting our climate change commitments”</a:t>
            </a:r>
          </a:p>
          <a:p>
            <a:pPr marL="355600" indent="-355600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b="1">
                <a:solidFill>
                  <a:srgbClr val="000099"/>
                </a:solidFill>
                <a:effectLst/>
              </a:rPr>
              <a:t>Mitigation of global warming</a:t>
            </a:r>
          </a:p>
          <a:p>
            <a:pPr marL="355600" indent="-355600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b="1">
                <a:solidFill>
                  <a:srgbClr val="000099"/>
                </a:solidFill>
                <a:effectLst/>
              </a:rPr>
              <a:t>Environmental protection</a:t>
            </a:r>
          </a:p>
          <a:p>
            <a:pPr marL="355600" indent="-355600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b="1">
                <a:solidFill>
                  <a:srgbClr val="000099"/>
                </a:solidFill>
                <a:effectLst/>
              </a:rPr>
              <a:t>Sustainable development</a:t>
            </a:r>
          </a:p>
        </p:txBody>
      </p:sp>
      <p:sp>
        <p:nvSpPr>
          <p:cNvPr id="319496" name="Rectangle 8"/>
          <p:cNvSpPr>
            <a:spLocks noChangeArrowheads="1"/>
          </p:cNvSpPr>
          <p:nvPr/>
        </p:nvSpPr>
        <p:spPr bwMode="auto">
          <a:xfrm>
            <a:off x="1908175" y="1125538"/>
            <a:ext cx="72358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400" b="1" dirty="0"/>
              <a:t>EU energy context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66728"/>
            <a:ext cx="9144000" cy="486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043608" y="980728"/>
            <a:ext cx="81003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000099"/>
                </a:solidFill>
              </a:rPr>
              <a:t>RES Directive actually works</a:t>
            </a:r>
            <a:endParaRPr lang="en-GB" sz="3200" b="1" dirty="0">
              <a:solidFill>
                <a:srgbClr val="000099"/>
              </a:solidFill>
            </a:endParaRP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8172450" y="1700213"/>
            <a:ext cx="792163" cy="14446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0245" name="Text Box 8"/>
          <p:cNvSpPr txBox="1">
            <a:spLocks noChangeArrowheads="1"/>
          </p:cNvSpPr>
          <p:nvPr/>
        </p:nvSpPr>
        <p:spPr bwMode="auto">
          <a:xfrm>
            <a:off x="3707904" y="2420888"/>
            <a:ext cx="4751387" cy="120032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solidFill>
                  <a:srgbClr val="000000"/>
                </a:solidFill>
              </a:rPr>
              <a:t>EU electricity generation installed capacity net change</a:t>
            </a:r>
            <a:r>
              <a:rPr lang="hr-HR" sz="2400" b="1" dirty="0" smtClean="0">
                <a:solidFill>
                  <a:srgbClr val="000000"/>
                </a:solidFill>
              </a:rPr>
              <a:t>, 2000-201</a:t>
            </a:r>
            <a:r>
              <a:rPr lang="en-GB" sz="2400" b="1" dirty="0" smtClean="0">
                <a:solidFill>
                  <a:srgbClr val="000000"/>
                </a:solidFill>
              </a:rPr>
              <a:t>1</a:t>
            </a:r>
            <a:r>
              <a:rPr lang="hr-HR" sz="2400" b="1" dirty="0" smtClean="0">
                <a:solidFill>
                  <a:srgbClr val="000000"/>
                </a:solidFill>
              </a:rPr>
              <a:t> [</a:t>
            </a:r>
            <a:r>
              <a:rPr lang="en-GB" sz="2400" b="1" dirty="0" smtClean="0">
                <a:solidFill>
                  <a:srgbClr val="000000"/>
                </a:solidFill>
              </a:rPr>
              <a:t>G</a:t>
            </a:r>
            <a:r>
              <a:rPr lang="hr-HR" sz="2400" b="1" dirty="0" smtClean="0">
                <a:solidFill>
                  <a:srgbClr val="000000"/>
                </a:solidFill>
              </a:rPr>
              <a:t>W</a:t>
            </a:r>
            <a:r>
              <a:rPr lang="hr-HR" sz="2400" b="1" dirty="0">
                <a:solidFill>
                  <a:srgbClr val="000000"/>
                </a:solidFill>
              </a:rPr>
              <a:t>], EWEA</a:t>
            </a:r>
            <a:endParaRPr lang="en-GB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440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289925" cy="4248472"/>
          </a:xfrm>
          <a:noFill/>
        </p:spPr>
        <p:txBody>
          <a:bodyPr/>
          <a:lstStyle/>
          <a:p>
            <a:pPr marL="449263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3600" dirty="0" smtClean="0">
                <a:solidFill>
                  <a:srgbClr val="000099"/>
                </a:solidFill>
                <a:effectLst/>
              </a:rPr>
              <a:t>Nuclear in energy </a:t>
            </a:r>
            <a:r>
              <a:rPr lang="en-GB" sz="3600" dirty="0" smtClean="0">
                <a:solidFill>
                  <a:srgbClr val="000099"/>
                </a:solidFill>
              </a:rPr>
              <a:t>system</a:t>
            </a:r>
            <a:endParaRPr lang="en-GB" sz="3600" dirty="0" smtClean="0">
              <a:solidFill>
                <a:srgbClr val="000099"/>
              </a:solidFill>
              <a:effectLst/>
            </a:endParaRPr>
          </a:p>
          <a:p>
            <a:pPr marL="925513" lvl="1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2800" dirty="0" smtClean="0">
                <a:solidFill>
                  <a:srgbClr val="000099"/>
                </a:solidFill>
              </a:rPr>
              <a:t>Base load due to low flexibility, high investment cost and low fuel cost</a:t>
            </a:r>
          </a:p>
          <a:p>
            <a:pPr marL="476250" lvl="1" indent="0" eaLnBrk="1" hangingPunct="1">
              <a:lnSpc>
                <a:spcPct val="90000"/>
              </a:lnSpc>
              <a:buClr>
                <a:srgbClr val="000099"/>
              </a:buClr>
              <a:buNone/>
            </a:pPr>
            <a:endParaRPr lang="en-GB" sz="2800" dirty="0" smtClean="0">
              <a:solidFill>
                <a:srgbClr val="000099"/>
              </a:solidFill>
            </a:endParaRPr>
          </a:p>
          <a:p>
            <a:pPr marL="476250" lvl="1" indent="0" eaLnBrk="1" hangingPunct="1">
              <a:lnSpc>
                <a:spcPct val="90000"/>
              </a:lnSpc>
              <a:buClr>
                <a:srgbClr val="000099"/>
              </a:buClr>
              <a:buNone/>
            </a:pPr>
            <a:endParaRPr lang="en-GB" sz="2800" dirty="0" smtClean="0">
              <a:solidFill>
                <a:srgbClr val="000099"/>
              </a:solidFill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908175" y="1052513"/>
            <a:ext cx="7235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2800" b="1" dirty="0" err="1" smtClean="0"/>
              <a:t>The</a:t>
            </a:r>
            <a:r>
              <a:rPr lang="hr-HR" sz="2800" b="1" dirty="0" smtClean="0"/>
              <a:t> role </a:t>
            </a:r>
            <a:r>
              <a:rPr lang="hr-HR" sz="2800" b="1" dirty="0" err="1" smtClean="0"/>
              <a:t>of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nuclear</a:t>
            </a:r>
            <a:endParaRPr lang="en-GB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2132856"/>
            <a:ext cx="8289925" cy="3888432"/>
          </a:xfrm>
          <a:noFill/>
        </p:spPr>
        <p:txBody>
          <a:bodyPr/>
          <a:lstStyle/>
          <a:p>
            <a:pPr marL="449263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3600" dirty="0" smtClean="0">
                <a:solidFill>
                  <a:srgbClr val="000099"/>
                </a:solidFill>
                <a:effectLst/>
              </a:rPr>
              <a:t>Wind in energy system</a:t>
            </a:r>
          </a:p>
          <a:p>
            <a:pPr marL="925513" lvl="1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2800" dirty="0" smtClean="0">
                <a:solidFill>
                  <a:srgbClr val="000099"/>
                </a:solidFill>
              </a:rPr>
              <a:t>Cheapest RES power</a:t>
            </a:r>
          </a:p>
          <a:p>
            <a:pPr marL="925513" lvl="1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2800" dirty="0" smtClean="0">
                <a:solidFill>
                  <a:srgbClr val="000099"/>
                </a:solidFill>
                <a:effectLst/>
              </a:rPr>
              <a:t>Plentifully available nearly anywhere</a:t>
            </a:r>
          </a:p>
          <a:p>
            <a:pPr marL="925513" lvl="1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2800" dirty="0" smtClean="0">
                <a:solidFill>
                  <a:srgbClr val="000099"/>
                </a:solidFill>
              </a:rPr>
              <a:t>Intermittent: </a:t>
            </a:r>
          </a:p>
          <a:p>
            <a:pPr marL="1344613" lvl="2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2400" dirty="0" smtClean="0">
                <a:solidFill>
                  <a:srgbClr val="000099"/>
                </a:solidFill>
              </a:rPr>
              <a:t>15-20% yearly penetration possible without storage</a:t>
            </a:r>
          </a:p>
          <a:p>
            <a:pPr marL="1344613" lvl="2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2400" dirty="0" smtClean="0">
                <a:solidFill>
                  <a:srgbClr val="000099"/>
                </a:solidFill>
                <a:effectLst/>
              </a:rPr>
              <a:t>approximately 100% </a:t>
            </a:r>
            <a:r>
              <a:rPr lang="en-GB" sz="2400" dirty="0" err="1" smtClean="0">
                <a:solidFill>
                  <a:srgbClr val="000099"/>
                </a:solidFill>
                <a:effectLst/>
              </a:rPr>
              <a:t>momentaneous</a:t>
            </a:r>
            <a:r>
              <a:rPr lang="en-GB" sz="2400" dirty="0" smtClean="0">
                <a:solidFill>
                  <a:srgbClr val="000099"/>
                </a:solidFill>
                <a:effectLst/>
              </a:rPr>
              <a:t> penetration</a:t>
            </a:r>
            <a:endParaRPr lang="en-US" sz="2400" dirty="0" smtClean="0">
              <a:solidFill>
                <a:srgbClr val="000099"/>
              </a:solidFill>
              <a:effectLst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908175" y="1052513"/>
            <a:ext cx="72358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2800" b="1" dirty="0" err="1" smtClean="0"/>
              <a:t>The</a:t>
            </a:r>
            <a:r>
              <a:rPr lang="hr-HR" sz="2800" b="1" dirty="0" smtClean="0"/>
              <a:t> role of </a:t>
            </a:r>
            <a:r>
              <a:rPr lang="hr-HR" sz="2800" b="1" dirty="0" err="1" smtClean="0"/>
              <a:t>wind</a:t>
            </a:r>
            <a:endParaRPr lang="en-GB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908175" y="1052513"/>
            <a:ext cx="7235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b="1" dirty="0" smtClean="0"/>
              <a:t>Nuclear</a:t>
            </a:r>
            <a:r>
              <a:rPr lang="hr-HR" sz="2800" b="1" dirty="0" smtClean="0"/>
              <a:t> + </a:t>
            </a:r>
            <a:r>
              <a:rPr lang="hr-HR" sz="2800" b="1" dirty="0" err="1" smtClean="0"/>
              <a:t>wind</a:t>
            </a:r>
            <a:endParaRPr lang="en-GB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8" y="1539633"/>
            <a:ext cx="8821600" cy="529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9112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908175" y="1052513"/>
            <a:ext cx="7235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b="1" dirty="0" smtClean="0"/>
              <a:t>Nuclear</a:t>
            </a:r>
            <a:r>
              <a:rPr lang="hr-HR" sz="2800" b="1" dirty="0" smtClean="0"/>
              <a:t> + </a:t>
            </a:r>
            <a:r>
              <a:rPr lang="hr-HR" sz="2800" b="1" dirty="0" err="1" smtClean="0"/>
              <a:t>wind</a:t>
            </a:r>
            <a:r>
              <a:rPr lang="en-GB" sz="2800" b="1" dirty="0" smtClean="0"/>
              <a:t> 2030</a:t>
            </a:r>
            <a:endParaRPr lang="en-GB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8" y="1571625"/>
            <a:ext cx="9119992" cy="5286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172400" y="6309320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err="1"/>
              <a:t>Pöyry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68839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844824"/>
            <a:ext cx="8289925" cy="4464496"/>
          </a:xfrm>
          <a:noFill/>
        </p:spPr>
        <p:txBody>
          <a:bodyPr/>
          <a:lstStyle/>
          <a:p>
            <a:pPr marL="449263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3600" dirty="0" smtClean="0">
                <a:solidFill>
                  <a:srgbClr val="000099"/>
                </a:solidFill>
                <a:effectLst/>
              </a:rPr>
              <a:t>Nuclear is technically not very flexible</a:t>
            </a:r>
          </a:p>
          <a:p>
            <a:pPr marL="925513" lvl="1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3200" dirty="0" smtClean="0">
                <a:solidFill>
                  <a:srgbClr val="000099"/>
                </a:solidFill>
              </a:rPr>
              <a:t>We need a completely new approach to power systems</a:t>
            </a:r>
            <a:endParaRPr lang="en-GB" sz="3200" dirty="0" smtClean="0">
              <a:solidFill>
                <a:srgbClr val="000099"/>
              </a:solidFill>
              <a:effectLst/>
            </a:endParaRPr>
          </a:p>
          <a:p>
            <a:pPr marL="925513" lvl="1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3200" dirty="0" smtClean="0">
                <a:solidFill>
                  <a:srgbClr val="000099"/>
                </a:solidFill>
                <a:effectLst/>
              </a:rPr>
              <a:t>Demand side management</a:t>
            </a:r>
            <a:endParaRPr lang="en-GB" sz="3200" dirty="0">
              <a:solidFill>
                <a:srgbClr val="000099"/>
              </a:solidFill>
            </a:endParaRPr>
          </a:p>
          <a:p>
            <a:pPr marL="925513" lvl="1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3200" dirty="0" smtClean="0">
                <a:solidFill>
                  <a:srgbClr val="000099"/>
                </a:solidFill>
                <a:effectLst/>
              </a:rPr>
              <a:t>Integration of power, heating and transport</a:t>
            </a:r>
          </a:p>
          <a:p>
            <a:pPr marL="925513" lvl="1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3200" dirty="0" smtClean="0">
                <a:solidFill>
                  <a:srgbClr val="000099"/>
                </a:solidFill>
              </a:rPr>
              <a:t>Electrification of transport</a:t>
            </a:r>
          </a:p>
          <a:p>
            <a:pPr marL="925513" lvl="1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3200" dirty="0" smtClean="0">
                <a:solidFill>
                  <a:srgbClr val="000099"/>
                </a:solidFill>
                <a:effectLst/>
              </a:rPr>
              <a:t>Storage! </a:t>
            </a:r>
          </a:p>
          <a:p>
            <a:pPr marL="1344613" lvl="2" indent="-449263"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GB" sz="2800" dirty="0">
                <a:solidFill>
                  <a:srgbClr val="000099"/>
                </a:solidFill>
              </a:rPr>
              <a:t>We already store energy why not power</a:t>
            </a:r>
            <a:r>
              <a:rPr lang="en-GB" sz="2800" dirty="0" smtClean="0">
                <a:solidFill>
                  <a:srgbClr val="000099"/>
                </a:solidFill>
              </a:rPr>
              <a:t>?</a:t>
            </a:r>
            <a:endParaRPr lang="en-GB" sz="2800" dirty="0">
              <a:solidFill>
                <a:srgbClr val="000099"/>
              </a:solidFill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908175" y="1052513"/>
            <a:ext cx="7235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b="1" dirty="0" smtClean="0"/>
              <a:t>Nuclear</a:t>
            </a:r>
            <a:r>
              <a:rPr lang="hr-HR" sz="2800" b="1" dirty="0" smtClean="0"/>
              <a:t> + </a:t>
            </a:r>
            <a:r>
              <a:rPr lang="hr-HR" sz="2800" b="1" dirty="0" err="1" smtClean="0"/>
              <a:t>wind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7529895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09329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David Connolly: </a:t>
            </a:r>
            <a:r>
              <a:rPr lang="en-US" dirty="0" smtClean="0"/>
              <a:t>The Integration of Fluctuating Renewable Energy Using Energy Storage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051720" y="1085835"/>
            <a:ext cx="7092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Pumped hydro storage</a:t>
            </a:r>
            <a:endParaRPr lang="en-GB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628800"/>
            <a:ext cx="6954505" cy="4384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SB okrugli stol">
  <a:themeElements>
    <a:clrScheme name="FSB okrugli sto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SB okrugli sto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SB okrugli sto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B okrugli sto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B okrugli sto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B okrugli sto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B okrugli sto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B okrugli sto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B okrugli sto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7390</TotalTime>
  <Words>354</Words>
  <Application>Microsoft Office PowerPoint</Application>
  <PresentationFormat>On-screen Show (4:3)</PresentationFormat>
  <Paragraphs>74</Paragraphs>
  <Slides>13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FSB okrugli stol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Neven Duic</dc:creator>
  <cp:lastModifiedBy>neven</cp:lastModifiedBy>
  <cp:revision>50</cp:revision>
  <cp:lastPrinted>2012-09-14T17:26:04Z</cp:lastPrinted>
  <dcterms:created xsi:type="dcterms:W3CDTF">2011-02-15T21:50:11Z</dcterms:created>
  <dcterms:modified xsi:type="dcterms:W3CDTF">2012-09-15T21:32:19Z</dcterms:modified>
</cp:coreProperties>
</file>