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0" r:id="rId4"/>
    <p:sldId id="261" r:id="rId5"/>
    <p:sldId id="270" r:id="rId6"/>
    <p:sldId id="272" r:id="rId7"/>
    <p:sldId id="273" r:id="rId8"/>
    <p:sldId id="264" r:id="rId9"/>
    <p:sldId id="274" r:id="rId10"/>
    <p:sldId id="275" r:id="rId11"/>
    <p:sldId id="277" r:id="rId12"/>
    <p:sldId id="279" r:id="rId13"/>
    <p:sldId id="280" r:id="rId14"/>
    <p:sldId id="282" r:id="rId15"/>
    <p:sldId id="283" r:id="rId16"/>
    <p:sldId id="284" r:id="rId17"/>
    <p:sldId id="287" r:id="rId18"/>
    <p:sldId id="288" r:id="rId19"/>
    <p:sldId id="289" r:id="rId20"/>
    <p:sldId id="290" r:id="rId21"/>
    <p:sldId id="291" r:id="rId22"/>
    <p:sldId id="292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4FE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2" autoAdjust="0"/>
    <p:restoredTop sz="94660"/>
  </p:normalViewPr>
  <p:slideViewPr>
    <p:cSldViewPr>
      <p:cViewPr varScale="1">
        <p:scale>
          <a:sx n="56" d="100"/>
          <a:sy n="56" d="100"/>
        </p:scale>
        <p:origin x="-69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937D-7247-4801-9B75-0AD6810D88A8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B0FE-E1D6-42E8-93CA-B76EAE08F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6B613-228C-244E-996A-6B01092BF939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6202" y="868680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384DB91-2A12-EB44-BBA8-9B8987FC1698}" type="slidenum">
              <a:rPr lang="en-GB" sz="1200"/>
              <a:pPr algn="r"/>
              <a:t>3</a:t>
            </a:fld>
            <a:endParaRPr lang="en-GB" sz="1200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867BA-98D7-429F-B5D9-E0DCD99FCA45}" type="slidenum">
              <a:rPr lang="en-GB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2867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244BD77-823F-428C-B700-3609C0681D4A}" type="slidenum">
              <a:rPr lang="en-GB" sz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eaLnBrk="0" hangingPunct="0"/>
              <a:t>5</a:t>
            </a:fld>
            <a:endParaRPr lang="en-GB" sz="12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2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2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4AE95-3691-4D18-86C8-66422688013C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9CC91-220F-411D-886D-242EC6072290}" type="slidenum">
              <a:rPr lang="en-US"/>
              <a:pPr/>
              <a:t>23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A6F-6021-4D50-93A2-088AEEDF1DED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9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F60F-014A-4A1F-BF8D-B7F60AFA3872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4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8F9D-CA34-4BF4-9086-BB36DC9B64DD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90C7-253B-48F8-A246-0D4F65127DCD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1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E2EC-977A-4EC7-A759-6B4E8E4DE34E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3C11-B135-4E9C-9121-FF0BBC5E8558}" type="datetime1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5283-4D7D-44A0-A6EA-9F5241F3632C}" type="datetime1">
              <a:rPr lang="en-GB" smtClean="0"/>
              <a:t>04/06/2013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522D-6819-4F2B-A552-5A1B36F82FD5}" type="datetime1">
              <a:rPr lang="en-GB" smtClean="0"/>
              <a:t>04/06/2013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9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1B17-24E1-499B-9F1E-1EF085A16172}" type="datetime1">
              <a:rPr lang="en-GB" smtClean="0"/>
              <a:t>04/06/2013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8CB2-104C-4C98-8C96-0731889B0CDE}" type="datetime1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3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3A51-2394-49F7-9CCF-E82F47C4F3C9}" type="datetime1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9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9D1A-CAD3-4F14-BFC6-D6F56BA4DB5E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D121-90EE-4C0A-A1EC-A26662389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International cooperation in science as a model for other global activities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Herwig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Schopper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University Hamburg and </a:t>
            </a:r>
            <a:r>
              <a:rPr lang="en-GB" sz="2000" dirty="0" smtClean="0">
                <a:solidFill>
                  <a:schemeClr val="tx1"/>
                </a:solidFill>
              </a:rPr>
              <a:t>CERN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Member of Board of Trustees WAAS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958" y="5733256"/>
            <a:ext cx="7649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Opportunities and Challenges for the 21th Century</a:t>
            </a:r>
            <a:br>
              <a:rPr lang="en-GB" dirty="0" smtClean="0"/>
            </a:br>
            <a:r>
              <a:rPr lang="en-GB" dirty="0" smtClean="0"/>
              <a:t>Conference organised by United Nations and World Academy of Arts &amp; Sciences</a:t>
            </a:r>
            <a:br>
              <a:rPr lang="en-GB" dirty="0" smtClean="0"/>
            </a:br>
            <a:r>
              <a:rPr lang="en-GB" dirty="0" smtClean="0"/>
              <a:t>Geneva, </a:t>
            </a:r>
            <a:r>
              <a:rPr lang="en-GB" dirty="0" err="1" smtClean="0"/>
              <a:t>Palais</a:t>
            </a:r>
            <a:r>
              <a:rPr lang="en-GB" dirty="0" smtClean="0"/>
              <a:t> des Nations , 3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56" y="1124744"/>
            <a:ext cx="86678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 smtClean="0">
                <a:solidFill>
                  <a:srgbClr val="C00000"/>
                </a:solidFill>
              </a:rPr>
              <a:t>1.Principles for Selection of staff: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scientific or technical competence is decisive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no </a:t>
            </a:r>
            <a:r>
              <a:rPr lang="en-GB" sz="2400" b="1" dirty="0">
                <a:solidFill>
                  <a:srgbClr val="00B050"/>
                </a:solidFill>
              </a:rPr>
              <a:t>national </a:t>
            </a:r>
            <a:r>
              <a:rPr lang="en-GB" sz="2400" b="1" dirty="0" smtClean="0">
                <a:solidFill>
                  <a:srgbClr val="00B050"/>
                </a:solidFill>
              </a:rPr>
              <a:t>quota </a:t>
            </a:r>
            <a:r>
              <a:rPr lang="en-GB" sz="2400" b="1" dirty="0" smtClean="0">
                <a:solidFill>
                  <a:schemeClr val="bg1"/>
                </a:solidFill>
              </a:rPr>
              <a:t>for scientists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from Member </a:t>
            </a:r>
            <a:r>
              <a:rPr lang="en-GB" sz="2400" b="1" dirty="0">
                <a:solidFill>
                  <a:schemeClr val="bg1"/>
                </a:solidFill>
              </a:rPr>
              <a:t>states 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every </a:t>
            </a:r>
            <a:r>
              <a:rPr lang="en-GB" sz="2400" b="1" dirty="0">
                <a:solidFill>
                  <a:srgbClr val="0070C0"/>
                </a:solidFill>
              </a:rPr>
              <a:t>scientist </a:t>
            </a:r>
            <a:r>
              <a:rPr lang="en-GB" sz="2400" b="1" dirty="0" smtClean="0">
                <a:solidFill>
                  <a:srgbClr val="0070C0"/>
                </a:solidFill>
              </a:rPr>
              <a:t> is welcome</a:t>
            </a:r>
            <a:r>
              <a:rPr lang="en-GB" sz="2400" b="1" dirty="0">
                <a:solidFill>
                  <a:srgbClr val="C00000"/>
                </a:solidFill>
              </a:rPr>
              <a:t>, if </a:t>
            </a:r>
            <a:r>
              <a:rPr lang="en-GB" sz="2400" b="1" dirty="0" smtClean="0">
                <a:solidFill>
                  <a:srgbClr val="C00000"/>
                </a:solidFill>
              </a:rPr>
              <a:t>he/she </a:t>
            </a:r>
            <a:r>
              <a:rPr lang="en-GB" sz="2400" b="1" dirty="0">
                <a:solidFill>
                  <a:srgbClr val="C00000"/>
                </a:solidFill>
              </a:rPr>
              <a:t>provides </a:t>
            </a:r>
            <a:r>
              <a:rPr lang="en-GB" sz="2400" b="1" dirty="0">
                <a:solidFill>
                  <a:srgbClr val="0070C0"/>
                </a:solidFill>
              </a:rPr>
              <a:t>positive </a:t>
            </a:r>
            <a:r>
              <a:rPr lang="en-GB" sz="2400" b="1" dirty="0" smtClean="0">
                <a:solidFill>
                  <a:srgbClr val="0070C0"/>
                </a:solidFill>
              </a:rPr>
              <a:t>	contributions</a:t>
            </a:r>
            <a:r>
              <a:rPr lang="en-GB" sz="2400" b="1" dirty="0" smtClean="0">
                <a:solidFill>
                  <a:schemeClr val="bg1"/>
                </a:solidFill>
              </a:rPr>
              <a:t> ds, Division leaders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4181" y="329554"/>
            <a:ext cx="6696744" cy="584775"/>
          </a:xfrm>
          <a:prstGeom prst="rect">
            <a:avLst/>
          </a:prstGeom>
          <a:solidFill>
            <a:srgbClr val="F4FE94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Other Reasons </a:t>
            </a:r>
            <a:r>
              <a:rPr lang="en-GB" sz="3200" b="1" dirty="0">
                <a:solidFill>
                  <a:srgbClr val="7030A0"/>
                </a:solidFill>
              </a:rPr>
              <a:t>for CERN’s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3244" y="3190753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 smtClean="0">
                <a:solidFill>
                  <a:srgbClr val="C00000"/>
                </a:solidFill>
              </a:rPr>
              <a:t>2. </a:t>
            </a:r>
            <a:r>
              <a:rPr lang="en-GB" sz="3600" b="1" dirty="0">
                <a:solidFill>
                  <a:srgbClr val="C00000"/>
                </a:solidFill>
              </a:rPr>
              <a:t>Selection of projects </a:t>
            </a:r>
            <a:r>
              <a:rPr lang="en-GB" sz="3600" b="1" dirty="0" smtClean="0">
                <a:solidFill>
                  <a:srgbClr val="C00000"/>
                </a:solidFill>
              </a:rPr>
              <a:t>(experiments)</a:t>
            </a:r>
          </a:p>
          <a:p>
            <a:pPr marL="571500" lvl="0" indent="-5715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initiatives </a:t>
            </a:r>
            <a:r>
              <a:rPr lang="en-GB" sz="2400" b="1" dirty="0">
                <a:solidFill>
                  <a:srgbClr val="0070C0"/>
                </a:solidFill>
              </a:rPr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scientific evaluation from </a:t>
            </a:r>
            <a:r>
              <a:rPr lang="en-GB" sz="2400" b="1" dirty="0">
                <a:solidFill>
                  <a:srgbClr val="0070C0"/>
                </a:solidFill>
              </a:rPr>
              <a:t>the base </a:t>
            </a: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(</a:t>
            </a:r>
            <a:r>
              <a:rPr lang="en-GB" sz="2400" b="1" dirty="0">
                <a:solidFill>
                  <a:srgbClr val="0070C0"/>
                </a:solidFill>
              </a:rPr>
              <a:t>advisory </a:t>
            </a:r>
            <a:r>
              <a:rPr lang="en-GB" sz="2400" b="1" dirty="0" smtClean="0">
                <a:solidFill>
                  <a:srgbClr val="0070C0"/>
                </a:solidFill>
              </a:rPr>
              <a:t>committees</a:t>
            </a:r>
            <a:r>
              <a:rPr lang="en-GB" sz="2400" b="1" dirty="0">
                <a:solidFill>
                  <a:srgbClr val="0070C0"/>
                </a:solidFill>
              </a:rPr>
              <a:t>) 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‘bottom-up approach’</a:t>
            </a:r>
          </a:p>
          <a:p>
            <a:pPr marL="571500" lvl="0" indent="-5715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9A46"/>
                </a:solidFill>
              </a:rPr>
              <a:t>no </a:t>
            </a:r>
            <a:r>
              <a:rPr lang="en-GB" sz="2400" b="1" dirty="0">
                <a:solidFill>
                  <a:srgbClr val="009A46"/>
                </a:solidFill>
              </a:rPr>
              <a:t>national quota </a:t>
            </a:r>
            <a:r>
              <a:rPr lang="en-GB" sz="2400" b="1" dirty="0" smtClean="0">
                <a:solidFill>
                  <a:srgbClr val="009A46"/>
                </a:solidFill>
              </a:rPr>
              <a:t>for experiments </a:t>
            </a:r>
            <a:r>
              <a:rPr lang="en-GB" sz="2400" b="1" dirty="0" smtClean="0">
                <a:solidFill>
                  <a:srgbClr val="0070C0"/>
                </a:solidFill>
              </a:rPr>
              <a:t>,     </a:t>
            </a:r>
            <a:r>
              <a:rPr lang="en-GB" sz="2400" b="1" dirty="0" smtClean="0">
                <a:solidFill>
                  <a:srgbClr val="CC3399"/>
                </a:solidFill>
              </a:rPr>
              <a:t>no </a:t>
            </a:r>
            <a:r>
              <a:rPr lang="en-GB" sz="2400" b="1" dirty="0">
                <a:solidFill>
                  <a:srgbClr val="CC3399"/>
                </a:solidFill>
              </a:rPr>
              <a:t>"</a:t>
            </a:r>
            <a:r>
              <a:rPr lang="en-GB" sz="2400" b="1" dirty="0" smtClean="0">
                <a:solidFill>
                  <a:srgbClr val="CC3399"/>
                </a:solidFill>
              </a:rPr>
              <a:t>buy-in”</a:t>
            </a:r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   Projects </a:t>
            </a:r>
            <a:r>
              <a:rPr lang="en-GB" sz="2400" b="1" dirty="0">
                <a:solidFill>
                  <a:srgbClr val="0070C0"/>
                </a:solidFill>
              </a:rPr>
              <a:t>and programs are </a:t>
            </a:r>
            <a:r>
              <a:rPr lang="en-GB" sz="2400" b="1" dirty="0">
                <a:solidFill>
                  <a:srgbClr val="FF0000"/>
                </a:solidFill>
              </a:rPr>
              <a:t>ambitious</a:t>
            </a:r>
            <a:r>
              <a:rPr lang="en-GB" sz="2400" b="1" dirty="0">
                <a:solidFill>
                  <a:srgbClr val="0070C0"/>
                </a:solidFill>
              </a:rPr>
              <a:t>, but </a:t>
            </a:r>
            <a:r>
              <a:rPr lang="en-GB" sz="2400" b="1" dirty="0">
                <a:solidFill>
                  <a:srgbClr val="7030A0"/>
                </a:solidFill>
              </a:rPr>
              <a:t>realistic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	- at </a:t>
            </a:r>
            <a:r>
              <a:rPr lang="en-GB" sz="2400" b="1" dirty="0">
                <a:solidFill>
                  <a:srgbClr val="0070C0"/>
                </a:solidFill>
              </a:rPr>
              <a:t>frontier of world standards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	- </a:t>
            </a:r>
            <a:r>
              <a:rPr lang="en-GB" sz="2400" b="1" dirty="0" smtClean="0">
                <a:solidFill>
                  <a:srgbClr val="0070C0"/>
                </a:solidFill>
              </a:rPr>
              <a:t>attracting </a:t>
            </a:r>
            <a:r>
              <a:rPr lang="en-GB" sz="2400" b="1" dirty="0">
                <a:solidFill>
                  <a:srgbClr val="0070C0"/>
                </a:solidFill>
              </a:rPr>
              <a:t>best scientists and </a:t>
            </a:r>
            <a:r>
              <a:rPr lang="en-GB" sz="2400" b="1" dirty="0" smtClean="0">
                <a:solidFill>
                  <a:srgbClr val="0070C0"/>
                </a:solidFill>
              </a:rPr>
              <a:t>engineers</a:t>
            </a:r>
            <a:endParaRPr lang="en-GB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78996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800" b="1" dirty="0" smtClean="0">
                <a:solidFill>
                  <a:srgbClr val="00B050"/>
                </a:solidFill>
              </a:rPr>
              <a:t>Long-term </a:t>
            </a:r>
            <a:r>
              <a:rPr lang="en-GB" sz="2800" b="1" dirty="0">
                <a:solidFill>
                  <a:srgbClr val="00B050"/>
                </a:solidFill>
              </a:rPr>
              <a:t>planning of projects </a:t>
            </a:r>
            <a:r>
              <a:rPr lang="en-GB" sz="2000" b="1" dirty="0" smtClean="0">
                <a:solidFill>
                  <a:srgbClr val="C00000"/>
                </a:solidFill>
              </a:rPr>
              <a:t>(more </a:t>
            </a:r>
            <a:r>
              <a:rPr lang="en-GB" sz="2000" b="1" dirty="0">
                <a:solidFill>
                  <a:srgbClr val="C00000"/>
                </a:solidFill>
              </a:rPr>
              <a:t>than 10 years ahead)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Budget stability</a:t>
            </a:r>
            <a:r>
              <a:rPr lang="en-GB" sz="2400" b="1" dirty="0" smtClean="0">
                <a:solidFill>
                  <a:schemeClr val="bg1"/>
                </a:solidFill>
              </a:rPr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yearly approval of budget 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Practically constant since 1983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(inflation partially compensated) </a:t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in spite of mega-projects  LEP and LHC</a:t>
            </a: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800" b="1" dirty="0" smtClean="0">
                <a:solidFill>
                  <a:srgbClr val="00B050"/>
                </a:solidFill>
              </a:rPr>
              <a:t>Follow-up of Projects </a:t>
            </a:r>
            <a:r>
              <a:rPr lang="en-GB" sz="2800" b="1" dirty="0">
                <a:solidFill>
                  <a:srgbClr val="00B050"/>
                </a:solidFill>
              </a:rPr>
              <a:t>controlled by </a:t>
            </a:r>
            <a:r>
              <a:rPr lang="en-GB" sz="2800" b="1" dirty="0" smtClean="0">
                <a:solidFill>
                  <a:srgbClr val="00B050"/>
                </a:solidFill>
              </a:rPr>
              <a:t>laboratory</a:t>
            </a:r>
            <a:r>
              <a:rPr lang="en-GB" sz="2400" b="1" dirty="0" smtClean="0">
                <a:solidFill>
                  <a:srgbClr val="00B050"/>
                </a:solidFill>
              </a:rPr>
              <a:t>, </a:t>
            </a:r>
            <a:br>
              <a:rPr lang="en-GB" sz="2400" b="1" dirty="0" smtClean="0">
                <a:solidFill>
                  <a:srgbClr val="00B050"/>
                </a:solidFill>
              </a:rPr>
            </a:br>
            <a:r>
              <a:rPr lang="en-GB" sz="2400" b="1" dirty="0" smtClean="0">
                <a:solidFill>
                  <a:srgbClr val="00B0F0"/>
                </a:solidFill>
              </a:rPr>
              <a:t>keeps responsibility for outside industrial contracts</a:t>
            </a:r>
            <a:br>
              <a:rPr lang="en-GB" sz="2400" b="1" dirty="0" smtClean="0">
                <a:solidFill>
                  <a:srgbClr val="00B0F0"/>
                </a:solidFill>
              </a:rPr>
            </a:br>
            <a:r>
              <a:rPr lang="en-GB" sz="2400" b="1" dirty="0" smtClean="0">
                <a:solidFill>
                  <a:srgbClr val="00B0F0"/>
                </a:solidFill>
              </a:rPr>
              <a:t>(no general contractors!)</a:t>
            </a:r>
            <a:br>
              <a:rPr lang="en-GB" sz="2400" b="1" dirty="0" smtClean="0">
                <a:solidFill>
                  <a:srgbClr val="00B0F0"/>
                </a:solidFill>
              </a:rPr>
            </a:br>
            <a:r>
              <a:rPr lang="en-GB" sz="2400" b="1" i="1" dirty="0" smtClean="0">
                <a:solidFill>
                  <a:srgbClr val="C00000"/>
                </a:solidFill>
              </a:rPr>
              <a:t>( </a:t>
            </a:r>
            <a:r>
              <a:rPr lang="en-GB" sz="2400" b="1" i="1" dirty="0">
                <a:solidFill>
                  <a:srgbClr val="C00000"/>
                </a:solidFill>
              </a:rPr>
              <a:t>big projects within constant </a:t>
            </a:r>
            <a:r>
              <a:rPr lang="en-GB" sz="2400" b="1" i="1" dirty="0" smtClean="0">
                <a:solidFill>
                  <a:srgbClr val="C00000"/>
                </a:solidFill>
              </a:rPr>
              <a:t>budget and time scales)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GB" sz="2800" b="1" dirty="0" smtClean="0">
                <a:solidFill>
                  <a:srgbClr val="FF0000"/>
                </a:solidFill>
              </a:rPr>
              <a:t>Extremely </a:t>
            </a:r>
            <a:r>
              <a:rPr lang="en-GB" sz="2800" b="1" dirty="0">
                <a:solidFill>
                  <a:srgbClr val="FF0000"/>
                </a:solidFill>
              </a:rPr>
              <a:t>shallow hierarchy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    </a:t>
            </a:r>
            <a:r>
              <a:rPr lang="en-GB" sz="2400" b="1" dirty="0" smtClean="0">
                <a:solidFill>
                  <a:srgbClr val="FF0000"/>
                </a:solidFill>
              </a:rPr>
              <a:t>Everybody </a:t>
            </a:r>
            <a:r>
              <a:rPr lang="en-GB" sz="2400" b="1" dirty="0">
                <a:solidFill>
                  <a:srgbClr val="FF0000"/>
                </a:solidFill>
              </a:rPr>
              <a:t>is listened to, </a:t>
            </a:r>
            <a:r>
              <a:rPr lang="en-GB" sz="2400" b="1" dirty="0" smtClean="0">
                <a:solidFill>
                  <a:srgbClr val="FF0000"/>
                </a:solidFill>
              </a:rPr>
              <a:t>arguments </a:t>
            </a:r>
            <a:r>
              <a:rPr lang="en-GB" sz="2400" b="1" dirty="0">
                <a:solidFill>
                  <a:srgbClr val="FF0000"/>
                </a:solidFill>
              </a:rPr>
              <a:t>count, not </a:t>
            </a:r>
            <a:r>
              <a:rPr lang="en-GB" sz="2400" b="1" dirty="0" smtClean="0">
                <a:solidFill>
                  <a:srgbClr val="FF0000"/>
                </a:solidFill>
              </a:rPr>
              <a:t>status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800" b="1" dirty="0" smtClean="0">
                <a:solidFill>
                  <a:srgbClr val="00B050"/>
                </a:solidFill>
              </a:rPr>
              <a:t>Truly world-wide projects with </a:t>
            </a:r>
            <a:r>
              <a:rPr lang="en-GB" sz="2800" b="1" dirty="0" smtClean="0">
                <a:solidFill>
                  <a:srgbClr val="C00000"/>
                </a:solidFill>
              </a:rPr>
              <a:t>no dominating country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  <a:r>
              <a:rPr lang="en-GB" sz="2400" b="1" dirty="0" smtClean="0">
                <a:solidFill>
                  <a:srgbClr val="00B050"/>
                </a:solidFill>
              </a:rPr>
              <a:t/>
            </a:r>
            <a:br>
              <a:rPr lang="en-GB" sz="2400" b="1" dirty="0" smtClean="0">
                <a:solidFill>
                  <a:srgbClr val="00B050"/>
                </a:solidFill>
              </a:rPr>
            </a:br>
            <a:r>
              <a:rPr lang="en-GB" sz="2400" b="1" dirty="0" smtClean="0">
                <a:solidFill>
                  <a:srgbClr val="00B050"/>
                </a:solidFill>
              </a:rPr>
              <a:t>all are </a:t>
            </a:r>
            <a:r>
              <a:rPr lang="en-GB" sz="2400" b="1" dirty="0" smtClean="0">
                <a:solidFill>
                  <a:srgbClr val="0070C0"/>
                </a:solidFill>
              </a:rPr>
              <a:t>respected</a:t>
            </a:r>
            <a:r>
              <a:rPr lang="en-GB" sz="2400" b="1" dirty="0" smtClean="0">
                <a:solidFill>
                  <a:srgbClr val="00B050"/>
                </a:solidFill>
              </a:rPr>
              <a:t> partners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292364"/>
            <a:ext cx="287270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3. Management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4400128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592" y="1340768"/>
            <a:ext cx="8387248" cy="4585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hangingPunct="0">
              <a:buFont typeface="Wingdings" pitchFamily="2" charset="2"/>
              <a:buChar char="Ø"/>
            </a:pPr>
            <a:r>
              <a:rPr lang="en-GB" sz="2400" b="1" dirty="0" smtClean="0"/>
              <a:t> International </a:t>
            </a:r>
            <a:r>
              <a:rPr lang="en-GB" sz="3200" b="1" dirty="0">
                <a:solidFill>
                  <a:srgbClr val="00B050"/>
                </a:solidFill>
              </a:rPr>
              <a:t>organisations of their </a:t>
            </a:r>
            <a:r>
              <a:rPr lang="en-GB" sz="3200" b="1" dirty="0" smtClean="0">
                <a:solidFill>
                  <a:srgbClr val="00B050"/>
                </a:solidFill>
              </a:rPr>
              <a:t>own</a:t>
            </a:r>
            <a:endParaRPr lang="en-GB" sz="2800" b="1" dirty="0" smtClean="0">
              <a:solidFill>
                <a:srgbClr val="00B050"/>
              </a:solidFill>
            </a:endParaRPr>
          </a:p>
          <a:p>
            <a:pPr hangingPunct="0"/>
            <a:r>
              <a:rPr lang="en-GB" sz="2400" b="1" dirty="0"/>
              <a:t> </a:t>
            </a:r>
            <a:r>
              <a:rPr lang="en-GB" sz="2400" b="1" dirty="0" smtClean="0"/>
              <a:t>    each with more than 3000 scientists from many countries</a:t>
            </a:r>
          </a:p>
          <a:p>
            <a:pPr marL="457200" indent="-457200" hangingPunct="0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CC3399"/>
                </a:solidFill>
              </a:rPr>
              <a:t> </a:t>
            </a:r>
            <a:r>
              <a:rPr lang="en-GB" sz="3200" b="1" dirty="0" smtClean="0">
                <a:solidFill>
                  <a:srgbClr val="CC3399"/>
                </a:solidFill>
              </a:rPr>
              <a:t>Own Budgets </a:t>
            </a:r>
            <a:r>
              <a:rPr lang="en-GB" sz="2800" b="1" dirty="0" smtClean="0">
                <a:solidFill>
                  <a:srgbClr val="CC3399"/>
                </a:solidFill>
              </a:rPr>
              <a:t>several 100 million $ </a:t>
            </a:r>
            <a:r>
              <a:rPr lang="en-GB" sz="2400" b="1" dirty="0" smtClean="0"/>
              <a:t>each</a:t>
            </a:r>
          </a:p>
          <a:p>
            <a:pPr marL="457200" indent="-457200" hangingPunct="0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No hierarchical structure </a:t>
            </a:r>
            <a:r>
              <a:rPr lang="en-GB" sz="2400" b="1" dirty="0" smtClean="0">
                <a:solidFill>
                  <a:srgbClr val="FF0000"/>
                </a:solidFill>
              </a:rPr>
              <a:t>(no legal boss!)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/>
              <a:t>coordination committee, resources committee, </a:t>
            </a:r>
            <a:br>
              <a:rPr lang="en-GB" sz="2400" b="1" dirty="0" smtClean="0"/>
            </a:br>
            <a:r>
              <a:rPr lang="en-GB" sz="2400" b="1" dirty="0" smtClean="0"/>
              <a:t>Spokesperson elected for several years (no executive power)</a:t>
            </a: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00B0F0"/>
                </a:solidFill>
              </a:rPr>
              <a:t>Objectives</a:t>
            </a:r>
            <a:r>
              <a:rPr lang="en-GB" sz="2400" b="1" dirty="0" smtClean="0"/>
              <a:t> </a:t>
            </a:r>
            <a:r>
              <a:rPr lang="en-GB" sz="2800" b="1" dirty="0" smtClean="0">
                <a:solidFill>
                  <a:srgbClr val="00B050"/>
                </a:solidFill>
              </a:rPr>
              <a:t>defined bottom-up</a:t>
            </a:r>
            <a:r>
              <a:rPr lang="en-GB" sz="2400" b="1" dirty="0" smtClean="0"/>
              <a:t>, consensus seeking</a:t>
            </a: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</a:rPr>
              <a:t> Components constructed in various countries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(contributions in kind), delivery in time, must fit together and work</a:t>
            </a:r>
            <a:endParaRPr lang="en-GB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B050"/>
                </a:solidFill>
              </a:rPr>
              <a:t> CERN provides frame for overall coordination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83784" y="522258"/>
            <a:ext cx="77768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GB" sz="3600" b="1" dirty="0">
                <a:solidFill>
                  <a:srgbClr val="0070C0"/>
                </a:solidFill>
              </a:rPr>
              <a:t>Large </a:t>
            </a:r>
            <a:r>
              <a:rPr lang="en-GB" sz="3600" b="1" dirty="0" smtClean="0">
                <a:solidFill>
                  <a:srgbClr val="0070C0"/>
                </a:solidFill>
              </a:rPr>
              <a:t>‘independent’ Projects </a:t>
            </a:r>
            <a:r>
              <a:rPr lang="en-GB" sz="2800" b="1" dirty="0">
                <a:solidFill>
                  <a:srgbClr val="0070C0"/>
                </a:solidFill>
              </a:rPr>
              <a:t>, </a:t>
            </a:r>
            <a:r>
              <a:rPr lang="en-GB" sz="2000" b="1" dirty="0">
                <a:solidFill>
                  <a:srgbClr val="0070C0"/>
                </a:solidFill>
              </a:rPr>
              <a:t>e.g. ATLAS, </a:t>
            </a:r>
            <a:r>
              <a:rPr lang="en-GB" sz="2000" b="1" dirty="0" smtClean="0">
                <a:solidFill>
                  <a:srgbClr val="0070C0"/>
                </a:solidFill>
              </a:rPr>
              <a:t>CMS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573" y="1052736"/>
            <a:ext cx="7877432" cy="273921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Common success is overriding motivation</a:t>
            </a:r>
            <a:endParaRPr lang="en-GB" sz="3200" b="1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CC3399"/>
                </a:solidFill>
              </a:rPr>
              <a:t>In spite of personal ambitions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        Cooperation </a:t>
            </a:r>
            <a:r>
              <a:rPr lang="en-GB" sz="2800" b="1" dirty="0">
                <a:solidFill>
                  <a:srgbClr val="FF0000"/>
                </a:solidFill>
              </a:rPr>
              <a:t>and competition coexist! ! 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        </a:t>
            </a:r>
            <a:r>
              <a:rPr lang="en-GB" sz="2800" b="1" dirty="0" smtClean="0"/>
              <a:t>‘</a:t>
            </a:r>
            <a:r>
              <a:rPr lang="en-GB" sz="2800" b="1" dirty="0" err="1"/>
              <a:t>Coopetition</a:t>
            </a:r>
            <a:r>
              <a:rPr lang="en-GB" sz="2800" b="1" dirty="0"/>
              <a:t>’ = cooperation + competition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92D050"/>
                </a:solidFill>
              </a:rPr>
              <a:t>Personal financial interests and status symbols</a:t>
            </a:r>
            <a:br>
              <a:rPr lang="en-GB" sz="2800" b="1" dirty="0" smtClean="0">
                <a:solidFill>
                  <a:srgbClr val="92D050"/>
                </a:solidFill>
              </a:rPr>
            </a:br>
            <a:r>
              <a:rPr lang="en-GB" sz="2800" b="1" dirty="0" smtClean="0">
                <a:solidFill>
                  <a:srgbClr val="92D050"/>
                </a:solidFill>
              </a:rPr>
              <a:t>are only secondary</a:t>
            </a:r>
            <a:endParaRPr lang="en-GB" sz="2800" b="1" i="1" dirty="0">
              <a:solidFill>
                <a:srgbClr val="D09E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6588" y="260648"/>
            <a:ext cx="54745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Miracle that it works. 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8371" y="4005064"/>
            <a:ext cx="7207835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GB" sz="2800" b="1" dirty="0">
                <a:solidFill>
                  <a:srgbClr val="C00000"/>
                </a:solidFill>
              </a:rPr>
              <a:t>CERN model discussed at </a:t>
            </a:r>
            <a:r>
              <a:rPr lang="en-GB" sz="2800" b="1" dirty="0" smtClean="0">
                <a:solidFill>
                  <a:srgbClr val="C00000"/>
                </a:solidFill>
              </a:rPr>
              <a:t/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	2013 World </a:t>
            </a:r>
            <a:r>
              <a:rPr lang="en-GB" sz="2800" b="1" dirty="0">
                <a:solidFill>
                  <a:srgbClr val="C00000"/>
                </a:solidFill>
              </a:rPr>
              <a:t>Economic Forum at Davos</a:t>
            </a:r>
          </a:p>
          <a:p>
            <a:pPr hangingPunct="0"/>
            <a:r>
              <a:rPr lang="en-GB" sz="2800" b="1" dirty="0"/>
              <a:t> </a:t>
            </a:r>
            <a:r>
              <a:rPr lang="en-GB" sz="2400" b="1" dirty="0"/>
              <a:t>Model for World Bank and other </a:t>
            </a:r>
            <a:r>
              <a:rPr lang="en-GB" sz="2400" b="1" dirty="0" smtClean="0"/>
              <a:t>global activities?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115616" y="5517232"/>
            <a:ext cx="7200800" cy="892552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GB" sz="2800" b="1" dirty="0">
                <a:solidFill>
                  <a:srgbClr val="0070C0"/>
                </a:solidFill>
              </a:rPr>
              <a:t>CERN Observer at UN </a:t>
            </a:r>
            <a:r>
              <a:rPr lang="en-GB" sz="2800" b="1" dirty="0" smtClean="0">
                <a:solidFill>
                  <a:srgbClr val="0070C0"/>
                </a:solidFill>
              </a:rPr>
              <a:t>since December 2012 </a:t>
            </a:r>
            <a:r>
              <a:rPr lang="en-GB" sz="2400" b="1" dirty="0"/>
              <a:t>(only scientific organisation)</a:t>
            </a:r>
            <a:endParaRPr lang="en-GB" sz="28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26588" y="6356350"/>
            <a:ext cx="4393212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44824"/>
            <a:ext cx="7779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CERN cannot easily be repeated as such</a:t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>although it became a model for ESO and EMBL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CC3399"/>
                </a:solidFill>
              </a:rPr>
              <a:t>However, many specific experiences </a:t>
            </a:r>
            <a:r>
              <a:rPr lang="en-GB" sz="2800" b="1" dirty="0">
                <a:solidFill>
                  <a:srgbClr val="CC3399"/>
                </a:solidFill>
              </a:rPr>
              <a:t>from </a:t>
            </a:r>
            <a:r>
              <a:rPr lang="en-GB" sz="2800" b="1" dirty="0" smtClean="0">
                <a:solidFill>
                  <a:srgbClr val="CC3399"/>
                </a:solidFill>
              </a:rPr>
              <a:t>CERN </a:t>
            </a:r>
            <a:br>
              <a:rPr lang="en-GB" sz="2800" b="1" dirty="0" smtClean="0">
                <a:solidFill>
                  <a:srgbClr val="CC3399"/>
                </a:solidFill>
              </a:rPr>
            </a:br>
            <a:r>
              <a:rPr lang="en-GB" sz="2800" b="1" dirty="0" smtClean="0">
                <a:solidFill>
                  <a:srgbClr val="CC3399"/>
                </a:solidFill>
              </a:rPr>
              <a:t>could be applied, to other world-wide activities</a:t>
            </a:r>
            <a:endParaRPr lang="en-GB" sz="2800" dirty="0">
              <a:solidFill>
                <a:srgbClr val="CC33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Can CERN be repeated?</a:t>
            </a:r>
            <a:endParaRPr lang="en-GB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4256112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07704" y="4437112"/>
            <a:ext cx="3970006" cy="11387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One </a:t>
            </a:r>
            <a:r>
              <a:rPr lang="en-GB" sz="2800" b="1" dirty="0" smtClean="0">
                <a:solidFill>
                  <a:srgbClr val="FF0000"/>
                </a:solidFill>
              </a:rPr>
              <a:t>CERN off-spring</a:t>
            </a:r>
            <a:r>
              <a:rPr lang="en-GB" sz="2800" b="1" dirty="0">
                <a:solidFill>
                  <a:srgbClr val="FF0000"/>
                </a:solidFill>
              </a:rPr>
              <a:t>: </a:t>
            </a:r>
            <a:r>
              <a:rPr lang="en-GB" sz="2800" b="1" dirty="0" smtClean="0">
                <a:solidFill>
                  <a:srgbClr val="FF0000"/>
                </a:solidFill>
              </a:rPr>
              <a:t>  </a:t>
            </a:r>
            <a:r>
              <a:rPr lang="en-GB" sz="4000" b="1" dirty="0" smtClean="0">
                <a:solidFill>
                  <a:srgbClr val="C00000"/>
                </a:solidFill>
              </a:rPr>
              <a:t>SESAME</a:t>
            </a:r>
            <a:endParaRPr lang="en-GB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990600"/>
          </a:xfrm>
        </p:spPr>
        <p:txBody>
          <a:bodyPr/>
          <a:lstStyle/>
          <a:p>
            <a:r>
              <a:rPr lang="en-US" sz="4800" b="1">
                <a:solidFill>
                  <a:schemeClr val="accent2"/>
                </a:solidFill>
              </a:rPr>
              <a:t>S</a:t>
            </a:r>
            <a:r>
              <a:rPr lang="en-US" sz="4800" b="1">
                <a:solidFill>
                  <a:srgbClr val="FF6600"/>
                </a:solidFill>
              </a:rPr>
              <a:t>E</a:t>
            </a:r>
            <a:r>
              <a:rPr lang="en-US" sz="4800" b="1">
                <a:solidFill>
                  <a:srgbClr val="00FFFF"/>
                </a:solidFill>
              </a:rPr>
              <a:t>S</a:t>
            </a:r>
            <a:r>
              <a:rPr lang="en-US" sz="4800" b="1">
                <a:solidFill>
                  <a:schemeClr val="accent1"/>
                </a:solidFill>
              </a:rPr>
              <a:t>A</a:t>
            </a:r>
            <a:r>
              <a:rPr lang="en-US" sz="4800" b="1">
                <a:solidFill>
                  <a:srgbClr val="FFCC00"/>
                </a:solidFill>
              </a:rPr>
              <a:t>M</a:t>
            </a:r>
            <a:r>
              <a:rPr lang="en-US" sz="4800" b="1">
                <a:solidFill>
                  <a:srgbClr val="FF66CC"/>
                </a:solidFill>
              </a:rPr>
              <a:t>E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278406" y="2326234"/>
            <a:ext cx="8712968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 International Center for Research and Advanced </a:t>
            </a:r>
            <a:r>
              <a:rPr lang="en-US" sz="2400" b="1" dirty="0" smtClean="0">
                <a:solidFill>
                  <a:srgbClr val="002060"/>
                </a:solidFill>
              </a:rPr>
              <a:t>Technology for  </a:t>
            </a:r>
            <a:r>
              <a:rPr lang="en-US" sz="3200" b="1" dirty="0">
                <a:solidFill>
                  <a:srgbClr val="002060"/>
                </a:solidFill>
              </a:rPr>
              <a:t>Middle East </a:t>
            </a:r>
            <a:r>
              <a:rPr lang="en-US" sz="3200" b="1" dirty="0" smtClean="0">
                <a:solidFill>
                  <a:srgbClr val="002060"/>
                </a:solidFill>
              </a:rPr>
              <a:t>and </a:t>
            </a:r>
            <a:r>
              <a:rPr lang="en-US" sz="3200" b="1" dirty="0">
                <a:solidFill>
                  <a:srgbClr val="002060"/>
                </a:solidFill>
              </a:rPr>
              <a:t>Mediterranean </a:t>
            </a:r>
            <a:r>
              <a:rPr lang="en-US" sz="3200" b="1" dirty="0" smtClean="0">
                <a:solidFill>
                  <a:srgbClr val="002060"/>
                </a:solidFill>
              </a:rPr>
              <a:t>Basin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3200" b="1" i="1" dirty="0" smtClean="0">
                <a:solidFill>
                  <a:srgbClr val="009A46"/>
                </a:solidFill>
              </a:rPr>
              <a:t>In Jordan </a:t>
            </a:r>
            <a:r>
              <a:rPr lang="en-US" sz="2400" b="1" i="1" dirty="0" smtClean="0">
                <a:solidFill>
                  <a:srgbClr val="009A46"/>
                </a:solidFill>
              </a:rPr>
              <a:t>with a 2.5 </a:t>
            </a:r>
            <a:r>
              <a:rPr lang="en-US" sz="2400" b="1" i="1" dirty="0" err="1" smtClean="0">
                <a:solidFill>
                  <a:srgbClr val="009A46"/>
                </a:solidFill>
              </a:rPr>
              <a:t>GeV</a:t>
            </a:r>
            <a:r>
              <a:rPr lang="en-US" sz="2400" b="1" i="1" dirty="0" smtClean="0">
                <a:solidFill>
                  <a:srgbClr val="009A46"/>
                </a:solidFill>
              </a:rPr>
              <a:t> electron ring for </a:t>
            </a:r>
            <a:br>
              <a:rPr lang="en-US" sz="2400" b="1" i="1" dirty="0" smtClean="0">
                <a:solidFill>
                  <a:srgbClr val="009A46"/>
                </a:solidFill>
              </a:rPr>
            </a:br>
            <a:r>
              <a:rPr lang="en-US" sz="2800" b="1" i="1" dirty="0" smtClean="0">
                <a:solidFill>
                  <a:srgbClr val="C00000"/>
                </a:solidFill>
              </a:rPr>
              <a:t>synchrotron radiation, </a:t>
            </a:r>
            <a:r>
              <a:rPr lang="en-US" sz="2800" b="1" i="1" dirty="0" smtClean="0">
                <a:solidFill>
                  <a:srgbClr val="CC3399"/>
                </a:solidFill>
              </a:rPr>
              <a:t>strong light source for research in physics, biology, medicine, archaeology, material science,…..</a:t>
            </a:r>
            <a:endParaRPr lang="en-US" sz="2800" b="1" i="1" dirty="0">
              <a:solidFill>
                <a:srgbClr val="CC3399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Created </a:t>
            </a:r>
            <a:r>
              <a:rPr lang="en-US" sz="2800" b="1" i="1" dirty="0">
                <a:solidFill>
                  <a:srgbClr val="FF0000"/>
                </a:solidFill>
              </a:rPr>
              <a:t>under the auspices of UNESCO 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according </a:t>
            </a:r>
            <a:r>
              <a:rPr lang="en-US" sz="2800" b="1" i="1" dirty="0">
                <a:solidFill>
                  <a:srgbClr val="FF0000"/>
                </a:solidFill>
              </a:rPr>
              <a:t>to CERN </a:t>
            </a:r>
            <a:r>
              <a:rPr lang="en-US" sz="2800" b="1" i="1" dirty="0" smtClean="0">
                <a:solidFill>
                  <a:srgbClr val="FF0000"/>
                </a:solidFill>
              </a:rPr>
              <a:t>model:</a:t>
            </a:r>
          </a:p>
          <a:p>
            <a:r>
              <a:rPr lang="en-US" sz="3200" b="1" i="1" dirty="0" smtClean="0">
                <a:solidFill>
                  <a:srgbClr val="00B050"/>
                </a:solidFill>
              </a:rPr>
              <a:t>Promote science and bring nations together</a:t>
            </a:r>
          </a:p>
          <a:p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1979712" y="848906"/>
            <a:ext cx="38876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  <a:cs typeface="Times New Roman" pitchFamily="18" charset="0"/>
              </a:rPr>
              <a:t>S</a:t>
            </a:r>
            <a:r>
              <a:rPr lang="en-US" b="1" dirty="0" err="1">
                <a:solidFill>
                  <a:srgbClr val="000000"/>
                </a:solidFill>
                <a:cs typeface="Times New Roman" pitchFamily="18" charset="0"/>
              </a:rPr>
              <a:t>ynchrotronlight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for </a:t>
            </a:r>
            <a:r>
              <a:rPr lang="en-US" b="1" dirty="0">
                <a:solidFill>
                  <a:srgbClr val="FF6600"/>
                </a:solidFill>
                <a:cs typeface="Times New Roman" pitchFamily="18" charset="0"/>
              </a:rPr>
              <a:t>E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xperimental </a:t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1" dirty="0">
                <a:solidFill>
                  <a:srgbClr val="66FFFF"/>
                </a:solidFill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cience </a:t>
            </a:r>
            <a:r>
              <a:rPr lang="en-US" b="1" dirty="0">
                <a:cs typeface="Times New Roman" pitchFamily="18" charset="0"/>
              </a:rPr>
              <a:t>and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1" dirty="0">
                <a:solidFill>
                  <a:srgbClr val="33CC33"/>
                </a:solidFill>
                <a:cs typeface="Times New Roman" pitchFamily="18" charset="0"/>
              </a:rPr>
              <a:t>A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pplication in the </a:t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1" dirty="0">
                <a:solidFill>
                  <a:srgbClr val="FF9900"/>
                </a:solidFill>
                <a:cs typeface="Times New Roman" pitchFamily="18" charset="0"/>
              </a:rPr>
              <a:t>M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iddle </a:t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E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ast </a:t>
            </a:r>
          </a:p>
        </p:txBody>
      </p:sp>
      <p:graphicFrame>
        <p:nvGraphicFramePr>
          <p:cNvPr id="371718" name="Object 6"/>
          <p:cNvGraphicFramePr>
            <a:graphicFrameLocks/>
          </p:cNvGraphicFramePr>
          <p:nvPr/>
        </p:nvGraphicFramePr>
        <p:xfrm>
          <a:off x="228600" y="228600"/>
          <a:ext cx="18415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1848307" imgH="895807" progId="Excel.Sheet.8">
                  <p:embed/>
                </p:oleObj>
              </mc:Choice>
              <mc:Fallback>
                <p:oleObj name="Worksheet" r:id="rId4" imgW="1848307" imgH="89580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18415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8104" y="15567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9900"/>
                </a:solidFill>
              </a:rPr>
              <a:t>‘Door opener’</a:t>
            </a:r>
            <a:endParaRPr lang="en-GB" sz="2800" b="1" dirty="0">
              <a:solidFill>
                <a:srgbClr val="FF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ESAME\Member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43908"/>
            <a:ext cx="6336704" cy="34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Member States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56680" y="494116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Observers </a:t>
            </a:r>
            <a:r>
              <a:rPr lang="en-GB" sz="2000" b="1" dirty="0"/>
              <a:t>(2012</a:t>
            </a:r>
            <a:r>
              <a:rPr lang="en-GB" sz="2000" b="1" dirty="0" smtClean="0"/>
              <a:t>): </a:t>
            </a:r>
            <a:r>
              <a:rPr lang="en-GB" sz="2000" b="1" dirty="0"/>
              <a:t>France, Germany, Greece, Italy, Japan, Kuwait, Portugal, Russian Federation, Sweden, Switzerland, the United Kingdom, and </a:t>
            </a:r>
            <a:r>
              <a:rPr lang="en-GB" sz="2000" b="1" dirty="0" smtClean="0"/>
              <a:t>USA. </a:t>
            </a:r>
            <a:r>
              <a:rPr lang="en-GB" sz="2000" b="1" dirty="0" smtClean="0">
                <a:solidFill>
                  <a:srgbClr val="00B050"/>
                </a:solidFill>
              </a:rPr>
              <a:t>China applied. Interest by Brazil, India.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4256112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62" y="1268760"/>
            <a:ext cx="7776864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00B050"/>
                </a:solidFill>
                <a:latin typeface="Arial" charset="0"/>
              </a:rPr>
              <a:t>First proposal to </a:t>
            </a:r>
            <a:r>
              <a:rPr lang="en-GB" sz="2400" b="1" dirty="0" err="1" smtClean="0">
                <a:solidFill>
                  <a:srgbClr val="00B050"/>
                </a:solidFill>
                <a:latin typeface="Arial" charset="0"/>
              </a:rPr>
              <a:t>F.Mayor</a:t>
            </a:r>
            <a:r>
              <a:rPr lang="en-GB" sz="2400" b="1" dirty="0" smtClean="0">
                <a:solidFill>
                  <a:srgbClr val="00B050"/>
                </a:solidFill>
                <a:latin typeface="Arial" charset="0"/>
              </a:rPr>
              <a:t> (UNESCO) in 1999</a:t>
            </a:r>
            <a:br>
              <a:rPr lang="en-GB" sz="2400" b="1" dirty="0" smtClean="0">
                <a:solidFill>
                  <a:srgbClr val="00B050"/>
                </a:solidFill>
                <a:latin typeface="Arial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Mai </a:t>
            </a:r>
            <a:r>
              <a:rPr lang="en-GB" sz="2400" b="1" dirty="0">
                <a:solidFill>
                  <a:srgbClr val="FF0000"/>
                </a:solidFill>
                <a:latin typeface="Arial" charset="0"/>
              </a:rPr>
              <a:t>2002  Unanimous 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approval as international organisation</a:t>
            </a:r>
            <a:br>
              <a:rPr lang="en-GB" sz="2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GB" sz="2800" b="1" dirty="0" smtClean="0">
                <a:solidFill>
                  <a:srgbClr val="0070C0"/>
                </a:solidFill>
                <a:latin typeface="Arial" charset="0"/>
              </a:rPr>
              <a:t>“Quintessential </a:t>
            </a:r>
            <a:r>
              <a:rPr lang="en-GB" sz="2800" b="1" dirty="0">
                <a:solidFill>
                  <a:srgbClr val="0070C0"/>
                </a:solidFill>
                <a:latin typeface="Arial" charset="0"/>
              </a:rPr>
              <a:t>UNESCO project combining capacity building with vital peace-building through science.”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040088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86247"/>
            <a:ext cx="5904656" cy="707886"/>
          </a:xfrm>
          <a:prstGeom prst="rect">
            <a:avLst/>
          </a:prstGeom>
          <a:solidFill>
            <a:schemeClr val="bg1"/>
          </a:solidFill>
          <a:ln>
            <a:solidFill>
              <a:srgbClr val="4D132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Created by UNESCO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16" y="3791546"/>
            <a:ext cx="7353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(Interim) Council set – up 2000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400" b="1" dirty="0" smtClean="0"/>
              <a:t>chair </a:t>
            </a:r>
            <a:r>
              <a:rPr lang="en-GB" sz="2400" b="1" dirty="0" err="1" smtClean="0"/>
              <a:t>Herwig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Schopper</a:t>
            </a:r>
            <a:r>
              <a:rPr lang="en-GB" sz="2400" b="1" dirty="0" smtClean="0"/>
              <a:t>, </a:t>
            </a:r>
            <a:br>
              <a:rPr lang="en-GB" sz="2400" b="1" dirty="0" smtClean="0"/>
            </a:br>
            <a:r>
              <a:rPr lang="en-GB" sz="2400" b="1" dirty="0" smtClean="0"/>
              <a:t>followed 2008 by Sir Ch. Llewellyn-Smith</a:t>
            </a:r>
            <a:endParaRPr lang="en-GB" sz="2800" b="1" dirty="0" smtClean="0"/>
          </a:p>
          <a:p>
            <a:r>
              <a:rPr lang="en-GB" sz="3200" b="1" dirty="0">
                <a:solidFill>
                  <a:srgbClr val="C00000"/>
                </a:solidFill>
              </a:rPr>
              <a:t>SESAME Convention = CERN Convention</a:t>
            </a:r>
          </a:p>
          <a:p>
            <a:r>
              <a:rPr lang="en-GB" sz="2800" b="1" dirty="0" smtClean="0"/>
              <a:t>Site selected in Jordan: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Condition: all scientists of world have access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600200" y="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cs typeface="Times New Roman (Hebrew)" charset="-79"/>
              </a:rPr>
              <a:t>Location of SESAME(I)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152400" y="6858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85348" name="Picture 4" descr="D:\MOSHE\TALKS\unescoshalom\karteIsrael_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8350"/>
            <a:ext cx="800417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7848600" y="6091238"/>
          <a:ext cx="12192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4" imgW="1800454" imgH="1019556" progId="Excel.Sheet.8">
                  <p:embed/>
                </p:oleObj>
              </mc:Choice>
              <mc:Fallback>
                <p:oleObj name="Worksheet" r:id="rId4" imgW="1800454" imgH="10195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091238"/>
                        <a:ext cx="12192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7634808" cy="646331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Tx/>
              <a:buChar char="o"/>
            </a:pPr>
            <a:r>
              <a:rPr lang="en-US" sz="1600" dirty="0"/>
              <a:t> </a:t>
            </a:r>
            <a:r>
              <a:rPr lang="en-US" b="1" dirty="0"/>
              <a:t>Within easy reach of Jordan, Israel, </a:t>
            </a:r>
            <a:r>
              <a:rPr lang="en-US" b="1" dirty="0" smtClean="0"/>
              <a:t>Palestinians.</a:t>
            </a:r>
            <a:endParaRPr lang="en-US" b="1" dirty="0"/>
          </a:p>
          <a:p>
            <a:pPr algn="l">
              <a:buClr>
                <a:srgbClr val="FF3300"/>
              </a:buClr>
              <a:buFontTx/>
              <a:buChar char="o"/>
            </a:pPr>
            <a:r>
              <a:rPr lang="en-US" b="1" dirty="0"/>
              <a:t> Samples/equipment/people can in principle be transported by car.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4616152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6" name="Object 1026"/>
          <p:cNvGraphicFramePr>
            <a:graphicFrameLocks noChangeAspect="1"/>
          </p:cNvGraphicFramePr>
          <p:nvPr/>
        </p:nvGraphicFramePr>
        <p:xfrm>
          <a:off x="1447800" y="457200"/>
          <a:ext cx="640080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hotoHouse" r:id="rId3" imgW="6400271" imgH="4687437" progId="CorelPhotoHouse.Document">
                  <p:embed/>
                </p:oleObj>
              </mc:Choice>
              <mc:Fallback>
                <p:oleObj name="PhotoHouse" r:id="rId3" imgW="6400271" imgH="4687437" progId="CorelPhotoHous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"/>
                        <a:ext cx="6400800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7" name="Text Box 1027"/>
          <p:cNvSpPr txBox="1">
            <a:spLocks noChangeArrowheads="1"/>
          </p:cNvSpPr>
          <p:nvPr/>
        </p:nvSpPr>
        <p:spPr bwMode="auto">
          <a:xfrm>
            <a:off x="304800" y="55626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b="1"/>
              <a:t>H.M.King Abdullah II and UNESCO DG Matsuura unveiling marble plate, at foundation of SESAME and Groundbreaking, January 2003</a:t>
            </a:r>
            <a:endParaRPr lang="en-US" sz="2000" b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0602"/>
            <a:ext cx="8712968" cy="243428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The realisation of </a:t>
            </a:r>
            <a:br>
              <a:rPr lang="en-GB" sz="4000" b="1" dirty="0" smtClean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B050"/>
                </a:solidFill>
              </a:rPr>
              <a:t>large scale facilities in science </a:t>
            </a:r>
            <a:r>
              <a:rPr lang="en-GB" sz="4000" b="1" dirty="0" smtClean="0">
                <a:solidFill>
                  <a:srgbClr val="0070C0"/>
                </a:solidFill>
              </a:rPr>
              <a:t/>
            </a:r>
            <a:br>
              <a:rPr lang="en-GB" sz="4000" b="1" dirty="0" smtClean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70C0"/>
                </a:solidFill>
              </a:rPr>
              <a:t>has lead to new kinds</a:t>
            </a:r>
            <a:br>
              <a:rPr lang="en-GB" sz="4000" b="1" dirty="0" smtClean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70C0"/>
                </a:solidFill>
              </a:rPr>
              <a:t> of international cooperation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65488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Some general views have been presented  by Rolf </a:t>
            </a:r>
            <a:r>
              <a:rPr lang="en-GB" sz="2400" b="1" dirty="0" err="1" smtClean="0"/>
              <a:t>Heuer</a:t>
            </a:r>
            <a:r>
              <a:rPr lang="en-GB" sz="2400" b="1" dirty="0" smtClean="0"/>
              <a:t>, Director  General of CERN, at the opening session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Here some specific conditions </a:t>
            </a:r>
            <a:r>
              <a:rPr lang="en-GB" sz="2800" b="1" dirty="0">
                <a:solidFill>
                  <a:srgbClr val="C00000"/>
                </a:solidFill>
              </a:rPr>
              <a:t>will be </a:t>
            </a:r>
            <a:r>
              <a:rPr lang="en-GB" sz="2800" b="1" dirty="0" smtClean="0">
                <a:solidFill>
                  <a:srgbClr val="C00000"/>
                </a:solidFill>
              </a:rPr>
              <a:t>discussed which contributed to the success of CERN and some of which could be useful for other global co-operations.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88160" cy="365125"/>
          </a:xfrm>
        </p:spPr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Pictures\SESAME\Inauguration\Photo_SESAME_Building_No05_17_11_08_IMG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152400" y="6015038"/>
          <a:ext cx="12192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3" imgW="1800454" imgH="1019556" progId="Excel.Sheet.8">
                  <p:embed/>
                </p:oleObj>
              </mc:Choice>
              <mc:Fallback>
                <p:oleObj name="Worksheet" r:id="rId3" imgW="1800454" imgH="10195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15038"/>
                        <a:ext cx="12192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9482" name="Picture 42" descr="buil_Ring_BL_gene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2656"/>
            <a:ext cx="6563816" cy="61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29952" y="4005064"/>
            <a:ext cx="2952328" cy="1938992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Beamlines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possible layout.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16 lines  can be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accomodated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 lines on ‘day-one’</a:t>
            </a:r>
          </a:p>
          <a:p>
            <a:pPr algn="l" eaLnBrk="1" hangingPunct="1"/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4" y="348432"/>
            <a:ext cx="3195464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SESAME is a 2.5 </a:t>
            </a:r>
            <a:r>
              <a:rPr lang="en-GB" dirty="0" err="1"/>
              <a:t>GeV</a:t>
            </a:r>
            <a:r>
              <a:rPr lang="en-GB" dirty="0"/>
              <a:t> electron storage ring (133m in circumference), which can accommodate up to 12 wigglers and </a:t>
            </a:r>
            <a:r>
              <a:rPr lang="en-GB" dirty="0" err="1"/>
              <a:t>undulators</a:t>
            </a:r>
            <a:r>
              <a:rPr lang="en-GB" dirty="0"/>
              <a:t>, making it a third generation light source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sz="2400" b="1" dirty="0" smtClean="0">
                <a:solidFill>
                  <a:srgbClr val="0070C0"/>
                </a:solidFill>
              </a:rPr>
              <a:t>Physics, </a:t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Material science,</a:t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biology, archaeology, medicine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6116" y="6356350"/>
            <a:ext cx="4413684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236296" y="6017504"/>
            <a:ext cx="10801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Gift from Germany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720308" y="3717032"/>
            <a:ext cx="1584000" cy="2300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My Pictures\SESAME\Inauguration\WinickBoost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4760168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611188" y="764704"/>
            <a:ext cx="7848600" cy="4894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B050"/>
                </a:solidFill>
              </a:rPr>
              <a:t>SESAME is on its way!</a:t>
            </a:r>
          </a:p>
          <a:p>
            <a:pPr eaLnBrk="0" hangingPunct="0"/>
            <a:r>
              <a:rPr lang="en-US" sz="2800" b="1" dirty="0" smtClean="0">
                <a:solidFill>
                  <a:srgbClr val="00B050"/>
                </a:solidFill>
              </a:rPr>
              <a:t>Council on </a:t>
            </a:r>
            <a:r>
              <a:rPr lang="en-US" sz="2800" b="1" dirty="0" smtClean="0">
                <a:solidFill>
                  <a:srgbClr val="00B050"/>
                </a:solidFill>
              </a:rPr>
              <a:t>28/29 Mai 2013</a:t>
            </a:r>
            <a:r>
              <a:rPr lang="en-US" sz="2800" b="1" dirty="0" smtClean="0">
                <a:solidFill>
                  <a:srgbClr val="00B050"/>
                </a:solidFill>
              </a:rPr>
              <a:t>, Vienna at IAEA</a:t>
            </a:r>
          </a:p>
          <a:p>
            <a:pPr eaLnBrk="0" hangingPunct="0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All major </a:t>
            </a:r>
            <a:r>
              <a:rPr lang="en-US" sz="2800" b="1" dirty="0">
                <a:solidFill>
                  <a:srgbClr val="00B050"/>
                </a:solidFill>
              </a:rPr>
              <a:t>hurdles </a:t>
            </a:r>
            <a:r>
              <a:rPr lang="en-US" sz="2800" b="1" dirty="0" smtClean="0">
                <a:solidFill>
                  <a:srgbClr val="FF0000"/>
                </a:solidFill>
              </a:rPr>
              <a:t>(financial) </a:t>
            </a:r>
            <a:r>
              <a:rPr lang="en-US" sz="2800" b="1" dirty="0" smtClean="0">
                <a:solidFill>
                  <a:srgbClr val="00B050"/>
                </a:solidFill>
              </a:rPr>
              <a:t>have </a:t>
            </a:r>
            <a:r>
              <a:rPr lang="en-US" sz="2800" b="1" dirty="0">
                <a:solidFill>
                  <a:srgbClr val="00B050"/>
                </a:solidFill>
              </a:rPr>
              <a:t>been </a:t>
            </a:r>
            <a:r>
              <a:rPr lang="en-US" sz="2800" b="1" dirty="0" smtClean="0">
                <a:solidFill>
                  <a:srgbClr val="00B050"/>
                </a:solidFill>
              </a:rPr>
              <a:t>taken</a:t>
            </a:r>
          </a:p>
          <a:p>
            <a:pPr eaLnBrk="0" hangingPunct="0"/>
            <a:endParaRPr lang="en-US" sz="2800" b="1" dirty="0">
              <a:solidFill>
                <a:srgbClr val="00B050"/>
              </a:solidFill>
            </a:endParaRPr>
          </a:p>
          <a:p>
            <a:pPr eaLnBrk="0" hangingPunct="0"/>
            <a:r>
              <a:rPr lang="en-US" sz="3200" b="1" dirty="0" smtClean="0">
                <a:solidFill>
                  <a:srgbClr val="C00000"/>
                </a:solidFill>
              </a:rPr>
              <a:t>Hopefully to start operation in 2015</a:t>
            </a:r>
          </a:p>
          <a:p>
            <a:pPr eaLnBrk="0" hangingPunct="0"/>
            <a:endParaRPr lang="en-US" sz="3200" b="1" dirty="0">
              <a:solidFill>
                <a:srgbClr val="0070C0"/>
              </a:solidFill>
            </a:endParaRPr>
          </a:p>
          <a:p>
            <a:pPr eaLnBrk="0" hangingPunct="0"/>
            <a:r>
              <a:rPr lang="en-US" sz="3200" b="1" dirty="0" smtClean="0">
                <a:solidFill>
                  <a:srgbClr val="0070C0"/>
                </a:solidFill>
              </a:rPr>
              <a:t>New Member States welcome</a:t>
            </a:r>
          </a:p>
          <a:p>
            <a:pPr eaLnBrk="0" hangingPunct="0"/>
            <a:endParaRPr lang="en-US" sz="3200" b="1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en-US" sz="3200" b="1" dirty="0" smtClean="0">
                <a:solidFill>
                  <a:srgbClr val="FF0000"/>
                </a:solidFill>
              </a:rPr>
              <a:t>A dream of 1001 nights will become true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4400128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2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3140968"/>
            <a:ext cx="4397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rgbClr val="00B050"/>
                </a:solidFill>
              </a:rPr>
              <a:t>Thank you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184104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3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1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fld id="{CE1A9C4C-1871-3348-B7D6-ACA2480456CB}" type="slidenum">
              <a:rPr lang="en-US" sz="1200" b="1">
                <a:solidFill>
                  <a:srgbClr val="898989"/>
                </a:solidFill>
              </a:rPr>
              <a:pPr algn="r" eaLnBrk="1" hangingPunct="1"/>
              <a:t>3</a:t>
            </a:fld>
            <a:endParaRPr lang="en-US" sz="1200" b="1" dirty="0">
              <a:solidFill>
                <a:srgbClr val="898989"/>
              </a:solidFill>
            </a:endParaRPr>
          </a:p>
        </p:txBody>
      </p:sp>
      <p:pic>
        <p:nvPicPr>
          <p:cNvPr id="24581" name="Picture 2" descr="flags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 t="1666"/>
          <a:stretch>
            <a:fillRect/>
          </a:stretch>
        </p:blipFill>
        <p:spPr bwMode="auto">
          <a:xfrm>
            <a:off x="-76200" y="8247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0"/>
            <a:ext cx="906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CERN</a:t>
            </a:r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was founded 1954: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12 European States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“Promote Science and bring countries together”</a:t>
            </a:r>
          </a:p>
          <a:p>
            <a:pPr eaLnBrk="1" hangingPunct="1">
              <a:defRPr/>
            </a:pPr>
            <a:endParaRPr lang="en-GB" sz="1000" dirty="0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Today: 20 Member States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34390" y="3364842"/>
            <a:ext cx="8172400" cy="2908176"/>
          </a:xfrm>
          <a:prstGeom prst="rect">
            <a:avLst/>
          </a:prstGeom>
          <a:gradFill rotWithShape="1">
            <a:gsLst>
              <a:gs pos="0">
                <a:srgbClr val="235D81">
                  <a:alpha val="70000"/>
                </a:srgb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rgbClr val="00000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85725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States: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Austria, Belgium, Bulgaria,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Republic, Denmark, Finland, France, Germany, Greece, Hungary, Italy,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Netherlands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Norway, Poland, Portugal, Slovakia, Spain, Sweden, Switzerland and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</a:t>
            </a:r>
          </a:p>
          <a:p>
            <a:pPr marL="85725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for Accession: 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</a:t>
            </a:r>
          </a:p>
          <a:p>
            <a:pPr marL="85725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Members in the Pre-Stage to Membership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Serbia</a:t>
            </a:r>
          </a:p>
          <a:p>
            <a:pPr marL="85725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Applicant States: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 (agreement signed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Slovenia, Turkey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Observers 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Council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Japan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Federation, the United States of America, Turkey, the European Commission and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UNESCO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84830" y="1772816"/>
            <a:ext cx="4135760" cy="1371600"/>
          </a:xfrm>
          <a:prstGeom prst="rect">
            <a:avLst/>
          </a:prstGeom>
          <a:gradFill rotWithShape="1">
            <a:gsLst>
              <a:gs pos="0">
                <a:schemeClr val="accent2">
                  <a:alpha val="70000"/>
                </a:scheme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rgbClr val="00000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~ 2300 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staff</a:t>
            </a:r>
            <a:endParaRPr lang="en-GB" sz="2000" dirty="0" smtClean="0">
              <a:solidFill>
                <a:schemeClr val="bg1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~ 1050 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other paid personnel</a:t>
            </a:r>
            <a:endParaRPr lang="en-GB" sz="2000" dirty="0" smtClean="0">
              <a:solidFill>
                <a:schemeClr val="bg1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 ~ 11000 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users</a:t>
            </a:r>
            <a:endParaRPr lang="en-GB" sz="2000" dirty="0" smtClean="0">
              <a:solidFill>
                <a:schemeClr val="bg1"/>
              </a:solidFill>
              <a:effectLst>
                <a:outerShdw blurRad="50800" dist="38100" dir="2700000">
                  <a:srgbClr val="000000"/>
                </a:outerShdw>
              </a:effectLst>
            </a:endParaRPr>
          </a:p>
          <a:p>
            <a:pPr marL="171450" indent="-171450" eaLnBrk="1" hangingPunct="1">
              <a:spcBef>
                <a:spcPct val="20000"/>
              </a:spcBef>
              <a:buSzPct val="65000"/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 Regular  Budget 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(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2012) ~1000 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MCHF</a:t>
            </a:r>
          </a:p>
        </p:txBody>
      </p:sp>
      <p:pic>
        <p:nvPicPr>
          <p:cNvPr id="11" name="Picture 10" descr="cern_logo_1.png"/>
          <p:cNvPicPr>
            <a:picLocks noChangeAspect="1"/>
          </p:cNvPicPr>
          <p:nvPr/>
        </p:nvPicPr>
        <p:blipFill>
          <a:blip r:embed="rId4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2" y="6285594"/>
            <a:ext cx="493870" cy="4856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0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7" y="404664"/>
            <a:ext cx="8231709" cy="617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Mont Blanc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Airport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9" descr="0807031_01-A4-at-144-dpi.jpg"/>
          <p:cNvPicPr>
            <a:picLocks noChangeAspect="1"/>
          </p:cNvPicPr>
          <p:nvPr/>
        </p:nvPicPr>
        <p:blipFill>
          <a:blip r:embed="rId3" cstate="print">
            <a:lum bright="-2000" contrast="2000"/>
          </a:blip>
          <a:srcRect/>
          <a:stretch>
            <a:fillRect/>
          </a:stretch>
        </p:blipFill>
        <p:spPr bwMode="auto">
          <a:xfrm>
            <a:off x="-17463" y="-12700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 at                Accelerating Science and Innovation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5" y="0"/>
            <a:ext cx="8569325" cy="762000"/>
          </a:xfrm>
          <a:prstGeom prst="rect">
            <a:avLst/>
          </a:prstGeo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F0000"/>
                </a:solidFill>
                <a:latin typeface="Trebuchet MS"/>
              </a:rPr>
              <a:t>the Large </a:t>
            </a:r>
            <a:r>
              <a:rPr lang="en-US" sz="4400" kern="0" dirty="0" err="1">
                <a:solidFill>
                  <a:srgbClr val="FF0000"/>
                </a:solidFill>
                <a:latin typeface="Trebuchet MS"/>
              </a:rPr>
              <a:t>Hadron</a:t>
            </a:r>
            <a:r>
              <a:rPr lang="en-US" sz="4400" kern="0" dirty="0">
                <a:solidFill>
                  <a:srgbClr val="FF0000"/>
                </a:solidFill>
                <a:latin typeface="Trebuchet MS"/>
              </a:rPr>
              <a:t> Collider (LHC)</a:t>
            </a:r>
            <a:endParaRPr lang="en-US" sz="1800" kern="0" dirty="0">
              <a:solidFill>
                <a:sysClr val="windowText" lastClr="000000"/>
              </a:solidFill>
              <a:latin typeface="Helvetica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483098" cy="44011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1420" tIns="45711" rIns="91420" bIns="45711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 Largest scientific instrument ever built,</a:t>
            </a:r>
            <a:b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   27km of circumference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 reused for second large project (LEP,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LHC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)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 Collides </a:t>
            </a:r>
            <a:r>
              <a:rPr lang="en-US" sz="2800" b="1" dirty="0" smtClean="0">
                <a:solidFill>
                  <a:srgbClr val="66FF33"/>
                </a:solidFill>
                <a:latin typeface="Trebuchet MS" pitchFamily="34" charset="0"/>
                <a:ea typeface="+mn-ea"/>
                <a:cs typeface="+mn-cs"/>
              </a:rPr>
              <a:t>protons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 to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	-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Investigate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buildingblocks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of matter 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	and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forces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 between them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 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- To reproduce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  <a:ea typeface="+mn-ea"/>
                <a:cs typeface="+mn-cs"/>
              </a:rPr>
              <a:t>conditions </a:t>
            </a:r>
            <a:br>
              <a:rPr lang="en-US" sz="2800" b="1" dirty="0" smtClean="0">
                <a:solidFill>
                  <a:srgbClr val="FF0000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  <a:ea typeface="+mn-ea"/>
                <a:cs typeface="+mn-cs"/>
              </a:rPr>
              <a:t>at the birth of the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  <a:ea typeface="+mn-ea"/>
                <a:cs typeface="+mn-cs"/>
              </a:rPr>
              <a:t>   	Universe</a:t>
            </a: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...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  <a:ea typeface="+mn-ea"/>
                <a:cs typeface="+mn-cs"/>
              </a:rPr>
              <a:t>...mini- big bangs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437063"/>
            <a:ext cx="31511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9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88" y="1488627"/>
            <a:ext cx="3694566" cy="23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3" y="1230681"/>
            <a:ext cx="4581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16" y="4250526"/>
            <a:ext cx="3276197" cy="218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2" y="4005064"/>
            <a:ext cx="358307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6678" y="4149080"/>
            <a:ext cx="8595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CMS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443" y="1478654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ATLAS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965" y="330266"/>
            <a:ext cx="8151078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The 2 large ‘experiments’ at LHC </a:t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>each designed and built by more than 3000 scientists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35696" y="60212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3942" y="5850810"/>
            <a:ext cx="8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Herwig Schopper, WAAS-UN meeting, Geneva 3. June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8515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at CERN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9001000" cy="4176464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0070C0"/>
                </a:solidFill>
              </a:rPr>
              <a:t>Science is performed by outside groups (‘users’)</a:t>
            </a:r>
          </a:p>
          <a:p>
            <a:pPr algn="l"/>
            <a:r>
              <a:rPr lang="en-GB" sz="2800" b="1" dirty="0" smtClean="0">
                <a:solidFill>
                  <a:srgbClr val="C00000"/>
                </a:solidFill>
              </a:rPr>
              <a:t>About 11000 users from whole world</a:t>
            </a:r>
          </a:p>
          <a:p>
            <a:pPr algn="l"/>
            <a:r>
              <a:rPr lang="en-GB" sz="2400" b="1" dirty="0" smtClean="0">
                <a:solidFill>
                  <a:srgbClr val="C00000"/>
                </a:solidFill>
              </a:rPr>
              <a:t>Only about 100 scientists among 2500 CERN staff </a:t>
            </a:r>
          </a:p>
          <a:p>
            <a:pPr algn="l"/>
            <a:r>
              <a:rPr lang="en-GB" sz="2400" b="1" dirty="0" smtClean="0">
                <a:solidFill>
                  <a:srgbClr val="C00000"/>
                </a:solidFill>
              </a:rPr>
              <a:t>Reservoir for permanent rejuvenation of staff</a:t>
            </a:r>
            <a:endParaRPr lang="en-GB" sz="2400" b="1" dirty="0">
              <a:solidFill>
                <a:srgbClr val="C00000"/>
              </a:solidFill>
            </a:endParaRPr>
          </a:p>
          <a:p>
            <a:pPr algn="l"/>
            <a:r>
              <a:rPr lang="en-GB" b="1" dirty="0" smtClean="0">
                <a:solidFill>
                  <a:srgbClr val="00B050"/>
                </a:solidFill>
              </a:rPr>
              <a:t>CERN </a:t>
            </a:r>
            <a:r>
              <a:rPr lang="en-GB" b="1" dirty="0" smtClean="0">
                <a:solidFill>
                  <a:srgbClr val="00B0F0"/>
                </a:solidFill>
              </a:rPr>
              <a:t>(‘service station’ ) </a:t>
            </a:r>
            <a:r>
              <a:rPr lang="en-GB" b="1" dirty="0" smtClean="0">
                <a:solidFill>
                  <a:srgbClr val="00B050"/>
                </a:solidFill>
              </a:rPr>
              <a:t>provides 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- facilities, accelerators </a:t>
            </a:r>
            <a:r>
              <a:rPr lang="en-GB" b="1" dirty="0">
                <a:solidFill>
                  <a:srgbClr val="FF9900"/>
                </a:solidFill>
              </a:rPr>
              <a:t>(technical competence</a:t>
            </a:r>
            <a:r>
              <a:rPr lang="en-GB" b="1" dirty="0" smtClean="0">
                <a:solidFill>
                  <a:srgbClr val="FF9900"/>
                </a:solidFill>
              </a:rPr>
              <a:t>)</a:t>
            </a:r>
            <a:br>
              <a:rPr lang="en-GB" b="1" dirty="0" smtClean="0">
                <a:solidFill>
                  <a:srgbClr val="FF990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- overall coordination of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	 international co-operations</a:t>
            </a:r>
            <a:br>
              <a:rPr lang="en-GB" b="1" dirty="0" smtClean="0">
                <a:solidFill>
                  <a:srgbClr val="00B050"/>
                </a:solidFill>
              </a:rPr>
            </a:b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813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32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Helvetica"/>
                <a:ea typeface="ＭＳ Ｐゴシック" charset="-128"/>
              </a:rPr>
              <a:t>  Science is getting more and more global</a:t>
            </a:r>
            <a:endParaRPr lang="en-GB" sz="3200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Helvetica"/>
              <a:ea typeface="ＭＳ Ｐゴシック" charset="-128"/>
            </a:endParaRPr>
          </a:p>
        </p:txBody>
      </p:sp>
      <p:pic>
        <p:nvPicPr>
          <p:cNvPr id="3" name="Picture 2" descr="World_users_by_Inst_2012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0" y="890340"/>
            <a:ext cx="8138578" cy="56166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179512" y="6506964"/>
            <a:ext cx="3672408" cy="3510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5852" y="6492875"/>
            <a:ext cx="4472136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08" y="476672"/>
            <a:ext cx="8693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solidFill>
                  <a:srgbClr val="FF9900"/>
                </a:solidFill>
              </a:rPr>
              <a:t>Governing Structure of CERN</a:t>
            </a:r>
            <a:endParaRPr lang="en-GB" sz="3600" b="1" u="sng" dirty="0">
              <a:solidFill>
                <a:srgbClr val="FF9900"/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</a:rPr>
              <a:t>Governing body: </a:t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Council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</a:rPr>
              <a:t/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>2 delegates/country </a:t>
            </a:r>
            <a:r>
              <a:rPr lang="en-GB" sz="2000" b="1" dirty="0"/>
              <a:t>(government representative, scientist)</a:t>
            </a:r>
            <a:r>
              <a:rPr lang="en-GB" sz="2400" b="1" dirty="0">
                <a:solidFill>
                  <a:srgbClr val="0070C0"/>
                </a:solidFill>
              </a:rPr>
              <a:t/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>each </a:t>
            </a:r>
            <a:r>
              <a:rPr lang="en-GB" sz="2800" b="1" dirty="0">
                <a:solidFill>
                  <a:srgbClr val="0070C0"/>
                </a:solidFill>
              </a:rPr>
              <a:t>Member </a:t>
            </a:r>
            <a:r>
              <a:rPr lang="en-GB" sz="2800" b="1" dirty="0" smtClean="0">
                <a:solidFill>
                  <a:srgbClr val="0070C0"/>
                </a:solidFill>
              </a:rPr>
              <a:t>State has </a:t>
            </a:r>
            <a:r>
              <a:rPr lang="en-GB" sz="2800" b="1" dirty="0">
                <a:solidFill>
                  <a:srgbClr val="FF0000"/>
                </a:solidFill>
              </a:rPr>
              <a:t>one </a:t>
            </a:r>
            <a:r>
              <a:rPr lang="en-GB" sz="2800" b="1" dirty="0" smtClean="0">
                <a:solidFill>
                  <a:srgbClr val="FF0000"/>
                </a:solidFill>
              </a:rPr>
              <a:t>vote </a:t>
            </a:r>
            <a:r>
              <a:rPr lang="en-GB" sz="2000" b="1" dirty="0" smtClean="0"/>
              <a:t>(independent of size)</a:t>
            </a:r>
            <a:r>
              <a:rPr lang="en-GB" sz="2800" b="1" dirty="0" smtClean="0">
                <a:solidFill>
                  <a:srgbClr val="0070C0"/>
                </a:solidFill>
              </a:rPr>
              <a:t/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400" b="1" dirty="0" smtClean="0"/>
              <a:t>No ‘overruling’ </a:t>
            </a:r>
            <a:r>
              <a:rPr lang="en-GB" sz="2400" b="1" dirty="0"/>
              <a:t>votes, </a:t>
            </a:r>
            <a:r>
              <a:rPr lang="en-GB" sz="2400" b="1" dirty="0" smtClean="0"/>
              <a:t> consensus seeking</a:t>
            </a:r>
          </a:p>
          <a:p>
            <a:endParaRPr lang="en-GB" sz="2000" b="1" dirty="0"/>
          </a:p>
          <a:p>
            <a:r>
              <a:rPr lang="en-GB" sz="2800" b="1" dirty="0" smtClean="0">
                <a:solidFill>
                  <a:srgbClr val="00B050"/>
                </a:solidFill>
              </a:rPr>
              <a:t>Director General </a:t>
            </a:r>
            <a:r>
              <a:rPr lang="en-GB" sz="2800" b="1" dirty="0">
                <a:solidFill>
                  <a:srgbClr val="00B050"/>
                </a:solidFill>
              </a:rPr>
              <a:t>appointed by </a:t>
            </a:r>
            <a:r>
              <a:rPr lang="en-GB" sz="2800" b="1" dirty="0" smtClean="0">
                <a:solidFill>
                  <a:srgbClr val="00B050"/>
                </a:solidFill>
              </a:rPr>
              <a:t>Council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Only he can  </a:t>
            </a:r>
            <a:r>
              <a:rPr lang="en-GB" sz="2400" b="1" dirty="0" smtClean="0">
                <a:solidFill>
                  <a:srgbClr val="0070C0"/>
                </a:solidFill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</a:rPr>
              <a:t>propose programmes and </a:t>
            </a:r>
            <a:br>
              <a:rPr lang="en-GB" sz="28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		the structure of the organisation 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			</a:t>
            </a:r>
            <a:r>
              <a:rPr lang="en-GB" b="1" dirty="0" smtClean="0"/>
              <a:t>(Directors, Departments</a:t>
            </a:r>
            <a:r>
              <a:rPr lang="en-GB" b="1" dirty="0"/>
              <a:t>, </a:t>
            </a:r>
            <a:r>
              <a:rPr lang="en-GB" b="1" dirty="0" smtClean="0"/>
              <a:t>Divisions, </a:t>
            </a:r>
            <a:r>
              <a:rPr lang="en-GB" b="1" dirty="0" err="1" smtClean="0"/>
              <a:t>etc</a:t>
            </a:r>
            <a:r>
              <a:rPr lang="en-GB" b="1" dirty="0" smtClean="0"/>
              <a:t>)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Proposals from users and filtered through committees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Bottom-up approach</a:t>
            </a:r>
          </a:p>
          <a:p>
            <a:r>
              <a:rPr lang="en-GB" sz="2800" b="1" dirty="0" smtClean="0">
                <a:solidFill>
                  <a:srgbClr val="C00000"/>
                </a:solidFill>
              </a:rPr>
              <a:t>No political ‘missions’ by Council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solidFill>
                  <a:srgbClr val="C00000"/>
                </a:solidFill>
              </a:rPr>
              <a:t>!! </a:t>
            </a:r>
            <a:r>
              <a:rPr lang="en-GB" sz="2800" b="1" dirty="0" smtClean="0">
                <a:solidFill>
                  <a:schemeClr val="bg1"/>
                </a:solidFill>
              </a:rPr>
              <a:t>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184104" cy="365125"/>
          </a:xfrm>
        </p:spPr>
        <p:txBody>
          <a:bodyPr/>
          <a:lstStyle/>
          <a:p>
            <a:r>
              <a:rPr lang="en-GB" dirty="0" err="1" smtClean="0"/>
              <a:t>Herwig</a:t>
            </a:r>
            <a:r>
              <a:rPr lang="en-GB" dirty="0" smtClean="0"/>
              <a:t> </a:t>
            </a:r>
            <a:r>
              <a:rPr lang="en-GB" dirty="0" err="1" smtClean="0"/>
              <a:t>Schopper</a:t>
            </a:r>
            <a:r>
              <a:rPr lang="en-GB" dirty="0" smtClean="0"/>
              <a:t>, WAAS-UN meeting, Geneva 3.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882</Words>
  <Application>Microsoft Office PowerPoint</Application>
  <PresentationFormat>On-screen Show (4:3)</PresentationFormat>
  <Paragraphs>143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Worksheet</vt:lpstr>
      <vt:lpstr>PhotoHouse</vt:lpstr>
      <vt:lpstr>International cooperation in science as a model for other global activities </vt:lpstr>
      <vt:lpstr>The realisation of  large scale facilities in science  has lead to new kinds  of international cooperation</vt:lpstr>
      <vt:lpstr>PowerPoint Presentation</vt:lpstr>
      <vt:lpstr>PowerPoint Presentation</vt:lpstr>
      <vt:lpstr>PowerPoint Presentation</vt:lpstr>
      <vt:lpstr>PowerPoint Presentation</vt:lpstr>
      <vt:lpstr>Science at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CERN be repeated?</vt:lpstr>
      <vt:lpstr>SESAME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worldwide scientific cooperation serve as model for global development?</dc:title>
  <dc:creator>schopper</dc:creator>
  <cp:lastModifiedBy>schopper</cp:lastModifiedBy>
  <cp:revision>24</cp:revision>
  <dcterms:created xsi:type="dcterms:W3CDTF">2013-05-26T17:19:43Z</dcterms:created>
  <dcterms:modified xsi:type="dcterms:W3CDTF">2013-06-04T08:41:32Z</dcterms:modified>
</cp:coreProperties>
</file>