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2"/>
  </p:sldMasterIdLst>
  <p:notesMasterIdLst>
    <p:notesMasterId r:id="rId14"/>
  </p:notesMasterIdLst>
  <p:handoutMasterIdLst>
    <p:handoutMasterId r:id="rId15"/>
  </p:handoutMasterIdLst>
  <p:sldIdLst>
    <p:sldId id="306" r:id="rId3"/>
    <p:sldId id="369" r:id="rId4"/>
    <p:sldId id="266" r:id="rId5"/>
    <p:sldId id="360" r:id="rId6"/>
    <p:sldId id="362" r:id="rId7"/>
    <p:sldId id="259" r:id="rId8"/>
    <p:sldId id="297" r:id="rId9"/>
    <p:sldId id="282" r:id="rId10"/>
    <p:sldId id="320" r:id="rId11"/>
    <p:sldId id="370" r:id="rId12"/>
    <p:sldId id="263" r:id="rId13"/>
  </p:sldIdLst>
  <p:sldSz cx="9144000" cy="6858000" type="screen4x3"/>
  <p:notesSz cx="6794500" cy="99187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anjani" initials="R" lastIdx="7" clrIdx="0"/>
  <p:cmAuthor id="1" name="Garry Jacobs" initials="GJ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92294" autoAdjust="0"/>
  </p:normalViewPr>
  <p:slideViewPr>
    <p:cSldViewPr>
      <p:cViewPr>
        <p:scale>
          <a:sx n="80" d="100"/>
          <a:sy n="80" d="100"/>
        </p:scale>
        <p:origin x="-45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88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notesViewPr>
    <p:cSldViewPr>
      <p:cViewPr varScale="1">
        <p:scale>
          <a:sx n="48" d="100"/>
          <a:sy n="48" d="100"/>
        </p:scale>
        <p:origin x="-2646" y="-114"/>
      </p:cViewPr>
      <p:guideLst>
        <p:guide orient="horz" pos="3124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7.xml"/><Relationship Id="rId2" Type="http://schemas.openxmlformats.org/officeDocument/2006/relationships/slide" Target="slides/slide6.xml"/><Relationship Id="rId1" Type="http://schemas.openxmlformats.org/officeDocument/2006/relationships/slide" Target="slides/slide1.xml"/><Relationship Id="rId5" Type="http://schemas.openxmlformats.org/officeDocument/2006/relationships/slide" Target="slides/slide11.xml"/><Relationship Id="rId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' Emp and Pop Figure 6'!$B$1</c:f>
              <c:strCache>
                <c:ptCount val="1"/>
                <c:pt idx="0">
                  <c:v>Population</c:v>
                </c:pt>
              </c:strCache>
            </c:strRef>
          </c:tx>
          <c:spPr>
            <a:ln w="63500">
              <a:prstDash val="dash"/>
            </a:ln>
          </c:spPr>
          <c:marker>
            <c:symbol val="none"/>
          </c:marker>
          <c:xVal>
            <c:numRef>
              <c:f>' Emp and Pop Figure 6'!$A$2:$A$3</c:f>
              <c:numCache>
                <c:formatCode>General</c:formatCode>
                <c:ptCount val="2"/>
                <c:pt idx="0">
                  <c:v>1950</c:v>
                </c:pt>
                <c:pt idx="1">
                  <c:v>2012</c:v>
                </c:pt>
              </c:numCache>
            </c:numRef>
          </c:xVal>
          <c:yVal>
            <c:numRef>
              <c:f>' Emp and Pop Figure 6'!$B$2:$B$3</c:f>
              <c:numCache>
                <c:formatCode>General</c:formatCode>
                <c:ptCount val="2"/>
                <c:pt idx="0">
                  <c:v>2.5</c:v>
                </c:pt>
                <c:pt idx="1">
                  <c:v>7.1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501568"/>
        <c:axId val="143511552"/>
      </c:scatterChart>
      <c:scatterChart>
        <c:scatterStyle val="smoothMarker"/>
        <c:varyColors val="0"/>
        <c:ser>
          <c:idx val="1"/>
          <c:order val="1"/>
          <c:tx>
            <c:strRef>
              <c:f>' Emp and Pop Figure 6'!$C$1</c:f>
              <c:strCache>
                <c:ptCount val="1"/>
                <c:pt idx="0">
                  <c:v>Employment 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Pt>
            <c:idx val="1"/>
            <c:bubble3D val="0"/>
            <c:spPr>
              <a:ln w="63500">
                <a:solidFill>
                  <a:srgbClr val="C00000"/>
                </a:solidFill>
              </a:ln>
            </c:spPr>
          </c:dPt>
          <c:dLbls>
            <c:dLbl>
              <c:idx val="0"/>
              <c:layout>
                <c:manualLayout>
                  <c:x val="0.55843583367868488"/>
                  <c:y val="-0.13120512478313093"/>
                </c:manualLayout>
              </c:layout>
              <c:tx>
                <c:rich>
                  <a:bodyPr/>
                  <a:lstStyle/>
                  <a:p>
                    <a:pPr>
                      <a:defRPr sz="1600" b="1" baseline="0">
                        <a:solidFill>
                          <a:schemeClr val="accent1">
                            <a:lumMod val="75000"/>
                          </a:schemeClr>
                        </a:solidFill>
                      </a:defRPr>
                    </a:pPr>
                    <a:r>
                      <a:rPr lang="en-US" sz="1600" b="1" baseline="0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t>Population - 184%</a:t>
                    </a:r>
                    <a:endParaRPr lang="en-US" sz="1600" b="1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67783920430998756"/>
                  <c:y val="0.15106477156457138"/>
                </c:manualLayout>
              </c:layout>
              <c:tx>
                <c:rich>
                  <a:bodyPr/>
                  <a:lstStyle/>
                  <a:p>
                    <a:pPr>
                      <a:defRPr sz="1600" b="1" baseline="0">
                        <a:solidFill>
                          <a:schemeClr val="accent1">
                            <a:lumMod val="75000"/>
                          </a:schemeClr>
                        </a:solidFill>
                      </a:defRPr>
                    </a:pPr>
                    <a:r>
                      <a:rPr lang="en-US" sz="1600" b="1" baseline="0" dirty="0">
                        <a:solidFill>
                          <a:srgbClr val="C00000"/>
                        </a:solidFill>
                      </a:rPr>
                      <a:t>Employment - 248%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>
                    <a:solidFill>
                      <a:schemeClr val="accent1">
                        <a:lumMod val="7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 Emp and Pop Figure 6'!$A$2:$A$3</c:f>
              <c:numCache>
                <c:formatCode>General</c:formatCode>
                <c:ptCount val="2"/>
                <c:pt idx="0">
                  <c:v>1950</c:v>
                </c:pt>
                <c:pt idx="1">
                  <c:v>2012</c:v>
                </c:pt>
              </c:numCache>
            </c:numRef>
          </c:xVal>
          <c:yVal>
            <c:numRef>
              <c:f>' Emp and Pop Figure 6'!$C$2:$C$3</c:f>
              <c:numCache>
                <c:formatCode>General</c:formatCode>
                <c:ptCount val="2"/>
                <c:pt idx="0">
                  <c:v>0.9</c:v>
                </c:pt>
                <c:pt idx="1">
                  <c:v>3.13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 Emp and Pop Figure 6'!$D$1</c:f>
              <c:strCache>
                <c:ptCount val="1"/>
                <c:pt idx="0">
                  <c:v>WAP (25-64)</c:v>
                </c:pt>
              </c:strCache>
            </c:strRef>
          </c:tx>
          <c:spPr>
            <a:ln w="63500">
              <a:solidFill>
                <a:srgbClr val="C00000"/>
              </a:solidFill>
              <a:prstDash val="dash"/>
            </a:ln>
          </c:spPr>
          <c:marker>
            <c:symbol val="none"/>
          </c:marker>
          <c:dLbls>
            <c:dLbl>
              <c:idx val="1"/>
              <c:layout>
                <c:manualLayout>
                  <c:x val="-0.45429589722337343"/>
                  <c:y val="8.1551003158503499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baseline="0">
                        <a:solidFill>
                          <a:srgbClr val="C00000"/>
                        </a:solidFill>
                      </a:rPr>
                      <a:t>WAP - 208% 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 Emp and Pop Figure 6'!$A$2:$A$3</c:f>
              <c:numCache>
                <c:formatCode>General</c:formatCode>
                <c:ptCount val="2"/>
                <c:pt idx="0">
                  <c:v>1950</c:v>
                </c:pt>
                <c:pt idx="1">
                  <c:v>2012</c:v>
                </c:pt>
              </c:numCache>
            </c:numRef>
          </c:xVal>
          <c:yVal>
            <c:numRef>
              <c:f>' Emp and Pop Figure 6'!$D$2:$D$3</c:f>
              <c:numCache>
                <c:formatCode>0.0</c:formatCode>
                <c:ptCount val="2"/>
                <c:pt idx="0">
                  <c:v>1.0747709999999999</c:v>
                </c:pt>
                <c:pt idx="1">
                  <c:v>3.31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3519744"/>
        <c:axId val="143513472"/>
      </c:scatterChart>
      <c:valAx>
        <c:axId val="143501568"/>
        <c:scaling>
          <c:orientation val="minMax"/>
          <c:max val="2012"/>
          <c:min val="195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143511552"/>
        <c:crosses val="autoZero"/>
        <c:crossBetween val="midCat"/>
        <c:majorUnit val="10"/>
      </c:valAx>
      <c:valAx>
        <c:axId val="143511552"/>
        <c:scaling>
          <c:orientation val="minMax"/>
          <c:max val="1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1" baseline="0">
                    <a:solidFill>
                      <a:schemeClr val="accent1"/>
                    </a:solidFill>
                  </a:defRPr>
                </a:pPr>
                <a:r>
                  <a:rPr lang="en-US" sz="1600" b="1" baseline="0">
                    <a:solidFill>
                      <a:schemeClr val="accent1"/>
                    </a:solidFill>
                  </a:rPr>
                  <a:t>Population (Billions)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43501568"/>
        <c:crosses val="autoZero"/>
        <c:crossBetween val="midCat"/>
      </c:valAx>
      <c:valAx>
        <c:axId val="14351347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1600">
                    <a:latin typeface="+mn-lt"/>
                  </a:defRPr>
                </a:pPr>
                <a:r>
                  <a:rPr lang="en-US" sz="1600" b="1" i="0" baseline="0" dirty="0">
                    <a:solidFill>
                      <a:srgbClr val="C00000"/>
                    </a:solidFill>
                    <a:effectLst/>
                    <a:latin typeface="+mn-lt"/>
                  </a:rPr>
                  <a:t>Employment &amp; Working Age </a:t>
                </a:r>
                <a:r>
                  <a:rPr lang="en-US" sz="1600" b="1" i="0" baseline="0" dirty="0" smtClean="0">
                    <a:solidFill>
                      <a:srgbClr val="C00000"/>
                    </a:solidFill>
                    <a:effectLst/>
                    <a:latin typeface="+mn-lt"/>
                  </a:rPr>
                  <a:t>Pop. </a:t>
                </a:r>
                <a:r>
                  <a:rPr lang="en-US" sz="1600" b="1" i="0" baseline="0" dirty="0">
                    <a:solidFill>
                      <a:srgbClr val="C00000"/>
                    </a:solidFill>
                    <a:effectLst/>
                    <a:latin typeface="+mn-lt"/>
                  </a:rPr>
                  <a:t>25-64 (Billions)</a:t>
                </a:r>
                <a:endParaRPr lang="en-US" sz="1600" baseline="0" dirty="0">
                  <a:solidFill>
                    <a:srgbClr val="C00000"/>
                  </a:solidFill>
                  <a:effectLst/>
                  <a:latin typeface="+mn-lt"/>
                </a:endParaRP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43519744"/>
        <c:crosses val="max"/>
        <c:crossBetween val="midCat"/>
      </c:valAx>
      <c:valAx>
        <c:axId val="1435197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351347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5.2276419394944061E-2"/>
          <c:y val="0.91548311757640477"/>
          <c:w val="0.9477235806050559"/>
          <c:h val="6.7567729881222477E-2"/>
        </c:manualLayout>
      </c:layout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0.74737</cdr:x>
      <cdr:y>0.33898</cdr:y>
    </cdr:from>
    <cdr:to>
      <cdr:x>0.74737</cdr:x>
      <cdr:y>0.44068</cdr:y>
    </cdr:to>
    <cdr:cxnSp macro="">
      <cdr:nvCxnSpPr>
        <cdr:cNvPr id="2" name="Straight Arrow Connector 1"/>
        <cdr:cNvCxnSpPr/>
      </cdr:nvCxnSpPr>
      <cdr:spPr>
        <a:xfrm xmlns:a="http://schemas.openxmlformats.org/drawingml/2006/main" flipV="1">
          <a:off x="5410200" y="1524000"/>
          <a:ext cx="0" cy="457200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tx1"/>
          </a:solidFill>
          <a:tailEnd type="arrow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0.30526</cdr:x>
      <cdr:y>0.30508</cdr:y>
    </cdr:from>
    <cdr:to>
      <cdr:x>0.43158</cdr:x>
      <cdr:y>0.40678</cdr:y>
    </cdr:to>
    <cdr:cxnSp macro="">
      <cdr:nvCxnSpPr>
        <cdr:cNvPr id="4" name="Straight Arrow Connector 3"/>
        <cdr:cNvCxnSpPr/>
      </cdr:nvCxnSpPr>
      <cdr:spPr>
        <a:xfrm xmlns:a="http://schemas.openxmlformats.org/drawingml/2006/main">
          <a:off x="2209800" y="1371600"/>
          <a:ext cx="914400" cy="457200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0.55789</cdr:x>
      <cdr:y>0.15254</cdr:y>
    </cdr:from>
    <cdr:to>
      <cdr:x>0.71579</cdr:x>
      <cdr:y>0.15254</cdr:y>
    </cdr:to>
    <cdr:cxnSp macro="">
      <cdr:nvCxnSpPr>
        <cdr:cNvPr id="8" name="Straight Arrow Connector 7"/>
        <cdr:cNvCxnSpPr/>
      </cdr:nvCxnSpPr>
      <cdr:spPr>
        <a:xfrm xmlns:a="http://schemas.openxmlformats.org/drawingml/2006/main">
          <a:off x="4038600" y="685800"/>
          <a:ext cx="114300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prstDash val="dash"/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473450" cy="4959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r>
              <a:rPr lang="en-US" dirty="0" smtClean="0"/>
              <a:t>Potential for Full Employment by Garry Jacobs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6" y="1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r>
              <a:rPr lang="en-US" dirty="0" smtClean="0"/>
              <a:t>March 5,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045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r>
              <a:rPr lang="en-US" b="1" dirty="0" smtClean="0"/>
              <a:t>WAAS Trieste Forum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6" y="9421045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B1318B9F-E1BA-4277-B03B-6ACB6BD197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2516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r>
              <a:rPr lang="en-US" smtClean="0"/>
              <a:t>Potential for Full Employment by Garry Jacobs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1384"/>
            <a:ext cx="5435600" cy="4463415"/>
          </a:xfrm>
          <a:prstGeom prst="rect">
            <a:avLst/>
          </a:prstGeom>
        </p:spPr>
        <p:txBody>
          <a:bodyPr vert="horz" lIns="91431" tIns="45715" rIns="91431" bIns="457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21045"/>
            <a:ext cx="2944283" cy="495935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DB854888-5821-4E12-A4DA-B26BF979A2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5746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academy.org/files/Job%20Guarantee%20Wray%20presentation%20on%20Nov%2010%2009.pdf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.un.org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96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4888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14308">
              <a:defRPr/>
            </a:pPr>
            <a:r>
              <a:rPr lang="en-IN" dirty="0" smtClean="0"/>
              <a:t>Wray, Randall. "Full Employment Through Direct Job Creation”, webcast presentation to the World Academy of Art &amp; Science, November 10. 2009,  Accessed October 4, 2010, </a:t>
            </a:r>
            <a:r>
              <a:rPr lang="en-IN" u="sng" dirty="0" smtClean="0">
                <a:hlinkClick r:id="rId3"/>
              </a:rPr>
              <a:t>http://www.worldacademy.org/files/Job%20Guarantee%20Wray%20presentation%20on%20Nov%2010%2009.pdf</a:t>
            </a:r>
            <a:r>
              <a:rPr lang="en-IN" u="sng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283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</a:t>
            </a:r>
            <a:r>
              <a:rPr lang="en-IN" baseline="0" dirty="0" smtClean="0"/>
              <a:t> figure </a:t>
            </a:r>
            <a:r>
              <a:rPr lang="en-IN" dirty="0" smtClean="0"/>
              <a:t>depicts </a:t>
            </a:r>
            <a:r>
              <a:rPr lang="en-IN" dirty="0"/>
              <a:t>global changes in population, working age population and employment from 1950 to </a:t>
            </a:r>
            <a:r>
              <a:rPr lang="en-IN" dirty="0" smtClean="0"/>
              <a:t>2012. </a:t>
            </a:r>
          </a:p>
          <a:p>
            <a:r>
              <a:rPr lang="en-IN" dirty="0" smtClean="0"/>
              <a:t>Employment 2012</a:t>
            </a:r>
            <a:r>
              <a:rPr lang="en-IN" baseline="0" dirty="0" smtClean="0"/>
              <a:t> data taken from </a:t>
            </a:r>
            <a:r>
              <a:rPr lang="en-IN" dirty="0" smtClean="0"/>
              <a:t>http://www.ilo.org/wcmsp5/groups/public/---dgreports/---dcomm/---publ/documents/publication/wcms_202326.pdf </a:t>
            </a:r>
            <a:endParaRPr lang="en-IN" dirty="0"/>
          </a:p>
          <a:p>
            <a:r>
              <a:rPr lang="en-IN" dirty="0" smtClean="0"/>
              <a:t>Population data taken from United </a:t>
            </a:r>
            <a:r>
              <a:rPr lang="en-IN" dirty="0"/>
              <a:t>Nations, Department of Economic and Social Affairs, Population Division, World Population Prospects. </a:t>
            </a:r>
            <a:r>
              <a:rPr lang="en-IN" u="sng" dirty="0" smtClean="0">
                <a:hlinkClick r:id="rId3"/>
              </a:rPr>
              <a:t>http</a:t>
            </a:r>
            <a:r>
              <a:rPr lang="en-IN" u="sng" dirty="0">
                <a:hlinkClick r:id="rId3"/>
              </a:rPr>
              <a:t>://data.un.org</a:t>
            </a:r>
            <a:r>
              <a:rPr lang="en-IN" u="sng" dirty="0" smtClean="0">
                <a:hlinkClick r:id="rId3"/>
              </a:rPr>
              <a:t>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ILO projections</a:t>
            </a:r>
            <a:r>
              <a:rPr lang="en-US" baseline="0" dirty="0" smtClean="0"/>
              <a:t> for G20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372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986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err="1" smtClean="0"/>
              <a:t>Nagan</a:t>
            </a:r>
            <a:r>
              <a:rPr lang="en-IN" dirty="0" smtClean="0"/>
              <a:t>, Winston. “Human Rights &amp; Employment” Cadmus Journal, 1( 2010): 49.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01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India to train 150M youth by 2022</a:t>
            </a:r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11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854888-5821-4E12-A4DA-B26BF979A28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10-Nov-11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smtClean="0"/>
              <a:t>Potential for Full Employment by Garry Jacobs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230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DB014-144A-44CA-88E6-8A72AC075CAC}" type="datetime1">
              <a:rPr lang="en-US" smtClean="0"/>
              <a:t>29-May-13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493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A9526-897F-4B52-AB11-D167CEDA9CED}" type="datetime1">
              <a:rPr lang="en-US" smtClean="0"/>
              <a:t>29-May-13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79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57718-491F-4331-9B42-C8D381141F86}" type="datetime1">
              <a:rPr lang="en-US" smtClean="0"/>
              <a:t>29-May-13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585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3CDC2-3617-45EB-A5C2-A0666CAB5DAF}" type="datetime1">
              <a:rPr lang="en-US" smtClean="0"/>
              <a:t>29-May-13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5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AF8F5-F3B1-4EA3-B412-E94891531CE4}" type="datetime1">
              <a:rPr lang="en-US" smtClean="0"/>
              <a:t>29-May-13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7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242A-AA8C-4484-94A8-7C4747879E0A}" type="datetime1">
              <a:rPr lang="en-US" smtClean="0"/>
              <a:t>29-May-13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886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2E3CA-CEA5-4671-B933-7FD3DAF06DFE}" type="datetime1">
              <a:rPr lang="en-US" smtClean="0"/>
              <a:t>29-May-13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33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7A44C-ED01-4D6E-B8E5-E89E4B67138E}" type="datetime1">
              <a:rPr lang="en-US" smtClean="0"/>
              <a:t>29-May-13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081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0CFF2-BE4A-4285-9BB4-1F18740AAA5E}" type="datetime1">
              <a:rPr lang="en-US" smtClean="0"/>
              <a:t>29-May-13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9A740-4812-48EC-8B06-ED7BD9D86A60}" type="datetime1">
              <a:rPr lang="en-US" smtClean="0"/>
              <a:t>29-May-13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0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8A9B5-2A03-4540-B299-B73DB1CE8A77}" type="datetime1">
              <a:rPr lang="en-US" smtClean="0"/>
              <a:t>29-May-13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2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92BD1-346A-4E57-BABA-61FC5494FF38}" type="datetime1">
              <a:rPr lang="en-US" smtClean="0"/>
              <a:t>29-May-13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87742-85ED-49E8-8534-32D420E91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8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Prospects for Full Employment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609600" y="4038600"/>
            <a:ext cx="8229600" cy="19812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Presented at the UNOG-WAAS conference on </a:t>
            </a:r>
            <a:br>
              <a:rPr lang="en-US" sz="2000" b="1" dirty="0" smtClean="0">
                <a:solidFill>
                  <a:srgbClr val="0070C0"/>
                </a:solidFill>
              </a:rPr>
            </a:br>
            <a:r>
              <a:rPr lang="en-US" sz="2000" b="1" i="1" dirty="0" smtClean="0">
                <a:solidFill>
                  <a:srgbClr val="0070C0"/>
                </a:solidFill>
              </a:rPr>
              <a:t>Opportunities &amp; Challenges of the 21</a:t>
            </a:r>
            <a:r>
              <a:rPr lang="en-US" sz="2000" b="1" i="1" baseline="30000" dirty="0" smtClean="0">
                <a:solidFill>
                  <a:srgbClr val="0070C0"/>
                </a:solidFill>
              </a:rPr>
              <a:t>st</a:t>
            </a:r>
            <a:r>
              <a:rPr lang="en-US" sz="2000" b="1" i="1" dirty="0" smtClean="0">
                <a:solidFill>
                  <a:srgbClr val="0070C0"/>
                </a:solidFill>
              </a:rPr>
              <a:t> Century  </a:t>
            </a:r>
          </a:p>
          <a:p>
            <a:r>
              <a:rPr lang="en-US" sz="2000" b="1" dirty="0" smtClean="0">
                <a:solidFill>
                  <a:srgbClr val="0070C0"/>
                </a:solidFill>
              </a:rPr>
              <a:t>June 3, 2013</a:t>
            </a:r>
            <a:br>
              <a:rPr lang="en-US" sz="2000" b="1" dirty="0" smtClean="0">
                <a:solidFill>
                  <a:srgbClr val="0070C0"/>
                </a:solidFill>
              </a:rPr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400" dirty="0" smtClean="0">
                <a:solidFill>
                  <a:srgbClr val="C00000"/>
                </a:solidFill>
              </a:rPr>
              <a:t>Garry Jacobs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Chairman of the Board of Trustees, World Academy of Art &amp; Science</a:t>
            </a:r>
          </a:p>
          <a:p>
            <a:r>
              <a:rPr lang="en-US" sz="2000" dirty="0" smtClean="0">
                <a:solidFill>
                  <a:srgbClr val="C00000"/>
                </a:solidFill>
              </a:rPr>
              <a:t>Vice President, The Mother’s Service Society, Pondicherry 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4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33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63000" cy="1143000"/>
          </a:xfrm>
        </p:spPr>
        <p:txBody>
          <a:bodyPr>
            <a:noAutofit/>
          </a:bodyPr>
          <a:lstStyle/>
          <a:p>
            <a:pPr algn="l"/>
            <a:r>
              <a:rPr lang="en-US" sz="3000" dirty="0" smtClean="0"/>
              <a:t>Paradox of Unmet Needs &amp; Untapped Social Resources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5638800"/>
          </a:xfrm>
        </p:spPr>
        <p:txBody>
          <a:bodyPr>
            <a:noAutofit/>
          </a:bodyPr>
          <a:lstStyle/>
          <a:p>
            <a:r>
              <a:rPr lang="en-IN" sz="2400" dirty="0" smtClean="0"/>
              <a:t>Unmet needs of 3 billion people living on incomes of less than $2.50 a day for food, clothes, housing, education, medical care. </a:t>
            </a:r>
          </a:p>
          <a:p>
            <a:pPr>
              <a:spcBef>
                <a:spcPts val="1200"/>
              </a:spcBef>
            </a:pPr>
            <a:r>
              <a:rPr lang="en-IN" sz="2400" dirty="0" smtClean="0"/>
              <a:t>World is a-flood with unutilized and underutilized resources. </a:t>
            </a:r>
          </a:p>
          <a:p>
            <a:pPr lvl="1"/>
            <a:r>
              <a:rPr lang="en-IN" sz="2400" dirty="0" smtClean="0"/>
              <a:t>Daily $4-5 trillion searches the globe for speculative returns </a:t>
            </a:r>
          </a:p>
          <a:p>
            <a:pPr lvl="1"/>
            <a:r>
              <a:rPr lang="en-US" sz="2400" dirty="0"/>
              <a:t>Since 1980, global financial assets have risen 20 fold, while real incomes grew just 2.7 fold</a:t>
            </a:r>
            <a:r>
              <a:rPr lang="en-US" sz="2400" dirty="0" smtClean="0"/>
              <a:t>. </a:t>
            </a:r>
          </a:p>
          <a:p>
            <a:pPr lvl="1"/>
            <a:r>
              <a:rPr lang="en-US" sz="2400" dirty="0" smtClean="0"/>
              <a:t>The share of corporate profits and financial investments is rising at the expense of labor.</a:t>
            </a:r>
            <a:endParaRPr lang="en-US" sz="2400" dirty="0"/>
          </a:p>
          <a:p>
            <a:pPr lvl="1"/>
            <a:r>
              <a:rPr lang="en-IN" sz="2400" dirty="0" smtClean="0"/>
              <a:t>200+ million people are unemployed – 40% youth</a:t>
            </a:r>
          </a:p>
          <a:p>
            <a:pPr lvl="1"/>
            <a:r>
              <a:rPr lang="en-IN" sz="2400" dirty="0" smtClean="0"/>
              <a:t>Billion+  involuntarily underemployed. </a:t>
            </a:r>
          </a:p>
          <a:p>
            <a:pPr lvl="1"/>
            <a:r>
              <a:rPr lang="en-IN" sz="2400" dirty="0" smtClean="0"/>
              <a:t>Only a fraction of the world’s intellectual, technological and organizational resources harnessed for productive purposes.</a:t>
            </a:r>
          </a:p>
          <a:p>
            <a:pPr>
              <a:spcBef>
                <a:spcPts val="600"/>
              </a:spcBef>
            </a:pPr>
            <a:r>
              <a:rPr lang="en-IN" sz="2400" b="1" i="1" dirty="0" smtClean="0">
                <a:solidFill>
                  <a:schemeClr val="accent2"/>
                </a:solidFill>
              </a:rPr>
              <a:t>This </a:t>
            </a:r>
            <a:r>
              <a:rPr lang="en-IN" sz="2400" b="1" i="1" dirty="0">
                <a:solidFill>
                  <a:schemeClr val="accent2"/>
                </a:solidFill>
              </a:rPr>
              <a:t>incalculable waste </a:t>
            </a:r>
            <a:r>
              <a:rPr lang="en-IN" sz="2400" b="1" i="1" dirty="0" smtClean="0">
                <a:solidFill>
                  <a:schemeClr val="accent2"/>
                </a:solidFill>
              </a:rPr>
              <a:t>of Human Capital underlines </a:t>
            </a:r>
            <a:r>
              <a:rPr lang="en-IN" sz="2400" b="1" i="1" dirty="0">
                <a:solidFill>
                  <a:schemeClr val="accent2"/>
                </a:solidFill>
              </a:rPr>
              <a:t>the fallacy of current theory and policies</a:t>
            </a:r>
            <a:r>
              <a:rPr lang="en-IN" sz="2400" b="1" i="1" dirty="0" smtClean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Radical Transformation of Society &amp; Work</a:t>
            </a: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93140802"/>
              </p:ext>
            </p:extLst>
          </p:nvPr>
        </p:nvGraphicFramePr>
        <p:xfrm>
          <a:off x="4648200" y="1600200"/>
          <a:ext cx="4203156" cy="51054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203156"/>
              </a:tblGrid>
              <a:tr h="729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800" u="none" dirty="0" smtClean="0">
                          <a:effectLst/>
                        </a:rPr>
                        <a:t>2012</a:t>
                      </a: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Population </a:t>
                      </a:r>
                      <a:r>
                        <a:rPr lang="en-IN" sz="2400" b="1" dirty="0" smtClean="0">
                          <a:effectLst/>
                        </a:rPr>
                        <a:t>7 billion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49% urban </a:t>
                      </a:r>
                      <a:r>
                        <a:rPr lang="en-IN" sz="2400" b="1" dirty="0" smtClean="0">
                          <a:effectLst/>
                        </a:rPr>
                        <a:t>population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Life expectancy </a:t>
                      </a:r>
                      <a:r>
                        <a:rPr lang="en-IN" sz="2400" b="1" dirty="0" smtClean="0">
                          <a:effectLst/>
                        </a:rPr>
                        <a:t>67 </a:t>
                      </a:r>
                      <a:r>
                        <a:rPr lang="en-IN" sz="2400" b="1" dirty="0">
                          <a:effectLst/>
                        </a:rPr>
                        <a:t>years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Mechanized &amp; automated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People &amp; society-based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70% of OECD jobs in services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b="1" dirty="0">
                          <a:effectLst/>
                        </a:rPr>
                        <a:t>World trade 27%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98797"/>
              </p:ext>
            </p:extLst>
          </p:nvPr>
        </p:nvGraphicFramePr>
        <p:xfrm>
          <a:off x="228600" y="1600202"/>
          <a:ext cx="4343400" cy="5105400"/>
        </p:xfrm>
        <a:graphic>
          <a:graphicData uri="http://schemas.openxmlformats.org/drawingml/2006/table">
            <a:tbl>
              <a:tblPr firstRow="1" firstCol="1" bandRow="1">
                <a:tableStyleId>{22838BEF-8BB2-4498-84A7-C5851F593DF1}</a:tableStyleId>
              </a:tblPr>
              <a:tblGrid>
                <a:gridCol w="4343400"/>
              </a:tblGrid>
              <a:tr h="7293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800" u="none" dirty="0">
                          <a:effectLst/>
                        </a:rPr>
                        <a:t>1800</a:t>
                      </a:r>
                      <a:endParaRPr lang="en-US" sz="2800" b="1" u="none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Population 1 billion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3% urban </a:t>
                      </a:r>
                      <a:r>
                        <a:rPr lang="en-IN" sz="2400" dirty="0" smtClean="0">
                          <a:effectLst/>
                        </a:rPr>
                        <a:t>population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Life expectancy 29 years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Manual </a:t>
                      </a:r>
                      <a:r>
                        <a:rPr lang="en-IN" sz="2400" dirty="0" smtClean="0">
                          <a:effectLst/>
                        </a:rPr>
                        <a:t>labour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Land-based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85% employed in agriculture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5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400" dirty="0">
                          <a:effectLst/>
                        </a:rPr>
                        <a:t>World trade 3% of global GDP</a:t>
                      </a:r>
                      <a:endParaRPr lang="en-US" sz="2400" b="1" dirty="0">
                        <a:solidFill>
                          <a:srgbClr val="365F9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832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Population &amp; Employment 1950-2012</a:t>
            </a:r>
            <a:endParaRPr lang="en-US" sz="3600" b="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6892678"/>
              </p:ext>
            </p:extLst>
          </p:nvPr>
        </p:nvGraphicFramePr>
        <p:xfrm>
          <a:off x="609600" y="1219200"/>
          <a:ext cx="7924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067800" cy="601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28600"/>
            <a:ext cx="8610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G20 Working Age Pop 2010-2020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914400"/>
            <a:ext cx="5943600" cy="3733800"/>
          </a:xfrm>
          <a:solidFill>
            <a:schemeClr val="tx2"/>
          </a:solidFill>
        </p:spPr>
        <p:txBody>
          <a:bodyPr>
            <a:noAutofit/>
          </a:bodyPr>
          <a:lstStyle/>
          <a:p>
            <a:r>
              <a:rPr lang="en-IN" sz="2400" b="1" dirty="0" smtClean="0">
                <a:solidFill>
                  <a:schemeClr val="bg1"/>
                </a:solidFill>
              </a:rPr>
              <a:t>Decline in working age population in economically advanced countries will necessitate massive import of workers. </a:t>
            </a:r>
          </a:p>
          <a:p>
            <a:r>
              <a:rPr lang="en-IN" sz="2400" b="1" dirty="0" smtClean="0">
                <a:solidFill>
                  <a:schemeClr val="bg1"/>
                </a:solidFill>
              </a:rPr>
              <a:t>World’s working age population will increase by 440 </a:t>
            </a:r>
            <a:r>
              <a:rPr lang="en-IN" sz="2400" b="1" dirty="0">
                <a:solidFill>
                  <a:schemeClr val="bg1"/>
                </a:solidFill>
              </a:rPr>
              <a:t>million </a:t>
            </a:r>
            <a:r>
              <a:rPr lang="en-IN" sz="2400" b="1" dirty="0" smtClean="0">
                <a:solidFill>
                  <a:schemeClr val="bg1"/>
                </a:solidFill>
              </a:rPr>
              <a:t>by 2020.</a:t>
            </a:r>
          </a:p>
          <a:p>
            <a:r>
              <a:rPr lang="en-IN" sz="2400" b="1" dirty="0" smtClean="0">
                <a:solidFill>
                  <a:schemeClr val="bg1"/>
                </a:solidFill>
              </a:rPr>
              <a:t>India needs to create 30% of those jobs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9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impacting Employment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63880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Demography: population growth and increasing life expectancy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Rates of economic growth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Mechanization and automation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Transformation of work: from agriculture to manufacturing to services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Globalization of trade and outsourcing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International labor mobility 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Labor policies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Public policies and regulation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Entrepreneurship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Self-employment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Virtualization </a:t>
            </a:r>
            <a:r>
              <a:rPr lang="en-US" b="1" dirty="0"/>
              <a:t>of work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>
                <a:solidFill>
                  <a:srgbClr val="C00000"/>
                </a:solidFill>
              </a:rPr>
              <a:t>Income distribution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>
                <a:solidFill>
                  <a:srgbClr val="C00000"/>
                </a:solidFill>
              </a:rPr>
              <a:t>Patterns of investment – speculative vs. productive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>
                <a:solidFill>
                  <a:srgbClr val="C00000"/>
                </a:solidFill>
              </a:rPr>
              <a:t>Vocational training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u="sng" dirty="0" smtClean="0">
                <a:solidFill>
                  <a:srgbClr val="C00000"/>
                </a:solidFill>
              </a:rPr>
              <a:t>Higher educational requirements &amp; attainments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b="1" dirty="0" smtClean="0">
                <a:solidFill>
                  <a:srgbClr val="C00000"/>
                </a:solidFill>
              </a:rPr>
              <a:t>Freedom and social expectations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C00000"/>
                </a:solidFill>
              </a:rPr>
              <a:t>Social and organizational </a:t>
            </a:r>
            <a:r>
              <a:rPr lang="en-US" b="1" dirty="0">
                <a:solidFill>
                  <a:srgbClr val="C00000"/>
                </a:solidFill>
              </a:rPr>
              <a:t>innovation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300" b="1" dirty="0" smtClean="0">
                <a:solidFill>
                  <a:srgbClr val="C00000"/>
                </a:solidFill>
              </a:rPr>
              <a:t>Legal and social justice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2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0" dirty="0" smtClean="0"/>
              <a:t>Right to Employment: Rationale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953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Employment is an essential basis for economic security, social stability and psychological well-being.</a:t>
            </a:r>
          </a:p>
          <a:p>
            <a:r>
              <a:rPr lang="en-US" sz="2800" dirty="0"/>
              <a:t>Human capital is our most productive, creative, precious and perishable resource.</a:t>
            </a:r>
          </a:p>
          <a:p>
            <a:r>
              <a:rPr lang="en-US" sz="2800" dirty="0" smtClean="0"/>
              <a:t>In </a:t>
            </a:r>
            <a:r>
              <a:rPr lang="en-US" sz="2800" dirty="0"/>
              <a:t>today’s highly structured society, access to remunerative employment opportunities is the </a:t>
            </a:r>
            <a:r>
              <a:rPr lang="en-US" sz="2800" b="1" dirty="0">
                <a:solidFill>
                  <a:schemeClr val="accent2"/>
                </a:solidFill>
              </a:rPr>
              <a:t>economic equivalent of the right to vote in democracy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Government </a:t>
            </a:r>
            <a:r>
              <a:rPr lang="en-US" sz="2800" dirty="0"/>
              <a:t>that has power to regulate employment </a:t>
            </a:r>
            <a:r>
              <a:rPr lang="en-US" sz="2800" dirty="0" smtClean="0"/>
              <a:t>also </a:t>
            </a:r>
            <a:r>
              <a:rPr lang="en-US" sz="2800" dirty="0"/>
              <a:t>has the responsibility to generate it. </a:t>
            </a:r>
          </a:p>
          <a:p>
            <a:pPr>
              <a:spcBef>
                <a:spcPts val="1200"/>
              </a:spcBef>
            </a:pPr>
            <a:r>
              <a:rPr lang="en-US" sz="2800" dirty="0" smtClean="0"/>
              <a:t>The right to employment is not a privilege, it is a fundamental human right.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Right to Employment: Precedents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IN" b="1" dirty="0" smtClean="0"/>
              <a:t>Bill of Economic Rights</a:t>
            </a:r>
            <a:r>
              <a:rPr lang="en-IN" dirty="0" smtClean="0"/>
              <a:t>, including right to employment, was</a:t>
            </a:r>
            <a:r>
              <a:rPr lang="en-IN" b="1" dirty="0" smtClean="0"/>
              <a:t> </a:t>
            </a:r>
            <a:r>
              <a:rPr lang="en-IN" dirty="0" smtClean="0"/>
              <a:t>proposed by US President Roosevelt during WWII</a:t>
            </a:r>
            <a:r>
              <a:rPr lang="en-IN" b="1" dirty="0" smtClean="0"/>
              <a:t>.</a:t>
            </a:r>
          </a:p>
          <a:p>
            <a:pPr>
              <a:spcBef>
                <a:spcPts val="1200"/>
              </a:spcBef>
            </a:pPr>
            <a:r>
              <a:rPr lang="en-IN" b="1" dirty="0" smtClean="0"/>
              <a:t>US Employment Act of 1946</a:t>
            </a:r>
            <a:r>
              <a:rPr lang="en-IN" dirty="0" smtClean="0"/>
              <a:t> acknowledge the responsibility of national governments for generation of employment. </a:t>
            </a:r>
          </a:p>
          <a:p>
            <a:pPr>
              <a:spcBef>
                <a:spcPts val="1200"/>
              </a:spcBef>
            </a:pPr>
            <a:r>
              <a:rPr lang="en-IN" b="1" dirty="0" smtClean="0"/>
              <a:t>Universal Declaration of Human Rights </a:t>
            </a:r>
            <a:r>
              <a:rPr lang="en-IN" dirty="0" smtClean="0"/>
              <a:t>(1948) art. </a:t>
            </a:r>
            <a:r>
              <a:rPr lang="en-IN" dirty="0"/>
              <a:t>23 </a:t>
            </a:r>
            <a:r>
              <a:rPr lang="en-IN" dirty="0" smtClean="0"/>
              <a:t>&amp; 24 affirm right to work, protection </a:t>
            </a:r>
            <a:r>
              <a:rPr lang="en-IN" dirty="0"/>
              <a:t>against unemployment, free choice of </a:t>
            </a:r>
            <a:r>
              <a:rPr lang="en-IN" dirty="0" smtClean="0"/>
              <a:t>employment.</a:t>
            </a:r>
          </a:p>
          <a:p>
            <a:pPr>
              <a:spcBef>
                <a:spcPts val="1200"/>
              </a:spcBef>
            </a:pPr>
            <a:r>
              <a:rPr lang="en-IN" dirty="0" smtClean="0"/>
              <a:t>‘</a:t>
            </a:r>
            <a:r>
              <a:rPr lang="en-IN" b="1" dirty="0" smtClean="0"/>
              <a:t>International </a:t>
            </a:r>
            <a:r>
              <a:rPr lang="en-IN" b="1" dirty="0"/>
              <a:t>Bill of Human </a:t>
            </a:r>
            <a:r>
              <a:rPr lang="en-IN" b="1" dirty="0" smtClean="0"/>
              <a:t>Rights</a:t>
            </a:r>
            <a:r>
              <a:rPr lang="en-IN" dirty="0" smtClean="0"/>
              <a:t>’ (1960s) on civil</a:t>
            </a:r>
            <a:r>
              <a:rPr lang="en-IN" dirty="0"/>
              <a:t>, political rights, economic, </a:t>
            </a:r>
            <a:r>
              <a:rPr lang="en-IN" dirty="0" smtClean="0"/>
              <a:t>and </a:t>
            </a:r>
            <a:r>
              <a:rPr lang="en-IN" dirty="0"/>
              <a:t>social </a:t>
            </a:r>
            <a:r>
              <a:rPr lang="en-IN" dirty="0" smtClean="0"/>
              <a:t>rights</a:t>
            </a:r>
            <a:r>
              <a:rPr lang="en-IN" dirty="0"/>
              <a:t>.</a:t>
            </a:r>
            <a:endParaRPr lang="en-IN" dirty="0" smtClean="0"/>
          </a:p>
          <a:p>
            <a:pPr>
              <a:spcBef>
                <a:spcPts val="1200"/>
              </a:spcBef>
            </a:pPr>
            <a:r>
              <a:rPr lang="en-IN" b="1" dirty="0" smtClean="0"/>
              <a:t>ILO Declaration </a:t>
            </a:r>
            <a:r>
              <a:rPr lang="en-IN" b="1" dirty="0"/>
              <a:t>of Fundamental Principles </a:t>
            </a:r>
            <a:r>
              <a:rPr lang="en-IN" b="1" dirty="0" smtClean="0"/>
              <a:t>&amp; Rights </a:t>
            </a:r>
            <a:r>
              <a:rPr lang="en-IN" b="1" dirty="0"/>
              <a:t>at </a:t>
            </a:r>
            <a:r>
              <a:rPr lang="en-IN" b="1" dirty="0" smtClean="0"/>
              <a:t>Work</a:t>
            </a:r>
            <a:r>
              <a:rPr lang="en-IN" dirty="0" smtClean="0"/>
              <a:t> (1998).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0" dirty="0" smtClean="0"/>
              <a:t>Sustainable Employment Strategies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35290"/>
            <a:ext cx="8839200" cy="565131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Redirect surplus to </a:t>
            </a:r>
            <a:r>
              <a:rPr lang="en-US" dirty="0"/>
              <a:t>productive investments</a:t>
            </a:r>
          </a:p>
          <a:p>
            <a:pPr lvl="0" algn="l"/>
            <a:r>
              <a:rPr lang="en-US" b="0" dirty="0" smtClean="0"/>
              <a:t>Human Capital-intensive investment incentives</a:t>
            </a:r>
          </a:p>
          <a:p>
            <a:r>
              <a:rPr lang="en-US" dirty="0" smtClean="0"/>
              <a:t>Raise mandatory</a:t>
            </a:r>
            <a:r>
              <a:rPr lang="en-US" baseline="0" dirty="0" smtClean="0"/>
              <a:t> minimum &amp; tertiary</a:t>
            </a:r>
            <a:r>
              <a:rPr lang="en-US" dirty="0" smtClean="0"/>
              <a:t>  levels of education</a:t>
            </a:r>
            <a:endParaRPr lang="en-US" baseline="0" dirty="0" smtClean="0"/>
          </a:p>
          <a:p>
            <a:pPr lvl="0"/>
            <a:r>
              <a:rPr lang="en-US" b="0" dirty="0" smtClean="0"/>
              <a:t>Vocational Training to closed the “skills gap”</a:t>
            </a:r>
            <a:endParaRPr lang="en-US" baseline="0" dirty="0" smtClean="0">
              <a:solidFill>
                <a:srgbClr val="FF0000"/>
              </a:solidFill>
            </a:endParaRPr>
          </a:p>
          <a:p>
            <a:pPr lvl="0" algn="l"/>
            <a:r>
              <a:rPr lang="en-US" b="0" dirty="0" smtClean="0"/>
              <a:t>Organizational Innovations – e.g. micro credit </a:t>
            </a:r>
          </a:p>
          <a:p>
            <a:pPr lvl="0" algn="l"/>
            <a:r>
              <a:rPr lang="en-US" b="0" dirty="0" smtClean="0"/>
              <a:t>Internet-based Self-Employment</a:t>
            </a:r>
          </a:p>
          <a:p>
            <a:pPr lvl="0" algn="l"/>
            <a:r>
              <a:rPr lang="en-US" b="0" dirty="0" smtClean="0"/>
              <a:t>Technological</a:t>
            </a:r>
            <a:r>
              <a:rPr lang="en-US" b="0" baseline="0" dirty="0" smtClean="0"/>
              <a:t> Innovation</a:t>
            </a:r>
          </a:p>
          <a:p>
            <a:pPr lvl="0" algn="l"/>
            <a:r>
              <a:rPr lang="en-US" b="0" dirty="0" smtClean="0"/>
              <a:t>Complementary currencies tap unutilized resources</a:t>
            </a:r>
          </a:p>
          <a:p>
            <a:pPr lvl="0" algn="l"/>
            <a:r>
              <a:rPr lang="en-US" b="0" dirty="0" smtClean="0"/>
              <a:t>Job Guarantee Programs – India’s MGREGS</a:t>
            </a:r>
          </a:p>
          <a:p>
            <a:pPr lvl="0" algn="l"/>
            <a:r>
              <a:rPr lang="en-US" dirty="0" smtClean="0"/>
              <a:t>Minimum guaranteed income &amp; working hour adjustment</a:t>
            </a:r>
          </a:p>
          <a:p>
            <a:pPr lvl="0" algn="l"/>
            <a:r>
              <a:rPr lang="en-US" dirty="0" smtClean="0"/>
              <a:t>Global</a:t>
            </a:r>
            <a:r>
              <a:rPr lang="en-US" b="0" baseline="0" dirty="0" smtClean="0">
                <a:solidFill>
                  <a:srgbClr val="002060"/>
                </a:solidFill>
              </a:rPr>
              <a:t> Norms</a:t>
            </a:r>
            <a:r>
              <a:rPr lang="en-US" b="0" dirty="0" smtClean="0">
                <a:solidFill>
                  <a:srgbClr val="002060"/>
                </a:solidFill>
              </a:rPr>
              <a:t> for </a:t>
            </a:r>
            <a:r>
              <a:rPr lang="en-US" b="0" baseline="0" dirty="0" smtClean="0"/>
              <a:t>Minimum Wage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Summary of Conclusions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991600" cy="6096000"/>
          </a:xfrm>
        </p:spPr>
        <p:txBody>
          <a:bodyPr>
            <a:noAutofit/>
          </a:bodyPr>
          <a:lstStyle/>
          <a:p>
            <a:pPr marL="182880" indent="-182880">
              <a:spcBef>
                <a:spcPts val="900"/>
              </a:spcBef>
            </a:pPr>
            <a:r>
              <a:rPr lang="en-US" sz="2200" dirty="0" smtClean="0"/>
              <a:t>Pessimism regarding the future of work is neither new nor justified.</a:t>
            </a:r>
          </a:p>
          <a:p>
            <a:pPr marL="182880" indent="-182880">
              <a:spcBef>
                <a:spcPts val="900"/>
              </a:spcBef>
            </a:pPr>
            <a:r>
              <a:rPr lang="en-US" sz="2200" dirty="0" smtClean="0"/>
              <a:t>Full </a:t>
            </a:r>
            <a:r>
              <a:rPr lang="en-US" sz="2200" dirty="0"/>
              <a:t>employment is essential for social stability, economic security and social development</a:t>
            </a:r>
          </a:p>
          <a:p>
            <a:pPr marL="182880" indent="-182880">
              <a:spcBef>
                <a:spcPts val="900"/>
              </a:spcBef>
            </a:pPr>
            <a:r>
              <a:rPr lang="en-US" sz="2200" dirty="0" smtClean="0"/>
              <a:t>Radical </a:t>
            </a:r>
            <a:r>
              <a:rPr lang="en-US" sz="2200" dirty="0"/>
              <a:t>changes in the nature of work necessitate a new theoretical perspective and broader practical approach to the issue of employment.</a:t>
            </a:r>
          </a:p>
          <a:p>
            <a:pPr marL="182880" indent="-182880">
              <a:spcBef>
                <a:spcPts val="900"/>
              </a:spcBef>
            </a:pPr>
            <a:r>
              <a:rPr lang="en-US" sz="2200" dirty="0" smtClean="0"/>
              <a:t>Full employment can be achieved by comprehensive, integrated strategies based on the perspective of social development as a human process.</a:t>
            </a:r>
          </a:p>
          <a:p>
            <a:pPr marL="182880" indent="-182880">
              <a:spcBef>
                <a:spcPts val="900"/>
              </a:spcBef>
            </a:pPr>
            <a:r>
              <a:rPr lang="en-US" sz="2200" dirty="0" smtClean="0"/>
              <a:t>It </a:t>
            </a:r>
            <a:r>
              <a:rPr lang="en-US" sz="2200" dirty="0"/>
              <a:t>cannot be achieved universally within the present framework and </a:t>
            </a:r>
            <a:r>
              <a:rPr lang="en-US" sz="2200" dirty="0" smtClean="0"/>
              <a:t>values.</a:t>
            </a:r>
            <a:endParaRPr lang="en-US" sz="2200" dirty="0"/>
          </a:p>
          <a:p>
            <a:pPr marL="182880" indent="-182880">
              <a:spcBef>
                <a:spcPts val="900"/>
              </a:spcBef>
            </a:pPr>
            <a:r>
              <a:rPr lang="en-US" sz="2200" dirty="0" smtClean="0"/>
              <a:t>Employment must be </a:t>
            </a:r>
            <a:r>
              <a:rPr lang="en-US" sz="2200" dirty="0"/>
              <a:t>recognized as a fundamental human right.</a:t>
            </a:r>
          </a:p>
          <a:p>
            <a:pPr marL="182880" indent="-182880">
              <a:spcBef>
                <a:spcPts val="900"/>
              </a:spcBef>
            </a:pPr>
            <a:r>
              <a:rPr lang="en-US" sz="2200" dirty="0" smtClean="0"/>
              <a:t>Human-centered </a:t>
            </a:r>
            <a:r>
              <a:rPr lang="en-US" sz="2200" dirty="0"/>
              <a:t>theory </a:t>
            </a:r>
            <a:r>
              <a:rPr lang="en-US" sz="2200" dirty="0" smtClean="0"/>
              <a:t>&amp; policies needed </a:t>
            </a:r>
            <a:r>
              <a:rPr lang="en-US" sz="2200" dirty="0"/>
              <a:t>that </a:t>
            </a:r>
            <a:r>
              <a:rPr lang="en-US" sz="2200" dirty="0" smtClean="0"/>
              <a:t>recognize </a:t>
            </a:r>
            <a:r>
              <a:rPr lang="en-US" sz="2200" dirty="0"/>
              <a:t>human welfare as the central purpose &amp; development of human capital as the driving force.</a:t>
            </a:r>
          </a:p>
          <a:p>
            <a:pPr marL="182880" indent="-182880">
              <a:spcBef>
                <a:spcPts val="900"/>
              </a:spcBef>
            </a:pPr>
            <a:r>
              <a:rPr lang="en-US" sz="2200" dirty="0" smtClean="0"/>
              <a:t>A global model of employment is needed that recognizes the transnational character of both the challenge and the opportunities for full employment.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287742-85ED-49E8-8534-32D420E910D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6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DisplayMode>DisplayMode_Single</DisplayMode>
</file>

<file path=customXml/itemProps1.xml><?xml version="1.0" encoding="utf-8"?>
<ds:datastoreItem xmlns:ds="http://schemas.openxmlformats.org/officeDocument/2006/customXml" ds:itemID="{5196AD97-1622-48BB-ADE3-87FD3C55130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6149</TotalTime>
  <Words>976</Words>
  <Application>Microsoft Office PowerPoint</Application>
  <PresentationFormat>On-screen Show (4:3)</PresentationFormat>
  <Paragraphs>143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Prospects for Full Employment</vt:lpstr>
      <vt:lpstr>Radical Transformation of Society &amp; Work</vt:lpstr>
      <vt:lpstr>Population &amp; Employment 1950-2012</vt:lpstr>
      <vt:lpstr>G20 Working Age Pop 2010-2020</vt:lpstr>
      <vt:lpstr>Factors impacting Employment </vt:lpstr>
      <vt:lpstr>Right to Employment: Rationale</vt:lpstr>
      <vt:lpstr>Right to Employment: Precedents</vt:lpstr>
      <vt:lpstr>Sustainable Employment Strategies</vt:lpstr>
      <vt:lpstr>Summary of Conclusions</vt:lpstr>
      <vt:lpstr>PowerPoint Presentation</vt:lpstr>
      <vt:lpstr>Paradox of Unmet Needs &amp; Untapped Social 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saraswathi</dc:creator>
  <cp:lastModifiedBy>Garry Jacobs</cp:lastModifiedBy>
  <cp:revision>416</cp:revision>
  <cp:lastPrinted>2013-05-29T05:29:45Z</cp:lastPrinted>
  <dcterms:created xsi:type="dcterms:W3CDTF">2010-11-11T10:20:04Z</dcterms:created>
  <dcterms:modified xsi:type="dcterms:W3CDTF">2013-05-29T08:45:54Z</dcterms:modified>
</cp:coreProperties>
</file>