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7" r:id="rId5"/>
    <p:sldId id="268" r:id="rId6"/>
    <p:sldId id="258" r:id="rId7"/>
    <p:sldId id="269" r:id="rId8"/>
    <p:sldId id="271" r:id="rId9"/>
    <p:sldId id="260" r:id="rId10"/>
    <p:sldId id="265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06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7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75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Virtual University</a:t>
            </a:r>
            <a:endParaRPr lang="en-U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514600"/>
            <a:ext cx="7924800" cy="1752600"/>
          </a:xfrm>
        </p:spPr>
        <p:txBody>
          <a:bodyPr>
            <a:noAutofit/>
          </a:bodyPr>
          <a:lstStyle/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Global Higher Education using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Internet &amp; Communication Technology</a:t>
            </a:r>
            <a:endParaRPr lang="en-US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5408474"/>
            <a:ext cx="6172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Janani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 Harish 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Ramanathan</a:t>
            </a: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Research Associate, The Mother’s Service Society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Associate Fellow, The World Academy of Art and Science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Demand for Online Studies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7717" r="31753"/>
          <a:stretch>
            <a:fillRect/>
          </a:stretch>
        </p:blipFill>
        <p:spPr bwMode="auto">
          <a:xfrm>
            <a:off x="1066800" y="1371600"/>
            <a:ext cx="8001000" cy="483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6248400"/>
            <a:ext cx="2484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Image: Courtesy of Nature magazine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 smtClean="0">
                <a:latin typeface="Arial" pitchFamily="34" charset="0"/>
                <a:cs typeface="Arial" pitchFamily="34" charset="0"/>
              </a:rPr>
              <a:t>Virtual University</a:t>
            </a:r>
            <a:endParaRPr lang="en-US" sz="6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  <a:defRPr/>
            </a:pPr>
            <a:endParaRPr lang="en-US" sz="6000" dirty="0" smtClean="0">
              <a:latin typeface="Arial" pitchFamily="34" charset="0"/>
              <a:cs typeface="Arial" pitchFamily="34" charset="0"/>
            </a:endParaRPr>
          </a:p>
          <a:p>
            <a:pPr lvl="0" algn="ctr"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ctr"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Enhancing Human Capital</a:t>
            </a:r>
          </a:p>
          <a:p>
            <a:pPr lvl="0" algn="ctr"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through Online Education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32560" y="359898"/>
            <a:ext cx="7406640" cy="147218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Advantages of Education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Employability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Productivity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Insurance against poverty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Safeguard against extremism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Democracy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Environment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Vaccine against diseases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8077200" cy="1143000"/>
          </a:xfrm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Education Pays - US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 cstate="print"/>
          <a:srcRect t="11111" b="5556"/>
          <a:stretch>
            <a:fillRect/>
          </a:stretch>
        </p:blipFill>
        <p:spPr bwMode="auto">
          <a:xfrm>
            <a:off x="1118035" y="2286000"/>
            <a:ext cx="798559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6172200"/>
            <a:ext cx="260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Source: </a:t>
            </a:r>
            <a:r>
              <a:rPr lang="en-US" sz="1200" dirty="0" smtClean="0"/>
              <a:t>Bureau of Labor Statistics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915400" cy="487362"/>
          </a:xfrm>
          <a:ln>
            <a:noFill/>
          </a:ln>
          <a:effectLst/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Education &amp; Employment - Europe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6581001"/>
            <a:ext cx="4996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Source: 2012, European Commission, http://epp.eurostat.ec.europa.eu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 t="4559" r="67059" b="85874"/>
          <a:stretch>
            <a:fillRect/>
          </a:stretch>
        </p:blipFill>
        <p:spPr bwMode="auto">
          <a:xfrm>
            <a:off x="1295400" y="6019800"/>
            <a:ext cx="426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03078" y="2514600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%</a:t>
            </a:r>
            <a:endParaRPr lang="en-US" sz="1200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24000" y="838200"/>
            <a:ext cx="7010400" cy="519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915400" cy="487362"/>
          </a:xfrm>
          <a:ln>
            <a:noFill/>
          </a:ln>
          <a:effectLst/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Education &amp; Earnings - Africa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6581001"/>
            <a:ext cx="1806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Source: http://wiego.org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7342" y="1066799"/>
            <a:ext cx="7367058" cy="5100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  <a:ln>
            <a:noFill/>
          </a:ln>
          <a:effectLst/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Shortcomings in Education Today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Qualitative Gap</a:t>
            </a:r>
          </a:p>
          <a:p>
            <a:r>
              <a:rPr lang="en-US" dirty="0" smtClean="0"/>
              <a:t>Quantitative Gap</a:t>
            </a:r>
          </a:p>
          <a:p>
            <a:r>
              <a:rPr lang="en-US" dirty="0" smtClean="0"/>
              <a:t>Cost of Education</a:t>
            </a:r>
          </a:p>
          <a:p>
            <a:r>
              <a:rPr lang="en-US" dirty="0" smtClean="0"/>
              <a:t>Educational Debt</a:t>
            </a:r>
          </a:p>
          <a:p>
            <a:r>
              <a:rPr lang="en-US" dirty="0" smtClean="0"/>
              <a:t>Vacant Faculty Positions</a:t>
            </a:r>
          </a:p>
          <a:p>
            <a:r>
              <a:rPr lang="en-US" dirty="0" smtClean="0"/>
              <a:t>Special Needs Education</a:t>
            </a:r>
          </a:p>
          <a:p>
            <a:r>
              <a:rPr lang="en-US" dirty="0" smtClean="0"/>
              <a:t>Conflict 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  <a:ln>
            <a:noFill/>
          </a:ln>
          <a:effectLst/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Indian College Scenario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Faculty shortage - 54%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dirty="0" smtClean="0"/>
              <a:t>To raise enrollment from 19% to 95%,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95 million new students</a:t>
            </a:r>
          </a:p>
          <a:p>
            <a:r>
              <a:rPr lang="en-US" dirty="0" smtClean="0"/>
              <a:t>132,000 more colleges (from 33,000)</a:t>
            </a:r>
          </a:p>
          <a:p>
            <a:r>
              <a:rPr lang="en-US" dirty="0" smtClean="0"/>
              <a:t>4.1 million more lecturers (from .82 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Scenario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dirty="0" smtClean="0"/>
              <a:t>College age population not enrolled in college</a:t>
            </a:r>
          </a:p>
          <a:p>
            <a:r>
              <a:rPr lang="en-US" dirty="0" smtClean="0"/>
              <a:t>China: 85 million</a:t>
            </a:r>
          </a:p>
          <a:p>
            <a:r>
              <a:rPr lang="en-US" dirty="0" smtClean="0"/>
              <a:t>Pakistan 17 million</a:t>
            </a:r>
          </a:p>
          <a:p>
            <a:r>
              <a:rPr lang="en-US" dirty="0" smtClean="0"/>
              <a:t>Indonesia: 16 million</a:t>
            </a:r>
          </a:p>
          <a:p>
            <a:r>
              <a:rPr lang="en-US" dirty="0" smtClean="0"/>
              <a:t>Brazil : 13 million</a:t>
            </a:r>
          </a:p>
          <a:p>
            <a:r>
              <a:rPr lang="en-US" dirty="0" smtClean="0"/>
              <a:t>Bangladesh: 12 million</a:t>
            </a:r>
          </a:p>
          <a:p>
            <a:r>
              <a:rPr lang="en-US" dirty="0" smtClean="0"/>
              <a:t>Nigeria : 12 million</a:t>
            </a:r>
          </a:p>
          <a:p>
            <a:r>
              <a:rPr lang="en-US" dirty="0" smtClean="0"/>
              <a:t>Ethiopia: 7 million</a:t>
            </a:r>
          </a:p>
          <a:p>
            <a:r>
              <a:rPr lang="en-US" dirty="0" smtClean="0"/>
              <a:t>Mexico: 7 million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World: Over 366 million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6581001"/>
            <a:ext cx="4759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Source: UNESCO Institute for Statistics, http://stats.uis.unesco.org/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Virtual University – A Solution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</a:t>
            </a:r>
          </a:p>
          <a:p>
            <a:r>
              <a:rPr lang="en-US" dirty="0" smtClean="0"/>
              <a:t>Multimedia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Multi lingual</a:t>
            </a:r>
          </a:p>
          <a:p>
            <a:r>
              <a:rPr lang="en-US" dirty="0" smtClean="0"/>
              <a:t>Expansion</a:t>
            </a:r>
          </a:p>
          <a:p>
            <a:r>
              <a:rPr lang="en-US" dirty="0" smtClean="0"/>
              <a:t>Syllabus </a:t>
            </a:r>
            <a:r>
              <a:rPr lang="en-US" dirty="0" err="1" smtClean="0"/>
              <a:t>Updation</a:t>
            </a:r>
            <a:endParaRPr lang="en-US" dirty="0" smtClean="0"/>
          </a:p>
          <a:p>
            <a:r>
              <a:rPr lang="en-US" dirty="0" smtClean="0"/>
              <a:t>Special Needs</a:t>
            </a:r>
          </a:p>
          <a:p>
            <a:r>
              <a:rPr lang="en-US" dirty="0" smtClean="0"/>
              <a:t>Customization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1137</TotalTime>
  <Words>240</Words>
  <Application>Microsoft Office PowerPoint</Application>
  <PresentationFormat>On-screen Show (4:3)</PresentationFormat>
  <Paragraphs>79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Virtual University</vt:lpstr>
      <vt:lpstr>Advantages of Education</vt:lpstr>
      <vt:lpstr>Education Pays - US</vt:lpstr>
      <vt:lpstr>Education &amp; Employment - Europe</vt:lpstr>
      <vt:lpstr>Education &amp; Earnings - Africa</vt:lpstr>
      <vt:lpstr>Shortcomings in Education Today</vt:lpstr>
      <vt:lpstr>Indian College Scenario</vt:lpstr>
      <vt:lpstr>World Scenario</vt:lpstr>
      <vt:lpstr>Virtual University – A Solution</vt:lpstr>
      <vt:lpstr>Demand for Online Studies</vt:lpstr>
      <vt:lpstr>Virtual University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Hariny</cp:lastModifiedBy>
  <cp:revision>139</cp:revision>
  <dcterms:created xsi:type="dcterms:W3CDTF">2013-05-22T11:03:12Z</dcterms:created>
  <dcterms:modified xsi:type="dcterms:W3CDTF">2013-06-22T09:28:48Z</dcterms:modified>
</cp:coreProperties>
</file>