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4" r:id="rId8"/>
    <p:sldId id="267" r:id="rId9"/>
    <p:sldId id="268" r:id="rId10"/>
    <p:sldId id="271" r:id="rId11"/>
    <p:sldId id="27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94434" autoAdjust="0"/>
  </p:normalViewPr>
  <p:slideViewPr>
    <p:cSldViewPr snapToGrid="0">
      <p:cViewPr varScale="1">
        <p:scale>
          <a:sx n="70" d="100"/>
          <a:sy n="70" d="100"/>
        </p:scale>
        <p:origin x="702"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8/24/2014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393" y="95534"/>
            <a:ext cx="10479657" cy="4258102"/>
          </a:xfrm>
        </p:spPr>
        <p:txBody>
          <a:bodyPr>
            <a:normAutofit/>
          </a:bodyPr>
          <a:lstStyle/>
          <a:p>
            <a:r>
              <a:rPr lang="en-US" sz="2800" dirty="0" smtClean="0"/>
              <a:t>Mila Popovich						</a:t>
            </a:r>
            <a:br>
              <a:rPr lang="en-US" sz="2800" dirty="0" smtClean="0"/>
            </a:br>
            <a:r>
              <a:rPr lang="en-US" sz="1200" dirty="0" smtClean="0"/>
              <a:t>Inter-university center, Dubrovnik, August 2014</a:t>
            </a:r>
            <a:br>
              <a:rPr lang="en-US" sz="1200" dirty="0" smtClean="0"/>
            </a:br>
            <a:r>
              <a:rPr lang="en-US" sz="1200" dirty="0"/>
              <a:t/>
            </a:r>
            <a:br>
              <a:rPr lang="en-US" sz="1200" dirty="0"/>
            </a:br>
            <a:r>
              <a:rPr lang="en-US" sz="1200" dirty="0" smtClean="0"/>
              <a:t/>
            </a:r>
            <a:br>
              <a:rPr lang="en-US" sz="1200" dirty="0" smtClean="0"/>
            </a:br>
            <a:r>
              <a:rPr lang="en-US" sz="1200" dirty="0" smtClean="0"/>
              <a:t/>
            </a:r>
            <a:br>
              <a:rPr lang="en-US" sz="12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dirty="0" smtClean="0"/>
              <a:t>Restoring </a:t>
            </a:r>
            <a:r>
              <a:rPr lang="en-US" dirty="0"/>
              <a:t>the order of </a:t>
            </a:r>
            <a:r>
              <a:rPr lang="en-US" dirty="0" smtClean="0"/>
              <a:t>care</a:t>
            </a:r>
            <a:endParaRPr lang="en-US" sz="3100" dirty="0"/>
          </a:p>
        </p:txBody>
      </p:sp>
      <p:sp>
        <p:nvSpPr>
          <p:cNvPr id="3" name="Subtitle 2"/>
          <p:cNvSpPr>
            <a:spLocks noGrp="1"/>
          </p:cNvSpPr>
          <p:nvPr>
            <p:ph type="subTitle" idx="1"/>
          </p:nvPr>
        </p:nvSpPr>
        <p:spPr>
          <a:xfrm>
            <a:off x="684212" y="4544704"/>
            <a:ext cx="6400800" cy="1246496"/>
          </a:xfrm>
        </p:spPr>
        <p:txBody>
          <a:bodyPr/>
          <a:lstStyle/>
          <a:p>
            <a:r>
              <a:rPr lang="en-US" dirty="0"/>
              <a:t>The Role of Human Relationships in Individual and Social Development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5012" y="477672"/>
            <a:ext cx="2362466" cy="2033516"/>
          </a:xfrm>
          <a:prstGeom prst="rect">
            <a:avLst/>
          </a:prstGeom>
        </p:spPr>
      </p:pic>
    </p:spTree>
    <p:extLst>
      <p:ext uri="{BB962C8B-B14F-4D97-AF65-F5344CB8AC3E}">
        <p14:creationId xmlns:p14="http://schemas.microsoft.com/office/powerpoint/2010/main" val="2470568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354842"/>
            <a:ext cx="8534401" cy="3248167"/>
          </a:xfrm>
        </p:spPr>
        <p:txBody>
          <a:bodyPr>
            <a:normAutofit fontScale="90000"/>
          </a:bodyPr>
          <a:lstStyle/>
          <a:p>
            <a:r>
              <a:rPr lang="en-US" sz="2400" dirty="0" smtClean="0"/>
              <a:t/>
            </a:r>
            <a:br>
              <a:rPr lang="en-US" sz="2400" dirty="0" smtClean="0"/>
            </a:br>
            <a:r>
              <a:rPr lang="en-US" sz="2400" dirty="0"/>
              <a:t/>
            </a:r>
            <a:br>
              <a:rPr lang="en-US" sz="2400" dirty="0"/>
            </a:br>
            <a:r>
              <a:rPr lang="en-US" sz="2400" dirty="0" smtClean="0"/>
              <a:t>WHAT </a:t>
            </a:r>
            <a:r>
              <a:rPr lang="en-US" sz="2400" dirty="0"/>
              <a:t>KIND OF NEW MODEL CAN WE CREATE TO ALLLEVIATE THE DAMAGING EFFECTS OF THE ORDER OF </a:t>
            </a:r>
            <a:r>
              <a:rPr lang="en-US" sz="2400" dirty="0" smtClean="0"/>
              <a:t>OVERPOWERING?</a:t>
            </a:r>
            <a:br>
              <a:rPr lang="en-US" sz="2400" dirty="0" smtClean="0"/>
            </a:br>
            <a:r>
              <a:rPr lang="en-US" sz="2400" dirty="0"/>
              <a:t/>
            </a:r>
            <a:br>
              <a:rPr lang="en-US" sz="2400" dirty="0"/>
            </a:br>
            <a:r>
              <a:rPr lang="en-US" sz="2400" dirty="0"/>
              <a:t>SHARED </a:t>
            </a:r>
            <a:r>
              <a:rPr lang="en-US" sz="2400" dirty="0" smtClean="0"/>
              <a:t>VULNERABILITIES</a:t>
            </a:r>
            <a:br>
              <a:rPr lang="en-US" sz="2400" dirty="0" smtClean="0"/>
            </a:br>
            <a:r>
              <a:rPr lang="en-US" sz="2400" dirty="0" smtClean="0"/>
              <a:t>Desire to </a:t>
            </a:r>
            <a:r>
              <a:rPr lang="en-US" sz="2400" dirty="0"/>
              <a:t>feel better</a:t>
            </a:r>
            <a:br>
              <a:rPr lang="en-US" sz="2400" dirty="0"/>
            </a:br>
            <a:r>
              <a:rPr lang="en-US" sz="2000" i="1" dirty="0"/>
              <a:t>Countering Fear and Distraction </a:t>
            </a:r>
            <a:r>
              <a:rPr lang="en-US" sz="2400" dirty="0" smtClean="0"/>
              <a:t/>
            </a:r>
            <a:br>
              <a:rPr lang="en-US" sz="2400" dirty="0" smtClean="0"/>
            </a:br>
            <a:r>
              <a:rPr lang="en-US" sz="2400" dirty="0" smtClean="0"/>
              <a:t/>
            </a:r>
            <a:br>
              <a:rPr lang="en-US" sz="2400" dirty="0" smtClean="0"/>
            </a:br>
            <a:r>
              <a:rPr lang="en-US" sz="2400" dirty="0"/>
              <a:t/>
            </a:r>
            <a:br>
              <a:rPr lang="en-US" sz="2400" dirty="0"/>
            </a:br>
            <a:r>
              <a:rPr lang="en-US" sz="2400" dirty="0" smtClean="0"/>
              <a:t/>
            </a:r>
            <a:br>
              <a:rPr lang="en-US" sz="2400" dirty="0" smtClean="0"/>
            </a:br>
            <a:endParaRPr lang="en-US" sz="2400" dirty="0"/>
          </a:p>
        </p:txBody>
      </p:sp>
      <p:sp>
        <p:nvSpPr>
          <p:cNvPr id="3" name="Text Placeholder 2"/>
          <p:cNvSpPr>
            <a:spLocks noGrp="1"/>
          </p:cNvSpPr>
          <p:nvPr>
            <p:ph type="body" idx="1"/>
          </p:nvPr>
        </p:nvSpPr>
        <p:spPr>
          <a:xfrm>
            <a:off x="684213" y="2647667"/>
            <a:ext cx="8534400" cy="3346734"/>
          </a:xfrm>
        </p:spPr>
        <p:txBody>
          <a:bodyPr/>
          <a:lstStyle/>
          <a:p>
            <a:r>
              <a:rPr lang="en-US" dirty="0"/>
              <a:t>CO-CREATION</a:t>
            </a:r>
          </a:p>
          <a:p>
            <a:r>
              <a:rPr lang="en-US" dirty="0"/>
              <a:t>ADDING </a:t>
            </a:r>
            <a:r>
              <a:rPr lang="en-US" dirty="0" smtClean="0"/>
              <a:t>VALUE BY SHARING</a:t>
            </a:r>
            <a:endParaRPr lang="en-US" dirty="0"/>
          </a:p>
          <a:p>
            <a:r>
              <a:rPr lang="en-US" dirty="0" smtClean="0"/>
              <a:t>PERSONAL SCOPE OF INFLUENCE</a:t>
            </a:r>
          </a:p>
          <a:p>
            <a:r>
              <a:rPr lang="en-US" sz="1400" i="1" dirty="0" smtClean="0"/>
              <a:t>EACH </a:t>
            </a:r>
            <a:r>
              <a:rPr lang="en-US" sz="1400" i="1" dirty="0"/>
              <a:t>PERSON AS A NETWORK OF INFLUENCE IN ONESELF – CREATION AND CO-CREATION OF A </a:t>
            </a:r>
            <a:endParaRPr lang="en-US" sz="1400" i="1" dirty="0" smtClean="0"/>
          </a:p>
          <a:p>
            <a:r>
              <a:rPr lang="en-US" dirty="0" smtClean="0"/>
              <a:t>CULTURE </a:t>
            </a:r>
            <a:r>
              <a:rPr lang="en-US" dirty="0"/>
              <a:t>OF CARE STARTS FROM THE ONE </a:t>
            </a:r>
            <a:r>
              <a:rPr lang="en-US" dirty="0" smtClean="0"/>
              <a:t>THAT KNOWS AND FEELS THAT </a:t>
            </a:r>
            <a:r>
              <a:rPr lang="en-US" dirty="0"/>
              <a:t>IS </a:t>
            </a:r>
            <a:r>
              <a:rPr lang="en-US" dirty="0" smtClean="0"/>
              <a:t>ON IS MANY (CONSCIOUS AND CONSCIENCIOUS LIVING)</a:t>
            </a:r>
          </a:p>
          <a:p>
            <a:r>
              <a:rPr lang="en-US" dirty="0" smtClean="0"/>
              <a:t>YOUR LIFE IS GREAT TO THE EXTENT TO WHICH YOU MAKE THE LIVES OF OTHERS GREATER.</a:t>
            </a:r>
            <a:endParaRPr lang="en-US" dirty="0"/>
          </a:p>
          <a:p>
            <a:endParaRPr lang="en-US" dirty="0"/>
          </a:p>
        </p:txBody>
      </p:sp>
    </p:spTree>
    <p:extLst>
      <p:ext uri="{BB962C8B-B14F-4D97-AF65-F5344CB8AC3E}">
        <p14:creationId xmlns:p14="http://schemas.microsoft.com/office/powerpoint/2010/main" val="308619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709684"/>
            <a:ext cx="9717206" cy="5632311"/>
          </a:xfrm>
          <a:prstGeom prst="rect">
            <a:avLst/>
          </a:prstGeom>
        </p:spPr>
        <p:txBody>
          <a:bodyPr wrap="square">
            <a:spAutoFit/>
          </a:bodyPr>
          <a:lstStyle/>
          <a:p>
            <a:r>
              <a:rPr lang="en-US" sz="2400" dirty="0"/>
              <a:t>How can we cultivate in ourselves, in others, and in the way we relate to the other belief in the evolving well-being and a sense of greater safety and connectedness while refining all of resources for the betterment of our individual condition as it intertwines with our collective? </a:t>
            </a:r>
            <a:endParaRPr lang="en-US" sz="2400" dirty="0" smtClean="0"/>
          </a:p>
          <a:p>
            <a:endParaRPr lang="en-US" sz="2400" dirty="0"/>
          </a:p>
          <a:p>
            <a:r>
              <a:rPr lang="en-US" sz="2400" dirty="0" smtClean="0"/>
              <a:t>Toward </a:t>
            </a:r>
            <a:r>
              <a:rPr lang="en-US" sz="2400" dirty="0"/>
              <a:t>such sense of responsible interconnectedness, continued transformational education leads by fine-tuning us into sympathetic vibration. </a:t>
            </a:r>
            <a:endParaRPr lang="en-US" sz="2400" dirty="0" smtClean="0"/>
          </a:p>
          <a:p>
            <a:endParaRPr lang="en-US" sz="2400" dirty="0"/>
          </a:p>
          <a:p>
            <a:r>
              <a:rPr lang="en-US" sz="2400" dirty="0" smtClean="0"/>
              <a:t>Such </a:t>
            </a:r>
            <a:r>
              <a:rPr lang="en-US" sz="2400" dirty="0"/>
              <a:t>vision traces our individual growth from the struggling survivors to political subjects to self-governing individuals, and into the co-creators as we rise along the consciousness </a:t>
            </a:r>
            <a:r>
              <a:rPr lang="en-US" sz="2400" dirty="0" smtClean="0"/>
              <a:t>and conscientiousness scale </a:t>
            </a:r>
            <a:r>
              <a:rPr lang="en-US" sz="2400" dirty="0"/>
              <a:t>of our own capacities and responsibilities to ourselves, each other, our planet and beyond.</a:t>
            </a:r>
          </a:p>
        </p:txBody>
      </p:sp>
    </p:spTree>
    <p:extLst>
      <p:ext uri="{BB962C8B-B14F-4D97-AF65-F5344CB8AC3E}">
        <p14:creationId xmlns:p14="http://schemas.microsoft.com/office/powerpoint/2010/main" val="106715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Enheduanna 2285–2250 BCE</a:t>
            </a:r>
            <a:br>
              <a:rPr lang="en-US" dirty="0"/>
            </a:br>
            <a:r>
              <a:rPr lang="en-US" sz="2000" dirty="0"/>
              <a:t>Enheduanna is the earliest author and poet in the world that history knows by </a:t>
            </a:r>
            <a:r>
              <a:rPr lang="en-US" sz="2000" dirty="0" smtClean="0"/>
              <a:t>name</a:t>
            </a:r>
            <a:r>
              <a:rPr lang="en-US" sz="2000" dirty="0"/>
              <a:t/>
            </a:r>
            <a:br>
              <a:rPr lang="en-US" sz="2000" dirty="0"/>
            </a:br>
            <a:r>
              <a:rPr lang="en-US" sz="2000" dirty="0" smtClean="0"/>
              <a:t>The </a:t>
            </a:r>
            <a:r>
              <a:rPr lang="en-US" sz="2000" dirty="0"/>
              <a:t>Sumerian Temple </a:t>
            </a:r>
            <a:r>
              <a:rPr lang="en-US" sz="2000" dirty="0" smtClean="0"/>
              <a:t>Hymns: 'Nin-Me-</a:t>
            </a:r>
            <a:r>
              <a:rPr lang="en-US" sz="2000" dirty="0" err="1" smtClean="0"/>
              <a:t>Sar</a:t>
            </a:r>
            <a:r>
              <a:rPr lang="en-US" sz="2000" dirty="0" smtClean="0"/>
              <a:t>-Ra‘- The </a:t>
            </a:r>
            <a:r>
              <a:rPr lang="en-US" sz="2000" dirty="0"/>
              <a:t>Exaltation of </a:t>
            </a:r>
            <a:r>
              <a:rPr lang="en-US" sz="2000" dirty="0" smtClean="0"/>
              <a:t>Inanna</a:t>
            </a:r>
            <a:endParaRPr lang="en-US" sz="2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8860" y="194898"/>
            <a:ext cx="3875964" cy="4046760"/>
          </a:xfrm>
        </p:spPr>
      </p:pic>
    </p:spTree>
    <p:extLst>
      <p:ext uri="{BB962C8B-B14F-4D97-AF65-F5344CB8AC3E}">
        <p14:creationId xmlns:p14="http://schemas.microsoft.com/office/powerpoint/2010/main" val="2603088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INANNA  - Goddess of Infinite </a:t>
            </a:r>
            <a:r>
              <a:rPr lang="en-US" dirty="0" smtClean="0"/>
              <a:t>Variety</a:t>
            </a:r>
            <a:br>
              <a:rPr lang="en-US" dirty="0" smtClean="0"/>
            </a:br>
            <a:r>
              <a:rPr lang="en-US" sz="1600" dirty="0" smtClean="0"/>
              <a:t>Lady who ascends into heavens by descending into the underworld</a:t>
            </a:r>
            <a:br>
              <a:rPr lang="en-US" sz="1600" dirty="0" smtClean="0"/>
            </a:br>
            <a:r>
              <a:rPr lang="en-US" sz="1200" dirty="0" smtClean="0"/>
              <a:t>paradoxes</a:t>
            </a:r>
            <a:r>
              <a:rPr lang="en-US" sz="1200" dirty="0"/>
              <a:t/>
            </a:r>
            <a:br>
              <a:rPr lang="en-US" sz="1200" dirty="0"/>
            </a:br>
            <a:r>
              <a:rPr lang="en-US" sz="1200" dirty="0" smtClean="0"/>
              <a:t>correspondences</a:t>
            </a:r>
            <a:br>
              <a:rPr lang="en-US" sz="1200" dirty="0" smtClean="0"/>
            </a:br>
            <a:r>
              <a:rPr lang="en-US" sz="1200" dirty="0" smtClean="0"/>
              <a:t>continuum</a:t>
            </a:r>
            <a:br>
              <a:rPr lang="en-US" sz="1200" dirty="0" smtClean="0"/>
            </a:br>
            <a:r>
              <a:rPr lang="en-US" sz="1200" dirty="0" smtClean="0"/>
              <a:t>relationships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1565" y="139134"/>
            <a:ext cx="6221623" cy="4348198"/>
          </a:xfrm>
        </p:spPr>
      </p:pic>
    </p:spTree>
    <p:extLst>
      <p:ext uri="{BB962C8B-B14F-4D97-AF65-F5344CB8AC3E}">
        <p14:creationId xmlns:p14="http://schemas.microsoft.com/office/powerpoint/2010/main" val="1043226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t>What kind of a human being does it take, will it take to sustain but also to re-image and re-create the self and the world? </a:t>
            </a:r>
            <a:r>
              <a:rPr lang="en-US" sz="2000" dirty="0" smtClean="0"/>
              <a:t/>
            </a:r>
            <a:br>
              <a:rPr lang="en-US" sz="2000" dirty="0" smtClean="0"/>
            </a:br>
            <a:r>
              <a:rPr lang="en-US" sz="2000" dirty="0"/>
              <a:t/>
            </a:r>
            <a:br>
              <a:rPr lang="en-US" sz="2000" dirty="0"/>
            </a:br>
            <a:r>
              <a:rPr lang="en-US" sz="2000" dirty="0"/>
              <a:t>What kind of human being do we need to be and become in order to sustain ourselves in the age of paradoxes?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T</a:t>
            </a:r>
            <a:r>
              <a:rPr lang="en-US" dirty="0" smtClean="0"/>
              <a:t>his </a:t>
            </a:r>
            <a:r>
              <a:rPr lang="en-US" dirty="0"/>
              <a:t>course examines </a:t>
            </a:r>
            <a:r>
              <a:rPr lang="en-US" dirty="0" smtClean="0"/>
              <a:t>social </a:t>
            </a:r>
            <a:r>
              <a:rPr lang="en-US" dirty="0"/>
              <a:t>evolution of human individuality, in its ingenuity, creative potential, exquisite individuality and charisma, politico-aesthetic subjectivity, conscious and conscientious leadership, re-generating, re-vitalizing, re-inventing, and imaginative capacities – </a:t>
            </a:r>
            <a:r>
              <a:rPr lang="en-US" dirty="0" smtClean="0"/>
              <a:t>the microcosm </a:t>
            </a:r>
            <a:r>
              <a:rPr lang="en-US" dirty="0"/>
              <a:t>of a human individual. </a:t>
            </a:r>
            <a:endParaRPr lang="en-US" dirty="0" smtClean="0"/>
          </a:p>
          <a:p>
            <a:r>
              <a:rPr lang="en-US" dirty="0" smtClean="0"/>
              <a:t>The </a:t>
            </a:r>
            <a:r>
              <a:rPr lang="en-US" dirty="0"/>
              <a:t>inquiry always keeps in mind the relational nature of individuality – the correlation between the micro and macro scale – the co-creative relationship among individuals, individuals and their environment as well as the human embodied and embedded system within the greater cosmic system. </a:t>
            </a:r>
            <a:endParaRPr lang="en-US" dirty="0" smtClean="0"/>
          </a:p>
          <a:p>
            <a:r>
              <a:rPr lang="en-US" dirty="0" smtClean="0"/>
              <a:t>In </a:t>
            </a:r>
            <a:r>
              <a:rPr lang="en-US" dirty="0"/>
              <a:t>the context of the present historical </a:t>
            </a:r>
            <a:r>
              <a:rPr lang="en-US" dirty="0" smtClean="0"/>
              <a:t>moment, </a:t>
            </a:r>
            <a:r>
              <a:rPr lang="en-US" dirty="0"/>
              <a:t>we are facing internal and external crises that nudge us toward the limits of our capacities to re-imagine and re-vitalize ourselves </a:t>
            </a:r>
            <a:r>
              <a:rPr lang="en-US" dirty="0" smtClean="0"/>
              <a:t>and, </a:t>
            </a:r>
            <a:r>
              <a:rPr lang="en-US" dirty="0"/>
              <a:t>yet, this historical moment can be seen, experienced, and engaged as a moment of </a:t>
            </a:r>
            <a:r>
              <a:rPr lang="en-US" i="1" dirty="0" err="1"/>
              <a:t>kairos</a:t>
            </a:r>
            <a:r>
              <a:rPr lang="en-US" dirty="0"/>
              <a:t> – the most opportune time for self-transformation. </a:t>
            </a:r>
          </a:p>
        </p:txBody>
      </p:sp>
    </p:spTree>
    <p:extLst>
      <p:ext uri="{BB962C8B-B14F-4D97-AF65-F5344CB8AC3E}">
        <p14:creationId xmlns:p14="http://schemas.microsoft.com/office/powerpoint/2010/main" val="50684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060538"/>
            <a:ext cx="8534400" cy="1507067"/>
          </a:xfrm>
        </p:spPr>
        <p:txBody>
          <a:bodyPr>
            <a:normAutofit/>
          </a:bodyPr>
          <a:lstStyle/>
          <a:p>
            <a:r>
              <a:rPr lang="en-US" sz="2400" dirty="0" smtClean="0"/>
              <a:t>Who </a:t>
            </a:r>
            <a:r>
              <a:rPr lang="en-US" sz="2400" dirty="0"/>
              <a:t>and how do we need to </a:t>
            </a:r>
            <a:r>
              <a:rPr lang="en-US" sz="2400" dirty="0" smtClean="0"/>
              <a:t>be and become? </a:t>
            </a:r>
            <a:r>
              <a:rPr lang="en-US" sz="2400" dirty="0"/>
              <a:t>What can we do</a:t>
            </a:r>
            <a:r>
              <a:rPr lang="en-US" sz="2400" dirty="0" smtClean="0"/>
              <a:t>?</a:t>
            </a:r>
            <a:endParaRPr lang="en-US" sz="2400" dirty="0"/>
          </a:p>
        </p:txBody>
      </p:sp>
      <p:sp>
        <p:nvSpPr>
          <p:cNvPr id="3" name="Content Placeholder 2"/>
          <p:cNvSpPr>
            <a:spLocks noGrp="1"/>
          </p:cNvSpPr>
          <p:nvPr>
            <p:ph idx="1"/>
          </p:nvPr>
        </p:nvSpPr>
        <p:spPr>
          <a:xfrm>
            <a:off x="684212" y="685800"/>
            <a:ext cx="8534400" cy="4814248"/>
          </a:xfrm>
        </p:spPr>
        <p:txBody>
          <a:bodyPr>
            <a:normAutofit fontScale="25000" lnSpcReduction="20000"/>
          </a:bodyPr>
          <a:lstStyle/>
          <a:p>
            <a:r>
              <a:rPr lang="en-US" sz="7200" b="1" dirty="0" smtClean="0"/>
              <a:t>1.	Points of View and Approaches – interdisciplinary approach </a:t>
            </a:r>
          </a:p>
          <a:p>
            <a:r>
              <a:rPr lang="en-US" sz="7200" dirty="0"/>
              <a:t>Interconnectedness of Being / Interconnectedness of Perspectives / Interconnectedness of Disciplines </a:t>
            </a:r>
            <a:endParaRPr lang="en-US" sz="7200" dirty="0" smtClean="0"/>
          </a:p>
          <a:p>
            <a:r>
              <a:rPr lang="en-US" sz="7200" dirty="0"/>
              <a:t>P</a:t>
            </a:r>
            <a:r>
              <a:rPr lang="en-US" sz="7200" dirty="0" smtClean="0"/>
              <a:t>hilosophy </a:t>
            </a:r>
          </a:p>
          <a:p>
            <a:r>
              <a:rPr lang="en-US" sz="7200" dirty="0" smtClean="0"/>
              <a:t>Social </a:t>
            </a:r>
            <a:r>
              <a:rPr lang="en-US" sz="7200" dirty="0"/>
              <a:t>S</a:t>
            </a:r>
            <a:r>
              <a:rPr lang="en-US" sz="7200" dirty="0" smtClean="0"/>
              <a:t>cience </a:t>
            </a:r>
          </a:p>
          <a:p>
            <a:r>
              <a:rPr lang="en-US" sz="7200" dirty="0" smtClean="0"/>
              <a:t>Psychology</a:t>
            </a:r>
          </a:p>
          <a:p>
            <a:r>
              <a:rPr lang="en-US" sz="7200" dirty="0" smtClean="0"/>
              <a:t>Humanities </a:t>
            </a:r>
          </a:p>
          <a:p>
            <a:r>
              <a:rPr lang="en-US" sz="7200" dirty="0"/>
              <a:t>N</a:t>
            </a:r>
            <a:r>
              <a:rPr lang="en-US" sz="7200" dirty="0" smtClean="0"/>
              <a:t>euroscience </a:t>
            </a:r>
          </a:p>
          <a:p>
            <a:r>
              <a:rPr lang="en-US" sz="7200" dirty="0"/>
              <a:t>Q</a:t>
            </a:r>
            <a:r>
              <a:rPr lang="en-US" sz="7200" dirty="0" smtClean="0"/>
              <a:t>uantum and Theoretical </a:t>
            </a:r>
            <a:r>
              <a:rPr lang="en-US" sz="7200" dirty="0"/>
              <a:t>P</a:t>
            </a:r>
            <a:r>
              <a:rPr lang="en-US" sz="7200" dirty="0" smtClean="0"/>
              <a:t>hysics </a:t>
            </a:r>
          </a:p>
          <a:p>
            <a:r>
              <a:rPr lang="en-US" sz="7200" dirty="0"/>
              <a:t>T</a:t>
            </a:r>
            <a:r>
              <a:rPr lang="en-US" sz="7200" dirty="0" smtClean="0"/>
              <a:t>heoretical </a:t>
            </a:r>
            <a:r>
              <a:rPr lang="en-US" sz="7200" dirty="0"/>
              <a:t>B</a:t>
            </a:r>
            <a:r>
              <a:rPr lang="en-US" sz="7200" dirty="0" smtClean="0"/>
              <a:t>iology  </a:t>
            </a:r>
          </a:p>
          <a:p>
            <a:r>
              <a:rPr lang="en-US" sz="7200" dirty="0"/>
              <a:t>P</a:t>
            </a:r>
            <a:r>
              <a:rPr lang="en-US" sz="7200" dirty="0" smtClean="0"/>
              <a:t>olitical Theory </a:t>
            </a:r>
          </a:p>
          <a:p>
            <a:r>
              <a:rPr lang="en-US" sz="7200" dirty="0" smtClean="0"/>
              <a:t>Activism</a:t>
            </a:r>
          </a:p>
          <a:p>
            <a:r>
              <a:rPr lang="en-US" sz="7200" b="1" dirty="0" smtClean="0"/>
              <a:t>2.	State of Affairs and State of Being</a:t>
            </a:r>
          </a:p>
          <a:p>
            <a:r>
              <a:rPr lang="en-US" sz="7200" b="1" dirty="0" smtClean="0"/>
              <a:t>3.	Consequences and Opportunities</a:t>
            </a:r>
          </a:p>
          <a:p>
            <a:endParaRPr lang="en-US" dirty="0"/>
          </a:p>
        </p:txBody>
      </p:sp>
    </p:spTree>
    <p:extLst>
      <p:ext uri="{BB962C8B-B14F-4D97-AF65-F5344CB8AC3E}">
        <p14:creationId xmlns:p14="http://schemas.microsoft.com/office/powerpoint/2010/main" val="263395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570" y="685801"/>
            <a:ext cx="9493843" cy="2268416"/>
          </a:xfrm>
        </p:spPr>
        <p:txBody>
          <a:bodyPr>
            <a:normAutofit/>
          </a:bodyPr>
          <a:lstStyle/>
          <a:p>
            <a:r>
              <a:rPr lang="en-US" sz="2400" dirty="0" smtClean="0"/>
              <a:t>In </a:t>
            </a:r>
            <a:r>
              <a:rPr lang="en-US" sz="2400" dirty="0"/>
              <a:t>fact, it might be that what is happening to us is just another sort of “Copernican revolution” (. . .) of ‘social Being’ (. . </a:t>
            </a:r>
            <a:r>
              <a:rPr lang="en-US" sz="2400" dirty="0" smtClean="0"/>
              <a:t>.).                                                                </a:t>
            </a:r>
            <a:endParaRPr lang="en-US" sz="2400" dirty="0"/>
          </a:p>
        </p:txBody>
      </p:sp>
      <p:sp>
        <p:nvSpPr>
          <p:cNvPr id="3" name="Text Placeholder 2"/>
          <p:cNvSpPr>
            <a:spLocks noGrp="1"/>
          </p:cNvSpPr>
          <p:nvPr>
            <p:ph type="body" sz="quarter" idx="13"/>
          </p:nvPr>
        </p:nvSpPr>
        <p:spPr>
          <a:xfrm>
            <a:off x="684211" y="2511189"/>
            <a:ext cx="8534403" cy="443028"/>
          </a:xfrm>
        </p:spPr>
        <p:txBody>
          <a:bodyPr>
            <a:normAutofit lnSpcReduction="10000"/>
          </a:bodyPr>
          <a:lstStyle/>
          <a:p>
            <a:r>
              <a:rPr lang="en-US" dirty="0"/>
              <a:t>Jean-Luc Nancy: Being Singular Plural, 2000. </a:t>
            </a:r>
          </a:p>
        </p:txBody>
      </p:sp>
      <p:sp>
        <p:nvSpPr>
          <p:cNvPr id="4" name="Text Placeholder 3"/>
          <p:cNvSpPr>
            <a:spLocks noGrp="1"/>
          </p:cNvSpPr>
          <p:nvPr>
            <p:ph type="body" idx="1"/>
          </p:nvPr>
        </p:nvSpPr>
        <p:spPr>
          <a:xfrm>
            <a:off x="684211" y="2954217"/>
            <a:ext cx="8534401" cy="3040184"/>
          </a:xfrm>
        </p:spPr>
        <p:txBody>
          <a:bodyPr>
            <a:normAutofit fontScale="92500" lnSpcReduction="20000"/>
          </a:bodyPr>
          <a:lstStyle/>
          <a:p>
            <a:r>
              <a:rPr lang="en-US" dirty="0" smtClean="0"/>
              <a:t>Present historical moment as </a:t>
            </a:r>
            <a:r>
              <a:rPr lang="en-US" i="1" dirty="0" err="1" smtClean="0"/>
              <a:t>kairos</a:t>
            </a:r>
            <a:r>
              <a:rPr lang="en-US" dirty="0" smtClean="0"/>
              <a:t> </a:t>
            </a:r>
            <a:r>
              <a:rPr lang="en-US" dirty="0"/>
              <a:t>- </a:t>
            </a:r>
            <a:r>
              <a:rPr lang="en-US" dirty="0" smtClean="0"/>
              <a:t>particularly </a:t>
            </a:r>
            <a:r>
              <a:rPr lang="en-US" dirty="0"/>
              <a:t>fortuitous moment for expansion out of </a:t>
            </a:r>
            <a:r>
              <a:rPr lang="en-US" dirty="0" smtClean="0"/>
              <a:t>crises; the </a:t>
            </a:r>
            <a:r>
              <a:rPr lang="en-US" dirty="0"/>
              <a:t>most opportune time beside and within the chronological </a:t>
            </a:r>
            <a:r>
              <a:rPr lang="en-US" dirty="0" smtClean="0"/>
              <a:t>time for transformation and evolution</a:t>
            </a:r>
          </a:p>
          <a:p>
            <a:r>
              <a:rPr lang="en-US" dirty="0"/>
              <a:t>Solidarity in the common world is for Jean-Luc Nancy much more than reaching out – it is constitutive of subjectivity in that a being is always a “being-with-one-another” (</a:t>
            </a:r>
            <a:r>
              <a:rPr lang="en-US" dirty="0" err="1"/>
              <a:t>être</a:t>
            </a:r>
            <a:r>
              <a:rPr lang="en-US" dirty="0"/>
              <a:t>-avec or </a:t>
            </a:r>
            <a:r>
              <a:rPr lang="en-US" dirty="0" err="1" smtClean="0"/>
              <a:t>être</a:t>
            </a:r>
            <a:r>
              <a:rPr lang="en-US" dirty="0" smtClean="0"/>
              <a:t>-les-</a:t>
            </a:r>
            <a:r>
              <a:rPr lang="en-US" dirty="0" err="1" smtClean="0"/>
              <a:t>uns</a:t>
            </a:r>
            <a:r>
              <a:rPr lang="en-US" dirty="0" smtClean="0"/>
              <a:t>-avec-les-</a:t>
            </a:r>
            <a:r>
              <a:rPr lang="en-US" dirty="0" err="1" smtClean="0"/>
              <a:t>autres</a:t>
            </a:r>
            <a:r>
              <a:rPr lang="en-US" dirty="0" smtClean="0"/>
              <a:t>)</a:t>
            </a:r>
          </a:p>
          <a:p>
            <a:r>
              <a:rPr lang="en-US" dirty="0" smtClean="0"/>
              <a:t>“The </a:t>
            </a:r>
            <a:r>
              <a:rPr lang="en-US" dirty="0"/>
              <a:t>plurality of beings is at the </a:t>
            </a:r>
            <a:r>
              <a:rPr lang="en-US" dirty="0" smtClean="0"/>
              <a:t>foundation </a:t>
            </a:r>
            <a:r>
              <a:rPr lang="en-US" dirty="0"/>
              <a:t>of Being” </a:t>
            </a:r>
            <a:endParaRPr lang="en-US" dirty="0" smtClean="0"/>
          </a:p>
          <a:p>
            <a:r>
              <a:rPr lang="en-US" dirty="0" smtClean="0"/>
              <a:t>Maurice </a:t>
            </a:r>
            <a:r>
              <a:rPr lang="en-US" dirty="0" err="1" smtClean="0"/>
              <a:t>Blanchot</a:t>
            </a:r>
            <a:r>
              <a:rPr lang="en-US" dirty="0" smtClean="0"/>
              <a:t>, Jacques </a:t>
            </a:r>
            <a:r>
              <a:rPr lang="en-US" dirty="0"/>
              <a:t>Derrida</a:t>
            </a:r>
            <a:r>
              <a:rPr lang="en-US" dirty="0" smtClean="0"/>
              <a:t>, Giorgio </a:t>
            </a:r>
            <a:r>
              <a:rPr lang="en-US" dirty="0" err="1" smtClean="0"/>
              <a:t>Agamben</a:t>
            </a:r>
            <a:r>
              <a:rPr lang="en-US" dirty="0" smtClean="0"/>
              <a:t> </a:t>
            </a:r>
            <a:r>
              <a:rPr lang="en-US" dirty="0"/>
              <a:t>- the question of community, hospitality, friendship, and the question of the other extended to the question of animal life form and our relationship to </a:t>
            </a:r>
            <a:r>
              <a:rPr lang="en-US" dirty="0" smtClean="0"/>
              <a:t>it</a:t>
            </a:r>
          </a:p>
          <a:p>
            <a:r>
              <a:rPr lang="en-US" dirty="0"/>
              <a:t>BEING FOR ANOTHER – What am I to you?</a:t>
            </a:r>
            <a:endParaRPr lang="en-US" dirty="0" smtClean="0"/>
          </a:p>
          <a:p>
            <a:endParaRPr lang="en-US" dirty="0"/>
          </a:p>
        </p:txBody>
      </p:sp>
    </p:spTree>
    <p:extLst>
      <p:ext uri="{BB962C8B-B14F-4D97-AF65-F5344CB8AC3E}">
        <p14:creationId xmlns:p14="http://schemas.microsoft.com/office/powerpoint/2010/main" val="493776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200" y="559558"/>
            <a:ext cx="8534400" cy="5336275"/>
          </a:xfrm>
        </p:spPr>
        <p:txBody>
          <a:bodyPr>
            <a:normAutofit fontScale="90000"/>
          </a:bodyPr>
          <a:lstStyle/>
          <a:p>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2700" dirty="0" smtClean="0"/>
              <a:t>Thich </a:t>
            </a:r>
            <a:r>
              <a:rPr lang="en-US" sz="2700" dirty="0" err="1"/>
              <a:t>Nhat</a:t>
            </a:r>
            <a:r>
              <a:rPr lang="en-US" sz="2700" dirty="0"/>
              <a:t> </a:t>
            </a:r>
            <a:r>
              <a:rPr lang="en-US" sz="2700" dirty="0" err="1"/>
              <a:t>Hanh</a:t>
            </a:r>
            <a:r>
              <a:rPr lang="en-US" sz="2700" dirty="0"/>
              <a:t> – </a:t>
            </a:r>
            <a:r>
              <a:rPr lang="en-US" sz="2700" dirty="0" err="1" smtClean="0"/>
              <a:t>Interbeing</a:t>
            </a:r>
            <a:r>
              <a:rPr lang="en-US" sz="2700" dirty="0" smtClean="0"/>
              <a:t/>
            </a:r>
            <a:br>
              <a:rPr lang="en-US" sz="2700" dirty="0" smtClean="0"/>
            </a:br>
            <a:r>
              <a:rPr lang="en-US" sz="2000" u="sng" dirty="0" err="1"/>
              <a:t>Interbeing</a:t>
            </a:r>
            <a:r>
              <a:rPr lang="en-US" sz="2000" u="sng" dirty="0"/>
              <a:t>: Fourteen Guidelines for Engaged </a:t>
            </a:r>
            <a:r>
              <a:rPr lang="en-US" sz="2000" u="sng" dirty="0" smtClean="0"/>
              <a:t>Buddhism</a:t>
            </a:r>
            <a:r>
              <a:rPr lang="en-US" sz="2000" dirty="0" smtClean="0"/>
              <a:t>, </a:t>
            </a:r>
            <a:r>
              <a:rPr lang="en-US" sz="2000" dirty="0"/>
              <a:t>1999.</a:t>
            </a:r>
            <a:r>
              <a:rPr lang="en-US" sz="2700" dirty="0"/>
              <a:t/>
            </a:r>
            <a:br>
              <a:rPr lang="en-US" sz="2700" dirty="0"/>
            </a:br>
            <a:r>
              <a:rPr lang="en-US" sz="2700" dirty="0" smtClean="0"/>
              <a:t/>
            </a:r>
            <a:br>
              <a:rPr lang="en-US" sz="2700" dirty="0" smtClean="0"/>
            </a:br>
            <a:r>
              <a:rPr lang="en-US" sz="2700" dirty="0" smtClean="0"/>
              <a:t>Fritjof </a:t>
            </a:r>
            <a:r>
              <a:rPr lang="en-US" sz="2700" dirty="0"/>
              <a:t>Capra</a:t>
            </a:r>
            <a:r>
              <a:rPr lang="en-US" sz="2700" dirty="0" smtClean="0"/>
              <a:t>: interconnectedness, the web of life</a:t>
            </a:r>
            <a:r>
              <a:rPr lang="en-US" sz="2700" dirty="0"/>
              <a:t/>
            </a:r>
            <a:br>
              <a:rPr lang="en-US" sz="2700" dirty="0"/>
            </a:br>
            <a:r>
              <a:rPr lang="en-US" sz="2000" u="sng" dirty="0" smtClean="0"/>
              <a:t>The Web of Life: A New Scientific Understanding of Living Systems by Fritjof Capra</a:t>
            </a:r>
            <a:r>
              <a:rPr lang="en-US" sz="2000" dirty="0" smtClean="0"/>
              <a:t>, </a:t>
            </a:r>
            <a:r>
              <a:rPr lang="en-US" sz="2000" dirty="0"/>
              <a:t>1997.</a:t>
            </a:r>
            <a:br>
              <a:rPr lang="en-US" sz="2000" dirty="0"/>
            </a:br>
            <a:r>
              <a:rPr lang="en-US" sz="2000" u="sng" dirty="0"/>
              <a:t>The Tao of Physics: An Exploration of the Parallels between Modern Physics and Eastern </a:t>
            </a:r>
            <a:r>
              <a:rPr lang="en-US" sz="2000" u="sng" dirty="0" smtClean="0"/>
              <a:t>Mysticism</a:t>
            </a:r>
            <a:r>
              <a:rPr lang="en-US" sz="2000" dirty="0" smtClean="0"/>
              <a:t>, 2010. </a:t>
            </a:r>
            <a:r>
              <a:rPr lang="en-US" sz="2700" dirty="0" smtClean="0"/>
              <a:t/>
            </a:r>
            <a:br>
              <a:rPr lang="en-US" sz="2700" dirty="0" smtClean="0"/>
            </a:br>
            <a:r>
              <a:rPr lang="en-US" sz="2700" dirty="0"/>
              <a:t/>
            </a:r>
            <a:br>
              <a:rPr lang="en-US" sz="2700" dirty="0"/>
            </a:br>
            <a:r>
              <a:rPr lang="en-US" sz="2700" dirty="0"/>
              <a:t>Joanna Macy: </a:t>
            </a:r>
            <a:r>
              <a:rPr lang="en-US" sz="2700" dirty="0" smtClean="0"/>
              <a:t>mutual causality</a:t>
            </a:r>
            <a:br>
              <a:rPr lang="en-US" sz="2700" dirty="0" smtClean="0"/>
            </a:br>
            <a:r>
              <a:rPr lang="en-US" sz="2000" u="sng" dirty="0" smtClean="0"/>
              <a:t>Mutual </a:t>
            </a:r>
            <a:r>
              <a:rPr lang="en-US" sz="2000" u="sng" dirty="0"/>
              <a:t>Causality in Buddhism and General Systems Theory: The Dharma of Natural Systems</a:t>
            </a:r>
            <a:r>
              <a:rPr lang="en-US" sz="2000" dirty="0"/>
              <a:t>, 1991. </a:t>
            </a:r>
            <a:r>
              <a:rPr lang="en-US" sz="2000" dirty="0" smtClean="0"/>
              <a:t/>
            </a:r>
            <a:br>
              <a:rPr lang="en-US" sz="2000" dirty="0" smtClean="0"/>
            </a:br>
            <a:r>
              <a:rPr lang="en-US" sz="2000" u="sng" dirty="0" smtClean="0"/>
              <a:t>World </a:t>
            </a:r>
            <a:r>
              <a:rPr lang="en-US" sz="2000" u="sng" dirty="0"/>
              <a:t>as Lover, World as Self: Courage for Global Justice and </a:t>
            </a:r>
            <a:r>
              <a:rPr lang="en-US" sz="2000" u="sng" dirty="0" smtClean="0"/>
              <a:t>Ecological renewal</a:t>
            </a:r>
            <a:r>
              <a:rPr lang="en-US" sz="2000" dirty="0" smtClean="0"/>
              <a:t>, </a:t>
            </a:r>
            <a:r>
              <a:rPr lang="en-US" sz="2000" dirty="0"/>
              <a:t>2007. </a:t>
            </a:r>
            <a:r>
              <a:rPr lang="en-US" sz="2000" dirty="0" smtClean="0"/>
              <a:t/>
            </a:r>
            <a:br>
              <a:rPr lang="en-US" sz="2000" dirty="0" smtClean="0"/>
            </a:br>
            <a:r>
              <a:rPr lang="en-US" sz="2000" dirty="0"/>
              <a:t/>
            </a:r>
            <a:br>
              <a:rPr lang="en-US" sz="20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endParaRPr lang="en-US" sz="1800" dirty="0"/>
          </a:p>
        </p:txBody>
      </p:sp>
    </p:spTree>
    <p:extLst>
      <p:ext uri="{BB962C8B-B14F-4D97-AF65-F5344CB8AC3E}">
        <p14:creationId xmlns:p14="http://schemas.microsoft.com/office/powerpoint/2010/main" val="1682791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911" y="777922"/>
            <a:ext cx="8672702" cy="3316406"/>
          </a:xfrm>
        </p:spPr>
        <p:txBody>
          <a:bodyPr>
            <a:normAutofit/>
          </a:bodyPr>
          <a:lstStyle/>
          <a:p>
            <a:r>
              <a:rPr lang="en-US" sz="2000" dirty="0" smtClean="0"/>
              <a:t>Hubert </a:t>
            </a:r>
            <a:r>
              <a:rPr lang="en-US" sz="2000" dirty="0" err="1"/>
              <a:t>Hermans</a:t>
            </a:r>
            <a:r>
              <a:rPr lang="en-US" sz="2000" dirty="0"/>
              <a:t>: Dialogical </a:t>
            </a:r>
            <a:r>
              <a:rPr lang="en-US" sz="2000" dirty="0" smtClean="0"/>
              <a:t>Self </a:t>
            </a:r>
            <a:r>
              <a:rPr lang="en-US" sz="1800" dirty="0"/>
              <a:t/>
            </a:r>
            <a:br>
              <a:rPr lang="en-US" sz="1800" dirty="0"/>
            </a:br>
            <a:r>
              <a:rPr lang="en-US" sz="1800" dirty="0" smtClean="0"/>
              <a:t>with </a:t>
            </a:r>
            <a:r>
              <a:rPr lang="en-US" sz="1800" dirty="0" err="1"/>
              <a:t>Agnieszka</a:t>
            </a:r>
            <a:r>
              <a:rPr lang="en-US" sz="1800" dirty="0"/>
              <a:t> </a:t>
            </a:r>
            <a:r>
              <a:rPr lang="en-US" sz="1800" dirty="0" err="1"/>
              <a:t>Hermans-Konopka</a:t>
            </a:r>
            <a:r>
              <a:rPr lang="en-US" sz="1800" dirty="0"/>
              <a:t>. </a:t>
            </a:r>
            <a:r>
              <a:rPr lang="en-US" sz="1800" u="sng" dirty="0"/>
              <a:t>Dialogical Self Theory: Positioning </a:t>
            </a:r>
            <a:r>
              <a:rPr lang="en-US" sz="1800" u="sng" dirty="0" smtClean="0"/>
              <a:t>and </a:t>
            </a:r>
            <a:r>
              <a:rPr lang="en-US" sz="1800" u="sng" dirty="0"/>
              <a:t>Counter-Positioning in a Globalizing Society. Cambridge: Cambridge University Press</a:t>
            </a:r>
            <a:r>
              <a:rPr lang="en-US" sz="1800" dirty="0"/>
              <a:t>, 2010. </a:t>
            </a:r>
            <a:br>
              <a:rPr lang="en-US" sz="1800" dirty="0"/>
            </a:br>
            <a:r>
              <a:rPr lang="en-US" dirty="0"/>
              <a:t/>
            </a:r>
            <a:br>
              <a:rPr lang="en-US" dirty="0"/>
            </a:br>
            <a:r>
              <a:rPr lang="en-US" sz="2000" dirty="0" smtClean="0"/>
              <a:t>Daniel </a:t>
            </a:r>
            <a:r>
              <a:rPr lang="en-US" sz="2000" dirty="0" err="1"/>
              <a:t>Goleman</a:t>
            </a:r>
            <a:r>
              <a:rPr lang="en-US" sz="2000" dirty="0"/>
              <a:t>: </a:t>
            </a:r>
            <a:r>
              <a:rPr lang="en-US" sz="2000" dirty="0" smtClean="0"/>
              <a:t>Emotional </a:t>
            </a:r>
            <a:r>
              <a:rPr lang="en-US" sz="2000" dirty="0"/>
              <a:t>and Social Intelligence</a:t>
            </a:r>
            <a:br>
              <a:rPr lang="en-US" sz="2000" dirty="0"/>
            </a:br>
            <a:r>
              <a:rPr lang="en-US" sz="1800" u="sng" dirty="0" smtClean="0"/>
              <a:t>Social </a:t>
            </a:r>
            <a:r>
              <a:rPr lang="en-US" sz="1800" u="sng" dirty="0"/>
              <a:t>Intelligence: The New Science of Social </a:t>
            </a:r>
            <a:r>
              <a:rPr lang="en-US" sz="1800" u="sng" dirty="0" smtClean="0"/>
              <a:t>Relationships</a:t>
            </a:r>
            <a:r>
              <a:rPr lang="en-US" sz="1800" dirty="0" smtClean="0"/>
              <a:t>, 2006. </a:t>
            </a:r>
            <a:br>
              <a:rPr lang="en-US" sz="1800" dirty="0" smtClean="0"/>
            </a:br>
            <a:r>
              <a:rPr lang="en-US" sz="1800" dirty="0"/>
              <a:t/>
            </a:r>
            <a:br>
              <a:rPr lang="en-US" sz="1800" dirty="0"/>
            </a:br>
            <a:r>
              <a:rPr lang="en-US" sz="1800" dirty="0"/>
              <a:t/>
            </a:r>
            <a:br>
              <a:rPr lang="en-US" sz="1800" dirty="0"/>
            </a:br>
            <a:endParaRPr lang="en-US" sz="1800" dirty="0"/>
          </a:p>
        </p:txBody>
      </p:sp>
      <p:sp>
        <p:nvSpPr>
          <p:cNvPr id="3" name="Text Placeholder 2"/>
          <p:cNvSpPr>
            <a:spLocks noGrp="1"/>
          </p:cNvSpPr>
          <p:nvPr>
            <p:ph type="body" idx="1"/>
          </p:nvPr>
        </p:nvSpPr>
        <p:spPr>
          <a:xfrm>
            <a:off x="684213" y="3439235"/>
            <a:ext cx="8534400" cy="2920621"/>
          </a:xfrm>
        </p:spPr>
        <p:txBody>
          <a:bodyPr>
            <a:normAutofit/>
          </a:bodyPr>
          <a:lstStyle/>
          <a:p>
            <a:r>
              <a:rPr lang="en-US" sz="2000" dirty="0" err="1" smtClean="0"/>
              <a:t>Narrativization</a:t>
            </a:r>
            <a:r>
              <a:rPr lang="en-US" sz="2000" dirty="0" smtClean="0"/>
              <a:t> of the self as identity formation originates in the other and resides with the other. Aesthetics and politics, as means of representation artistic and political, are determined the way we appear to each other. </a:t>
            </a:r>
          </a:p>
          <a:p>
            <a:r>
              <a:rPr lang="en-US" sz="2000" dirty="0" smtClean="0"/>
              <a:t>We are wired to connect. Our neural pathways are malleable and influenced by our relationships. Emotions of others have deep biological impact on us. </a:t>
            </a:r>
            <a:endParaRPr lang="en-US" sz="2000" dirty="0"/>
          </a:p>
        </p:txBody>
      </p:sp>
    </p:spTree>
    <p:extLst>
      <p:ext uri="{BB962C8B-B14F-4D97-AF65-F5344CB8AC3E}">
        <p14:creationId xmlns:p14="http://schemas.microsoft.com/office/powerpoint/2010/main" val="569130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5991367"/>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sz="2700" dirty="0" smtClean="0"/>
              <a:t>Relationships</a:t>
            </a:r>
            <a:r>
              <a:rPr lang="en-US" sz="2700" dirty="0"/>
              <a:t>: </a:t>
            </a:r>
            <a:r>
              <a:rPr lang="en-US" dirty="0"/>
              <a:t/>
            </a:r>
            <a:br>
              <a:rPr lang="en-US" dirty="0"/>
            </a:br>
            <a:r>
              <a:rPr lang="en-US" sz="2700" dirty="0"/>
              <a:t>1.	</a:t>
            </a:r>
            <a:r>
              <a:rPr lang="en-US" sz="2700" dirty="0" smtClean="0"/>
              <a:t>to </a:t>
            </a:r>
            <a:r>
              <a:rPr lang="en-US" sz="2700" dirty="0"/>
              <a:t>One’s </a:t>
            </a:r>
            <a:r>
              <a:rPr lang="en-US" sz="2700" dirty="0" smtClean="0"/>
              <a:t>Body</a:t>
            </a:r>
            <a:br>
              <a:rPr lang="en-US" sz="2700" dirty="0" smtClean="0"/>
            </a:br>
            <a:r>
              <a:rPr lang="en-US" sz="2700" dirty="0"/>
              <a:t> </a:t>
            </a:r>
            <a:r>
              <a:rPr lang="en-US" sz="2700" dirty="0" smtClean="0"/>
              <a:t>     </a:t>
            </a:r>
            <a:r>
              <a:rPr lang="en-US" sz="2000" dirty="0" smtClean="0"/>
              <a:t>permanent impermanence of the body</a:t>
            </a:r>
            <a:br>
              <a:rPr lang="en-US" sz="2000" dirty="0" smtClean="0"/>
            </a:br>
            <a:r>
              <a:rPr lang="en-US" sz="2700" dirty="0" smtClean="0"/>
              <a:t>2.   to the self</a:t>
            </a:r>
            <a:r>
              <a:rPr lang="en-US" sz="2700" dirty="0"/>
              <a:t/>
            </a:r>
            <a:br>
              <a:rPr lang="en-US" sz="2700" dirty="0"/>
            </a:br>
            <a:r>
              <a:rPr lang="en-US" sz="2700" dirty="0"/>
              <a:t>3.	to Another / Other</a:t>
            </a:r>
            <a:br>
              <a:rPr lang="en-US" sz="2700" dirty="0"/>
            </a:br>
            <a:r>
              <a:rPr lang="en-US" sz="2700" dirty="0"/>
              <a:t>4.	to Other Life </a:t>
            </a:r>
            <a:r>
              <a:rPr lang="en-US" sz="2700" dirty="0" smtClean="0"/>
              <a:t>Forms</a:t>
            </a:r>
            <a:r>
              <a:rPr lang="en-US" sz="2700" dirty="0"/>
              <a:t/>
            </a:r>
            <a:br>
              <a:rPr lang="en-US" sz="2700" dirty="0"/>
            </a:br>
            <a:r>
              <a:rPr lang="en-US" sz="2700" dirty="0" smtClean="0"/>
              <a:t>5.</a:t>
            </a:r>
            <a:r>
              <a:rPr lang="en-US" sz="2700" dirty="0"/>
              <a:t>	to </a:t>
            </a:r>
            <a:r>
              <a:rPr lang="en-US" sz="2700" dirty="0" smtClean="0"/>
              <a:t>One’s </a:t>
            </a:r>
            <a:r>
              <a:rPr lang="en-US" sz="2700" dirty="0"/>
              <a:t>Past and Past Generations</a:t>
            </a:r>
            <a:br>
              <a:rPr lang="en-US" sz="2700" dirty="0"/>
            </a:br>
            <a:r>
              <a:rPr lang="en-US" sz="2700" dirty="0" smtClean="0"/>
              <a:t>6.</a:t>
            </a:r>
            <a:r>
              <a:rPr lang="en-US" sz="2700" dirty="0"/>
              <a:t>	to </a:t>
            </a:r>
            <a:r>
              <a:rPr lang="en-US" sz="2700" dirty="0" smtClean="0"/>
              <a:t>One’s </a:t>
            </a:r>
            <a:r>
              <a:rPr lang="en-US" sz="2700" dirty="0"/>
              <a:t>Future and Future Generations </a:t>
            </a:r>
            <a:r>
              <a:rPr lang="en-US" sz="2700" dirty="0" smtClean="0"/>
              <a:t/>
            </a:r>
            <a:br>
              <a:rPr lang="en-US" sz="2700" dirty="0" smtClean="0"/>
            </a:br>
            <a:r>
              <a:rPr lang="en-US" sz="2700" dirty="0"/>
              <a:t>	</a:t>
            </a:r>
            <a:r>
              <a:rPr lang="en-US" sz="2700" dirty="0" smtClean="0"/>
              <a:t>(</a:t>
            </a:r>
            <a:r>
              <a:rPr lang="en-US" sz="2000" dirty="0" smtClean="0"/>
              <a:t>7 Generations </a:t>
            </a:r>
            <a:r>
              <a:rPr lang="en-US" sz="2000" dirty="0"/>
              <a:t>of the Native American Nations</a:t>
            </a:r>
            <a:r>
              <a:rPr lang="en-US" sz="2700" dirty="0" smtClean="0"/>
              <a:t>)</a:t>
            </a:r>
            <a:br>
              <a:rPr lang="en-US" sz="2700" dirty="0" smtClean="0"/>
            </a:br>
            <a:r>
              <a:rPr lang="en-US" sz="2700" dirty="0" smtClean="0"/>
              <a:t>7.  to one’s environment</a:t>
            </a:r>
            <a:r>
              <a:rPr lang="en-US" sz="2700" dirty="0"/>
              <a:t/>
            </a:r>
            <a:br>
              <a:rPr lang="en-US" sz="2700" dirty="0"/>
            </a:br>
            <a:r>
              <a:rPr lang="en-US" sz="2700" dirty="0"/>
              <a:t>8.	to One’s Planet</a:t>
            </a:r>
            <a:br>
              <a:rPr lang="en-US" sz="2700" dirty="0"/>
            </a:br>
            <a:r>
              <a:rPr lang="en-US" sz="2700" dirty="0"/>
              <a:t>9.	to the </a:t>
            </a:r>
            <a:r>
              <a:rPr lang="en-US" sz="2700" dirty="0" smtClean="0"/>
              <a:t>Universe</a:t>
            </a:r>
            <a:br>
              <a:rPr lang="en-US" sz="2700" dirty="0" smtClean="0"/>
            </a:br>
            <a:r>
              <a:rPr lang="en-US" sz="2700" dirty="0"/>
              <a:t/>
            </a:r>
            <a:br>
              <a:rPr lang="en-US" sz="2700" dirty="0"/>
            </a:br>
            <a:r>
              <a:rPr lang="en-US" sz="2700" dirty="0" smtClean="0"/>
              <a:t>paradox, correlations, continuum, relationships</a:t>
            </a:r>
            <a:r>
              <a:rPr lang="en-US" sz="2700" dirty="0"/>
              <a:t/>
            </a:r>
            <a:br>
              <a:rPr lang="en-US" sz="2700" dirty="0"/>
            </a:br>
            <a:r>
              <a:rPr lang="en-US" sz="1400" i="1" dirty="0" smtClean="0"/>
              <a:t>systemic aspects to be taken </a:t>
            </a:r>
            <a:r>
              <a:rPr lang="en-US" sz="1400" i="1" dirty="0"/>
              <a:t>into consideration</a:t>
            </a:r>
            <a:br>
              <a:rPr lang="en-US" sz="1400" i="1" dirty="0"/>
            </a:br>
            <a:r>
              <a:rPr lang="en-US" sz="1400" i="1" dirty="0"/>
              <a:t>RESTORE THE ORDER OF CARE IN ALL OF THESE </a:t>
            </a:r>
            <a:r>
              <a:rPr lang="en-US" sz="1400" i="1" dirty="0" smtClean="0"/>
              <a:t>RELATIONSHIPS and along the se lines of systemic relationships</a:t>
            </a:r>
            <a:br>
              <a:rPr lang="en-US" sz="1400" i="1" dirty="0" smtClean="0"/>
            </a:br>
            <a:r>
              <a:rPr lang="en-US" sz="2700" dirty="0" smtClean="0"/>
              <a:t/>
            </a:r>
            <a:br>
              <a:rPr lang="en-US" sz="2700" dirty="0" smtClean="0"/>
            </a:br>
            <a:r>
              <a:rPr lang="en-US" dirty="0"/>
              <a:t/>
            </a:r>
            <a:br>
              <a:rPr lang="en-US" dirty="0"/>
            </a:br>
            <a:endParaRPr lang="en-US" dirty="0"/>
          </a:p>
        </p:txBody>
      </p:sp>
    </p:spTree>
    <p:extLst>
      <p:ext uri="{BB962C8B-B14F-4D97-AF65-F5344CB8AC3E}">
        <p14:creationId xmlns:p14="http://schemas.microsoft.com/office/powerpoint/2010/main" val="273292425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514</TotalTime>
  <Words>630</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Wingdings 3</vt:lpstr>
      <vt:lpstr>Slice</vt:lpstr>
      <vt:lpstr>Mila Popovich       Inter-university center, Dubrovnik, August 2014        Restoring the order of care</vt:lpstr>
      <vt:lpstr>Enheduanna 2285–2250 BCE Enheduanna is the earliest author and poet in the world that history knows by name The Sumerian Temple Hymns: 'Nin-Me-Sar-Ra‘- The Exaltation of Inanna</vt:lpstr>
      <vt:lpstr>INANNA  - Goddess of Infinite Variety Lady who ascends into heavens by descending into the underworld paradoxes correspondences continuum relationships</vt:lpstr>
      <vt:lpstr>What kind of a human being does it take, will it take to sustain but also to re-image and re-create the self and the world?   What kind of human being do we need to be and become in order to sustain ourselves in the age of paradoxes? </vt:lpstr>
      <vt:lpstr>Who and how do we need to be and become? What can we do?</vt:lpstr>
      <vt:lpstr>In fact, it might be that what is happening to us is just another sort of “Copernican revolution” (. . .) of ‘social Being’ (. . .).                                                                </vt:lpstr>
      <vt:lpstr>                 Thich Nhat Hanh – Interbeing Interbeing: Fourteen Guidelines for Engaged Buddhism, 1999.  Fritjof Capra: interconnectedness, the web of life The Web of Life: A New Scientific Understanding of Living Systems by Fritjof Capra, 1997. The Tao of Physics: An Exploration of the Parallels between Modern Physics and Eastern Mysticism, 2010.   Joanna Macy: mutual causality Mutual Causality in Buddhism and General Systems Theory: The Dharma of Natural Systems, 1991.  World as Lover, World as Self: Courage for Global Justice and Ecological renewal, 2007.                   </vt:lpstr>
      <vt:lpstr>Hubert Hermans: Dialogical Self  with Agnieszka Hermans-Konopka. Dialogical Self Theory: Positioning and Counter-Positioning in a Globalizing Society. Cambridge: Cambridge University Press, 2010.   Daniel Goleman: Emotional and Social Intelligence Social Intelligence: The New Science of Social Relationships, 2006.    </vt:lpstr>
      <vt:lpstr>   Relationships:  1. to One’s Body       permanent impermanence of the body 2.   to the self 3. to Another / Other 4. to Other Life Forms 5. to One’s Past and Past Generations 6. to One’s Future and Future Generations   (7 Generations of the Native American Nations) 7.  to one’s environment 8. to One’s Planet 9. to the Universe  paradox, correlations, continuum, relationships systemic aspects to be taken into consideration RESTORE THE ORDER OF CARE IN ALL OF THESE RELATIONSHIPS and along the se lines of systemic relationships   </vt:lpstr>
      <vt:lpstr>  WHAT KIND OF NEW MODEL CAN WE CREATE TO ALLLEVIATE THE DAMAGING EFFECTS OF THE ORDER OF OVERPOWERING?  SHARED VULNERABILITIES Desire to feel better Countering Fear and Distraction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Mila Popovich Inter-university center, Dubrovnik, 2014    Restoring the order of care</dc:title>
  <dc:creator>Mila Popovich</dc:creator>
  <cp:lastModifiedBy>Mila Popovich</cp:lastModifiedBy>
  <cp:revision>37</cp:revision>
  <dcterms:created xsi:type="dcterms:W3CDTF">2014-08-25T04:41:02Z</dcterms:created>
  <dcterms:modified xsi:type="dcterms:W3CDTF">2014-08-25T13:15:10Z</dcterms:modified>
</cp:coreProperties>
</file>