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notesMasterIdLst>
    <p:notesMasterId r:id="rId31"/>
  </p:notesMasterIdLst>
  <p:sldIdLst>
    <p:sldId id="256" r:id="rId2"/>
    <p:sldId id="289" r:id="rId3"/>
    <p:sldId id="313" r:id="rId4"/>
    <p:sldId id="307" r:id="rId5"/>
    <p:sldId id="290" r:id="rId6"/>
    <p:sldId id="314" r:id="rId7"/>
    <p:sldId id="315" r:id="rId8"/>
    <p:sldId id="291" r:id="rId9"/>
    <p:sldId id="294" r:id="rId10"/>
    <p:sldId id="293" r:id="rId11"/>
    <p:sldId id="316" r:id="rId12"/>
    <p:sldId id="317" r:id="rId13"/>
    <p:sldId id="318" r:id="rId14"/>
    <p:sldId id="296" r:id="rId15"/>
    <p:sldId id="300" r:id="rId16"/>
    <p:sldId id="304" r:id="rId17"/>
    <p:sldId id="309" r:id="rId18"/>
    <p:sldId id="312" r:id="rId19"/>
    <p:sldId id="310" r:id="rId20"/>
    <p:sldId id="311" r:id="rId21"/>
    <p:sldId id="320" r:id="rId22"/>
    <p:sldId id="319" r:id="rId23"/>
    <p:sldId id="295" r:id="rId24"/>
    <p:sldId id="280" r:id="rId25"/>
    <p:sldId id="287" r:id="rId26"/>
    <p:sldId id="283" r:id="rId27"/>
    <p:sldId id="282" r:id="rId28"/>
    <p:sldId id="284" r:id="rId29"/>
    <p:sldId id="286" r:id="rId3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92308" autoAdjust="0"/>
  </p:normalViewPr>
  <p:slideViewPr>
    <p:cSldViewPr>
      <p:cViewPr>
        <p:scale>
          <a:sx n="70" d="100"/>
          <a:sy n="70" d="100"/>
        </p:scale>
        <p:origin x="-202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8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onstantia" pitchFamily="18" charset="0"/>
              </a:defRPr>
            </a:lvl1pPr>
          </a:lstStyle>
          <a:p>
            <a:pPr>
              <a:defRPr/>
            </a:pPr>
            <a:endParaRPr lang="it-IT"/>
          </a:p>
        </p:txBody>
      </p:sp>
      <p:sp>
        <p:nvSpPr>
          <p:cNvPr id="798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onstantia" pitchFamily="18" charset="0"/>
              </a:defRPr>
            </a:lvl1pPr>
          </a:lstStyle>
          <a:p>
            <a:pPr>
              <a:defRPr/>
            </a:pPr>
            <a:fld id="{B004D62C-7443-4A44-A897-D884160F8315}" type="datetimeFigureOut">
              <a:rPr lang="it-IT"/>
              <a:pPr>
                <a:defRPr/>
              </a:pPr>
              <a:t>08/09/2014</a:t>
            </a:fld>
            <a:endParaRPr lang="it-IT"/>
          </a:p>
        </p:txBody>
      </p:sp>
      <p:sp>
        <p:nvSpPr>
          <p:cNvPr id="3482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noProof="0" smtClean="0"/>
              <a:t>Fare clic per modificare gli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798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onstantia" pitchFamily="18" charset="0"/>
              </a:defRPr>
            </a:lvl1pPr>
          </a:lstStyle>
          <a:p>
            <a:pPr>
              <a:defRPr/>
            </a:pPr>
            <a:endParaRPr lang="it-IT"/>
          </a:p>
        </p:txBody>
      </p:sp>
      <p:sp>
        <p:nvSpPr>
          <p:cNvPr id="798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onstantia" pitchFamily="18" charset="0"/>
              </a:defRPr>
            </a:lvl1pPr>
          </a:lstStyle>
          <a:p>
            <a:pPr>
              <a:defRPr/>
            </a:pPr>
            <a:fld id="{CCC9DE5C-428A-4CA1-AE47-CECE28973051}" type="slidenum">
              <a:rPr lang="it-IT"/>
              <a:pPr>
                <a:defRPr/>
              </a:pPr>
              <a:t>‹#›</a:t>
            </a:fld>
            <a:endParaRPr lang="it-IT"/>
          </a:p>
        </p:txBody>
      </p:sp>
    </p:spTree>
    <p:extLst>
      <p:ext uri="{BB962C8B-B14F-4D97-AF65-F5344CB8AC3E}">
        <p14:creationId xmlns:p14="http://schemas.microsoft.com/office/powerpoint/2010/main" val="16159111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Rot="1" noChangeArrowheads="1" noTextEdit="1"/>
          </p:cNvSpPr>
          <p:nvPr>
            <p:ph type="sldImg"/>
          </p:nvPr>
        </p:nvSpPr>
        <p:spPr>
          <a:ln/>
        </p:spPr>
      </p:sp>
      <p:sp>
        <p:nvSpPr>
          <p:cNvPr id="358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Rot="1" noChangeArrowheads="1" noTextEdit="1"/>
          </p:cNvSpPr>
          <p:nvPr>
            <p:ph type="sldImg"/>
          </p:nvPr>
        </p:nvSpPr>
        <p:spPr>
          <a:ln/>
        </p:spPr>
      </p:sp>
      <p:sp>
        <p:nvSpPr>
          <p:cNvPr id="368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it-IT" altLang="en-US" smtClean="0"/>
              <a:t>You can easil</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Rot="1" noChangeArrowheads="1" noTextEdit="1"/>
          </p:cNvSpPr>
          <p:nvPr>
            <p:ph type="sldImg"/>
          </p:nvPr>
        </p:nvSpPr>
        <p:spPr>
          <a:ln/>
        </p:spPr>
      </p:sp>
      <p:sp>
        <p:nvSpPr>
          <p:cNvPr id="378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it-IT" altLang="en-US" smtClean="0"/>
              <a:t>You can easil</a:t>
            </a: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Freeform 3"/>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5" name="Freeform 4"/>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nvGrpSpPr>
          <p:cNvPr id="6" name="Group 8"/>
          <p:cNvGrpSpPr>
            <a:grpSpLocks/>
          </p:cNvGrpSpPr>
          <p:nvPr/>
        </p:nvGrpSpPr>
        <p:grpSpPr bwMode="auto">
          <a:xfrm>
            <a:off x="-19050" y="203200"/>
            <a:ext cx="9180513" cy="647700"/>
            <a:chOff x="-19045" y="216550"/>
            <a:chExt cx="9180548" cy="649224"/>
          </a:xfrm>
        </p:grpSpPr>
        <p:sp>
          <p:nvSpPr>
            <p:cNvPr id="7" name="Freeform 6"/>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7"/>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0" name="Date Placeholder 29"/>
          <p:cNvSpPr>
            <a:spLocks noGrp="1"/>
          </p:cNvSpPr>
          <p:nvPr>
            <p:ph type="dt" sz="half" idx="10"/>
          </p:nvPr>
        </p:nvSpPr>
        <p:spPr/>
        <p:txBody>
          <a:bodyPr/>
          <a:lstStyle>
            <a:lvl1pPr>
              <a:defRPr/>
            </a:lvl1pPr>
          </a:lstStyle>
          <a:p>
            <a:pPr>
              <a:defRPr/>
            </a:pPr>
            <a:fld id="{86FF2852-EFD6-4CE1-A746-B5F70DB25581}" type="datetimeFigureOut">
              <a:rPr lang="en-US"/>
              <a:pPr>
                <a:defRPr/>
              </a:pPr>
              <a:t>9/8/2014</a:t>
            </a:fld>
            <a:endParaRPr lang="en-US"/>
          </a:p>
        </p:txBody>
      </p:sp>
      <p:sp>
        <p:nvSpPr>
          <p:cNvPr id="11" name="Footer Placeholder 18"/>
          <p:cNvSpPr>
            <a:spLocks noGrp="1"/>
          </p:cNvSpPr>
          <p:nvPr>
            <p:ph type="ftr" sz="quarter" idx="11"/>
          </p:nvPr>
        </p:nvSpPr>
        <p:spPr/>
        <p:txBody>
          <a:bodyPr/>
          <a:lstStyle>
            <a:lvl1pPr>
              <a:defRPr/>
            </a:lvl1pPr>
          </a:lstStyle>
          <a:p>
            <a:pPr>
              <a:defRPr/>
            </a:pPr>
            <a:endParaRPr lang="en-US"/>
          </a:p>
        </p:txBody>
      </p:sp>
      <p:sp>
        <p:nvSpPr>
          <p:cNvPr id="12" name="Slide Number Placeholder 26"/>
          <p:cNvSpPr>
            <a:spLocks noGrp="1"/>
          </p:cNvSpPr>
          <p:nvPr>
            <p:ph type="sldNum" sz="quarter" idx="12"/>
          </p:nvPr>
        </p:nvSpPr>
        <p:spPr>
          <a:xfrm>
            <a:off x="7924800" y="6356350"/>
            <a:ext cx="762000" cy="365125"/>
          </a:xfrm>
        </p:spPr>
        <p:txBody>
          <a:bodyPr/>
          <a:lstStyle>
            <a:lvl1pPr>
              <a:defRPr/>
            </a:lvl1pPr>
          </a:lstStyle>
          <a:p>
            <a:pPr>
              <a:defRPr/>
            </a:pPr>
            <a:fld id="{D56FE747-68E3-4A0F-80BB-D961BF48C83D}" type="slidenum">
              <a:rPr lang="en-US"/>
              <a:pPr>
                <a:defRPr/>
              </a:pPr>
              <a:t>‹#›</a:t>
            </a:fld>
            <a:endParaRPr lang="en-US"/>
          </a:p>
        </p:txBody>
      </p:sp>
    </p:spTree>
    <p:extLst>
      <p:ext uri="{BB962C8B-B14F-4D97-AF65-F5344CB8AC3E}">
        <p14:creationId xmlns:p14="http://schemas.microsoft.com/office/powerpoint/2010/main" val="296188545"/>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Freeform 3"/>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5" name="Freeform 4"/>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nvGrpSpPr>
          <p:cNvPr id="6" name="Group 1"/>
          <p:cNvGrpSpPr>
            <a:grpSpLocks/>
          </p:cNvGrpSpPr>
          <p:nvPr/>
        </p:nvGrpSpPr>
        <p:grpSpPr bwMode="auto">
          <a:xfrm>
            <a:off x="-19050" y="203200"/>
            <a:ext cx="9180513" cy="647700"/>
            <a:chOff x="-19045" y="216550"/>
            <a:chExt cx="9180548" cy="649224"/>
          </a:xfrm>
        </p:grpSpPr>
        <p:sp>
          <p:nvSpPr>
            <p:cNvPr id="7" name="Freeform 6"/>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7"/>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fld id="{9A8031DA-627D-42BA-9769-92E7ABEBB0D1}" type="datetimeFigureOut">
              <a:rPr lang="en-US"/>
              <a:pPr>
                <a:defRPr/>
              </a:pPr>
              <a:t>9/8/2014</a:t>
            </a:fld>
            <a:endParaRPr lang="en-US"/>
          </a:p>
        </p:txBody>
      </p:sp>
      <p:sp>
        <p:nvSpPr>
          <p:cNvPr id="10" name="Footer Placeholder 4"/>
          <p:cNvSpPr>
            <a:spLocks noGrp="1"/>
          </p:cNvSpPr>
          <p:nvPr>
            <p:ph type="ftr" sz="quarter" idx="11"/>
          </p:nvPr>
        </p:nvSpPr>
        <p:spPr/>
        <p:txBody>
          <a:bodyPr/>
          <a:lstStyle>
            <a:lvl1pPr>
              <a:defRPr/>
            </a:lvl1pPr>
          </a:lstStyle>
          <a:p>
            <a:pPr>
              <a:defRPr/>
            </a:pPr>
            <a:endParaRPr lang="en-US"/>
          </a:p>
        </p:txBody>
      </p:sp>
      <p:sp>
        <p:nvSpPr>
          <p:cNvPr id="11" name="Slide Number Placeholder 5"/>
          <p:cNvSpPr>
            <a:spLocks noGrp="1"/>
          </p:cNvSpPr>
          <p:nvPr>
            <p:ph type="sldNum" sz="quarter" idx="12"/>
          </p:nvPr>
        </p:nvSpPr>
        <p:spPr>
          <a:xfrm>
            <a:off x="7924800" y="6356350"/>
            <a:ext cx="762000" cy="365125"/>
          </a:xfrm>
        </p:spPr>
        <p:txBody>
          <a:bodyPr/>
          <a:lstStyle>
            <a:lvl1pPr>
              <a:defRPr/>
            </a:lvl1pPr>
          </a:lstStyle>
          <a:p>
            <a:pPr>
              <a:defRPr/>
            </a:pPr>
            <a:fld id="{097B437C-4341-45E1-8485-DAF39D458EB6}" type="slidenum">
              <a:rPr lang="en-US"/>
              <a:pPr>
                <a:defRPr/>
              </a:pPr>
              <a:t>‹#›</a:t>
            </a:fld>
            <a:endParaRPr lang="en-US"/>
          </a:p>
        </p:txBody>
      </p:sp>
    </p:spTree>
    <p:extLst>
      <p:ext uri="{BB962C8B-B14F-4D97-AF65-F5344CB8AC3E}">
        <p14:creationId xmlns:p14="http://schemas.microsoft.com/office/powerpoint/2010/main" val="3429025128"/>
      </p:ext>
    </p:extLst>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84E8E34F-5DF1-48A4-A660-EB2CF69AC403}" type="datetimeFigureOut">
              <a:rPr lang="en-US"/>
              <a:pPr>
                <a:defRPr/>
              </a:pPr>
              <a:t>9/8/2014</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p:txBody>
          <a:bodyPr/>
          <a:lstStyle>
            <a:lvl1pPr>
              <a:defRPr/>
            </a:lvl1pPr>
          </a:lstStyle>
          <a:p>
            <a:pPr>
              <a:defRPr/>
            </a:pPr>
            <a:fld id="{DEBFEA70-2443-40FB-8602-C14C2638ECEA}" type="slidenum">
              <a:rPr lang="en-US"/>
              <a:pPr>
                <a:defRPr/>
              </a:pPr>
              <a:t>‹#›</a:t>
            </a:fld>
            <a:endParaRPr lang="en-US"/>
          </a:p>
        </p:txBody>
      </p:sp>
    </p:spTree>
    <p:extLst>
      <p:ext uri="{BB962C8B-B14F-4D97-AF65-F5344CB8AC3E}">
        <p14:creationId xmlns:p14="http://schemas.microsoft.com/office/powerpoint/2010/main" val="303639648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5"/>
          <a:srcRect/>
          <a:stretch>
            <a:fillRect/>
          </a:stretch>
        </a:blipFill>
        <a:effectLst/>
      </p:bgPr>
    </p:bg>
    <p:spTree>
      <p:nvGrpSpPr>
        <p:cNvPr id="1" name=""/>
        <p:cNvGrpSpPr/>
        <p:nvPr/>
      </p:nvGrpSpPr>
      <p:grpSpPr>
        <a:xfrm>
          <a:off x="0" y="0"/>
          <a:ext cx="0" cy="0"/>
          <a:chOff x="0" y="0"/>
          <a:chExt cx="0" cy="0"/>
        </a:xfrm>
      </p:grpSpPr>
      <p:sp>
        <p:nvSpPr>
          <p:cNvPr id="1026"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en-US" smtClean="0"/>
              <a:t>Click to edit Master title style</a:t>
            </a:r>
          </a:p>
        </p:txBody>
      </p:sp>
      <p:sp>
        <p:nvSpPr>
          <p:cNvPr id="1027"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9" name="Date Placeholder 4"/>
          <p:cNvSpPr>
            <a:spLocks noGrp="1"/>
          </p:cNvSpPr>
          <p:nvPr>
            <p:ph type="dt" sz="half" idx="2"/>
          </p:nvPr>
        </p:nvSpPr>
        <p:spPr>
          <a:xfrm>
            <a:off x="457200" y="6356350"/>
            <a:ext cx="2133600" cy="365125"/>
          </a:xfrm>
          <a:prstGeom prst="rect">
            <a:avLst/>
          </a:prstGeom>
        </p:spPr>
        <p:txBody>
          <a:bodyPr vert="horz" lIns="0" tIns="0" rIns="0" bIns="0" anchor="b"/>
          <a:lstStyle>
            <a:lvl1pPr fontAlgn="auto">
              <a:spcBef>
                <a:spcPts val="0"/>
              </a:spcBef>
              <a:spcAft>
                <a:spcPts val="0"/>
              </a:spcAft>
              <a:defRPr sz="1200">
                <a:solidFill>
                  <a:schemeClr val="tx2">
                    <a:shade val="90000"/>
                  </a:schemeClr>
                </a:solidFill>
                <a:latin typeface="+mn-lt"/>
              </a:defRPr>
            </a:lvl1pPr>
          </a:lstStyle>
          <a:p>
            <a:pPr>
              <a:defRPr/>
            </a:pPr>
            <a:fld id="{CE046F4E-F199-4995-9E89-19F23C75C43A}" type="datetimeFigureOut">
              <a:rPr lang="en-US"/>
              <a:pPr>
                <a:defRPr/>
              </a:pPr>
              <a:t>9/8/2014</a:t>
            </a:fld>
            <a:endParaRPr lang="en-US"/>
          </a:p>
        </p:txBody>
      </p:sp>
      <p:sp>
        <p:nvSpPr>
          <p:cNvPr id="20" name="Footer Placeholder 5"/>
          <p:cNvSpPr>
            <a:spLocks noGrp="1"/>
          </p:cNvSpPr>
          <p:nvPr>
            <p:ph type="ftr" sz="quarter" idx="3"/>
          </p:nvPr>
        </p:nvSpPr>
        <p:spPr>
          <a:xfrm>
            <a:off x="2667000" y="6356350"/>
            <a:ext cx="3352800" cy="365125"/>
          </a:xfrm>
          <a:prstGeom prst="rect">
            <a:avLst/>
          </a:prstGeom>
        </p:spPr>
        <p:txBody>
          <a:bodyPr vert="horz" lIns="0" tIns="0" rIns="0" bIns="0" anchor="b"/>
          <a:lstStyle>
            <a:lvl1pPr fontAlgn="auto">
              <a:spcBef>
                <a:spcPts val="0"/>
              </a:spcBef>
              <a:spcAft>
                <a:spcPts val="0"/>
              </a:spcAft>
              <a:defRPr sz="1200">
                <a:solidFill>
                  <a:schemeClr val="tx2">
                    <a:shade val="90000"/>
                  </a:schemeClr>
                </a:solidFill>
                <a:latin typeface="+mn-lt"/>
              </a:defRPr>
            </a:lvl1pPr>
          </a:lstStyle>
          <a:p>
            <a:pPr>
              <a:defRPr/>
            </a:pPr>
            <a:endParaRPr lang="en-US"/>
          </a:p>
        </p:txBody>
      </p:sp>
      <p:sp>
        <p:nvSpPr>
          <p:cNvPr id="21" name="Slide Number Placeholder 6"/>
          <p:cNvSpPr>
            <a:spLocks noGrp="1"/>
          </p:cNvSpPr>
          <p:nvPr>
            <p:ph type="sldNum" sz="quarter" idx="4"/>
          </p:nvPr>
        </p:nvSpPr>
        <p:spPr>
          <a:xfrm>
            <a:off x="8077200" y="6356350"/>
            <a:ext cx="609600" cy="365125"/>
          </a:xfrm>
          <a:prstGeom prst="rect">
            <a:avLst/>
          </a:prstGeom>
        </p:spPr>
        <p:txBody>
          <a:bodyPr vert="horz" lIns="0" tIns="0" rIns="0" bIns="0" anchor="b"/>
          <a:lstStyle>
            <a:lvl1pPr algn="r" fontAlgn="auto">
              <a:spcBef>
                <a:spcPts val="0"/>
              </a:spcBef>
              <a:spcAft>
                <a:spcPts val="0"/>
              </a:spcAft>
              <a:defRPr sz="1200">
                <a:solidFill>
                  <a:schemeClr val="tx2">
                    <a:shade val="90000"/>
                  </a:schemeClr>
                </a:solidFill>
                <a:latin typeface="+mn-lt"/>
              </a:defRPr>
            </a:lvl1pPr>
          </a:lstStyle>
          <a:p>
            <a:pPr>
              <a:defRPr/>
            </a:pPr>
            <a:fld id="{7EEB63A3-2D1C-4918-A37C-BE0436A2225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Lst>
  <p:txStyles>
    <p:titleStyle>
      <a:lvl1pPr algn="l" rtl="0" eaLnBrk="0" fontAlgn="base" hangingPunct="0">
        <a:spcBef>
          <a:spcPct val="0"/>
        </a:spcBef>
        <a:spcAft>
          <a:spcPct val="0"/>
        </a:spcAft>
        <a:defRPr sz="5000" kern="1200">
          <a:solidFill>
            <a:schemeClr val="tx2"/>
          </a:solidFill>
          <a:latin typeface="Arial" charset="0"/>
          <a:ea typeface="+mj-ea"/>
          <a:cs typeface="+mj-cs"/>
        </a:defRPr>
      </a:lvl1pPr>
      <a:lvl2pPr algn="l" rtl="0" eaLnBrk="0" fontAlgn="base" hangingPunct="0">
        <a:spcBef>
          <a:spcPct val="0"/>
        </a:spcBef>
        <a:spcAft>
          <a:spcPct val="0"/>
        </a:spcAft>
        <a:defRPr sz="5000">
          <a:solidFill>
            <a:schemeClr val="tx2"/>
          </a:solidFill>
          <a:latin typeface="Arial" charset="0"/>
        </a:defRPr>
      </a:lvl2pPr>
      <a:lvl3pPr algn="l" rtl="0" eaLnBrk="0" fontAlgn="base" hangingPunct="0">
        <a:spcBef>
          <a:spcPct val="0"/>
        </a:spcBef>
        <a:spcAft>
          <a:spcPct val="0"/>
        </a:spcAft>
        <a:defRPr sz="5000">
          <a:solidFill>
            <a:schemeClr val="tx2"/>
          </a:solidFill>
          <a:latin typeface="Arial" charset="0"/>
        </a:defRPr>
      </a:lvl3pPr>
      <a:lvl4pPr algn="l" rtl="0" eaLnBrk="0" fontAlgn="base" hangingPunct="0">
        <a:spcBef>
          <a:spcPct val="0"/>
        </a:spcBef>
        <a:spcAft>
          <a:spcPct val="0"/>
        </a:spcAft>
        <a:defRPr sz="5000">
          <a:solidFill>
            <a:schemeClr val="tx2"/>
          </a:solidFill>
          <a:latin typeface="Arial" charset="0"/>
        </a:defRPr>
      </a:lvl4pPr>
      <a:lvl5pPr algn="l" rtl="0" eaLnBrk="0" fontAlgn="base" hangingPunct="0">
        <a:spcBef>
          <a:spcPct val="0"/>
        </a:spcBef>
        <a:spcAft>
          <a:spcPct val="0"/>
        </a:spcAft>
        <a:defRPr sz="5000">
          <a:solidFill>
            <a:schemeClr val="tx2"/>
          </a:solidFill>
          <a:latin typeface="Arial"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Arial" charset="0"/>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Arial" charset="0"/>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Arial" charset="0"/>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Arial" charset="0"/>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Arial" charset="0"/>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google.it/url?url=http://stoppacompagnoni.racine.ra.it/studenti/2009donne2C.htm&amp;rct=j&amp;frm=1&amp;q=&amp;esrc=s&amp;sa=U&amp;ei=FjT1U7WEOcPOiwKZvoGgAQ&amp;ved=0CCAQ9QEwBA&amp;usg=AFQjCNEb__fRjXb92PMNrZGV63cDLJ1KiA"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upload.wikimedia.org/wikipedia/commons/1/1e/Woman_suffrage_headquarters_Cleveland.jp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ubtitle 2"/>
          <p:cNvSpPr>
            <a:spLocks noGrp="1"/>
          </p:cNvSpPr>
          <p:nvPr>
            <p:ph type="subTitle" idx="1"/>
          </p:nvPr>
        </p:nvSpPr>
        <p:spPr>
          <a:xfrm>
            <a:off x="603250" y="838200"/>
            <a:ext cx="7854950" cy="4267200"/>
          </a:xfrm>
        </p:spPr>
        <p:txBody>
          <a:bodyPr/>
          <a:lstStyle/>
          <a:p>
            <a:pPr marR="0" algn="ctr" eaLnBrk="1" hangingPunct="1">
              <a:lnSpc>
                <a:spcPct val="90000"/>
              </a:lnSpc>
            </a:pPr>
            <a:endParaRPr lang="en-US" altLang="en-US" sz="1400" b="1" smtClean="0">
              <a:solidFill>
                <a:schemeClr val="bg1"/>
              </a:solidFill>
              <a:latin typeface="Constantia" pitchFamily="18" charset="0"/>
            </a:endParaRPr>
          </a:p>
          <a:p>
            <a:pPr marR="0" algn="ctr" eaLnBrk="1" hangingPunct="1">
              <a:lnSpc>
                <a:spcPct val="90000"/>
              </a:lnSpc>
            </a:pPr>
            <a:endParaRPr lang="it-IT" altLang="en-US" sz="1600" b="1" smtClean="0">
              <a:solidFill>
                <a:schemeClr val="accent2"/>
              </a:solidFill>
              <a:latin typeface="Constantia" pitchFamily="18" charset="0"/>
            </a:endParaRPr>
          </a:p>
          <a:p>
            <a:pPr marR="0" algn="ctr" eaLnBrk="1" hangingPunct="1">
              <a:lnSpc>
                <a:spcPct val="90000"/>
              </a:lnSpc>
            </a:pPr>
            <a:r>
              <a:rPr lang="en-GB" altLang="en-US" sz="2800" b="1" smtClean="0">
                <a:latin typeface="Constantia" pitchFamily="18" charset="0"/>
              </a:rPr>
              <a:t>The Social Construction of Knowledge and Reality</a:t>
            </a:r>
          </a:p>
          <a:p>
            <a:pPr marR="0" algn="ctr" eaLnBrk="1" hangingPunct="1">
              <a:lnSpc>
                <a:spcPct val="90000"/>
              </a:lnSpc>
            </a:pPr>
            <a:endParaRPr lang="en-GB" altLang="en-US" sz="3200" b="1" smtClean="0">
              <a:latin typeface="Constantia" pitchFamily="18" charset="0"/>
            </a:endParaRPr>
          </a:p>
          <a:p>
            <a:pPr marR="0" algn="ctr" eaLnBrk="1" hangingPunct="1">
              <a:lnSpc>
                <a:spcPct val="90000"/>
              </a:lnSpc>
            </a:pPr>
            <a:r>
              <a:rPr lang="en-GB" altLang="en-US" sz="2400" b="1" smtClean="0">
                <a:latin typeface="Constantia" pitchFamily="18" charset="0"/>
              </a:rPr>
              <a:t>Alberto Zucconi</a:t>
            </a:r>
          </a:p>
          <a:p>
            <a:pPr marR="0" algn="ctr" eaLnBrk="1" hangingPunct="1">
              <a:lnSpc>
                <a:spcPct val="90000"/>
              </a:lnSpc>
            </a:pPr>
            <a:r>
              <a:rPr lang="en-GB" altLang="en-US" sz="2000" b="1" smtClean="0">
                <a:latin typeface="Constantia" pitchFamily="18" charset="0"/>
              </a:rPr>
              <a:t>World Academy of Art and Science (WAAS)</a:t>
            </a:r>
          </a:p>
          <a:p>
            <a:pPr marR="0" algn="ctr" eaLnBrk="1" hangingPunct="1">
              <a:lnSpc>
                <a:spcPct val="90000"/>
              </a:lnSpc>
            </a:pPr>
            <a:r>
              <a:rPr lang="en-GB" altLang="en-US" sz="2000" b="1" smtClean="0">
                <a:latin typeface="Constantia" pitchFamily="18" charset="0"/>
              </a:rPr>
              <a:t>World University Consortium (WUC)</a:t>
            </a:r>
          </a:p>
          <a:p>
            <a:pPr marR="0" algn="ctr" eaLnBrk="1" hangingPunct="1">
              <a:lnSpc>
                <a:spcPct val="90000"/>
              </a:lnSpc>
            </a:pPr>
            <a:r>
              <a:rPr lang="en-GB" altLang="en-US" sz="2000" b="1" smtClean="0">
                <a:latin typeface="Constantia" pitchFamily="18" charset="0"/>
              </a:rPr>
              <a:t>Istituto dell’Approccio Centrato sulla Persona (IACP)</a:t>
            </a:r>
          </a:p>
          <a:p>
            <a:pPr marR="0" algn="ctr" eaLnBrk="1" hangingPunct="1">
              <a:lnSpc>
                <a:spcPct val="90000"/>
              </a:lnSpc>
            </a:pPr>
            <a:endParaRPr lang="en-GB" altLang="en-US" sz="2000" b="1" smtClean="0">
              <a:latin typeface="Constantia" pitchFamily="18" charset="0"/>
            </a:endParaRPr>
          </a:p>
          <a:p>
            <a:pPr marR="0" algn="ctr" eaLnBrk="1" hangingPunct="1">
              <a:lnSpc>
                <a:spcPct val="90000"/>
              </a:lnSpc>
            </a:pPr>
            <a:r>
              <a:rPr lang="en-GB" altLang="en-US" sz="3200" b="1" smtClean="0">
                <a:latin typeface="Constantia" pitchFamily="18" charset="0"/>
              </a:rPr>
              <a:t>IUC, Dubrovnik, August 25, 2014</a:t>
            </a:r>
            <a:endParaRPr lang="it-IT" altLang="en-US" sz="3200" b="1" smtClean="0">
              <a:latin typeface="Constantia" pitchFamily="18" charset="0"/>
            </a:endParaRPr>
          </a:p>
          <a:p>
            <a:pPr marR="0" algn="ctr" eaLnBrk="1" hangingPunct="1">
              <a:lnSpc>
                <a:spcPct val="90000"/>
              </a:lnSpc>
            </a:pPr>
            <a:endParaRPr lang="en-US" altLang="en-US" sz="2800" b="1" smtClean="0">
              <a:solidFill>
                <a:schemeClr val="bg1"/>
              </a:solidFill>
              <a:latin typeface="Constantia" pitchFamily="18" charset="0"/>
            </a:endParaRPr>
          </a:p>
          <a:p>
            <a:pPr marR="0" algn="ctr" eaLnBrk="1" hangingPunct="1">
              <a:lnSpc>
                <a:spcPct val="90000"/>
              </a:lnSpc>
            </a:pPr>
            <a:endParaRPr lang="en-US" altLang="en-US" sz="1400" b="1" smtClean="0">
              <a:solidFill>
                <a:schemeClr val="bg1"/>
              </a:solidFill>
              <a:latin typeface="Constantia" pitchFamily="18" charset="0"/>
            </a:endParaRPr>
          </a:p>
          <a:p>
            <a:pPr marR="0" algn="ctr" eaLnBrk="1" hangingPunct="1">
              <a:lnSpc>
                <a:spcPct val="90000"/>
              </a:lnSpc>
            </a:pPr>
            <a:endParaRPr lang="en-US" altLang="en-US" sz="1400" b="1" smtClean="0">
              <a:solidFill>
                <a:schemeClr val="bg1"/>
              </a:solidFill>
              <a:latin typeface="Constantia" pitchFamily="18" charset="0"/>
            </a:endParaRPr>
          </a:p>
        </p:txBody>
      </p:sp>
      <p:sp>
        <p:nvSpPr>
          <p:cNvPr id="16" name="Rectangle 15"/>
          <p:cNvSpPr/>
          <p:nvPr/>
        </p:nvSpPr>
        <p:spPr>
          <a:xfrm>
            <a:off x="0" y="6172200"/>
            <a:ext cx="9144000" cy="685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5124" name="Picture 5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4325" y="6334125"/>
            <a:ext cx="27178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Placeholder 2"/>
          <p:cNvSpPr>
            <a:spLocks noGrp="1"/>
          </p:cNvSpPr>
          <p:nvPr>
            <p:ph type="body" idx="4294967295"/>
          </p:nvPr>
        </p:nvSpPr>
        <p:spPr>
          <a:xfrm>
            <a:off x="685800" y="685800"/>
            <a:ext cx="7772400" cy="3886200"/>
          </a:xfrm>
        </p:spPr>
        <p:txBody>
          <a:bodyPr lIns="45720" rIns="45720"/>
          <a:lstStyle/>
          <a:p>
            <a:pPr marL="1143000" lvl="2" indent="-228600">
              <a:spcBef>
                <a:spcPct val="0"/>
              </a:spcBef>
              <a:buClrTx/>
              <a:buSzTx/>
              <a:buFontTx/>
              <a:buNone/>
            </a:pPr>
            <a:r>
              <a:rPr lang="en-US" altLang="en-US" sz="2900" b="1" smtClean="0">
                <a:latin typeface="Constantia" pitchFamily="18" charset="0"/>
              </a:rPr>
              <a:t>The concepts of body or health  as well as the concepts of what is honorable, desiderable, correct and permitted etc. change from culture to culture and from period to period since the reality in which human beings  live is socially and culturally  construed.                                          </a:t>
            </a:r>
          </a:p>
          <a:p>
            <a:pPr marL="1143000" lvl="2" indent="-228600">
              <a:spcBef>
                <a:spcPct val="0"/>
              </a:spcBef>
              <a:buClrTx/>
              <a:buSzTx/>
              <a:buFontTx/>
              <a:buNone/>
            </a:pPr>
            <a:endParaRPr lang="en-US" altLang="en-US" sz="1200" b="1" smtClean="0">
              <a:latin typeface="Constantia" pitchFamily="18" charset="0"/>
            </a:endParaRPr>
          </a:p>
          <a:p>
            <a:pPr marL="1143000" lvl="2" indent="-228600">
              <a:spcBef>
                <a:spcPct val="0"/>
              </a:spcBef>
              <a:buClrTx/>
              <a:buSzTx/>
              <a:buFontTx/>
              <a:buNone/>
            </a:pPr>
            <a:r>
              <a:rPr lang="en-US" altLang="en-US" sz="2500" b="1" smtClean="0">
                <a:latin typeface="Constantia" pitchFamily="18" charset="0"/>
              </a:rPr>
              <a:t>                           (Berger and Luckmann, 1966).</a:t>
            </a:r>
            <a:r>
              <a:rPr lang="en-US" altLang="en-US" sz="2900" b="1" smtClean="0">
                <a:latin typeface="Constantia" pitchFamily="18" charset="0"/>
              </a:rPr>
              <a:t> </a:t>
            </a:r>
          </a:p>
          <a:p>
            <a:pPr marL="0" indent="0" eaLnBrk="1" hangingPunct="1">
              <a:buFont typeface="Wingdings 2" pitchFamily="18" charset="2"/>
              <a:buNone/>
            </a:pPr>
            <a:endParaRPr lang="en-US" altLang="en-US" sz="4000" smtClean="0">
              <a:cs typeface="Arial"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Placeholder 2"/>
          <p:cNvSpPr>
            <a:spLocks noGrp="1"/>
          </p:cNvSpPr>
          <p:nvPr>
            <p:ph type="body" idx="4294967295"/>
          </p:nvPr>
        </p:nvSpPr>
        <p:spPr>
          <a:xfrm>
            <a:off x="685800" y="685800"/>
            <a:ext cx="7772400" cy="3886200"/>
          </a:xfrm>
        </p:spPr>
        <p:txBody>
          <a:bodyPr lIns="45720" rIns="45720"/>
          <a:lstStyle/>
          <a:p>
            <a:pPr marL="0" indent="0">
              <a:spcBef>
                <a:spcPct val="0"/>
              </a:spcBef>
              <a:buClrTx/>
              <a:buSzTx/>
              <a:buFontTx/>
              <a:buNone/>
            </a:pPr>
            <a:r>
              <a:rPr lang="en-US" altLang="en-US" sz="3400" b="1" smtClean="0">
                <a:latin typeface="Times New Roman" pitchFamily="18" charset="0"/>
              </a:rPr>
              <a:t>If a shared cultural belief is that  gays, lesbians, and bisexuals are  deviant  and sick people,  and their loving relationships are seen as sinful, we might see this pathologizing view mirrored in the diagnostic frameworks used by health professionals in that culture.</a:t>
            </a:r>
            <a:endParaRPr lang="it-IT" altLang="en-US" sz="3400" b="1" smtClean="0">
              <a:latin typeface="Times New Roman" pitchFamily="18" charset="0"/>
            </a:endParaRPr>
          </a:p>
          <a:p>
            <a:pPr marL="1143000" lvl="2" indent="-228600">
              <a:spcBef>
                <a:spcPct val="0"/>
              </a:spcBef>
              <a:buClrTx/>
              <a:buSzTx/>
              <a:buFontTx/>
              <a:buNone/>
            </a:pPr>
            <a:endParaRPr lang="en-US" altLang="en-US" sz="2900" b="1" smtClean="0">
              <a:latin typeface="Constantia" pitchFamily="18" charset="0"/>
            </a:endParaRPr>
          </a:p>
          <a:p>
            <a:pPr marL="0" indent="0" eaLnBrk="1" hangingPunct="1">
              <a:buFont typeface="Wingdings 2" pitchFamily="18" charset="2"/>
              <a:buNone/>
            </a:pPr>
            <a:endParaRPr lang="en-US" altLang="en-US" sz="4000" smtClean="0">
              <a:cs typeface="Arial"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Placeholder 2"/>
          <p:cNvSpPr>
            <a:spLocks noGrp="1"/>
          </p:cNvSpPr>
          <p:nvPr>
            <p:ph type="body" idx="4294967295"/>
          </p:nvPr>
        </p:nvSpPr>
        <p:spPr>
          <a:xfrm>
            <a:off x="685800" y="685800"/>
            <a:ext cx="7772400" cy="3886200"/>
          </a:xfrm>
        </p:spPr>
        <p:txBody>
          <a:bodyPr lIns="45720" rIns="45720"/>
          <a:lstStyle/>
          <a:p>
            <a:pPr marL="0" indent="0">
              <a:lnSpc>
                <a:spcPct val="80000"/>
              </a:lnSpc>
              <a:spcBef>
                <a:spcPct val="0"/>
              </a:spcBef>
              <a:buClrTx/>
              <a:buSzTx/>
              <a:buFontTx/>
              <a:buNone/>
            </a:pPr>
            <a:endParaRPr lang="it-IT" altLang="en-US" sz="3400" b="1" smtClean="0">
              <a:latin typeface="Times New Roman" pitchFamily="18" charset="0"/>
            </a:endParaRPr>
          </a:p>
          <a:p>
            <a:pPr marL="0" indent="0" eaLnBrk="1" hangingPunct="1">
              <a:lnSpc>
                <a:spcPct val="80000"/>
              </a:lnSpc>
              <a:buFont typeface="Wingdings 2" pitchFamily="18" charset="2"/>
              <a:buNone/>
            </a:pPr>
            <a:r>
              <a:rPr lang="en-US" altLang="en-US" sz="2500" b="1" smtClean="0">
                <a:latin typeface="Constantia" pitchFamily="18" charset="0"/>
              </a:rPr>
              <a:t>Such  a social construction of reality</a:t>
            </a:r>
            <a:r>
              <a:rPr lang="en-US" altLang="en-US" sz="2500" smtClean="0">
                <a:latin typeface="Constantia" pitchFamily="18" charset="0"/>
              </a:rPr>
              <a:t>, reinforced by health professionals, would be easily considered the</a:t>
            </a:r>
            <a:r>
              <a:rPr lang="en-US" altLang="en-US" sz="2500" b="1" smtClean="0">
                <a:latin typeface="Constantia" pitchFamily="18" charset="0"/>
              </a:rPr>
              <a:t> truth</a:t>
            </a:r>
            <a:r>
              <a:rPr lang="en-US" altLang="en-US" sz="2500" smtClean="0">
                <a:latin typeface="Constantia" pitchFamily="18" charset="0"/>
              </a:rPr>
              <a:t> by the majority of  people in that culture. Even large proportions of gay, lesbian, and bisexual citizens would adopt this belief. </a:t>
            </a:r>
          </a:p>
          <a:p>
            <a:pPr marL="0" indent="0" eaLnBrk="1" hangingPunct="1">
              <a:lnSpc>
                <a:spcPct val="80000"/>
              </a:lnSpc>
              <a:buFont typeface="Wingdings 2" pitchFamily="18" charset="2"/>
              <a:buNone/>
            </a:pPr>
            <a:r>
              <a:rPr lang="en-US" altLang="en-US" sz="2500" smtClean="0">
                <a:latin typeface="Constantia" pitchFamily="18" charset="0"/>
              </a:rPr>
              <a:t>This would create untold suffering and lead to wasted human potentials for individuals and the society. </a:t>
            </a:r>
          </a:p>
          <a:p>
            <a:pPr marL="0" indent="0" eaLnBrk="1" hangingPunct="1">
              <a:lnSpc>
                <a:spcPct val="80000"/>
              </a:lnSpc>
              <a:buFont typeface="Wingdings 2" pitchFamily="18" charset="2"/>
              <a:buNone/>
            </a:pPr>
            <a:r>
              <a:rPr lang="en-US" altLang="en-US" sz="2500" smtClean="0">
                <a:latin typeface="Constantia" pitchFamily="18" charset="0"/>
              </a:rPr>
              <a:t>This scenario is in fact played out in many cultures in countless ways. </a:t>
            </a:r>
          </a:p>
          <a:p>
            <a:pPr marL="0" indent="0" eaLnBrk="1" hangingPunct="1">
              <a:lnSpc>
                <a:spcPct val="80000"/>
              </a:lnSpc>
              <a:buFont typeface="Wingdings 2" pitchFamily="18" charset="2"/>
              <a:buNone/>
            </a:pPr>
            <a:endParaRPr lang="en-US" altLang="en-US" sz="2500" smtClean="0">
              <a:latin typeface="Constantia" pitchFamily="18" charset="0"/>
            </a:endParaRPr>
          </a:p>
          <a:p>
            <a:pPr marL="0" indent="0" eaLnBrk="1" hangingPunct="1">
              <a:lnSpc>
                <a:spcPct val="80000"/>
              </a:lnSpc>
              <a:buFont typeface="Wingdings 2" pitchFamily="18" charset="2"/>
              <a:buNone/>
            </a:pPr>
            <a:r>
              <a:rPr lang="en-US" altLang="en-US" sz="2500" smtClean="0">
                <a:latin typeface="Constantia" pitchFamily="18" charset="0"/>
              </a:rPr>
              <a:t>The same process could be visualized for the impact of social constructs in the discrimination towards racial or ethnic groups, women, older people or the “mentally ill” among other groups of people.</a:t>
            </a:r>
            <a:endParaRPr lang="en-GB" altLang="en-US" sz="2500" smtClean="0">
              <a:latin typeface="Constantia" pitchFamily="18" charset="0"/>
            </a:endParaRPr>
          </a:p>
          <a:p>
            <a:pPr marL="1143000" lvl="2" indent="-228600">
              <a:lnSpc>
                <a:spcPct val="80000"/>
              </a:lnSpc>
              <a:spcBef>
                <a:spcPct val="0"/>
              </a:spcBef>
              <a:buClrTx/>
              <a:buSzTx/>
              <a:buFontTx/>
              <a:buNone/>
            </a:pPr>
            <a:endParaRPr lang="en-US" altLang="en-US" sz="1600" b="1" smtClean="0">
              <a:latin typeface="Constantia" pitchFamily="18" charset="0"/>
            </a:endParaRPr>
          </a:p>
          <a:p>
            <a:pPr marL="0" indent="0" eaLnBrk="1" hangingPunct="1">
              <a:lnSpc>
                <a:spcPct val="80000"/>
              </a:lnSpc>
              <a:buFont typeface="Wingdings 2" pitchFamily="18" charset="2"/>
              <a:buNone/>
            </a:pPr>
            <a:endParaRPr lang="en-US" altLang="en-US" sz="1700" smtClean="0">
              <a:cs typeface="Arial"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Placeholder 2"/>
          <p:cNvSpPr>
            <a:spLocks noGrp="1"/>
          </p:cNvSpPr>
          <p:nvPr>
            <p:ph type="body" idx="4294967295"/>
          </p:nvPr>
        </p:nvSpPr>
        <p:spPr>
          <a:xfrm>
            <a:off x="685800" y="685800"/>
            <a:ext cx="7772400" cy="3886200"/>
          </a:xfrm>
        </p:spPr>
        <p:txBody>
          <a:bodyPr lIns="45720" rIns="45720"/>
          <a:lstStyle/>
          <a:p>
            <a:pPr marL="0" indent="0">
              <a:lnSpc>
                <a:spcPct val="80000"/>
              </a:lnSpc>
              <a:spcBef>
                <a:spcPct val="0"/>
              </a:spcBef>
              <a:buClrTx/>
              <a:buSzTx/>
              <a:buFontTx/>
              <a:buNone/>
            </a:pPr>
            <a:r>
              <a:rPr lang="it-IT" altLang="en-US" sz="6200" b="1" smtClean="0">
                <a:latin typeface="Times New Roman" pitchFamily="18" charset="0"/>
              </a:rPr>
              <a:t>What is desiderable changes from culture to culture and also from time to time.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Placeholder 2"/>
          <p:cNvSpPr>
            <a:spLocks noGrp="1"/>
          </p:cNvSpPr>
          <p:nvPr>
            <p:ph type="body" idx="4294967295"/>
          </p:nvPr>
        </p:nvSpPr>
        <p:spPr>
          <a:xfrm>
            <a:off x="685800" y="2209800"/>
            <a:ext cx="7772400" cy="1509713"/>
          </a:xfrm>
        </p:spPr>
        <p:txBody>
          <a:bodyPr lIns="45720" rIns="45720"/>
          <a:lstStyle/>
          <a:p>
            <a:pPr marL="1143000" lvl="2" indent="-228600">
              <a:spcBef>
                <a:spcPct val="0"/>
              </a:spcBef>
              <a:buClrTx/>
              <a:buSzTx/>
              <a:buFontTx/>
              <a:buNone/>
            </a:pPr>
            <a:endParaRPr lang="en-US" altLang="en-US" sz="2900" b="1" smtClean="0">
              <a:latin typeface="Constantia" pitchFamily="18" charset="0"/>
            </a:endParaRPr>
          </a:p>
          <a:p>
            <a:pPr marL="0" indent="0" eaLnBrk="1" hangingPunct="1">
              <a:buFont typeface="Wingdings 2" pitchFamily="18" charset="2"/>
              <a:buNone/>
            </a:pPr>
            <a:endParaRPr lang="en-US" altLang="en-US" sz="4000" smtClean="0">
              <a:cs typeface="Arial" charset="0"/>
            </a:endParaRPr>
          </a:p>
        </p:txBody>
      </p:sp>
      <p:pic>
        <p:nvPicPr>
          <p:cNvPr id="18435" name="Picture 5" descr="Elegant man of the nineteenth century - vintage engraved illustration - Catalog of a French department store - Paris 1909 - stock vect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228600"/>
            <a:ext cx="6172200" cy="662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Placeholder 2"/>
          <p:cNvSpPr>
            <a:spLocks noGrp="1"/>
          </p:cNvSpPr>
          <p:nvPr>
            <p:ph type="body" idx="4294967295"/>
          </p:nvPr>
        </p:nvSpPr>
        <p:spPr>
          <a:xfrm>
            <a:off x="685800" y="2209800"/>
            <a:ext cx="7772400" cy="1509713"/>
          </a:xfrm>
        </p:spPr>
        <p:txBody>
          <a:bodyPr lIns="45720" rIns="45720"/>
          <a:lstStyle/>
          <a:p>
            <a:pPr marL="1143000" lvl="2" indent="-228600">
              <a:spcBef>
                <a:spcPct val="0"/>
              </a:spcBef>
              <a:buClrTx/>
              <a:buSzTx/>
              <a:buFontTx/>
              <a:buNone/>
            </a:pPr>
            <a:endParaRPr lang="en-US" altLang="en-US" sz="2900" b="1" smtClean="0">
              <a:latin typeface="Constantia" pitchFamily="18" charset="0"/>
            </a:endParaRPr>
          </a:p>
          <a:p>
            <a:pPr marL="0" indent="0" eaLnBrk="1" hangingPunct="1">
              <a:buFont typeface="Wingdings 2" pitchFamily="18" charset="2"/>
              <a:buNone/>
            </a:pPr>
            <a:endParaRPr lang="en-US" altLang="en-US" sz="4000" smtClean="0">
              <a:cs typeface="Arial" charset="0"/>
            </a:endParaRPr>
          </a:p>
        </p:txBody>
      </p:sp>
      <p:pic>
        <p:nvPicPr>
          <p:cNvPr id="19459" name="Picture 3" descr="ANd9GcSScpcXp3vS10AOMQGVCDRR_DPfB-SQobFveDCR5_hEoXX1squnW9t_WV8">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685800"/>
            <a:ext cx="5080000" cy="594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5" descr="Pastor_lai_famil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228600"/>
            <a:ext cx="8229600" cy="647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Placeholder 2"/>
          <p:cNvSpPr>
            <a:spLocks noGrp="1"/>
          </p:cNvSpPr>
          <p:nvPr>
            <p:ph type="body" idx="4294967295"/>
          </p:nvPr>
        </p:nvSpPr>
        <p:spPr>
          <a:xfrm>
            <a:off x="685800" y="2209800"/>
            <a:ext cx="7772400" cy="1509713"/>
          </a:xfrm>
        </p:spPr>
        <p:txBody>
          <a:bodyPr lIns="45720" rIns="45720"/>
          <a:lstStyle/>
          <a:p>
            <a:pPr marL="1143000" lvl="2" indent="-228600">
              <a:spcBef>
                <a:spcPct val="0"/>
              </a:spcBef>
              <a:buClrTx/>
              <a:buSzTx/>
              <a:buFontTx/>
              <a:buNone/>
            </a:pPr>
            <a:endParaRPr lang="en-US" altLang="en-US" sz="2900" b="1" smtClean="0">
              <a:latin typeface="Constantia" pitchFamily="18" charset="0"/>
            </a:endParaRPr>
          </a:p>
          <a:p>
            <a:pPr marL="0" indent="0" eaLnBrk="1" hangingPunct="1">
              <a:buFont typeface="Wingdings 2" pitchFamily="18" charset="2"/>
              <a:buNone/>
            </a:pPr>
            <a:endParaRPr lang="en-US" altLang="en-US" sz="4000" smtClean="0">
              <a:cs typeface="Arial" charset="0"/>
            </a:endParaRPr>
          </a:p>
        </p:txBody>
      </p:sp>
      <p:pic>
        <p:nvPicPr>
          <p:cNvPr id="21507" name="Picture 3" descr="a catholic priest with a bible in worship Stock Photo - 1523825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457200"/>
            <a:ext cx="4800600"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p:cNvSpPr>
          <p:nvPr>
            <p:ph type="body" idx="4294967295"/>
          </p:nvPr>
        </p:nvSpPr>
        <p:spPr>
          <a:xfrm>
            <a:off x="457200" y="990600"/>
            <a:ext cx="8229600" cy="4389438"/>
          </a:xfrm>
        </p:spPr>
        <p:txBody>
          <a:bodyPr/>
          <a:lstStyle/>
          <a:p>
            <a:pPr marL="495300" indent="-495300" eaLnBrk="1" hangingPunct="1">
              <a:buFont typeface="Wingdings 2" pitchFamily="18" charset="2"/>
              <a:buNone/>
            </a:pPr>
            <a:r>
              <a:rPr lang="it-IT" altLang="en-US" smtClean="0">
                <a:latin typeface="Constantia" pitchFamily="18" charset="0"/>
              </a:rPr>
              <a:t> example:  </a:t>
            </a:r>
            <a:r>
              <a:rPr lang="it-IT" altLang="en-US" sz="3400" b="1" smtClean="0">
                <a:latin typeface="Constantia" pitchFamily="18" charset="0"/>
              </a:rPr>
              <a:t>women’s suffrage: </a:t>
            </a:r>
          </a:p>
          <a:p>
            <a:pPr marL="495300" indent="-495300" eaLnBrk="1" hangingPunct="1">
              <a:buFont typeface="Wingdings 2" pitchFamily="18" charset="2"/>
              <a:buNone/>
            </a:pPr>
            <a:endParaRPr lang="it-IT" altLang="en-US" sz="3400" b="1" smtClean="0">
              <a:latin typeface="Constantia" pitchFamily="18" charset="0"/>
            </a:endParaRPr>
          </a:p>
          <a:p>
            <a:pPr marL="495300" indent="-495300" eaLnBrk="1" hangingPunct="1">
              <a:buFont typeface="Wingdings 2" pitchFamily="18" charset="2"/>
              <a:buNone/>
            </a:pPr>
            <a:r>
              <a:rPr lang="it-IT" altLang="en-US" b="1" smtClean="0">
                <a:latin typeface="Constantia" pitchFamily="18" charset="0"/>
              </a:rPr>
              <a:t>1915 </a:t>
            </a:r>
            <a:r>
              <a:rPr lang="it-IT" altLang="en-US" smtClean="0">
                <a:latin typeface="Constantia" pitchFamily="18" charset="0"/>
              </a:rPr>
              <a:t>Denmark</a:t>
            </a:r>
          </a:p>
          <a:p>
            <a:pPr marL="495300" indent="-495300" eaLnBrk="1" hangingPunct="1">
              <a:buFont typeface="Wingdings 2" pitchFamily="18" charset="2"/>
              <a:buNone/>
            </a:pPr>
            <a:r>
              <a:rPr lang="it-IT" altLang="en-US" smtClean="0">
                <a:latin typeface="Constantia" pitchFamily="18" charset="0"/>
              </a:rPr>
              <a:t>1920 United Staes</a:t>
            </a:r>
          </a:p>
          <a:p>
            <a:pPr marL="495300" indent="-495300" eaLnBrk="1" hangingPunct="1">
              <a:buFont typeface="Wingdings 2" pitchFamily="18" charset="2"/>
              <a:buNone/>
            </a:pPr>
            <a:r>
              <a:rPr lang="it-IT" altLang="en-US" b="1" smtClean="0">
                <a:latin typeface="Constantia" pitchFamily="18" charset="0"/>
              </a:rPr>
              <a:t>1928</a:t>
            </a:r>
            <a:r>
              <a:rPr lang="it-IT" altLang="en-US" smtClean="0">
                <a:latin typeface="Constantia" pitchFamily="18" charset="0"/>
              </a:rPr>
              <a:t> United Kingdom </a:t>
            </a:r>
          </a:p>
          <a:p>
            <a:pPr marL="495300" indent="-495300" eaLnBrk="1" hangingPunct="1">
              <a:buFont typeface="Wingdings 2" pitchFamily="18" charset="2"/>
              <a:buNone/>
            </a:pPr>
            <a:r>
              <a:rPr lang="it-IT" altLang="en-US" b="1" smtClean="0">
                <a:latin typeface="Constantia" pitchFamily="18" charset="0"/>
              </a:rPr>
              <a:t>1930 </a:t>
            </a:r>
            <a:r>
              <a:rPr lang="it-IT" altLang="en-US" smtClean="0">
                <a:latin typeface="Constantia" pitchFamily="18" charset="0"/>
              </a:rPr>
              <a:t>South Africa </a:t>
            </a:r>
            <a:r>
              <a:rPr lang="it-IT" altLang="en-US" b="1" smtClean="0">
                <a:latin typeface="Constantia" pitchFamily="18" charset="0"/>
              </a:rPr>
              <a:t>only  granted to white women</a:t>
            </a:r>
            <a:r>
              <a:rPr lang="it-IT" altLang="en-US" smtClean="0">
                <a:latin typeface="Constantia" pitchFamily="18" charset="0"/>
              </a:rPr>
              <a:t> </a:t>
            </a:r>
          </a:p>
          <a:p>
            <a:pPr marL="495300" indent="-495300" eaLnBrk="1" hangingPunct="1">
              <a:buFont typeface="Wingdings 2" pitchFamily="18" charset="2"/>
              <a:buNone/>
            </a:pPr>
            <a:r>
              <a:rPr lang="it-IT" altLang="en-US" b="1" smtClean="0">
                <a:latin typeface="Constantia" pitchFamily="18" charset="0"/>
              </a:rPr>
              <a:t>1945</a:t>
            </a:r>
            <a:r>
              <a:rPr lang="it-IT" altLang="en-US" smtClean="0">
                <a:latin typeface="Constantia" pitchFamily="18" charset="0"/>
              </a:rPr>
              <a:t>  France, Italy, Yugoslavia, Japan</a:t>
            </a:r>
          </a:p>
          <a:p>
            <a:pPr marL="495300" indent="-495300" eaLnBrk="1" hangingPunct="1">
              <a:buFont typeface="Wingdings 2" pitchFamily="18" charset="2"/>
              <a:buNone/>
            </a:pPr>
            <a:r>
              <a:rPr lang="it-IT" altLang="en-US" b="1" smtClean="0">
                <a:latin typeface="Constantia" pitchFamily="18" charset="0"/>
              </a:rPr>
              <a:t>1971</a:t>
            </a:r>
            <a:r>
              <a:rPr lang="it-IT" altLang="en-US" smtClean="0">
                <a:latin typeface="Constantia" pitchFamily="18" charset="0"/>
              </a:rPr>
              <a:t>   Switzerland</a:t>
            </a:r>
          </a:p>
          <a:p>
            <a:pPr marL="495300" indent="-495300" eaLnBrk="1" hangingPunct="1">
              <a:buFont typeface="Wingdings 2" pitchFamily="18" charset="2"/>
              <a:buNone/>
            </a:pPr>
            <a:endParaRPr lang="it-IT" altLang="en-US" smtClean="0">
              <a:latin typeface="Constantia" pitchFamily="18" charset="0"/>
            </a:endParaRPr>
          </a:p>
          <a:p>
            <a:pPr marL="495300" indent="-495300" eaLnBrk="1" hangingPunct="1">
              <a:buFont typeface="Wingdings 2" pitchFamily="18" charset="2"/>
              <a:buNone/>
            </a:pPr>
            <a:endParaRPr lang="it-IT" altLang="en-US" smtClean="0">
              <a:latin typeface="Constantia" pitchFamily="18" charset="0"/>
            </a:endParaRPr>
          </a:p>
        </p:txBody>
      </p:sp>
      <p:sp>
        <p:nvSpPr>
          <p:cNvPr id="22531"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eaLnBrk="0" hangingPunct="0">
              <a:spcBef>
                <a:spcPct val="20000"/>
              </a:spcBef>
              <a:buClr>
                <a:srgbClr val="0BD0D9"/>
              </a:buClr>
              <a:buSzPct val="95000"/>
              <a:buFont typeface="Wingdings 2" pitchFamily="18" charset="2"/>
              <a:buChar char=""/>
              <a:defRPr sz="2600">
                <a:solidFill>
                  <a:schemeClr val="tx1"/>
                </a:solidFill>
                <a:latin typeface="Arial" charset="0"/>
              </a:defRPr>
            </a:lvl1pPr>
            <a:lvl2pPr marL="742950" indent="-285750" eaLnBrk="0" hangingPunct="0">
              <a:spcBef>
                <a:spcPct val="20000"/>
              </a:spcBef>
              <a:buClr>
                <a:schemeClr val="accent1"/>
              </a:buClr>
              <a:buSzPct val="85000"/>
              <a:buFont typeface="Wingdings 2" pitchFamily="18" charset="2"/>
              <a:buChar char=""/>
              <a:defRPr sz="2400">
                <a:solidFill>
                  <a:schemeClr val="tx1"/>
                </a:solidFill>
                <a:latin typeface="Arial" charset="0"/>
              </a:defRPr>
            </a:lvl2pPr>
            <a:lvl3pPr marL="1143000" indent="-228600" eaLnBrk="0" hangingPunct="0">
              <a:spcBef>
                <a:spcPct val="20000"/>
              </a:spcBef>
              <a:buClr>
                <a:schemeClr val="accent2"/>
              </a:buClr>
              <a:buSzPct val="70000"/>
              <a:buFont typeface="Wingdings 2" pitchFamily="18" charset="2"/>
              <a:buChar char=""/>
              <a:defRPr sz="2100">
                <a:solidFill>
                  <a:schemeClr val="tx1"/>
                </a:solidFill>
                <a:latin typeface="Arial" charset="0"/>
              </a:defRPr>
            </a:lvl3pPr>
            <a:lvl4pPr marL="1600200" indent="-228600" eaLnBrk="0" hangingPunct="0">
              <a:spcBef>
                <a:spcPct val="20000"/>
              </a:spcBef>
              <a:buClr>
                <a:srgbClr val="0BD0D9"/>
              </a:buClr>
              <a:buSzPct val="65000"/>
              <a:buFont typeface="Wingdings 2" pitchFamily="18" charset="2"/>
              <a:buChar char=""/>
              <a:defRPr sz="2000">
                <a:solidFill>
                  <a:schemeClr val="tx1"/>
                </a:solidFill>
                <a:latin typeface="Arial" charset="0"/>
              </a:defRPr>
            </a:lvl4pPr>
            <a:lvl5pPr marL="2057400" indent="-228600" eaLnBrk="0" hangingPunct="0">
              <a:spcBef>
                <a:spcPct val="20000"/>
              </a:spcBef>
              <a:buClr>
                <a:srgbClr val="10CF9B"/>
              </a:buClr>
              <a:buSzPct val="65000"/>
              <a:buFont typeface="Wingdings 2" pitchFamily="18" charset="2"/>
              <a:buChar char=""/>
              <a:defRPr sz="2000">
                <a:solidFill>
                  <a:schemeClr val="tx1"/>
                </a:solidFill>
                <a:latin typeface="Arial" charset="0"/>
              </a:defRPr>
            </a:lvl5pPr>
            <a:lvl6pPr marL="25146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Arial" charset="0"/>
              </a:defRPr>
            </a:lvl6pPr>
            <a:lvl7pPr marL="29718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Arial" charset="0"/>
              </a:defRPr>
            </a:lvl7pPr>
            <a:lvl8pPr marL="34290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Arial" charset="0"/>
              </a:defRPr>
            </a:lvl8pPr>
            <a:lvl9pPr marL="38862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Arial" charset="0"/>
              </a:defRPr>
            </a:lvl9pPr>
          </a:lstStyle>
          <a:p>
            <a:pPr eaLnBrk="1" hangingPunct="1">
              <a:spcBef>
                <a:spcPct val="0"/>
              </a:spcBef>
              <a:buClrTx/>
              <a:buSzTx/>
              <a:buFontTx/>
              <a:buNone/>
            </a:pPr>
            <a:endParaRPr lang="it-IT" altLang="en-US" sz="1800">
              <a:latin typeface="Constantia" pitchFamily="18" charset="0"/>
            </a:endParaRPr>
          </a:p>
        </p:txBody>
      </p:sp>
      <p:sp>
        <p:nvSpPr>
          <p:cNvPr id="22532"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eaLnBrk="0" hangingPunct="0">
              <a:spcBef>
                <a:spcPct val="20000"/>
              </a:spcBef>
              <a:buClr>
                <a:srgbClr val="0BD0D9"/>
              </a:buClr>
              <a:buSzPct val="95000"/>
              <a:buFont typeface="Wingdings 2" pitchFamily="18" charset="2"/>
              <a:buChar char=""/>
              <a:defRPr sz="2600">
                <a:solidFill>
                  <a:schemeClr val="tx1"/>
                </a:solidFill>
                <a:latin typeface="Arial" charset="0"/>
              </a:defRPr>
            </a:lvl1pPr>
            <a:lvl2pPr marL="742950" indent="-285750" eaLnBrk="0" hangingPunct="0">
              <a:spcBef>
                <a:spcPct val="20000"/>
              </a:spcBef>
              <a:buClr>
                <a:schemeClr val="accent1"/>
              </a:buClr>
              <a:buSzPct val="85000"/>
              <a:buFont typeface="Wingdings 2" pitchFamily="18" charset="2"/>
              <a:buChar char=""/>
              <a:defRPr sz="2400">
                <a:solidFill>
                  <a:schemeClr val="tx1"/>
                </a:solidFill>
                <a:latin typeface="Arial" charset="0"/>
              </a:defRPr>
            </a:lvl2pPr>
            <a:lvl3pPr marL="1143000" indent="-228600" eaLnBrk="0" hangingPunct="0">
              <a:spcBef>
                <a:spcPct val="20000"/>
              </a:spcBef>
              <a:buClr>
                <a:schemeClr val="accent2"/>
              </a:buClr>
              <a:buSzPct val="70000"/>
              <a:buFont typeface="Wingdings 2" pitchFamily="18" charset="2"/>
              <a:buChar char=""/>
              <a:defRPr sz="2100">
                <a:solidFill>
                  <a:schemeClr val="tx1"/>
                </a:solidFill>
                <a:latin typeface="Arial" charset="0"/>
              </a:defRPr>
            </a:lvl3pPr>
            <a:lvl4pPr marL="1600200" indent="-228600" eaLnBrk="0" hangingPunct="0">
              <a:spcBef>
                <a:spcPct val="20000"/>
              </a:spcBef>
              <a:buClr>
                <a:srgbClr val="0BD0D9"/>
              </a:buClr>
              <a:buSzPct val="65000"/>
              <a:buFont typeface="Wingdings 2" pitchFamily="18" charset="2"/>
              <a:buChar char=""/>
              <a:defRPr sz="2000">
                <a:solidFill>
                  <a:schemeClr val="tx1"/>
                </a:solidFill>
                <a:latin typeface="Arial" charset="0"/>
              </a:defRPr>
            </a:lvl4pPr>
            <a:lvl5pPr marL="2057400" indent="-228600" eaLnBrk="0" hangingPunct="0">
              <a:spcBef>
                <a:spcPct val="20000"/>
              </a:spcBef>
              <a:buClr>
                <a:srgbClr val="10CF9B"/>
              </a:buClr>
              <a:buSzPct val="65000"/>
              <a:buFont typeface="Wingdings 2" pitchFamily="18" charset="2"/>
              <a:buChar char=""/>
              <a:defRPr sz="2000">
                <a:solidFill>
                  <a:schemeClr val="tx1"/>
                </a:solidFill>
                <a:latin typeface="Arial" charset="0"/>
              </a:defRPr>
            </a:lvl5pPr>
            <a:lvl6pPr marL="25146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Arial" charset="0"/>
              </a:defRPr>
            </a:lvl6pPr>
            <a:lvl7pPr marL="29718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Arial" charset="0"/>
              </a:defRPr>
            </a:lvl7pPr>
            <a:lvl8pPr marL="34290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Arial" charset="0"/>
              </a:defRPr>
            </a:lvl8pPr>
            <a:lvl9pPr marL="38862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Arial" charset="0"/>
              </a:defRPr>
            </a:lvl9pPr>
          </a:lstStyle>
          <a:p>
            <a:pPr eaLnBrk="1" hangingPunct="1">
              <a:spcBef>
                <a:spcPct val="0"/>
              </a:spcBef>
              <a:buClrTx/>
              <a:buSzTx/>
              <a:buFontTx/>
              <a:buNone/>
            </a:pPr>
            <a:endParaRPr lang="it-IT" altLang="en-US" sz="1800">
              <a:latin typeface="Constantia"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Placeholder 2"/>
          <p:cNvSpPr>
            <a:spLocks noGrp="1"/>
          </p:cNvSpPr>
          <p:nvPr>
            <p:ph type="body" idx="4294967295"/>
          </p:nvPr>
        </p:nvSpPr>
        <p:spPr>
          <a:xfrm>
            <a:off x="0" y="533400"/>
            <a:ext cx="9144000" cy="6324600"/>
          </a:xfrm>
        </p:spPr>
        <p:txBody>
          <a:bodyPr lIns="45720" rIns="45720"/>
          <a:lstStyle/>
          <a:p>
            <a:pPr marL="1314450" lvl="2" indent="-400050" eaLnBrk="1" hangingPunct="1"/>
            <a:endParaRPr lang="it-IT" altLang="en-US" smtClean="0">
              <a:latin typeface="Constantia" pitchFamily="18" charset="0"/>
            </a:endParaRPr>
          </a:p>
        </p:txBody>
      </p:sp>
      <p:pic>
        <p:nvPicPr>
          <p:cNvPr id="23555" name="Picture 4" descr="File:Woman suffrage headquarters Cleveland.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Placeholder 2"/>
          <p:cNvSpPr>
            <a:spLocks noGrp="1"/>
          </p:cNvSpPr>
          <p:nvPr>
            <p:ph type="body" idx="4294967295"/>
          </p:nvPr>
        </p:nvSpPr>
        <p:spPr>
          <a:xfrm>
            <a:off x="228600" y="914400"/>
            <a:ext cx="8077200" cy="5029200"/>
          </a:xfrm>
        </p:spPr>
        <p:txBody>
          <a:bodyPr lIns="45720" rIns="45720"/>
          <a:lstStyle/>
          <a:p>
            <a:pPr marL="1143000" lvl="2" indent="-228600" eaLnBrk="1" hangingPunct="1">
              <a:buFont typeface="Wingdings 2" pitchFamily="18" charset="2"/>
              <a:buNone/>
            </a:pPr>
            <a:r>
              <a:rPr lang="en-US" altLang="en-US" sz="2900" b="1" smtClean="0">
                <a:latin typeface="Constantia" pitchFamily="18" charset="0"/>
              </a:rPr>
              <a:t>The Human Experience is Socially and Personally construed </a:t>
            </a:r>
          </a:p>
          <a:p>
            <a:pPr marL="1143000" lvl="2" indent="-228600" eaLnBrk="1" hangingPunct="1">
              <a:buFont typeface="Wingdings 2" pitchFamily="18" charset="2"/>
              <a:buNone/>
            </a:pPr>
            <a:endParaRPr lang="en-US" altLang="en-US" sz="1400" b="1" smtClean="0">
              <a:latin typeface="Constantia" pitchFamily="18" charset="0"/>
            </a:endParaRPr>
          </a:p>
          <a:p>
            <a:pPr marL="1143000" lvl="2" indent="-228600" eaLnBrk="1" hangingPunct="1">
              <a:buFont typeface="Wingdings 2" pitchFamily="18" charset="2"/>
              <a:buNone/>
            </a:pPr>
            <a:r>
              <a:rPr lang="en-US" altLang="en-US" sz="2900" smtClean="0">
                <a:latin typeface="Constantia" pitchFamily="18" charset="0"/>
              </a:rPr>
              <a:t>Socio-cultural and personal constructs </a:t>
            </a:r>
          </a:p>
          <a:p>
            <a:pPr marL="1143000" lvl="2" indent="-228600" eaLnBrk="1" hangingPunct="1">
              <a:buFontTx/>
              <a:buNone/>
            </a:pPr>
            <a:r>
              <a:rPr lang="en-US" altLang="en-US" sz="2900" smtClean="0">
                <a:latin typeface="Constantia" pitchFamily="18" charset="0"/>
              </a:rPr>
              <a:t>are the ways through which communities and individuals construe their experiences  at the emotional and cognitive level.</a:t>
            </a:r>
          </a:p>
          <a:p>
            <a:pPr marL="1143000" lvl="2" indent="-228600" eaLnBrk="1" hangingPunct="1">
              <a:buFontTx/>
              <a:buNone/>
            </a:pPr>
            <a:r>
              <a:rPr lang="en-US" altLang="en-US" sz="2900" smtClean="0">
                <a:latin typeface="Constantia" pitchFamily="18" charset="0"/>
              </a:rPr>
              <a:t> Social and personal constructs are interacting and influencing the social and individual dimensions all the time . </a:t>
            </a:r>
          </a:p>
          <a:p>
            <a:pPr marL="0" indent="0" eaLnBrk="1" hangingPunct="1">
              <a:buFont typeface="Wingdings 2" pitchFamily="18" charset="2"/>
              <a:buNone/>
            </a:pPr>
            <a:r>
              <a:rPr lang="en-US" altLang="en-US" sz="4000" smtClean="0">
                <a:cs typeface="Arial" charset="0"/>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Placeholder 2"/>
          <p:cNvSpPr>
            <a:spLocks noGrp="1"/>
          </p:cNvSpPr>
          <p:nvPr>
            <p:ph type="body" idx="4294967295"/>
          </p:nvPr>
        </p:nvSpPr>
        <p:spPr>
          <a:xfrm>
            <a:off x="-990600" y="838200"/>
            <a:ext cx="10134600" cy="6324600"/>
          </a:xfrm>
        </p:spPr>
        <p:txBody>
          <a:bodyPr lIns="45720" rIns="45720"/>
          <a:lstStyle/>
          <a:p>
            <a:pPr marL="1314450" lvl="2" indent="-400050" eaLnBrk="1" hangingPunct="1"/>
            <a:r>
              <a:rPr lang="en-US" altLang="en-US" sz="2800" smtClean="0">
                <a:latin typeface="Constantia" pitchFamily="18" charset="0"/>
              </a:rPr>
              <a:t>You can go back in memory and have a lot of vivid examples from your own life.</a:t>
            </a:r>
          </a:p>
          <a:p>
            <a:pPr marL="1314450" lvl="2" indent="-400050" eaLnBrk="1" hangingPunct="1"/>
            <a:r>
              <a:rPr lang="en-US" altLang="en-US" sz="2800" smtClean="0">
                <a:latin typeface="Constantia" pitchFamily="18" charset="0"/>
              </a:rPr>
              <a:t>In my own life I remember why I started to smoke cigarettes when I was very young even if I disliked tobacco very much: </a:t>
            </a:r>
          </a:p>
          <a:p>
            <a:pPr marL="1314450" lvl="2" indent="-400050" eaLnBrk="1" hangingPunct="1"/>
            <a:r>
              <a:rPr lang="en-US" altLang="en-US" sz="2800" smtClean="0">
                <a:latin typeface="Constantia" pitchFamily="18" charset="0"/>
              </a:rPr>
              <a:t>I wanted to look like a man to the girls I liked</a:t>
            </a:r>
          </a:p>
          <a:p>
            <a:pPr marL="1314450" lvl="2" indent="-400050" eaLnBrk="1" hangingPunct="1"/>
            <a:r>
              <a:rPr lang="en-US" altLang="en-US" sz="2800" smtClean="0">
                <a:latin typeface="Constantia" pitchFamily="18" charset="0"/>
              </a:rPr>
              <a:t>Soul food is another thing: my mother used to cook me fried meat balls and French fries……even today I know it is not healthy food but this is magic food for me, and with it came love, comfort and security!</a:t>
            </a:r>
          </a:p>
          <a:p>
            <a:pPr marL="1314450" lvl="2" indent="-400050" eaLnBrk="1" hangingPunct="1"/>
            <a:r>
              <a:rPr lang="en-US" altLang="en-US" sz="2800" smtClean="0">
                <a:latin typeface="Constantia" pitchFamily="18" charset="0"/>
              </a:rPr>
              <a:t>Don’t dare to take away my fried meatballs!!!!!!</a:t>
            </a:r>
          </a:p>
          <a:p>
            <a:pPr marL="1314450" lvl="2" indent="-400050" eaLnBrk="1" hangingPunct="1"/>
            <a:endParaRPr lang="en-US" altLang="en-US" sz="2800" smtClean="0">
              <a:latin typeface="Constantia" pitchFamily="18" charset="0"/>
            </a:endParaRPr>
          </a:p>
          <a:p>
            <a:pPr marL="1314450" lvl="2" indent="-400050" eaLnBrk="1" hangingPunct="1"/>
            <a:endParaRPr lang="en-US" altLang="en-US" sz="2000" smtClean="0">
              <a:latin typeface="Constantia" pitchFamily="18" charset="0"/>
            </a:endParaRPr>
          </a:p>
          <a:p>
            <a:pPr marL="1314450" lvl="2" indent="-400050" eaLnBrk="1" hangingPunct="1"/>
            <a:endParaRPr lang="en-US" altLang="en-US" sz="2000" smtClean="0">
              <a:latin typeface="Constantia" pitchFamily="18" charset="0"/>
            </a:endParaRPr>
          </a:p>
          <a:p>
            <a:pPr marL="1314450" lvl="2" indent="-400050" eaLnBrk="1" hangingPunct="1"/>
            <a:endParaRPr lang="en-US" altLang="en-US" sz="2000" smtClean="0">
              <a:latin typeface="Constantia"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Placeholder 2"/>
          <p:cNvSpPr>
            <a:spLocks noGrp="1"/>
          </p:cNvSpPr>
          <p:nvPr>
            <p:ph type="body" idx="4294967295"/>
          </p:nvPr>
        </p:nvSpPr>
        <p:spPr>
          <a:xfrm>
            <a:off x="-381000" y="838200"/>
            <a:ext cx="9525000" cy="6324600"/>
          </a:xfrm>
        </p:spPr>
        <p:txBody>
          <a:bodyPr lIns="45720" rIns="45720"/>
          <a:lstStyle/>
          <a:p>
            <a:pPr marL="1314450" lvl="2" indent="-400050" eaLnBrk="1" hangingPunct="1">
              <a:buFont typeface="Wingdings 2" pitchFamily="18" charset="2"/>
              <a:buNone/>
            </a:pPr>
            <a:r>
              <a:rPr lang="en-US" altLang="en-US" sz="3200" smtClean="0">
                <a:solidFill>
                  <a:schemeClr val="hlink"/>
                </a:solidFill>
                <a:latin typeface="Times New Roman" pitchFamily="18" charset="0"/>
              </a:rPr>
              <a:t>Many factors are present and interacting at the same time.</a:t>
            </a:r>
          </a:p>
          <a:p>
            <a:pPr marL="1314450" lvl="2" indent="-400050" eaLnBrk="1" hangingPunct="1">
              <a:buFont typeface="Wingdings 2" pitchFamily="18" charset="2"/>
              <a:buNone/>
            </a:pPr>
            <a:r>
              <a:rPr lang="en-US" altLang="en-US" sz="3200" smtClean="0">
                <a:solidFill>
                  <a:schemeClr val="hlink"/>
                </a:solidFill>
                <a:latin typeface="Times New Roman" pitchFamily="18" charset="0"/>
              </a:rPr>
              <a:t>Many factors are influencing us at the same time and their interactions are very complex</a:t>
            </a:r>
            <a:r>
              <a:rPr lang="en-US" altLang="en-US" sz="3600" smtClean="0">
                <a:solidFill>
                  <a:schemeClr val="hlink"/>
                </a:solidFill>
                <a:latin typeface="Constantia" pitchFamily="18" charset="0"/>
              </a:rPr>
              <a:t>. </a:t>
            </a:r>
          </a:p>
          <a:p>
            <a:pPr marL="1314450" lvl="2" indent="-400050" eaLnBrk="1" hangingPunct="1">
              <a:buFont typeface="Wingdings 2" pitchFamily="18" charset="2"/>
              <a:buNone/>
            </a:pPr>
            <a:r>
              <a:rPr lang="en-US" altLang="en-US" sz="2800" smtClean="0">
                <a:solidFill>
                  <a:schemeClr val="hlink"/>
                </a:solidFill>
                <a:latin typeface="Constantia" pitchFamily="18" charset="0"/>
              </a:rPr>
              <a:t>Here some examples….</a:t>
            </a:r>
          </a:p>
          <a:p>
            <a:pPr marL="1314450" lvl="2" indent="-400050" eaLnBrk="1" hangingPunct="1"/>
            <a:endParaRPr lang="en-US" altLang="en-US" sz="3600" smtClean="0">
              <a:solidFill>
                <a:schemeClr val="hlink"/>
              </a:solidFill>
              <a:latin typeface="Constantia"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Placeholder 2"/>
          <p:cNvSpPr>
            <a:spLocks noGrp="1"/>
          </p:cNvSpPr>
          <p:nvPr>
            <p:ph type="body" idx="4294967295"/>
          </p:nvPr>
        </p:nvSpPr>
        <p:spPr>
          <a:xfrm>
            <a:off x="-762000" y="304800"/>
            <a:ext cx="9906000" cy="6324600"/>
          </a:xfrm>
        </p:spPr>
        <p:txBody>
          <a:bodyPr lIns="45720" rIns="45720"/>
          <a:lstStyle/>
          <a:p>
            <a:pPr marL="1314450" lvl="2" indent="-400050" eaLnBrk="1" hangingPunct="1">
              <a:lnSpc>
                <a:spcPct val="80000"/>
              </a:lnSpc>
              <a:buFont typeface="Wingdings 2" pitchFamily="18" charset="2"/>
              <a:buNone/>
            </a:pPr>
            <a:r>
              <a:rPr lang="en-US" altLang="en-US" sz="1700" b="1" smtClean="0">
                <a:solidFill>
                  <a:schemeClr val="hlink"/>
                </a:solidFill>
                <a:latin typeface="Constantia" pitchFamily="18" charset="0"/>
              </a:rPr>
              <a:t>example: </a:t>
            </a:r>
            <a:r>
              <a:rPr lang="en-US" altLang="en-US" sz="1700" b="1" u="sng" smtClean="0">
                <a:latin typeface="Constantia" pitchFamily="18" charset="0"/>
              </a:rPr>
              <a:t>Factors Which Determine Health</a:t>
            </a:r>
          </a:p>
          <a:p>
            <a:pPr marL="1314450" lvl="2" indent="-400050" eaLnBrk="1" hangingPunct="1">
              <a:lnSpc>
                <a:spcPct val="80000"/>
              </a:lnSpc>
            </a:pPr>
            <a:endParaRPr lang="it-IT" altLang="en-US" sz="1900" smtClean="0">
              <a:latin typeface="Constantia" pitchFamily="18" charset="0"/>
            </a:endParaRPr>
          </a:p>
          <a:p>
            <a:pPr marL="1314450" lvl="2" indent="-400050" eaLnBrk="1" hangingPunct="1">
              <a:lnSpc>
                <a:spcPct val="80000"/>
              </a:lnSpc>
            </a:pPr>
            <a:r>
              <a:rPr lang="en-US" altLang="en-US" sz="1500" b="1" smtClean="0">
                <a:solidFill>
                  <a:schemeClr val="hlink"/>
                </a:solidFill>
                <a:latin typeface="Constantia" pitchFamily="18" charset="0"/>
              </a:rPr>
              <a:t>Biological factors</a:t>
            </a:r>
            <a:r>
              <a:rPr lang="en-US" altLang="en-US" sz="1500" i="1" smtClean="0">
                <a:latin typeface="Constantia" pitchFamily="18" charset="0"/>
              </a:rPr>
              <a:t> </a:t>
            </a:r>
          </a:p>
          <a:p>
            <a:pPr marL="1314450" lvl="2" indent="-400050" eaLnBrk="1" hangingPunct="1">
              <a:lnSpc>
                <a:spcPct val="80000"/>
              </a:lnSpc>
            </a:pPr>
            <a:r>
              <a:rPr lang="en-US" altLang="en-US" sz="1500" smtClean="0">
                <a:latin typeface="Constantia" pitchFamily="18" charset="0"/>
              </a:rPr>
              <a:t>including genetic predispositions, age-related processes </a:t>
            </a:r>
            <a:endParaRPr lang="en-US" altLang="en-US" sz="1500" i="1" smtClean="0">
              <a:latin typeface="Constantia" pitchFamily="18" charset="0"/>
            </a:endParaRPr>
          </a:p>
          <a:p>
            <a:pPr marL="1314450" lvl="2" indent="-400050" eaLnBrk="1" hangingPunct="1">
              <a:lnSpc>
                <a:spcPct val="80000"/>
              </a:lnSpc>
            </a:pPr>
            <a:r>
              <a:rPr lang="en-US" altLang="en-US" sz="1500" b="1" smtClean="0">
                <a:solidFill>
                  <a:schemeClr val="hlink"/>
                </a:solidFill>
                <a:latin typeface="Constantia" pitchFamily="18" charset="0"/>
              </a:rPr>
              <a:t>Psychological factors</a:t>
            </a:r>
            <a:r>
              <a:rPr lang="en-US" altLang="en-US" sz="1500" i="1" smtClean="0">
                <a:latin typeface="Constantia" pitchFamily="18" charset="0"/>
              </a:rPr>
              <a:t> </a:t>
            </a:r>
            <a:endParaRPr lang="en-US" altLang="en-US" sz="1500" smtClean="0">
              <a:latin typeface="Constantia" pitchFamily="18" charset="0"/>
            </a:endParaRPr>
          </a:p>
          <a:p>
            <a:pPr marL="1314450" lvl="2" indent="-400050" eaLnBrk="1" hangingPunct="1">
              <a:lnSpc>
                <a:spcPct val="80000"/>
              </a:lnSpc>
            </a:pPr>
            <a:r>
              <a:rPr lang="en-US" altLang="en-US" sz="1500" smtClean="0">
                <a:latin typeface="Constantia" pitchFamily="18" charset="0"/>
              </a:rPr>
              <a:t>including coping abilities, self-efficacy, hardiness, self-esteem, communication skills, problem-solving skills </a:t>
            </a:r>
          </a:p>
          <a:p>
            <a:pPr marL="1314450" lvl="2" indent="-400050" eaLnBrk="1" hangingPunct="1">
              <a:lnSpc>
                <a:spcPct val="80000"/>
              </a:lnSpc>
            </a:pPr>
            <a:r>
              <a:rPr lang="en-US" altLang="en-US" sz="1500" b="1" smtClean="0">
                <a:solidFill>
                  <a:schemeClr val="hlink"/>
                </a:solidFill>
                <a:latin typeface="Constantia" pitchFamily="18" charset="0"/>
              </a:rPr>
              <a:t>Lifestyle Factors </a:t>
            </a:r>
          </a:p>
          <a:p>
            <a:pPr marL="1314450" lvl="2" indent="-400050" eaLnBrk="1" hangingPunct="1">
              <a:lnSpc>
                <a:spcPct val="80000"/>
              </a:lnSpc>
            </a:pPr>
            <a:r>
              <a:rPr lang="en-US" altLang="en-US" sz="1500" b="1" smtClean="0">
                <a:latin typeface="Constantia" pitchFamily="18" charset="0"/>
              </a:rPr>
              <a:t>including nutrition, smoking, alcohol consumption, substance abuse, exercise</a:t>
            </a:r>
            <a:r>
              <a:rPr lang="en-US" altLang="en-US" sz="1500" smtClean="0">
                <a:latin typeface="Constantia" pitchFamily="18" charset="0"/>
              </a:rPr>
              <a:t> patterns, sexual practices, stress, sleep habits, leisure activities, and marital status</a:t>
            </a:r>
            <a:endParaRPr lang="en-US" altLang="en-US" sz="1500" i="1" smtClean="0">
              <a:latin typeface="Constantia" pitchFamily="18" charset="0"/>
            </a:endParaRPr>
          </a:p>
          <a:p>
            <a:pPr marL="1314450" lvl="2" indent="-400050" eaLnBrk="1" hangingPunct="1">
              <a:lnSpc>
                <a:spcPct val="80000"/>
              </a:lnSpc>
            </a:pPr>
            <a:r>
              <a:rPr lang="en-US" altLang="en-US" sz="1500" b="1" smtClean="0">
                <a:solidFill>
                  <a:schemeClr val="hlink"/>
                </a:solidFill>
                <a:latin typeface="Constantia" pitchFamily="18" charset="0"/>
              </a:rPr>
              <a:t>Family Factors</a:t>
            </a:r>
            <a:r>
              <a:rPr lang="en-US" altLang="en-US" sz="1500" b="1" smtClean="0">
                <a:latin typeface="Constantia" pitchFamily="18" charset="0"/>
              </a:rPr>
              <a:t>:  </a:t>
            </a:r>
            <a:endParaRPr lang="it-IT" altLang="en-US" sz="1500" smtClean="0">
              <a:latin typeface="Constantia" pitchFamily="18" charset="0"/>
            </a:endParaRPr>
          </a:p>
          <a:p>
            <a:pPr marL="1314450" lvl="2" indent="-400050" eaLnBrk="1" hangingPunct="1">
              <a:lnSpc>
                <a:spcPct val="80000"/>
              </a:lnSpc>
            </a:pPr>
            <a:r>
              <a:rPr lang="en-US" altLang="en-US" sz="1500" smtClean="0">
                <a:latin typeface="Constantia" pitchFamily="18" charset="0"/>
              </a:rPr>
              <a:t>Including strength of family structure, amount of emotional support</a:t>
            </a:r>
            <a:r>
              <a:rPr lang="en-US" altLang="en-US" sz="1500" b="1" smtClean="0">
                <a:latin typeface="Constantia" pitchFamily="18" charset="0"/>
              </a:rPr>
              <a:t> </a:t>
            </a:r>
            <a:endParaRPr lang="it-IT" altLang="en-US" sz="1500" smtClean="0">
              <a:latin typeface="Constantia" pitchFamily="18" charset="0"/>
            </a:endParaRPr>
          </a:p>
          <a:p>
            <a:pPr marL="1314450" lvl="2" indent="-400050" eaLnBrk="1" hangingPunct="1">
              <a:lnSpc>
                <a:spcPct val="80000"/>
              </a:lnSpc>
            </a:pPr>
            <a:r>
              <a:rPr lang="en-US" altLang="en-US" sz="1500" b="1" smtClean="0">
                <a:solidFill>
                  <a:schemeClr val="hlink"/>
                </a:solidFill>
                <a:latin typeface="Constantia" pitchFamily="18" charset="0"/>
              </a:rPr>
              <a:t>Socio-Economic Factors:</a:t>
            </a:r>
            <a:r>
              <a:rPr lang="en-US" altLang="en-US" sz="1500" b="1" smtClean="0">
                <a:latin typeface="Constantia" pitchFamily="18" charset="0"/>
              </a:rPr>
              <a:t>  </a:t>
            </a:r>
            <a:endParaRPr lang="it-IT" altLang="en-US" sz="1500" smtClean="0">
              <a:latin typeface="Constantia" pitchFamily="18" charset="0"/>
            </a:endParaRPr>
          </a:p>
          <a:p>
            <a:pPr marL="1314450" lvl="2" indent="-400050" eaLnBrk="1" hangingPunct="1">
              <a:lnSpc>
                <a:spcPct val="80000"/>
              </a:lnSpc>
            </a:pPr>
            <a:r>
              <a:rPr lang="en-US" altLang="en-US" sz="1500" smtClean="0">
                <a:latin typeface="Constantia" pitchFamily="18" charset="0"/>
              </a:rPr>
              <a:t>Including socio-economic status, education, access to and adequacy of health care services, working conditions, leisure activities, adequacy of housing, nutrition, exercise, availability of jobs, quality of social relationships and social support</a:t>
            </a:r>
            <a:endParaRPr lang="en-US" altLang="en-US" sz="1500" b="1" smtClean="0">
              <a:latin typeface="Constantia" pitchFamily="18" charset="0"/>
            </a:endParaRPr>
          </a:p>
          <a:p>
            <a:pPr marL="1314450" lvl="2" indent="-400050" eaLnBrk="1" hangingPunct="1">
              <a:lnSpc>
                <a:spcPct val="80000"/>
              </a:lnSpc>
            </a:pPr>
            <a:r>
              <a:rPr lang="en-US" altLang="en-US" sz="1500" b="1" smtClean="0">
                <a:solidFill>
                  <a:schemeClr val="hlink"/>
                </a:solidFill>
                <a:latin typeface="Constantia" pitchFamily="18" charset="0"/>
              </a:rPr>
              <a:t>Cultural Factors:</a:t>
            </a:r>
            <a:r>
              <a:rPr lang="en-US" altLang="en-US" sz="1500" b="1" smtClean="0">
                <a:latin typeface="Constantia" pitchFamily="18" charset="0"/>
              </a:rPr>
              <a:t>  </a:t>
            </a:r>
            <a:endParaRPr lang="en-US" altLang="en-US" sz="1500" smtClean="0">
              <a:latin typeface="Constantia" pitchFamily="18" charset="0"/>
            </a:endParaRPr>
          </a:p>
          <a:p>
            <a:pPr marL="1314450" lvl="2" indent="-400050" eaLnBrk="1" hangingPunct="1">
              <a:lnSpc>
                <a:spcPct val="80000"/>
              </a:lnSpc>
            </a:pPr>
            <a:r>
              <a:rPr lang="en-US" altLang="en-US" sz="1500" smtClean="0">
                <a:latin typeface="Constantia" pitchFamily="18" charset="0"/>
              </a:rPr>
              <a:t>Including health beliefs, health practices, eating customs, social activities, sexual practices, gender and role expectations</a:t>
            </a:r>
            <a:endParaRPr lang="en-US" altLang="en-US" sz="1500" b="1" smtClean="0">
              <a:latin typeface="Constantia" pitchFamily="18" charset="0"/>
            </a:endParaRPr>
          </a:p>
          <a:p>
            <a:pPr marL="1314450" lvl="2" indent="-400050" eaLnBrk="1" hangingPunct="1">
              <a:lnSpc>
                <a:spcPct val="80000"/>
              </a:lnSpc>
            </a:pPr>
            <a:r>
              <a:rPr lang="en-US" altLang="en-US" sz="1500" b="1" smtClean="0">
                <a:solidFill>
                  <a:schemeClr val="hlink"/>
                </a:solidFill>
                <a:latin typeface="Constantia" pitchFamily="18" charset="0"/>
              </a:rPr>
              <a:t>Structure of Society</a:t>
            </a:r>
            <a:r>
              <a:rPr lang="en-US" altLang="en-US" sz="1500" b="1" smtClean="0">
                <a:latin typeface="Constantia" pitchFamily="18" charset="0"/>
              </a:rPr>
              <a:t>:  </a:t>
            </a:r>
            <a:endParaRPr lang="en-US" altLang="en-US" sz="1500" smtClean="0">
              <a:latin typeface="Constantia" pitchFamily="18" charset="0"/>
            </a:endParaRPr>
          </a:p>
          <a:p>
            <a:pPr marL="1314450" lvl="2" indent="-400050" eaLnBrk="1" hangingPunct="1">
              <a:lnSpc>
                <a:spcPct val="80000"/>
              </a:lnSpc>
            </a:pPr>
            <a:r>
              <a:rPr lang="en-US" altLang="en-US" sz="1500" smtClean="0">
                <a:latin typeface="Constantia" pitchFamily="18" charset="0"/>
              </a:rPr>
              <a:t>Including laws, regulations, taxation, public health structure, school systems, industrial production, rule of government (whether democracy or not), availability of jobs, social equality, access to information</a:t>
            </a:r>
          </a:p>
          <a:p>
            <a:pPr marL="1314450" lvl="2" indent="-400050" eaLnBrk="1" hangingPunct="1">
              <a:lnSpc>
                <a:spcPct val="80000"/>
              </a:lnSpc>
            </a:pPr>
            <a:r>
              <a:rPr lang="en-US" altLang="en-US" sz="1500" b="1" smtClean="0">
                <a:solidFill>
                  <a:schemeClr val="hlink"/>
                </a:solidFill>
                <a:latin typeface="Constantia" pitchFamily="18" charset="0"/>
              </a:rPr>
              <a:t>Consumer Practices:  </a:t>
            </a:r>
            <a:endParaRPr lang="en-US" altLang="en-US" sz="1500" smtClean="0">
              <a:solidFill>
                <a:schemeClr val="hlink"/>
              </a:solidFill>
              <a:latin typeface="Constantia" pitchFamily="18" charset="0"/>
            </a:endParaRPr>
          </a:p>
          <a:p>
            <a:pPr marL="1314450" lvl="2" indent="-400050" eaLnBrk="1" hangingPunct="1">
              <a:lnSpc>
                <a:spcPct val="80000"/>
              </a:lnSpc>
            </a:pPr>
            <a:r>
              <a:rPr lang="en-US" altLang="en-US" sz="1500" smtClean="0">
                <a:latin typeface="Constantia" pitchFamily="18" charset="0"/>
              </a:rPr>
              <a:t>Including advertising, pricing, availability of goods and services </a:t>
            </a:r>
            <a:endParaRPr lang="en-US" altLang="en-US" sz="1500" b="1" smtClean="0">
              <a:latin typeface="Constantia" pitchFamily="18" charset="0"/>
            </a:endParaRPr>
          </a:p>
          <a:p>
            <a:pPr marL="1314450" lvl="2" indent="-400050" eaLnBrk="1" hangingPunct="1">
              <a:lnSpc>
                <a:spcPct val="80000"/>
              </a:lnSpc>
            </a:pPr>
            <a:r>
              <a:rPr lang="en-US" altLang="en-US" sz="1500" b="1" smtClean="0">
                <a:solidFill>
                  <a:schemeClr val="hlink"/>
                </a:solidFill>
                <a:latin typeface="Constantia" pitchFamily="18" charset="0"/>
              </a:rPr>
              <a:t>Environmental Factors:</a:t>
            </a:r>
            <a:r>
              <a:rPr lang="en-US" altLang="en-US" sz="1500" b="1" smtClean="0">
                <a:latin typeface="Constantia" pitchFamily="18" charset="0"/>
              </a:rPr>
              <a:t>  </a:t>
            </a:r>
            <a:endParaRPr lang="en-US" altLang="en-US" sz="1500" smtClean="0">
              <a:latin typeface="Constantia" pitchFamily="18" charset="0"/>
            </a:endParaRPr>
          </a:p>
          <a:p>
            <a:pPr marL="1314450" lvl="2" indent="-400050" eaLnBrk="1" hangingPunct="1">
              <a:lnSpc>
                <a:spcPct val="80000"/>
              </a:lnSpc>
            </a:pPr>
            <a:r>
              <a:rPr lang="en-US" altLang="en-US" sz="1500" smtClean="0">
                <a:latin typeface="Constantia" pitchFamily="18" charset="0"/>
              </a:rPr>
              <a:t>Including atmospheric pollutants, noise pollution, quality of water, chemical and nuclear waste, deforestation, industrial procedures</a:t>
            </a:r>
          </a:p>
          <a:p>
            <a:pPr marL="1314450" lvl="2" indent="-400050" eaLnBrk="1" hangingPunct="1">
              <a:lnSpc>
                <a:spcPct val="80000"/>
              </a:lnSpc>
            </a:pPr>
            <a:endParaRPr lang="en-US" altLang="en-US" sz="1500" smtClean="0">
              <a:latin typeface="Constantia" pitchFamily="18" charset="0"/>
            </a:endParaRPr>
          </a:p>
          <a:p>
            <a:pPr marL="1314450" lvl="2" indent="-400050" eaLnBrk="1" hangingPunct="1">
              <a:lnSpc>
                <a:spcPct val="80000"/>
              </a:lnSpc>
            </a:pPr>
            <a:endParaRPr lang="en-US" altLang="en-US" sz="1300" smtClean="0">
              <a:latin typeface="Constantia" pitchFamily="18" charset="0"/>
            </a:endParaRPr>
          </a:p>
          <a:p>
            <a:pPr marL="1314450" lvl="2" indent="-400050" eaLnBrk="1" hangingPunct="1">
              <a:lnSpc>
                <a:spcPct val="80000"/>
              </a:lnSpc>
            </a:pPr>
            <a:endParaRPr lang="en-US" altLang="en-US" sz="1100" smtClean="0">
              <a:latin typeface="Constantia" pitchFamily="18" charset="0"/>
            </a:endParaRPr>
          </a:p>
          <a:p>
            <a:pPr marL="1314450" lvl="2" indent="-400050" eaLnBrk="1" hangingPunct="1">
              <a:lnSpc>
                <a:spcPct val="80000"/>
              </a:lnSpc>
            </a:pPr>
            <a:endParaRPr lang="en-US" altLang="en-US" sz="1100" smtClean="0">
              <a:latin typeface="Constantia" pitchFamily="18" charset="0"/>
            </a:endParaRPr>
          </a:p>
          <a:p>
            <a:pPr marL="1314450" lvl="2" indent="-400050" eaLnBrk="1" hangingPunct="1">
              <a:lnSpc>
                <a:spcPct val="80000"/>
              </a:lnSpc>
            </a:pPr>
            <a:endParaRPr lang="en-US" altLang="en-US" sz="1100" smtClean="0">
              <a:latin typeface="Constantia"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Placeholder 2"/>
          <p:cNvSpPr>
            <a:spLocks noGrp="1"/>
          </p:cNvSpPr>
          <p:nvPr>
            <p:ph type="body" idx="4294967295"/>
          </p:nvPr>
        </p:nvSpPr>
        <p:spPr>
          <a:xfrm>
            <a:off x="304800" y="838200"/>
            <a:ext cx="8534400" cy="3733800"/>
          </a:xfrm>
        </p:spPr>
        <p:txBody>
          <a:bodyPr lIns="45720" rIns="45720"/>
          <a:lstStyle/>
          <a:p>
            <a:pPr marL="0" indent="0" eaLnBrk="1" hangingPunct="1"/>
            <a:r>
              <a:rPr lang="en-US" altLang="en-US" sz="2400" b="1" smtClean="0">
                <a:latin typeface="Constantia" pitchFamily="18" charset="0"/>
              </a:rPr>
              <a:t>Our reality is largely determined by the roles played by people who interact with us.</a:t>
            </a:r>
          </a:p>
          <a:p>
            <a:pPr marL="0" indent="0" eaLnBrk="1" hangingPunct="1"/>
            <a:r>
              <a:rPr lang="en-US" altLang="en-US" sz="2400" b="1" smtClean="0">
                <a:latin typeface="Constantia" pitchFamily="18" charset="0"/>
              </a:rPr>
              <a:t> by the roles that they give us and from the ways in which we relate with ourselves, others and the society at large</a:t>
            </a:r>
            <a:r>
              <a:rPr lang="en-US" altLang="en-US" sz="2400" smtClean="0">
                <a:latin typeface="Constantia" pitchFamily="18" charset="0"/>
              </a:rPr>
              <a:t>. </a:t>
            </a:r>
          </a:p>
          <a:p>
            <a:pPr marL="0" indent="0" eaLnBrk="1" hangingPunct="1"/>
            <a:r>
              <a:rPr lang="en-US" altLang="en-US" sz="2400" b="1" smtClean="0">
                <a:latin typeface="Constantia" pitchFamily="18" charset="0"/>
              </a:rPr>
              <a:t>by the formal and informal education we receive.</a:t>
            </a:r>
          </a:p>
          <a:p>
            <a:pPr marL="0" indent="0" eaLnBrk="1" hangingPunct="1"/>
            <a:r>
              <a:rPr lang="en-US" altLang="en-US" sz="2400" b="1" smtClean="0">
                <a:latin typeface="Constantia" pitchFamily="18" charset="0"/>
              </a:rPr>
              <a:t>the social environment influences individual behavior through the imposition or communication of societal norms.</a:t>
            </a:r>
          </a:p>
          <a:p>
            <a:pPr marL="0" indent="0" eaLnBrk="1" hangingPunct="1"/>
            <a:r>
              <a:rPr lang="en-US" altLang="en-US" sz="2400" b="1" smtClean="0">
                <a:latin typeface="Constantia" pitchFamily="18" charset="0"/>
              </a:rPr>
              <a:t>by the narratives carried out in  kids’ fables, movies, TV, social media, popular heroes.</a:t>
            </a:r>
          </a:p>
          <a:p>
            <a:pPr marL="0" indent="0" eaLnBrk="1" hangingPunct="1"/>
            <a:r>
              <a:rPr lang="en-US" altLang="en-US" sz="2400" b="1" smtClean="0">
                <a:latin typeface="Constantia" pitchFamily="18" charset="0"/>
              </a:rPr>
              <a:t>By the social relationships with significant others and all that we introject and becomes part of our personality. </a:t>
            </a:r>
          </a:p>
          <a:p>
            <a:pPr marL="0" indent="0" eaLnBrk="1" hangingPunct="1">
              <a:buFont typeface="Wingdings 2" pitchFamily="18" charset="2"/>
              <a:buNone/>
            </a:pPr>
            <a:endParaRPr lang="en-US" altLang="en-US" sz="2400" smtClean="0">
              <a:cs typeface="Arial"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Placeholder 2"/>
          <p:cNvSpPr>
            <a:spLocks noGrp="1"/>
          </p:cNvSpPr>
          <p:nvPr>
            <p:ph type="body" idx="1"/>
          </p:nvPr>
        </p:nvSpPr>
        <p:spPr>
          <a:xfrm>
            <a:off x="381000" y="1143000"/>
            <a:ext cx="8305800" cy="5410200"/>
          </a:xfrm>
        </p:spPr>
        <p:txBody>
          <a:bodyPr/>
          <a:lstStyle/>
          <a:p>
            <a:pPr eaLnBrk="1" hangingPunct="1"/>
            <a:r>
              <a:rPr lang="en-US" altLang="en-US" sz="3200" smtClean="0">
                <a:cs typeface="Arial" charset="0"/>
              </a:rPr>
              <a:t>We need to be aware of how we construe our experiences of what we call reality: the relationship with ourselves, others, and the world.</a:t>
            </a:r>
            <a:endParaRPr lang="it-IT" altLang="en-US" sz="3200" smtClean="0">
              <a:cs typeface="Arial" charset="0"/>
            </a:endParaRPr>
          </a:p>
          <a:p>
            <a:pPr eaLnBrk="1" hangingPunct="1"/>
            <a:endParaRPr lang="en-US" altLang="en-US" sz="3200" b="1" smtClean="0">
              <a:cs typeface="Arial" charset="0"/>
            </a:endParaRPr>
          </a:p>
        </p:txBody>
      </p:sp>
      <p:pic>
        <p:nvPicPr>
          <p:cNvPr id="28675" name="Picture 10" descr="EarthInHand.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447800"/>
            <a:ext cx="9144000" cy="6292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Placeholder 2"/>
          <p:cNvSpPr>
            <a:spLocks noGrp="1"/>
          </p:cNvSpPr>
          <p:nvPr>
            <p:ph type="body" idx="1"/>
          </p:nvPr>
        </p:nvSpPr>
        <p:spPr>
          <a:xfrm>
            <a:off x="530225" y="1295400"/>
            <a:ext cx="7772400" cy="3619500"/>
          </a:xfrm>
        </p:spPr>
        <p:txBody>
          <a:bodyPr/>
          <a:lstStyle/>
          <a:p>
            <a:pPr eaLnBrk="1" hangingPunct="1"/>
            <a:r>
              <a:rPr lang="it-IT" altLang="en-US" sz="3200" smtClean="0">
                <a:cs typeface="Arial" charset="0"/>
              </a:rPr>
              <a:t>We  need </a:t>
            </a:r>
            <a:r>
              <a:rPr lang="it-IT" altLang="en-US" sz="3200" smtClean="0">
                <a:solidFill>
                  <a:srgbClr val="CC0000"/>
                </a:solidFill>
                <a:cs typeface="Arial" charset="0"/>
              </a:rPr>
              <a:t> </a:t>
            </a:r>
            <a:r>
              <a:rPr lang="it-IT" altLang="en-US" sz="3200" b="1" smtClean="0">
                <a:cs typeface="Arial" charset="0"/>
              </a:rPr>
              <a:t>more</a:t>
            </a:r>
            <a:r>
              <a:rPr lang="it-IT" altLang="en-US" sz="3200" smtClean="0">
                <a:cs typeface="Arial" charset="0"/>
              </a:rPr>
              <a:t> people that relate to themselves, to others and to the planet with </a:t>
            </a:r>
            <a:r>
              <a:rPr lang="it-IT" altLang="en-US" sz="3200" b="1" smtClean="0">
                <a:cs typeface="Arial" charset="0"/>
              </a:rPr>
              <a:t>more </a:t>
            </a:r>
          </a:p>
          <a:p>
            <a:pPr eaLnBrk="1" hangingPunct="1"/>
            <a:r>
              <a:rPr lang="it-IT" altLang="en-US" sz="3200" b="1" smtClean="0">
                <a:cs typeface="Arial" charset="0"/>
              </a:rPr>
              <a:t>Respect </a:t>
            </a:r>
          </a:p>
          <a:p>
            <a:pPr eaLnBrk="1" hangingPunct="1"/>
            <a:r>
              <a:rPr lang="it-IT" altLang="en-US" sz="3200" b="1" smtClean="0">
                <a:cs typeface="Arial" charset="0"/>
              </a:rPr>
              <a:t>Empathy</a:t>
            </a:r>
          </a:p>
          <a:p>
            <a:pPr eaLnBrk="1" hangingPunct="1"/>
            <a:r>
              <a:rPr lang="it-IT" altLang="en-US" sz="3200" b="1" smtClean="0">
                <a:cs typeface="Arial" charset="0"/>
              </a:rPr>
              <a:t>Authenticity/congruence (deep contact)</a:t>
            </a:r>
          </a:p>
          <a:p>
            <a:pPr eaLnBrk="1" hangingPunct="1"/>
            <a:endParaRPr lang="en-US" altLang="en-US" sz="3200" b="1" smtClean="0">
              <a:cs typeface="Arial" charset="0"/>
            </a:endParaRPr>
          </a:p>
        </p:txBody>
      </p:sp>
      <p:pic>
        <p:nvPicPr>
          <p:cNvPr id="29699" name="Picture 4" descr="EarthInHand.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495800" y="4073525"/>
            <a:ext cx="4648200" cy="324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Placeholder 2"/>
          <p:cNvSpPr>
            <a:spLocks noGrp="1"/>
          </p:cNvSpPr>
          <p:nvPr>
            <p:ph type="body" idx="1"/>
          </p:nvPr>
        </p:nvSpPr>
        <p:spPr>
          <a:xfrm>
            <a:off x="1295400" y="1828800"/>
            <a:ext cx="6629400" cy="3962400"/>
          </a:xfrm>
        </p:spPr>
        <p:txBody>
          <a:bodyPr/>
          <a:lstStyle/>
          <a:p>
            <a:pPr algn="ctr" eaLnBrk="1" hangingPunct="1"/>
            <a:r>
              <a:rPr lang="en-US" altLang="en-US" sz="3600" smtClean="0">
                <a:cs typeface="Arial" charset="0"/>
              </a:rPr>
              <a:t>How can we </a:t>
            </a:r>
          </a:p>
          <a:p>
            <a:pPr algn="ctr" eaLnBrk="1" hangingPunct="1"/>
            <a:r>
              <a:rPr lang="en-US" altLang="en-US" sz="3600" smtClean="0">
                <a:cs typeface="Arial" charset="0"/>
              </a:rPr>
              <a:t>protect and promote human capital, individuality, resilience </a:t>
            </a:r>
          </a:p>
          <a:p>
            <a:pPr algn="ctr" eaLnBrk="1" hangingPunct="1"/>
            <a:r>
              <a:rPr lang="en-US" altLang="en-US" sz="3600" smtClean="0">
                <a:cs typeface="Arial" charset="0"/>
              </a:rPr>
              <a:t>and </a:t>
            </a:r>
          </a:p>
          <a:p>
            <a:pPr algn="ctr" eaLnBrk="1" hangingPunct="1"/>
            <a:r>
              <a:rPr lang="en-US" altLang="en-US" sz="3600" smtClean="0">
                <a:cs typeface="Arial" charset="0"/>
              </a:rPr>
              <a:t>Fully Functioning Persons?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1000" y="914400"/>
            <a:ext cx="8610600" cy="5867400"/>
          </a:xfrm>
          <a:ln>
            <a:miter lim="800000"/>
            <a:headEnd/>
            <a:tailEnd/>
          </a:ln>
          <a:extLst/>
        </p:spPr>
        <p:txBody>
          <a:bodyPr>
            <a:noAutofit/>
          </a:bodyPr>
          <a:lstStyle/>
          <a:p>
            <a:pPr eaLnBrk="1" fontAlgn="auto" hangingPunct="1">
              <a:spcAft>
                <a:spcPts val="0"/>
              </a:spcAft>
              <a:buClr>
                <a:schemeClr val="accent3"/>
              </a:buClr>
              <a:buFont typeface="Wingdings 2"/>
              <a:buNone/>
              <a:defRPr/>
            </a:pPr>
            <a:r>
              <a:rPr lang="en-US" sz="2800" dirty="0" smtClean="0">
                <a:latin typeface="Arial" pitchFamily="34" charset="0"/>
                <a:cs typeface="Arial" pitchFamily="34" charset="0"/>
              </a:rPr>
              <a:t>By fostering the conditions that protect and promote individuality  in all the processes of the construction of  reality, identity, social roles and behaviors. </a:t>
            </a:r>
          </a:p>
          <a:p>
            <a:pPr eaLnBrk="1" fontAlgn="auto" hangingPunct="1">
              <a:spcAft>
                <a:spcPts val="0"/>
              </a:spcAft>
              <a:buClr>
                <a:schemeClr val="accent3"/>
              </a:buClr>
              <a:buFont typeface="Wingdings 2"/>
              <a:buNone/>
              <a:defRPr/>
            </a:pPr>
            <a:r>
              <a:rPr lang="en-US" sz="2800" dirty="0" smtClean="0">
                <a:latin typeface="Arial" pitchFamily="34" charset="0"/>
                <a:cs typeface="Arial" pitchFamily="34" charset="0"/>
              </a:rPr>
              <a:t>By relating to others in respectful, empathic, genuine and congruent ways and applying them as the relational foundations in:</a:t>
            </a:r>
          </a:p>
          <a:p>
            <a:pPr marL="5120640" lvl="8">
              <a:spcBef>
                <a:spcPts val="600"/>
              </a:spcBef>
              <a:defRPr/>
            </a:pPr>
            <a:r>
              <a:rPr lang="en-US" sz="2800" b="1" i="1" dirty="0" smtClean="0">
                <a:solidFill>
                  <a:schemeClr val="bg1"/>
                </a:solidFill>
                <a:latin typeface="Arial" pitchFamily="34" charset="0"/>
                <a:cs typeface="Arial" pitchFamily="34" charset="0"/>
              </a:rPr>
              <a:t>Parenting </a:t>
            </a:r>
          </a:p>
          <a:p>
            <a:pPr marL="5120640" lvl="8">
              <a:spcBef>
                <a:spcPts val="600"/>
              </a:spcBef>
              <a:defRPr/>
            </a:pPr>
            <a:r>
              <a:rPr lang="en-US" sz="2800" b="1" i="1" dirty="0" smtClean="0">
                <a:solidFill>
                  <a:schemeClr val="bg1"/>
                </a:solidFill>
                <a:latin typeface="Arial" pitchFamily="34" charset="0"/>
                <a:cs typeface="Arial" pitchFamily="34" charset="0"/>
              </a:rPr>
              <a:t>Schooling</a:t>
            </a:r>
          </a:p>
          <a:p>
            <a:pPr marL="5120640" lvl="8">
              <a:spcBef>
                <a:spcPts val="600"/>
              </a:spcBef>
              <a:defRPr/>
            </a:pPr>
            <a:r>
              <a:rPr lang="en-US" sz="2800" b="1" i="1" dirty="0" smtClean="0">
                <a:solidFill>
                  <a:schemeClr val="bg1"/>
                </a:solidFill>
                <a:latin typeface="Arial" pitchFamily="34" charset="0"/>
                <a:cs typeface="Arial" pitchFamily="34" charset="0"/>
              </a:rPr>
              <a:t>Workplaces</a:t>
            </a:r>
          </a:p>
          <a:p>
            <a:pPr marL="5120640" lvl="8">
              <a:spcBef>
                <a:spcPts val="600"/>
              </a:spcBef>
              <a:defRPr/>
            </a:pPr>
            <a:r>
              <a:rPr lang="en-US" sz="2800" b="1" i="1" dirty="0" smtClean="0">
                <a:solidFill>
                  <a:schemeClr val="bg1"/>
                </a:solidFill>
                <a:latin typeface="Arial" pitchFamily="34" charset="0"/>
                <a:cs typeface="Arial" pitchFamily="34" charset="0"/>
              </a:rPr>
              <a:t>Community</a:t>
            </a:r>
          </a:p>
          <a:p>
            <a:pPr marL="5120640" lvl="8">
              <a:spcBef>
                <a:spcPts val="600"/>
              </a:spcBef>
              <a:defRPr/>
            </a:pPr>
            <a:r>
              <a:rPr lang="en-US" sz="2800" b="1" i="1" dirty="0" smtClean="0">
                <a:solidFill>
                  <a:schemeClr val="bg1"/>
                </a:solidFill>
                <a:latin typeface="Arial" pitchFamily="34" charset="0"/>
                <a:cs typeface="Arial" pitchFamily="34" charset="0"/>
              </a:rPr>
              <a:t>Society </a:t>
            </a:r>
          </a:p>
          <a:p>
            <a:pPr marL="5120640" lvl="8">
              <a:spcBef>
                <a:spcPts val="600"/>
              </a:spcBef>
              <a:defRPr/>
            </a:pPr>
            <a:r>
              <a:rPr lang="en-US" sz="2800" b="1" i="1" dirty="0" smtClean="0">
                <a:solidFill>
                  <a:schemeClr val="bg1"/>
                </a:solidFill>
                <a:latin typeface="Arial" pitchFamily="34" charset="0"/>
                <a:cs typeface="Arial" pitchFamily="34" charset="0"/>
              </a:rPr>
              <a:t>Culture</a:t>
            </a:r>
          </a:p>
          <a:p>
            <a:pPr marL="3931920" indent="-182880" eaLnBrk="1" fontAlgn="auto" hangingPunct="1">
              <a:spcBef>
                <a:spcPts val="600"/>
              </a:spcBef>
              <a:spcAft>
                <a:spcPts val="0"/>
              </a:spcAft>
              <a:buClr>
                <a:schemeClr val="accent3"/>
              </a:buClr>
              <a:buFont typeface="Wingdings 2"/>
              <a:buNone/>
              <a:defRPr/>
            </a:pPr>
            <a:endParaRPr lang="en-US"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Placeholder 2"/>
          <p:cNvSpPr>
            <a:spLocks noGrp="1"/>
          </p:cNvSpPr>
          <p:nvPr>
            <p:ph type="body" idx="1"/>
          </p:nvPr>
        </p:nvSpPr>
        <p:spPr>
          <a:xfrm>
            <a:off x="609600" y="1333500"/>
            <a:ext cx="7772400" cy="4533900"/>
          </a:xfrm>
        </p:spPr>
        <p:txBody>
          <a:bodyPr/>
          <a:lstStyle/>
          <a:p>
            <a:pPr algn="ctr" eaLnBrk="1" hangingPunct="1"/>
            <a:r>
              <a:rPr lang="en-US" altLang="en-US" sz="4400" i="1" smtClean="0">
                <a:cs typeface="Arial" charset="0"/>
              </a:rPr>
              <a:t>Each of us is part of the daily social construction of reality. </a:t>
            </a:r>
          </a:p>
          <a:p>
            <a:pPr algn="ctr" eaLnBrk="1" hangingPunct="1"/>
            <a:endParaRPr lang="en-US" altLang="en-US" sz="2400" i="1" smtClean="0">
              <a:cs typeface="Arial" charset="0"/>
            </a:endParaRPr>
          </a:p>
          <a:p>
            <a:pPr algn="ctr" eaLnBrk="1" hangingPunct="1"/>
            <a:r>
              <a:rPr lang="en-US" altLang="en-US" sz="4400" b="1" i="1" smtClean="0">
                <a:solidFill>
                  <a:srgbClr val="0000FF"/>
                </a:solidFill>
                <a:cs typeface="Arial" charset="0"/>
              </a:rPr>
              <a:t>Are we part of the solution </a:t>
            </a:r>
          </a:p>
          <a:p>
            <a:pPr algn="ctr" eaLnBrk="1" hangingPunct="1"/>
            <a:r>
              <a:rPr lang="en-US" altLang="en-US" sz="4400" i="1" smtClean="0">
                <a:cs typeface="Arial" charset="0"/>
              </a:rPr>
              <a:t>or </a:t>
            </a:r>
          </a:p>
          <a:p>
            <a:pPr algn="ctr" eaLnBrk="1" hangingPunct="1"/>
            <a:r>
              <a:rPr lang="en-US" altLang="en-US" sz="4400" b="1" i="1" smtClean="0">
                <a:solidFill>
                  <a:schemeClr val="bg1"/>
                </a:solidFill>
                <a:cs typeface="Arial" charset="0"/>
              </a:rPr>
              <a:t>are we part of the problem?</a:t>
            </a:r>
            <a:r>
              <a:rPr lang="en-US" altLang="en-US" sz="4400" smtClean="0">
                <a:cs typeface="Arial" charset="0"/>
              </a:rPr>
              <a:t> </a:t>
            </a:r>
          </a:p>
          <a:p>
            <a:pPr algn="ctr" eaLnBrk="1" hangingPunct="1"/>
            <a:endParaRPr lang="en-US" altLang="en-US" sz="4400" smtClean="0">
              <a:cs typeface="Arial"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Placeholder 2"/>
          <p:cNvSpPr>
            <a:spLocks noGrp="1"/>
          </p:cNvSpPr>
          <p:nvPr>
            <p:ph type="body" idx="1"/>
          </p:nvPr>
        </p:nvSpPr>
        <p:spPr>
          <a:xfrm>
            <a:off x="685800" y="1143000"/>
            <a:ext cx="7772400" cy="4953000"/>
          </a:xfrm>
        </p:spPr>
        <p:txBody>
          <a:bodyPr/>
          <a:lstStyle/>
          <a:p>
            <a:pPr algn="ctr" eaLnBrk="1" hangingPunct="1">
              <a:lnSpc>
                <a:spcPct val="90000"/>
              </a:lnSpc>
            </a:pPr>
            <a:r>
              <a:rPr lang="en-US" altLang="en-US" sz="3200" smtClean="0">
                <a:cs typeface="Arial" charset="0"/>
              </a:rPr>
              <a:t>Alberto Zucconi </a:t>
            </a:r>
          </a:p>
          <a:p>
            <a:pPr algn="ctr" eaLnBrk="1" hangingPunct="1">
              <a:lnSpc>
                <a:spcPct val="90000"/>
              </a:lnSpc>
            </a:pPr>
            <a:r>
              <a:rPr lang="en-US" altLang="en-US" sz="3200" smtClean="0">
                <a:cs typeface="Arial" charset="0"/>
              </a:rPr>
              <a:t>World Academy of Art and Science</a:t>
            </a:r>
          </a:p>
          <a:p>
            <a:pPr algn="ctr" eaLnBrk="1" hangingPunct="1">
              <a:lnSpc>
                <a:spcPct val="90000"/>
              </a:lnSpc>
            </a:pPr>
            <a:r>
              <a:rPr lang="en-US" altLang="en-US" sz="3200" smtClean="0">
                <a:cs typeface="Arial" charset="0"/>
              </a:rPr>
              <a:t>www.worldacademy.org</a:t>
            </a:r>
          </a:p>
          <a:p>
            <a:pPr algn="ctr" eaLnBrk="1" hangingPunct="1">
              <a:lnSpc>
                <a:spcPct val="90000"/>
              </a:lnSpc>
            </a:pPr>
            <a:r>
              <a:rPr lang="en-US" altLang="en-US" sz="3200" smtClean="0">
                <a:cs typeface="Arial" charset="0"/>
              </a:rPr>
              <a:t>World University Consortium </a:t>
            </a:r>
          </a:p>
          <a:p>
            <a:pPr algn="ctr" eaLnBrk="1" hangingPunct="1">
              <a:lnSpc>
                <a:spcPct val="90000"/>
              </a:lnSpc>
            </a:pPr>
            <a:r>
              <a:rPr lang="en-US" altLang="en-US" sz="3200" smtClean="0">
                <a:cs typeface="Arial" charset="0"/>
              </a:rPr>
              <a:t>www.wunicon.org</a:t>
            </a:r>
          </a:p>
          <a:p>
            <a:pPr algn="ctr" eaLnBrk="1" hangingPunct="1">
              <a:lnSpc>
                <a:spcPct val="90000"/>
              </a:lnSpc>
            </a:pPr>
            <a:r>
              <a:rPr lang="en-US" altLang="en-US" sz="3200" smtClean="0">
                <a:cs typeface="Arial" charset="0"/>
              </a:rPr>
              <a:t>Person Centered Approach Institute (IACP) </a:t>
            </a:r>
          </a:p>
          <a:p>
            <a:pPr algn="ctr" eaLnBrk="1" hangingPunct="1">
              <a:lnSpc>
                <a:spcPct val="90000"/>
              </a:lnSpc>
            </a:pPr>
            <a:r>
              <a:rPr lang="en-US" altLang="en-US" sz="3200" smtClean="0">
                <a:cs typeface="Arial" charset="0"/>
              </a:rPr>
              <a:t>www.iacp.it</a:t>
            </a:r>
          </a:p>
          <a:p>
            <a:pPr algn="ctr" eaLnBrk="1" hangingPunct="1">
              <a:lnSpc>
                <a:spcPct val="90000"/>
              </a:lnSpc>
            </a:pPr>
            <a:r>
              <a:rPr lang="en-US" altLang="en-US" sz="3200" smtClean="0">
                <a:cs typeface="Arial" charset="0"/>
              </a:rPr>
              <a:t>azucconi@iacp.it</a:t>
            </a:r>
          </a:p>
          <a:p>
            <a:pPr algn="ctr" eaLnBrk="1" hangingPunct="1">
              <a:lnSpc>
                <a:spcPct val="90000"/>
              </a:lnSpc>
            </a:pPr>
            <a:endParaRPr lang="en-US" altLang="en-US" sz="3200" smtClean="0">
              <a:cs typeface="Arial" charset="0"/>
            </a:endParaRPr>
          </a:p>
        </p:txBody>
      </p:sp>
      <p:sp>
        <p:nvSpPr>
          <p:cNvPr id="4" name="Rectangle 3"/>
          <p:cNvSpPr/>
          <p:nvPr/>
        </p:nvSpPr>
        <p:spPr>
          <a:xfrm>
            <a:off x="0" y="6172200"/>
            <a:ext cx="9144000" cy="685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33796" name="Picture 5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4325" y="6334125"/>
            <a:ext cx="27178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ChangeArrowheads="1"/>
          </p:cNvSpPr>
          <p:nvPr/>
        </p:nvSpPr>
        <p:spPr bwMode="auto">
          <a:xfrm>
            <a:off x="457200" y="533400"/>
            <a:ext cx="8229600" cy="478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0BD0D9"/>
              </a:buClr>
              <a:buSzPct val="95000"/>
              <a:buFont typeface="Wingdings 2" pitchFamily="18" charset="2"/>
              <a:buChar char=""/>
              <a:defRPr sz="2600">
                <a:solidFill>
                  <a:schemeClr val="tx1"/>
                </a:solidFill>
                <a:latin typeface="Arial" charset="0"/>
              </a:defRPr>
            </a:lvl1pPr>
            <a:lvl2pPr marL="742950" indent="-285750" eaLnBrk="0" hangingPunct="0">
              <a:spcBef>
                <a:spcPct val="20000"/>
              </a:spcBef>
              <a:buClr>
                <a:schemeClr val="accent1"/>
              </a:buClr>
              <a:buSzPct val="85000"/>
              <a:buFont typeface="Wingdings 2" pitchFamily="18" charset="2"/>
              <a:buChar char=""/>
              <a:defRPr sz="2400">
                <a:solidFill>
                  <a:schemeClr val="tx1"/>
                </a:solidFill>
                <a:latin typeface="Arial" charset="0"/>
              </a:defRPr>
            </a:lvl2pPr>
            <a:lvl3pPr marL="1143000" indent="-228600" eaLnBrk="0" hangingPunct="0">
              <a:spcBef>
                <a:spcPct val="20000"/>
              </a:spcBef>
              <a:buClr>
                <a:schemeClr val="accent2"/>
              </a:buClr>
              <a:buSzPct val="70000"/>
              <a:buFont typeface="Wingdings 2" pitchFamily="18" charset="2"/>
              <a:buChar char=""/>
              <a:defRPr sz="2100">
                <a:solidFill>
                  <a:schemeClr val="tx1"/>
                </a:solidFill>
                <a:latin typeface="Arial" charset="0"/>
              </a:defRPr>
            </a:lvl3pPr>
            <a:lvl4pPr marL="1600200" indent="-228600" eaLnBrk="0" hangingPunct="0">
              <a:spcBef>
                <a:spcPct val="20000"/>
              </a:spcBef>
              <a:buClr>
                <a:srgbClr val="0BD0D9"/>
              </a:buClr>
              <a:buSzPct val="65000"/>
              <a:buFont typeface="Wingdings 2" pitchFamily="18" charset="2"/>
              <a:buChar char=""/>
              <a:defRPr sz="2000">
                <a:solidFill>
                  <a:schemeClr val="tx1"/>
                </a:solidFill>
                <a:latin typeface="Arial" charset="0"/>
              </a:defRPr>
            </a:lvl4pPr>
            <a:lvl5pPr marL="2057400" indent="-228600" eaLnBrk="0" hangingPunct="0">
              <a:spcBef>
                <a:spcPct val="20000"/>
              </a:spcBef>
              <a:buClr>
                <a:srgbClr val="10CF9B"/>
              </a:buClr>
              <a:buSzPct val="65000"/>
              <a:buFont typeface="Wingdings 2" pitchFamily="18" charset="2"/>
              <a:buChar char=""/>
              <a:defRPr sz="2000">
                <a:solidFill>
                  <a:schemeClr val="tx1"/>
                </a:solidFill>
                <a:latin typeface="Arial" charset="0"/>
              </a:defRPr>
            </a:lvl5pPr>
            <a:lvl6pPr marL="25146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Arial" charset="0"/>
              </a:defRPr>
            </a:lvl6pPr>
            <a:lvl7pPr marL="29718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Arial" charset="0"/>
              </a:defRPr>
            </a:lvl7pPr>
            <a:lvl8pPr marL="34290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Arial" charset="0"/>
              </a:defRPr>
            </a:lvl8pPr>
            <a:lvl9pPr marL="38862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Arial" charset="0"/>
              </a:defRPr>
            </a:lvl9pPr>
          </a:lstStyle>
          <a:p>
            <a:pPr eaLnBrk="1" hangingPunct="1">
              <a:spcBef>
                <a:spcPct val="0"/>
              </a:spcBef>
              <a:buClrTx/>
              <a:buSzTx/>
              <a:buFontTx/>
              <a:buNone/>
            </a:pPr>
            <a:r>
              <a:rPr lang="en-US" altLang="en-US" sz="2800">
                <a:latin typeface="Times New Roman" pitchFamily="18" charset="0"/>
              </a:rPr>
              <a:t>What is perceived as </a:t>
            </a:r>
            <a:r>
              <a:rPr lang="en-US" altLang="en-US" sz="2800" b="1">
                <a:latin typeface="Times New Roman" pitchFamily="18" charset="0"/>
              </a:rPr>
              <a:t>real</a:t>
            </a:r>
            <a:r>
              <a:rPr lang="en-US" altLang="en-US" sz="2800">
                <a:latin typeface="Times New Roman" pitchFamily="18" charset="0"/>
              </a:rPr>
              <a:t> varies from society to society and is produced, transmitted and conserved through social processes. </a:t>
            </a:r>
          </a:p>
          <a:p>
            <a:pPr eaLnBrk="1" hangingPunct="1">
              <a:spcBef>
                <a:spcPct val="0"/>
              </a:spcBef>
              <a:buClrTx/>
              <a:buSzTx/>
              <a:buFontTx/>
              <a:buNone/>
            </a:pPr>
            <a:r>
              <a:rPr lang="en-US" altLang="en-US" sz="2800">
                <a:latin typeface="Times New Roman" pitchFamily="18" charset="0"/>
              </a:rPr>
              <a:t>Our perception of reality is largely modeled from beliefs and assumptions that are  typical of the society and culture to which we belong. What we know, what we consider true and right, the behaviors we adopt, are  all influenced by the social/cultural environment in which we live. This process happens through the internalization of a “reality” that occurs during the socialization process. </a:t>
            </a:r>
            <a:endParaRPr lang="it-IT" altLang="en-US" sz="2800">
              <a:latin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Placeholder 2"/>
          <p:cNvSpPr>
            <a:spLocks noGrp="1"/>
          </p:cNvSpPr>
          <p:nvPr>
            <p:ph type="body" idx="4294967295"/>
          </p:nvPr>
        </p:nvSpPr>
        <p:spPr>
          <a:xfrm>
            <a:off x="-152400" y="609600"/>
            <a:ext cx="8686800" cy="5486400"/>
          </a:xfrm>
        </p:spPr>
        <p:txBody>
          <a:bodyPr lIns="45720" rIns="45720"/>
          <a:lstStyle/>
          <a:p>
            <a:pPr marL="1143000" lvl="2" indent="-228600" eaLnBrk="1" hangingPunct="1">
              <a:buFont typeface="Wingdings 2" pitchFamily="18" charset="2"/>
              <a:buNone/>
            </a:pPr>
            <a:r>
              <a:rPr lang="en-US" altLang="en-US" sz="2400" b="1" smtClean="0">
                <a:latin typeface="Times New Roman" pitchFamily="18" charset="0"/>
              </a:rPr>
              <a:t>In other words cultures, societies and individuals construe the meaning of experience.</a:t>
            </a:r>
          </a:p>
          <a:p>
            <a:pPr marL="1143000" lvl="2" indent="-228600" eaLnBrk="1" hangingPunct="1">
              <a:buFont typeface="Wingdings 2" pitchFamily="18" charset="2"/>
              <a:buNone/>
            </a:pPr>
            <a:r>
              <a:rPr lang="en-US" altLang="en-US" sz="2400" b="1" smtClean="0">
                <a:latin typeface="Times New Roman" pitchFamily="18" charset="0"/>
              </a:rPr>
              <a:t>This is done through various processes that are reciprocally influencing each other.</a:t>
            </a:r>
          </a:p>
          <a:p>
            <a:pPr marL="1143000" lvl="2" indent="-228600" eaLnBrk="1" hangingPunct="1">
              <a:buFont typeface="Wingdings 2" pitchFamily="18" charset="2"/>
              <a:buNone/>
            </a:pPr>
            <a:endParaRPr lang="en-US" altLang="en-US" sz="2400" b="1" smtClean="0">
              <a:latin typeface="Times New Roman" pitchFamily="18" charset="0"/>
            </a:endParaRPr>
          </a:p>
          <a:p>
            <a:pPr marL="1143000" lvl="2" indent="-228600" eaLnBrk="1" hangingPunct="1">
              <a:buFont typeface="Wingdings 2" pitchFamily="18" charset="2"/>
              <a:buNone/>
            </a:pPr>
            <a:r>
              <a:rPr lang="en-US" altLang="en-US" sz="2400" b="1" smtClean="0">
                <a:latin typeface="Times New Roman" pitchFamily="18" charset="0"/>
              </a:rPr>
              <a:t>Example: Both brother and sister will be raised by a mother who is incapable of offering deep and reassuring contact; both children may develop an insecure  relational style, but the culture in which they grow may  evaluate differently the same trait, the same relational style may be considered socially acceptable for one of the genders and not  for the other.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Placeholder 2"/>
          <p:cNvSpPr>
            <a:spLocks noGrp="1"/>
          </p:cNvSpPr>
          <p:nvPr>
            <p:ph type="body" idx="4294967295"/>
          </p:nvPr>
        </p:nvSpPr>
        <p:spPr>
          <a:xfrm>
            <a:off x="685800" y="838200"/>
            <a:ext cx="7772400" cy="5029200"/>
          </a:xfrm>
        </p:spPr>
        <p:txBody>
          <a:bodyPr lIns="45720" rIns="45720"/>
          <a:lstStyle/>
          <a:p>
            <a:pPr marL="0" indent="0" eaLnBrk="1" hangingPunct="1">
              <a:buFont typeface="Wingdings 2" pitchFamily="18" charset="2"/>
              <a:buNone/>
            </a:pPr>
            <a:r>
              <a:rPr lang="en-US" altLang="en-US" b="1" smtClean="0">
                <a:latin typeface="Constantia" pitchFamily="18" charset="0"/>
              </a:rPr>
              <a:t>This occurs largely without an awareness that the</a:t>
            </a:r>
          </a:p>
          <a:p>
            <a:pPr marL="0" indent="0" eaLnBrk="1" hangingPunct="1">
              <a:buFont typeface="Wingdings 2" pitchFamily="18" charset="2"/>
              <a:buNone/>
            </a:pPr>
            <a:endParaRPr lang="en-US" altLang="en-US" b="1" smtClean="0">
              <a:latin typeface="Constantia" pitchFamily="18" charset="0"/>
            </a:endParaRPr>
          </a:p>
          <a:p>
            <a:pPr marL="0" indent="0" eaLnBrk="1" hangingPunct="1">
              <a:buFont typeface="Wingdings 2" pitchFamily="18" charset="2"/>
              <a:buNone/>
            </a:pPr>
            <a:r>
              <a:rPr lang="en-US" altLang="en-US" b="1" smtClean="0">
                <a:latin typeface="Constantia" pitchFamily="18" charset="0"/>
              </a:rPr>
              <a:t>“</a:t>
            </a:r>
            <a:r>
              <a:rPr lang="en-US" altLang="en-US" b="1" i="1" smtClean="0">
                <a:latin typeface="Constantia" pitchFamily="18" charset="0"/>
              </a:rPr>
              <a:t>The world of everyday life is not only taken for granted as </a:t>
            </a:r>
            <a:r>
              <a:rPr lang="en-US" altLang="en-US" b="1" i="1" smtClean="0">
                <a:solidFill>
                  <a:schemeClr val="hlink"/>
                </a:solidFill>
                <a:latin typeface="Constantia" pitchFamily="18" charset="0"/>
              </a:rPr>
              <a:t>reality</a:t>
            </a:r>
            <a:r>
              <a:rPr lang="en-US" altLang="en-US" b="1" i="1" smtClean="0">
                <a:latin typeface="Constantia" pitchFamily="18" charset="0"/>
              </a:rPr>
              <a:t> by ordinary members of society in the subjectively meaningful conduct of their lives. It is a world originated in their  thought and  actions, and</a:t>
            </a:r>
            <a:r>
              <a:rPr lang="en-US" altLang="en-US" b="1" i="1" smtClean="0">
                <a:solidFill>
                  <a:srgbClr val="CC0000"/>
                </a:solidFill>
                <a:latin typeface="Constantia" pitchFamily="18" charset="0"/>
              </a:rPr>
              <a:t> </a:t>
            </a:r>
            <a:r>
              <a:rPr lang="en-US" altLang="en-US" b="1" i="1" smtClean="0">
                <a:latin typeface="Constantia" pitchFamily="18" charset="0"/>
              </a:rPr>
              <a:t>is maintained as real by these</a:t>
            </a:r>
            <a:r>
              <a:rPr lang="en-US" altLang="en-US" b="1" smtClean="0">
                <a:latin typeface="Constantia" pitchFamily="18" charset="0"/>
              </a:rPr>
              <a:t>.” </a:t>
            </a:r>
          </a:p>
          <a:p>
            <a:pPr marL="0" indent="0" eaLnBrk="1" hangingPunct="1"/>
            <a:endParaRPr lang="en-US" altLang="en-US" b="1" smtClean="0">
              <a:latin typeface="Constantia" pitchFamily="18" charset="0"/>
            </a:endParaRPr>
          </a:p>
          <a:p>
            <a:pPr marL="0" indent="0" eaLnBrk="1" hangingPunct="1">
              <a:buFont typeface="Wingdings 2" pitchFamily="18" charset="2"/>
              <a:buNone/>
            </a:pPr>
            <a:r>
              <a:rPr lang="en-US" altLang="en-US" smtClean="0">
                <a:latin typeface="Constantia" pitchFamily="18" charset="0"/>
              </a:rPr>
              <a:t>(Berger &amp; Luckmann, 1966, page 19)</a:t>
            </a:r>
            <a:endParaRPr lang="en-GB" altLang="en-US" smtClean="0">
              <a:latin typeface="Constantia" pitchFamily="18" charset="0"/>
            </a:endParaRPr>
          </a:p>
          <a:p>
            <a:pPr marL="0" indent="0" eaLnBrk="1" hangingPunct="1"/>
            <a:endParaRPr lang="it-IT" altLang="en-US" b="1" smtClean="0">
              <a:solidFill>
                <a:srgbClr val="333399"/>
              </a:solidFill>
              <a:latin typeface="Constantia" pitchFamily="18" charset="0"/>
            </a:endParaRPr>
          </a:p>
          <a:p>
            <a:pPr marL="1143000" lvl="2" indent="-228600" eaLnBrk="1" hangingPunct="1">
              <a:buFont typeface="Wingdings 2" pitchFamily="18" charset="2"/>
              <a:buNone/>
            </a:pPr>
            <a:endParaRPr lang="en-US" altLang="en-US" sz="2500" b="1" smtClean="0">
              <a:latin typeface="Constantia"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Placeholder 2"/>
          <p:cNvSpPr>
            <a:spLocks noGrp="1"/>
          </p:cNvSpPr>
          <p:nvPr>
            <p:ph type="body" idx="4294967295"/>
          </p:nvPr>
        </p:nvSpPr>
        <p:spPr>
          <a:xfrm>
            <a:off x="685800" y="838200"/>
            <a:ext cx="7772400" cy="5029200"/>
          </a:xfrm>
        </p:spPr>
        <p:txBody>
          <a:bodyPr lIns="45720" rIns="45720"/>
          <a:lstStyle/>
          <a:p>
            <a:pPr marL="0" indent="0">
              <a:spcBef>
                <a:spcPct val="0"/>
              </a:spcBef>
              <a:buClrTx/>
              <a:buSzTx/>
              <a:buFontTx/>
              <a:buNone/>
            </a:pPr>
            <a:r>
              <a:rPr lang="en-US" altLang="en-US" sz="6200" smtClean="0">
                <a:latin typeface="Constantia" pitchFamily="18" charset="0"/>
              </a:rPr>
              <a:t>The concept of </a:t>
            </a:r>
            <a:r>
              <a:rPr lang="en-US" altLang="en-US" sz="6200" smtClean="0">
                <a:solidFill>
                  <a:schemeClr val="accent2"/>
                </a:solidFill>
                <a:latin typeface="Constantia" pitchFamily="18" charset="0"/>
              </a:rPr>
              <a:t>health</a:t>
            </a:r>
            <a:r>
              <a:rPr lang="en-US" altLang="en-US" sz="6200" smtClean="0">
                <a:latin typeface="Constantia" pitchFamily="18" charset="0"/>
              </a:rPr>
              <a:t>, for example, is a social construct that is closely correlated with the dominant culture</a:t>
            </a:r>
            <a:endParaRPr lang="it-IT" altLang="en-US" sz="6200" smtClean="0">
              <a:solidFill>
                <a:srgbClr val="333399"/>
              </a:solidFill>
              <a:latin typeface="Constantia" pitchFamily="18" charset="0"/>
            </a:endParaRPr>
          </a:p>
          <a:p>
            <a:pPr marL="1143000" lvl="2" indent="-228600" eaLnBrk="1" hangingPunct="1">
              <a:buFont typeface="Wingdings 2" pitchFamily="18" charset="2"/>
              <a:buNone/>
            </a:pPr>
            <a:endParaRPr lang="en-US" altLang="en-US" sz="2500" b="1" smtClean="0">
              <a:latin typeface="Constantia"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Placeholder 2"/>
          <p:cNvSpPr>
            <a:spLocks noGrp="1"/>
          </p:cNvSpPr>
          <p:nvPr>
            <p:ph type="body" idx="4294967295"/>
          </p:nvPr>
        </p:nvSpPr>
        <p:spPr>
          <a:xfrm>
            <a:off x="685800" y="838200"/>
            <a:ext cx="7772400" cy="5029200"/>
          </a:xfrm>
        </p:spPr>
        <p:txBody>
          <a:bodyPr lIns="45720" rIns="45720"/>
          <a:lstStyle/>
          <a:p>
            <a:pPr marL="1143000" lvl="2" indent="-228600" eaLnBrk="1" hangingPunct="1">
              <a:buFont typeface="Wingdings 2" pitchFamily="18" charset="2"/>
              <a:buNone/>
            </a:pPr>
            <a:endParaRPr lang="en-US" altLang="en-US" sz="2500" b="1" smtClean="0">
              <a:latin typeface="Constantia" pitchFamily="18" charset="0"/>
            </a:endParaRPr>
          </a:p>
          <a:p>
            <a:pPr marL="1143000" lvl="2" indent="-228600" eaLnBrk="1" hangingPunct="1">
              <a:buFont typeface="Wingdings 2" pitchFamily="18" charset="2"/>
              <a:buNone/>
            </a:pPr>
            <a:r>
              <a:rPr lang="en-US" altLang="en-US" sz="2500" b="1" smtClean="0">
                <a:latin typeface="Constantia" pitchFamily="18" charset="0"/>
              </a:rPr>
              <a:t>The anthropology and ethnography literature  is full of examples of how different cultures at different times and places regard the human body. </a:t>
            </a:r>
          </a:p>
          <a:p>
            <a:pPr marL="1143000" lvl="2" indent="-228600" eaLnBrk="1" hangingPunct="1">
              <a:buFont typeface="Wingdings 2" pitchFamily="18" charset="2"/>
              <a:buNone/>
            </a:pPr>
            <a:r>
              <a:rPr lang="en-US" altLang="en-US" sz="2500" b="1" smtClean="0">
                <a:latin typeface="Constantia" pitchFamily="18" charset="0"/>
              </a:rPr>
              <a:t>                             </a:t>
            </a:r>
            <a:r>
              <a:rPr lang="en-US" altLang="en-US" b="1" smtClean="0">
                <a:latin typeface="Constantia" pitchFamily="18" charset="0"/>
              </a:rPr>
              <a:t>(Hufford 1992, Kleinman 1979).</a:t>
            </a:r>
          </a:p>
          <a:p>
            <a:pPr marL="1143000" lvl="2" indent="-228600" eaLnBrk="1" hangingPunct="1">
              <a:buFont typeface="Wingdings 2" pitchFamily="18" charset="2"/>
              <a:buNone/>
            </a:pPr>
            <a:endParaRPr lang="en-US" altLang="en-US" sz="1000" b="1" smtClean="0">
              <a:latin typeface="Constantia" pitchFamily="18" charset="0"/>
            </a:endParaRPr>
          </a:p>
          <a:p>
            <a:pPr marL="1143000" lvl="2" indent="-228600" eaLnBrk="1" hangingPunct="1">
              <a:buFont typeface="Wingdings 2" pitchFamily="18" charset="2"/>
              <a:buNone/>
            </a:pPr>
            <a:r>
              <a:rPr lang="en-US" altLang="en-US" sz="2500" b="1" smtClean="0">
                <a:latin typeface="Constantia" pitchFamily="18" charset="0"/>
              </a:rPr>
              <a:t> Cultural beliefs regarding the body, health, and disease are often embedded in religious or spiritual traditions, which </a:t>
            </a:r>
          </a:p>
          <a:p>
            <a:pPr marL="1143000" lvl="2" indent="-228600" eaLnBrk="1" hangingPunct="1">
              <a:buFont typeface="Wingdings 2" pitchFamily="18" charset="2"/>
              <a:buNone/>
            </a:pPr>
            <a:r>
              <a:rPr lang="en-US" altLang="en-US" sz="2500" b="1" smtClean="0">
                <a:latin typeface="Constantia" pitchFamily="18" charset="0"/>
              </a:rPr>
              <a:t>   in turn may govern how diseases and disorders are regarded and treated</a:t>
            </a:r>
            <a:r>
              <a:rPr lang="it-IT" altLang="en-US" sz="2500" b="1" smtClean="0">
                <a:latin typeface="Constantia" pitchFamily="18" charset="0"/>
              </a:rPr>
              <a:t>.</a:t>
            </a:r>
            <a:r>
              <a:rPr lang="it-IT" altLang="en-US" sz="2500" smtClean="0">
                <a:latin typeface="Constantia" pitchFamily="18" charset="0"/>
              </a:rPr>
              <a:t> </a:t>
            </a:r>
            <a:endParaRPr lang="en-US" altLang="en-US" sz="3200" smtClean="0">
              <a:cs typeface="Arial"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Placeholder 2"/>
          <p:cNvSpPr>
            <a:spLocks noGrp="1"/>
          </p:cNvSpPr>
          <p:nvPr>
            <p:ph type="body" idx="4294967295"/>
          </p:nvPr>
        </p:nvSpPr>
        <p:spPr>
          <a:xfrm>
            <a:off x="533400" y="228600"/>
            <a:ext cx="7772400" cy="4800600"/>
          </a:xfrm>
        </p:spPr>
        <p:txBody>
          <a:bodyPr lIns="45720" rIns="45720"/>
          <a:lstStyle/>
          <a:p>
            <a:pPr marL="0" indent="0" eaLnBrk="1" hangingPunct="1">
              <a:buFont typeface="Wingdings 2" pitchFamily="18" charset="2"/>
              <a:buNone/>
            </a:pPr>
            <a:r>
              <a:rPr lang="en-US" altLang="en-US" sz="2800" b="1" smtClean="0">
                <a:cs typeface="Arial" charset="0"/>
              </a:rPr>
              <a:t>Example:</a:t>
            </a:r>
            <a:r>
              <a:rPr lang="en-US" altLang="en-US" sz="5400" b="1" smtClean="0">
                <a:cs typeface="Arial" charset="0"/>
              </a:rPr>
              <a:t> </a:t>
            </a:r>
          </a:p>
          <a:p>
            <a:pPr marL="0" indent="0" eaLnBrk="1" hangingPunct="1">
              <a:buFont typeface="Wingdings 2" pitchFamily="18" charset="2"/>
              <a:buNone/>
            </a:pPr>
            <a:r>
              <a:rPr lang="en-US" altLang="en-US" b="1" smtClean="0">
                <a:latin typeface="Constantia" pitchFamily="18" charset="0"/>
              </a:rPr>
              <a:t>In the allopathic medical model  of Western society the body is divided  into organs with specific functions. </a:t>
            </a:r>
          </a:p>
          <a:p>
            <a:pPr marL="0" indent="0" eaLnBrk="1" hangingPunct="1">
              <a:buFont typeface="Wingdings 2" pitchFamily="18" charset="2"/>
              <a:buNone/>
            </a:pPr>
            <a:r>
              <a:rPr lang="en-US" altLang="en-US" b="1" smtClean="0">
                <a:latin typeface="Constantia" pitchFamily="18" charset="0"/>
              </a:rPr>
              <a:t>The body is seen as functioning well unless disease disrupts it.</a:t>
            </a:r>
          </a:p>
          <a:p>
            <a:pPr marL="0" indent="0" eaLnBrk="1" hangingPunct="1">
              <a:buFont typeface="Wingdings 2" pitchFamily="18" charset="2"/>
              <a:buNone/>
            </a:pPr>
            <a:r>
              <a:rPr lang="en-US" altLang="en-US" b="1" smtClean="0">
                <a:latin typeface="Constantia" pitchFamily="18" charset="0"/>
              </a:rPr>
              <a:t> Diseases in themselves are understood to be invariable across cultures. </a:t>
            </a:r>
          </a:p>
          <a:p>
            <a:pPr marL="0" indent="0" eaLnBrk="1" hangingPunct="1">
              <a:buFont typeface="Wingdings 2" pitchFamily="18" charset="2"/>
              <a:buNone/>
            </a:pPr>
            <a:r>
              <a:rPr lang="en-US" altLang="en-US" b="1" smtClean="0">
                <a:latin typeface="Constantia" pitchFamily="18" charset="0"/>
              </a:rPr>
              <a:t>The western medical model has traditionally dichotomized body and mind/soul/spirit—science and magic. The body is seen as objective and value-free.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Placeholder 2"/>
          <p:cNvSpPr>
            <a:spLocks noGrp="1"/>
          </p:cNvSpPr>
          <p:nvPr>
            <p:ph type="body" idx="4294967295"/>
          </p:nvPr>
        </p:nvSpPr>
        <p:spPr>
          <a:xfrm>
            <a:off x="0" y="762000"/>
            <a:ext cx="8686800" cy="5638800"/>
          </a:xfrm>
        </p:spPr>
        <p:txBody>
          <a:bodyPr lIns="45720" rIns="45720"/>
          <a:lstStyle/>
          <a:p>
            <a:pPr marL="1143000" lvl="2" indent="-228600" eaLnBrk="1" hangingPunct="1">
              <a:buFont typeface="Wingdings 2" pitchFamily="18" charset="2"/>
              <a:buNone/>
            </a:pPr>
            <a:endParaRPr lang="en-US" altLang="en-US" sz="800" b="1" smtClean="0">
              <a:latin typeface="Constantia" pitchFamily="18" charset="0"/>
            </a:endParaRPr>
          </a:p>
          <a:p>
            <a:pPr marL="1143000" lvl="2" indent="-228600" eaLnBrk="1" hangingPunct="1"/>
            <a:r>
              <a:rPr lang="en-US" altLang="en-US" sz="2500" b="1" smtClean="0">
                <a:latin typeface="Constantia" pitchFamily="18" charset="0"/>
              </a:rPr>
              <a:t>Other societies with different cultures hold views of the body strikingly different from the allopathic Western medical model. </a:t>
            </a:r>
          </a:p>
          <a:p>
            <a:pPr marL="1143000" lvl="2" indent="-228600" eaLnBrk="1" hangingPunct="1"/>
            <a:r>
              <a:rPr lang="en-US" altLang="en-US" sz="2500" b="1" smtClean="0">
                <a:latin typeface="Constantia" pitchFamily="18" charset="0"/>
              </a:rPr>
              <a:t>In some cultures, individuals and their health providers conceive of the body as the union of soul and soma. </a:t>
            </a:r>
          </a:p>
          <a:p>
            <a:pPr marL="1143000" lvl="2" indent="-228600" eaLnBrk="1" hangingPunct="1"/>
            <a:r>
              <a:rPr lang="en-US" altLang="en-US" sz="2500" b="1" smtClean="0">
                <a:latin typeface="Constantia" pitchFamily="18" charset="0"/>
              </a:rPr>
              <a:t>Illness may occur as a result of a "failure in harmony" or "an imbalance of forces." </a:t>
            </a:r>
          </a:p>
          <a:p>
            <a:pPr marL="1143000" lvl="2" indent="-228600" eaLnBrk="1" hangingPunct="1"/>
            <a:r>
              <a:rPr lang="en-US" altLang="en-US" sz="2500" b="1" smtClean="0">
                <a:latin typeface="Constantia" pitchFamily="18" charset="0"/>
              </a:rPr>
              <a:t>Schools of medicine in China, India, and other non-Western societies incorporate such principles into their teaching and practice (Hufford, 1992).</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4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4_Flow">
      <a:majorFont>
        <a:latin typeface=""/>
        <a:ea typeface=""/>
        <a:cs typeface=""/>
      </a:majorFont>
      <a:minorFont>
        <a:latin typeface=""/>
        <a:ea typeface=""/>
        <a:cs typeface=""/>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963</TotalTime>
  <Words>1449</Words>
  <Application>Microsoft Office PowerPoint</Application>
  <PresentationFormat>On-screen Show (4:3)</PresentationFormat>
  <Paragraphs>135</Paragraphs>
  <Slides>29</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Wingdings 2</vt:lpstr>
      <vt:lpstr>Calibri</vt:lpstr>
      <vt:lpstr>Constantia</vt:lpstr>
      <vt:lpstr>Times New Roman</vt:lpstr>
      <vt:lpstr>4_Flow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fully functioning person: a bio-psycho-social viewpoint</dc:title>
  <dc:creator>Irene Hawkins</dc:creator>
  <cp:lastModifiedBy>Ranganayaki Somaskandan</cp:lastModifiedBy>
  <cp:revision>111</cp:revision>
  <dcterms:created xsi:type="dcterms:W3CDTF">2012-06-04T15:12:07Z</dcterms:created>
  <dcterms:modified xsi:type="dcterms:W3CDTF">2014-09-08T11:55:42Z</dcterms:modified>
</cp:coreProperties>
</file>