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8" r:id="rId3"/>
    <p:sldId id="305" r:id="rId4"/>
    <p:sldId id="289" r:id="rId5"/>
    <p:sldId id="299" r:id="rId6"/>
    <p:sldId id="301" r:id="rId7"/>
    <p:sldId id="307" r:id="rId8"/>
    <p:sldId id="306" r:id="rId9"/>
    <p:sldId id="260" r:id="rId10"/>
    <p:sldId id="302" r:id="rId11"/>
    <p:sldId id="298" r:id="rId12"/>
    <p:sldId id="311" r:id="rId13"/>
    <p:sldId id="309" r:id="rId14"/>
    <p:sldId id="308" r:id="rId15"/>
    <p:sldId id="310" r:id="rId16"/>
    <p:sldId id="263" r:id="rId17"/>
    <p:sldId id="267" r:id="rId18"/>
    <p:sldId id="264" r:id="rId19"/>
    <p:sldId id="265" r:id="rId20"/>
    <p:sldId id="268" r:id="rId21"/>
    <p:sldId id="266" r:id="rId22"/>
    <p:sldId id="269" r:id="rId23"/>
    <p:sldId id="270" r:id="rId24"/>
    <p:sldId id="271" r:id="rId25"/>
    <p:sldId id="272" r:id="rId26"/>
    <p:sldId id="274" r:id="rId27"/>
    <p:sldId id="273" r:id="rId28"/>
    <p:sldId id="275" r:id="rId29"/>
    <p:sldId id="276" r:id="rId30"/>
    <p:sldId id="277" r:id="rId31"/>
    <p:sldId id="279" r:id="rId32"/>
    <p:sldId id="278" r:id="rId33"/>
    <p:sldId id="280" r:id="rId34"/>
    <p:sldId id="287" r:id="rId35"/>
    <p:sldId id="283" r:id="rId36"/>
    <p:sldId id="282" r:id="rId37"/>
    <p:sldId id="28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793" autoAdjust="0"/>
  </p:normalViewPr>
  <p:slideViewPr>
    <p:cSldViewPr>
      <p:cViewPr>
        <p:scale>
          <a:sx n="70" d="100"/>
          <a:sy n="70" d="100"/>
        </p:scale>
        <p:origin x="-20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FB1C261-8974-4ABD-96EE-ACC2F5CADC38}" type="datetimeFigureOut">
              <a:rPr lang="en-US"/>
              <a:pPr>
                <a:defRPr/>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FFC8F82-3016-40FE-A740-C955EB7AA3AB}" type="slidenum">
              <a:rPr lang="en-US"/>
              <a:pPr>
                <a:defRPr/>
              </a:pPr>
              <a:t>‹#›</a:t>
            </a:fld>
            <a:endParaRPr lang="en-US"/>
          </a:p>
        </p:txBody>
      </p:sp>
    </p:spTree>
    <p:extLst>
      <p:ext uri="{BB962C8B-B14F-4D97-AF65-F5344CB8AC3E}">
        <p14:creationId xmlns:p14="http://schemas.microsoft.com/office/powerpoint/2010/main" val="23997011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818DF1-7618-4AB5-96D1-93B66877DA8B}" type="slidenum">
              <a:rPr lang="en-US" altLang="en-US"/>
              <a:pPr eaLnBrk="1" hangingPunct="1"/>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2814936-C316-4827-9E0C-CBEDA1E71779}" type="datetimeFigureOut">
              <a:rPr lang="en-US"/>
              <a:pPr>
                <a:defRPr/>
              </a:pPr>
              <a:t>9/8/2014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9844494-21EB-40A2-A803-A14AC0BC9CB2}" type="slidenum">
              <a:rPr lang="en-US"/>
              <a:pPr>
                <a:defRPr/>
              </a:pPr>
              <a:t>‹#›</a:t>
            </a:fld>
            <a:endParaRPr lang="en-US"/>
          </a:p>
        </p:txBody>
      </p:sp>
    </p:spTree>
    <p:extLst>
      <p:ext uri="{BB962C8B-B14F-4D97-AF65-F5344CB8AC3E}">
        <p14:creationId xmlns:p14="http://schemas.microsoft.com/office/powerpoint/2010/main" val="2957574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854D5AB-DFA8-4C90-AF01-41B9800913A9}" type="datetimeFigureOut">
              <a:rPr lang="en-US"/>
              <a:pPr>
                <a:defRPr/>
              </a:pPr>
              <a:t>9/8/2014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9D3D2DC-54A2-4AAE-8D89-6851C1F56CC8}" type="slidenum">
              <a:rPr lang="en-US"/>
              <a:pPr>
                <a:defRPr/>
              </a:pPr>
              <a:t>‹#›</a:t>
            </a:fld>
            <a:endParaRPr lang="en-US" dirty="0"/>
          </a:p>
        </p:txBody>
      </p:sp>
    </p:spTree>
    <p:extLst>
      <p:ext uri="{BB962C8B-B14F-4D97-AF65-F5344CB8AC3E}">
        <p14:creationId xmlns:p14="http://schemas.microsoft.com/office/powerpoint/2010/main" val="112873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CB067D-A5AC-4BF8-A40E-20D3104536F2}" type="datetimeFigureOut">
              <a:rPr lang="en-US"/>
              <a:pPr>
                <a:defRPr/>
              </a:pPr>
              <a:t>9/8/2014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65B0D3-1190-4F09-A373-40AB954940F2}" type="slidenum">
              <a:rPr lang="en-US"/>
              <a:pPr>
                <a:defRPr/>
              </a:pPr>
              <a:t>‹#›</a:t>
            </a:fld>
            <a:endParaRPr lang="en-US" dirty="0"/>
          </a:p>
        </p:txBody>
      </p:sp>
    </p:spTree>
    <p:extLst>
      <p:ext uri="{BB962C8B-B14F-4D97-AF65-F5344CB8AC3E}">
        <p14:creationId xmlns:p14="http://schemas.microsoft.com/office/powerpoint/2010/main" val="385878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E996D88-337B-444C-A05D-97E35F37CD4D}" type="datetimeFigureOut">
              <a:rPr lang="en-US"/>
              <a:pPr>
                <a:defRPr/>
              </a:pPr>
              <a:t>9/8/2014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0CE1264-DEBA-41AC-ACF6-A2EA51FA215B}" type="slidenum">
              <a:rPr lang="en-US"/>
              <a:pPr>
                <a:defRPr/>
              </a:pPr>
              <a:t>‹#›</a:t>
            </a:fld>
            <a:endParaRPr lang="en-US" dirty="0"/>
          </a:p>
        </p:txBody>
      </p:sp>
    </p:spTree>
    <p:extLst>
      <p:ext uri="{BB962C8B-B14F-4D97-AF65-F5344CB8AC3E}">
        <p14:creationId xmlns:p14="http://schemas.microsoft.com/office/powerpoint/2010/main" val="92805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69DF0B-3132-46A3-9F03-414014BF87AD}" type="datetimeFigureOut">
              <a:rPr lang="en-US"/>
              <a:pPr>
                <a:defRPr/>
              </a:pPr>
              <a:t>9/8/2014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7019F-383E-421F-B93C-5D7ADF21ECE5}" type="slidenum">
              <a:rPr lang="en-US"/>
              <a:pPr>
                <a:defRPr/>
              </a:pPr>
              <a:t>‹#›</a:t>
            </a:fld>
            <a:endParaRPr lang="en-US"/>
          </a:p>
        </p:txBody>
      </p:sp>
    </p:spTree>
    <p:extLst>
      <p:ext uri="{BB962C8B-B14F-4D97-AF65-F5344CB8AC3E}">
        <p14:creationId xmlns:p14="http://schemas.microsoft.com/office/powerpoint/2010/main" val="39174019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2E42E3F-3D99-4666-8C5D-D19FCF9CFAFF}" type="datetimeFigureOut">
              <a:rPr lang="en-US"/>
              <a:pPr>
                <a:defRPr/>
              </a:pPr>
              <a:t>9/8/2014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554BC8-3BDA-4393-90CF-879624892A5C}" type="slidenum">
              <a:rPr lang="en-US"/>
              <a:pPr>
                <a:defRPr/>
              </a:pPr>
              <a:t>‹#›</a:t>
            </a:fld>
            <a:endParaRPr lang="en-US" dirty="0"/>
          </a:p>
        </p:txBody>
      </p:sp>
    </p:spTree>
    <p:extLst>
      <p:ext uri="{BB962C8B-B14F-4D97-AF65-F5344CB8AC3E}">
        <p14:creationId xmlns:p14="http://schemas.microsoft.com/office/powerpoint/2010/main" val="46371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ACED5FE-11A9-4DDC-B329-8EAF0EC9C351}" type="datetimeFigureOut">
              <a:rPr lang="en-US"/>
              <a:pPr>
                <a:defRPr/>
              </a:pPr>
              <a:t>9/8/2014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A576103-6F03-4BED-83A9-BEC0EBFDA6DB}" type="slidenum">
              <a:rPr lang="en-US"/>
              <a:pPr>
                <a:defRPr/>
              </a:pPr>
              <a:t>‹#›</a:t>
            </a:fld>
            <a:endParaRPr lang="en-US" dirty="0"/>
          </a:p>
        </p:txBody>
      </p:sp>
    </p:spTree>
    <p:extLst>
      <p:ext uri="{BB962C8B-B14F-4D97-AF65-F5344CB8AC3E}">
        <p14:creationId xmlns:p14="http://schemas.microsoft.com/office/powerpoint/2010/main" val="257917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F4E50C4-AA6A-473F-A1CD-D9C5A81BC56E}" type="datetimeFigureOut">
              <a:rPr lang="en-US"/>
              <a:pPr>
                <a:defRPr/>
              </a:pPr>
              <a:t>9/8/2014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D4B6833-016E-417F-B169-A20E215C7B2E}" type="slidenum">
              <a:rPr lang="en-US"/>
              <a:pPr>
                <a:defRPr/>
              </a:pPr>
              <a:t>‹#›</a:t>
            </a:fld>
            <a:endParaRPr lang="en-US" dirty="0"/>
          </a:p>
        </p:txBody>
      </p:sp>
    </p:spTree>
    <p:extLst>
      <p:ext uri="{BB962C8B-B14F-4D97-AF65-F5344CB8AC3E}">
        <p14:creationId xmlns:p14="http://schemas.microsoft.com/office/powerpoint/2010/main" val="180610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D62B463-070C-4633-9079-CDF7A43748A4}" type="datetimeFigureOut">
              <a:rPr lang="en-US"/>
              <a:pPr>
                <a:defRPr/>
              </a:pPr>
              <a:t>9/8/2014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C442A32-D74A-45DF-837D-AA7AB97BE49C}" type="slidenum">
              <a:rPr lang="en-US"/>
              <a:pPr>
                <a:defRPr/>
              </a:pPr>
              <a:t>‹#›</a:t>
            </a:fld>
            <a:endParaRPr lang="en-US" dirty="0"/>
          </a:p>
        </p:txBody>
      </p:sp>
    </p:spTree>
    <p:extLst>
      <p:ext uri="{BB962C8B-B14F-4D97-AF65-F5344CB8AC3E}">
        <p14:creationId xmlns:p14="http://schemas.microsoft.com/office/powerpoint/2010/main" val="323620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95CB8F8-A9A7-48E6-834B-57761AA38415}" type="datetimeFigureOut">
              <a:rPr lang="en-US"/>
              <a:pPr>
                <a:defRPr/>
              </a:pPr>
              <a:t>9/8/2014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5859DB-AD6B-4D53-BA19-72EC314A856B}" type="slidenum">
              <a:rPr lang="en-US"/>
              <a:pPr>
                <a:defRPr/>
              </a:pPr>
              <a:t>‹#›</a:t>
            </a:fld>
            <a:endParaRPr lang="en-US" dirty="0"/>
          </a:p>
        </p:txBody>
      </p:sp>
    </p:spTree>
    <p:extLst>
      <p:ext uri="{BB962C8B-B14F-4D97-AF65-F5344CB8AC3E}">
        <p14:creationId xmlns:p14="http://schemas.microsoft.com/office/powerpoint/2010/main" val="295934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24A7AFD-342C-4BBA-A2E2-8129A6167C5F}" type="datetimeFigureOut">
              <a:rPr lang="en-US"/>
              <a:pPr>
                <a:defRPr/>
              </a:pPr>
              <a:t>9/8/2014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9182F20-D0BD-416E-9342-58DA3FF23717}" type="slidenum">
              <a:rPr lang="en-US"/>
              <a:pPr>
                <a:defRPr/>
              </a:pPr>
              <a:t>‹#›</a:t>
            </a:fld>
            <a:endParaRPr lang="en-US"/>
          </a:p>
        </p:txBody>
      </p:sp>
    </p:spTree>
    <p:extLst>
      <p:ext uri="{BB962C8B-B14F-4D97-AF65-F5344CB8AC3E}">
        <p14:creationId xmlns:p14="http://schemas.microsoft.com/office/powerpoint/2010/main" val="402632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2FD5D92-17C8-436B-88F2-81EB4A628415}" type="datetimeFigureOut">
              <a:rPr lang="en-US"/>
              <a:pPr>
                <a:defRPr/>
              </a:pPr>
              <a:t>9/8/2014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006877A-76EA-4A46-BEE8-14E3E1D3385C}"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603250" y="838200"/>
            <a:ext cx="7854950" cy="4267200"/>
          </a:xfrm>
        </p:spPr>
        <p:txBody>
          <a:bodyPr/>
          <a:lstStyle/>
          <a:p>
            <a:pPr marR="0" algn="ctr" eaLnBrk="1" hangingPunct="1">
              <a:lnSpc>
                <a:spcPct val="80000"/>
              </a:lnSpc>
            </a:pPr>
            <a:endParaRPr lang="en-US" altLang="en-US" sz="900" b="1" smtClean="0">
              <a:solidFill>
                <a:schemeClr val="bg1"/>
              </a:solidFill>
            </a:endParaRPr>
          </a:p>
          <a:p>
            <a:pPr marR="0" algn="ctr" eaLnBrk="1" hangingPunct="1">
              <a:lnSpc>
                <a:spcPct val="80000"/>
              </a:lnSpc>
            </a:pPr>
            <a:endParaRPr lang="it-IT" altLang="en-US" sz="1000" b="1" smtClean="0">
              <a:solidFill>
                <a:schemeClr val="accent2"/>
              </a:solidFill>
            </a:endParaRPr>
          </a:p>
          <a:p>
            <a:pPr marR="0" algn="ctr" eaLnBrk="1" hangingPunct="1">
              <a:lnSpc>
                <a:spcPct val="80000"/>
              </a:lnSpc>
            </a:pPr>
            <a:r>
              <a:rPr lang="en-US" altLang="en-US" sz="2800" b="1" smtClean="0"/>
              <a:t>Biological, social, psychological and spiritual dimensions of society and individual life</a:t>
            </a:r>
          </a:p>
          <a:p>
            <a:pPr marR="0" algn="ctr" eaLnBrk="1" hangingPunct="1">
              <a:lnSpc>
                <a:spcPct val="80000"/>
              </a:lnSpc>
            </a:pPr>
            <a:r>
              <a:rPr lang="en-US" altLang="en-US" sz="2800" b="1" smtClean="0"/>
              <a:t> </a:t>
            </a:r>
          </a:p>
          <a:p>
            <a:pPr marR="0" algn="ctr" eaLnBrk="1" hangingPunct="1">
              <a:lnSpc>
                <a:spcPct val="80000"/>
              </a:lnSpc>
            </a:pPr>
            <a:r>
              <a:rPr lang="en-US" altLang="en-US" sz="1400" b="1" smtClean="0"/>
              <a:t/>
            </a:r>
            <a:br>
              <a:rPr lang="en-US" altLang="en-US" sz="1400" b="1" smtClean="0"/>
            </a:br>
            <a:endParaRPr lang="en-GB" altLang="en-US" sz="1400" b="1" smtClean="0"/>
          </a:p>
          <a:p>
            <a:pPr marR="0" algn="ctr" eaLnBrk="1" hangingPunct="1">
              <a:lnSpc>
                <a:spcPct val="80000"/>
              </a:lnSpc>
            </a:pPr>
            <a:r>
              <a:rPr lang="en-GB" altLang="en-US" sz="1400" b="1" smtClean="0"/>
              <a:t>Alberto Zucconi</a:t>
            </a:r>
          </a:p>
          <a:p>
            <a:pPr marR="0" algn="ctr" eaLnBrk="1" hangingPunct="1">
              <a:lnSpc>
                <a:spcPct val="80000"/>
              </a:lnSpc>
            </a:pPr>
            <a:r>
              <a:rPr lang="en-GB" altLang="en-US" sz="1400" b="1" smtClean="0"/>
              <a:t>Istituto dell’Approccio Centrato sulla Persona (IACP) </a:t>
            </a:r>
          </a:p>
          <a:p>
            <a:pPr marR="0" algn="ctr" eaLnBrk="1" hangingPunct="1">
              <a:lnSpc>
                <a:spcPct val="80000"/>
              </a:lnSpc>
            </a:pPr>
            <a:r>
              <a:rPr lang="en-GB" altLang="en-US" sz="1400" b="1" smtClean="0"/>
              <a:t>World Academy of Art and Science (WAAS)</a:t>
            </a:r>
          </a:p>
          <a:p>
            <a:pPr marR="0" algn="ctr" eaLnBrk="1" hangingPunct="1">
              <a:lnSpc>
                <a:spcPct val="80000"/>
              </a:lnSpc>
            </a:pPr>
            <a:r>
              <a:rPr lang="en-GB" altLang="en-US" sz="1400" b="1" smtClean="0"/>
              <a:t>World University Consortium (WUC)</a:t>
            </a:r>
          </a:p>
          <a:p>
            <a:pPr marR="0" algn="ctr" eaLnBrk="1" hangingPunct="1">
              <a:lnSpc>
                <a:spcPct val="80000"/>
              </a:lnSpc>
            </a:pPr>
            <a:endParaRPr lang="en-GB" altLang="en-US" sz="1400" b="1" smtClean="0"/>
          </a:p>
          <a:p>
            <a:pPr marR="0" algn="ctr" eaLnBrk="1" hangingPunct="1">
              <a:lnSpc>
                <a:spcPct val="80000"/>
              </a:lnSpc>
            </a:pPr>
            <a:endParaRPr lang="en-GB" altLang="en-US" sz="1400" b="1" smtClean="0"/>
          </a:p>
          <a:p>
            <a:pPr marR="0" algn="ctr" eaLnBrk="1" hangingPunct="1">
              <a:lnSpc>
                <a:spcPct val="80000"/>
              </a:lnSpc>
            </a:pPr>
            <a:endParaRPr lang="en-GB" altLang="en-US" sz="1400" b="1" smtClean="0"/>
          </a:p>
          <a:p>
            <a:pPr marR="0" algn="ctr" eaLnBrk="1" hangingPunct="1">
              <a:lnSpc>
                <a:spcPct val="80000"/>
              </a:lnSpc>
            </a:pPr>
            <a:endParaRPr lang="en-GB" altLang="en-US" sz="1400" b="1" smtClean="0"/>
          </a:p>
          <a:p>
            <a:pPr marR="0" algn="ctr" eaLnBrk="1" hangingPunct="1">
              <a:lnSpc>
                <a:spcPct val="80000"/>
              </a:lnSpc>
            </a:pPr>
            <a:r>
              <a:rPr lang="en-GB" altLang="en-US" sz="2000" b="1" smtClean="0"/>
              <a:t>IUC, Dubrovnick, August 25-30, 2014</a:t>
            </a:r>
            <a:endParaRPr lang="it-IT" altLang="en-US" sz="2000" b="1" smtClean="0"/>
          </a:p>
          <a:p>
            <a:pPr marR="0" algn="ctr" eaLnBrk="1" hangingPunct="1">
              <a:lnSpc>
                <a:spcPct val="80000"/>
              </a:lnSpc>
            </a:pPr>
            <a:endParaRPr lang="en-US" altLang="en-US" sz="1800" b="1" smtClean="0">
              <a:solidFill>
                <a:schemeClr val="bg1"/>
              </a:solidFill>
            </a:endParaRPr>
          </a:p>
          <a:p>
            <a:pPr marR="0" algn="ctr" eaLnBrk="1" hangingPunct="1">
              <a:lnSpc>
                <a:spcPct val="80000"/>
              </a:lnSpc>
            </a:pPr>
            <a:endParaRPr lang="en-US" altLang="en-US" sz="900" b="1" smtClean="0">
              <a:solidFill>
                <a:schemeClr val="bg1"/>
              </a:solidFill>
            </a:endParaRPr>
          </a:p>
          <a:p>
            <a:pPr marR="0" algn="ctr" eaLnBrk="1" hangingPunct="1">
              <a:lnSpc>
                <a:spcPct val="80000"/>
              </a:lnSpc>
            </a:pPr>
            <a:endParaRPr lang="en-US" altLang="en-US" sz="900" b="1" smtClean="0">
              <a:solidFill>
                <a:schemeClr val="bg1"/>
              </a:solidFill>
            </a:endParaRPr>
          </a:p>
        </p:txBody>
      </p:sp>
      <p:sp>
        <p:nvSpPr>
          <p:cNvPr id="16" name="Rectangle 15"/>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4"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914400" y="854075"/>
            <a:ext cx="74676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it-IT" altLang="en-US" sz="1800" b="1">
                <a:latin typeface="Arial" charset="0"/>
              </a:rPr>
              <a:t>Research by Bandura, Kobasa, Maddi and others show that people that are more resistant to the damaging effects of chronic stress have some common denominators:</a:t>
            </a:r>
          </a:p>
          <a:p>
            <a:pPr eaLnBrk="1" hangingPunct="1">
              <a:spcBef>
                <a:spcPct val="0"/>
              </a:spcBef>
              <a:buClrTx/>
              <a:buSzTx/>
              <a:buFontTx/>
              <a:buNone/>
            </a:pPr>
            <a:endParaRPr lang="it-IT" altLang="en-US" sz="1800" b="1">
              <a:latin typeface="Arial" charset="0"/>
            </a:endParaRPr>
          </a:p>
          <a:p>
            <a:pPr eaLnBrk="1" hangingPunct="1">
              <a:spcBef>
                <a:spcPct val="0"/>
              </a:spcBef>
              <a:buClrTx/>
              <a:buSzTx/>
              <a:buFontTx/>
              <a:buChar char="•"/>
            </a:pPr>
            <a:r>
              <a:rPr lang="it-IT" altLang="en-US" sz="1800" b="1">
                <a:latin typeface="Arial" charset="0"/>
              </a:rPr>
              <a:t>Optimism</a:t>
            </a:r>
          </a:p>
          <a:p>
            <a:pPr eaLnBrk="1" hangingPunct="1">
              <a:spcBef>
                <a:spcPct val="0"/>
              </a:spcBef>
              <a:buClrTx/>
              <a:buSzTx/>
              <a:buFontTx/>
              <a:buChar char="•"/>
            </a:pPr>
            <a:r>
              <a:rPr lang="it-IT" altLang="en-US" sz="1800" b="1">
                <a:latin typeface="Arial" charset="0"/>
              </a:rPr>
              <a:t>High Self-esteem </a:t>
            </a:r>
          </a:p>
          <a:p>
            <a:pPr eaLnBrk="1" hangingPunct="1">
              <a:spcBef>
                <a:spcPct val="0"/>
              </a:spcBef>
              <a:buClrTx/>
              <a:buSzTx/>
              <a:buFontTx/>
              <a:buChar char="•"/>
            </a:pPr>
            <a:r>
              <a:rPr lang="it-IT" altLang="en-US" sz="1800" b="1">
                <a:latin typeface="Arial" charset="0"/>
              </a:rPr>
              <a:t>Capacity to adapt to change</a:t>
            </a:r>
          </a:p>
          <a:p>
            <a:pPr eaLnBrk="1" hangingPunct="1">
              <a:spcBef>
                <a:spcPct val="0"/>
              </a:spcBef>
              <a:buClrTx/>
              <a:buSzTx/>
              <a:buFontTx/>
              <a:buChar char="•"/>
            </a:pPr>
            <a:r>
              <a:rPr lang="it-IT" altLang="en-US" sz="1800" b="1">
                <a:latin typeface="Arial" charset="0"/>
              </a:rPr>
              <a:t>Trust to be able to cope with the unexpected</a:t>
            </a:r>
          </a:p>
          <a:p>
            <a:pPr eaLnBrk="1" hangingPunct="1">
              <a:spcBef>
                <a:spcPct val="0"/>
              </a:spcBef>
              <a:buClrTx/>
              <a:buSzTx/>
              <a:buFontTx/>
              <a:buChar char="•"/>
            </a:pPr>
            <a:r>
              <a:rPr lang="it-IT" altLang="en-US" sz="1800" b="1">
                <a:latin typeface="Arial" charset="0"/>
              </a:rPr>
              <a:t>Effective coping  </a:t>
            </a:r>
          </a:p>
          <a:p>
            <a:pPr eaLnBrk="1" hangingPunct="1">
              <a:spcBef>
                <a:spcPct val="0"/>
              </a:spcBef>
              <a:buClrTx/>
              <a:buSzTx/>
              <a:buFontTx/>
              <a:buChar char="•"/>
            </a:pPr>
            <a:r>
              <a:rPr lang="it-IT" altLang="en-US" sz="1800" b="1">
                <a:latin typeface="Arial" charset="0"/>
              </a:rPr>
              <a:t>Capability to be in touch with their feelings and express them</a:t>
            </a:r>
          </a:p>
          <a:p>
            <a:pPr eaLnBrk="1" hangingPunct="1">
              <a:spcBef>
                <a:spcPct val="0"/>
              </a:spcBef>
              <a:buClrTx/>
              <a:buSzTx/>
              <a:buFontTx/>
              <a:buChar char="•"/>
            </a:pPr>
            <a:r>
              <a:rPr lang="it-IT" altLang="en-US" sz="1800" b="1">
                <a:latin typeface="Arial" charset="0"/>
              </a:rPr>
              <a:t>Good communication capabilities</a:t>
            </a:r>
          </a:p>
          <a:p>
            <a:pPr eaLnBrk="1" hangingPunct="1">
              <a:spcBef>
                <a:spcPct val="0"/>
              </a:spcBef>
              <a:buClrTx/>
              <a:buSzTx/>
              <a:buFontTx/>
              <a:buChar char="•"/>
            </a:pPr>
            <a:r>
              <a:rPr lang="it-IT" altLang="en-US" sz="1800" b="1">
                <a:latin typeface="Arial" charset="0"/>
              </a:rPr>
              <a:t>Capacity to ask for help in need </a:t>
            </a:r>
          </a:p>
          <a:p>
            <a:pPr eaLnBrk="1" hangingPunct="1">
              <a:spcBef>
                <a:spcPct val="0"/>
              </a:spcBef>
              <a:buClrTx/>
              <a:buSzTx/>
              <a:buFontTx/>
              <a:buChar char="•"/>
            </a:pPr>
            <a:r>
              <a:rPr lang="it-IT" altLang="en-US" sz="1800" b="1">
                <a:latin typeface="Arial" charset="0"/>
              </a:rPr>
              <a:t>Have a good social support </a:t>
            </a:r>
          </a:p>
          <a:p>
            <a:pPr eaLnBrk="1" hangingPunct="1">
              <a:spcBef>
                <a:spcPct val="0"/>
              </a:spcBef>
              <a:buClrTx/>
              <a:buSzTx/>
              <a:buFontTx/>
              <a:buChar char="•"/>
            </a:pPr>
            <a:r>
              <a:rPr lang="it-IT" altLang="en-US" sz="1800" b="1">
                <a:latin typeface="Arial" charset="0"/>
              </a:rPr>
              <a:t>Health and wellbeing behaviors </a:t>
            </a:r>
          </a:p>
          <a:p>
            <a:pPr eaLnBrk="1" hangingPunct="1">
              <a:spcBef>
                <a:spcPct val="0"/>
              </a:spcBef>
              <a:buClrTx/>
              <a:buSzTx/>
              <a:buFontTx/>
              <a:buChar char="•"/>
            </a:pPr>
            <a:r>
              <a:rPr lang="it-IT" altLang="en-US" sz="1800" b="1">
                <a:latin typeface="Arial" charset="0"/>
              </a:rPr>
              <a:t>High productivity</a:t>
            </a:r>
          </a:p>
          <a:p>
            <a:pPr eaLnBrk="1" hangingPunct="1">
              <a:spcBef>
                <a:spcPct val="0"/>
              </a:spcBef>
              <a:buClrTx/>
              <a:buSzTx/>
              <a:buFontTx/>
              <a:buChar char="•"/>
            </a:pPr>
            <a:r>
              <a:rPr lang="it-IT" altLang="en-US" sz="1800" b="1">
                <a:latin typeface="Arial" charset="0"/>
              </a:rPr>
              <a:t>Optimal use of resources </a:t>
            </a:r>
          </a:p>
          <a:p>
            <a:pPr eaLnBrk="1" hangingPunct="1">
              <a:spcBef>
                <a:spcPct val="0"/>
              </a:spcBef>
              <a:buClrTx/>
              <a:buSzTx/>
              <a:buFontTx/>
              <a:buChar char="•"/>
            </a:pPr>
            <a:r>
              <a:rPr lang="it-IT" altLang="en-US" sz="1800" b="1">
                <a:latin typeface="Arial" charset="0"/>
              </a:rPr>
              <a:t>Have very few accidents</a:t>
            </a:r>
          </a:p>
          <a:p>
            <a:pPr eaLnBrk="1" hangingPunct="1">
              <a:spcBef>
                <a:spcPct val="0"/>
              </a:spcBef>
              <a:buClrTx/>
              <a:buSzTx/>
              <a:buFontTx/>
              <a:buNone/>
            </a:pPr>
            <a:r>
              <a:rPr lang="it-IT" altLang="en-US" sz="1600">
                <a:latin typeface="Arial" charset="0"/>
              </a:rPr>
              <a:t>                                                                    </a:t>
            </a:r>
          </a:p>
          <a:p>
            <a:pPr eaLnBrk="1" hangingPunct="1">
              <a:spcBef>
                <a:spcPct val="0"/>
              </a:spcBef>
              <a:buClrTx/>
              <a:buSzTx/>
              <a:buFontTx/>
              <a:buNone/>
            </a:pPr>
            <a:r>
              <a:rPr lang="it-IT" altLang="en-US" sz="1600" b="1">
                <a:solidFill>
                  <a:schemeClr val="hlink"/>
                </a:solidFill>
                <a:latin typeface="Arial" charset="0"/>
              </a:rPr>
              <a:t>People that suffer more from chronic stress have the opposite common denominators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4294967295"/>
          </p:nvPr>
        </p:nvSpPr>
        <p:spPr>
          <a:xfrm>
            <a:off x="0" y="685800"/>
            <a:ext cx="8458200" cy="5486400"/>
          </a:xfrm>
        </p:spPr>
        <p:txBody>
          <a:bodyPr lIns="45720" rIns="45720"/>
          <a:lstStyle/>
          <a:p>
            <a:pPr marL="1143000" lvl="2" indent="-228600">
              <a:spcBef>
                <a:spcPct val="0"/>
              </a:spcBef>
              <a:buClrTx/>
              <a:buSzTx/>
              <a:buFontTx/>
              <a:buNone/>
            </a:pPr>
            <a:r>
              <a:rPr lang="en-US" altLang="en-US" sz="2500" b="1" smtClean="0"/>
              <a:t>This largely depends on the type of constructs and values.</a:t>
            </a:r>
          </a:p>
          <a:p>
            <a:pPr marL="1143000" lvl="2" indent="-228600">
              <a:spcBef>
                <a:spcPct val="0"/>
              </a:spcBef>
              <a:buClrTx/>
              <a:buSzTx/>
              <a:buFontTx/>
              <a:buNone/>
            </a:pPr>
            <a:endParaRPr lang="en-US" altLang="en-US" sz="2500" b="1" smtClean="0"/>
          </a:p>
          <a:p>
            <a:pPr marL="1143000" lvl="2" indent="-228600">
              <a:spcBef>
                <a:spcPct val="0"/>
              </a:spcBef>
              <a:buClrTx/>
              <a:buSzTx/>
              <a:buFontTx/>
              <a:buNone/>
            </a:pPr>
            <a:r>
              <a:rPr lang="en-US" altLang="en-US" sz="2500" b="1" smtClean="0"/>
              <a:t>There are beliefs, social norms and cultures that are grounded on life affirming values, are tolerant  and allow and respect differences. There are also other cultures that feel threatened and try to eliminate any difference in belief, religious faith, political or sexual orientation etc. </a:t>
            </a:r>
          </a:p>
          <a:p>
            <a:pPr marL="1143000" lvl="2" indent="-228600">
              <a:spcBef>
                <a:spcPct val="0"/>
              </a:spcBef>
              <a:buClrTx/>
              <a:buSzTx/>
              <a:buFontTx/>
              <a:buNone/>
            </a:pPr>
            <a:endParaRPr lang="en-US" altLang="en-US" sz="2500" b="1" smtClean="0"/>
          </a:p>
          <a:p>
            <a:pPr marL="1143000" lvl="2" indent="-228600">
              <a:spcBef>
                <a:spcPct val="0"/>
              </a:spcBef>
              <a:buClrTx/>
              <a:buSzTx/>
              <a:buFontTx/>
              <a:buNone/>
            </a:pPr>
            <a:r>
              <a:rPr lang="en-US" altLang="en-US" sz="2500" b="1" smtClean="0"/>
              <a:t>At the individual level a mature person is not threatened by different people since she or he can accept the different part of himself/herself. </a:t>
            </a:r>
            <a:endParaRPr lang="en-US" altLang="en-US" sz="3100"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type="body" idx="4294967295"/>
          </p:nvPr>
        </p:nvSpPr>
        <p:spPr>
          <a:xfrm>
            <a:off x="0" y="685800"/>
            <a:ext cx="8458200" cy="5486400"/>
          </a:xfrm>
        </p:spPr>
        <p:txBody>
          <a:bodyPr lIns="45720" rIns="45720"/>
          <a:lstStyle/>
          <a:p>
            <a:pPr marL="1143000" lvl="2" indent="-228600">
              <a:spcBef>
                <a:spcPct val="0"/>
              </a:spcBef>
              <a:buClrTx/>
              <a:buSzTx/>
              <a:buFontTx/>
              <a:buNone/>
            </a:pPr>
            <a:endParaRPr lang="en-US" altLang="en-US" sz="3100" smtClean="0">
              <a:latin typeface="Arial" charset="0"/>
              <a:cs typeface="Arial" charset="0"/>
            </a:endParaRPr>
          </a:p>
        </p:txBody>
      </p:sp>
      <p:pic>
        <p:nvPicPr>
          <p:cNvPr id="16387" name="Picture 4" descr="DSCN2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idx="4294967295"/>
          </p:nvPr>
        </p:nvSpPr>
        <p:spPr>
          <a:xfrm>
            <a:off x="0" y="685800"/>
            <a:ext cx="8458200" cy="5486400"/>
          </a:xfrm>
        </p:spPr>
        <p:txBody>
          <a:bodyPr lIns="45720" rIns="45720"/>
          <a:lstStyle/>
          <a:p>
            <a:pPr marL="1143000" lvl="2" indent="-228600">
              <a:spcBef>
                <a:spcPct val="0"/>
              </a:spcBef>
              <a:buClrTx/>
              <a:buSzTx/>
              <a:buFontTx/>
              <a:buNone/>
            </a:pPr>
            <a:r>
              <a:rPr lang="en-US" altLang="en-US" sz="2500" b="1" smtClean="0"/>
              <a:t>Also scientists in their </a:t>
            </a:r>
            <a:r>
              <a:rPr lang="en-US" altLang="en-US" sz="2500" b="1" i="1" smtClean="0">
                <a:solidFill>
                  <a:schemeClr val="hlink"/>
                </a:solidFill>
              </a:rPr>
              <a:t>science making</a:t>
            </a:r>
            <a:r>
              <a:rPr lang="en-US" altLang="en-US" sz="2500" b="1" smtClean="0"/>
              <a:t> are  </a:t>
            </a:r>
          </a:p>
          <a:p>
            <a:pPr marL="1143000" lvl="2" indent="-228600">
              <a:spcBef>
                <a:spcPct val="0"/>
              </a:spcBef>
              <a:buClrTx/>
              <a:buSzTx/>
              <a:buFontTx/>
              <a:buNone/>
            </a:pPr>
            <a:r>
              <a:rPr lang="en-US" altLang="en-US" sz="2500" b="1" smtClean="0"/>
              <a:t>construing  their experiences: </a:t>
            </a:r>
          </a:p>
          <a:p>
            <a:pPr marL="1143000" lvl="2" indent="-228600">
              <a:spcBef>
                <a:spcPct val="0"/>
              </a:spcBef>
              <a:buClrTx/>
              <a:buSzTx/>
              <a:buFontTx/>
              <a:buNone/>
            </a:pPr>
            <a:r>
              <a:rPr lang="en-US" altLang="en-US" sz="2500" b="1" smtClean="0"/>
              <a:t>An important advance of the quantum revolution</a:t>
            </a:r>
          </a:p>
          <a:p>
            <a:pPr marL="1143000" lvl="2" indent="-228600">
              <a:spcBef>
                <a:spcPct val="0"/>
              </a:spcBef>
              <a:buClrTx/>
              <a:buSzTx/>
              <a:buFontTx/>
              <a:buNone/>
            </a:pPr>
            <a:r>
              <a:rPr lang="en-US" altLang="en-US" sz="2500" b="1" smtClean="0"/>
              <a:t>was that </a:t>
            </a:r>
            <a:r>
              <a:rPr lang="en-US" altLang="en-US" b="1" smtClean="0"/>
              <a:t>scientists achieved a new breakthrough in </a:t>
            </a:r>
          </a:p>
          <a:p>
            <a:pPr marL="1143000" lvl="2" indent="-228600">
              <a:spcBef>
                <a:spcPct val="0"/>
              </a:spcBef>
              <a:buClrTx/>
              <a:buSzTx/>
              <a:buFontTx/>
              <a:buNone/>
            </a:pPr>
            <a:r>
              <a:rPr lang="en-US" altLang="en-US" b="1" smtClean="0"/>
              <a:t>Self awareness  regarding the creation of scientific </a:t>
            </a:r>
          </a:p>
          <a:p>
            <a:pPr marL="1143000" lvl="2" indent="-228600">
              <a:spcBef>
                <a:spcPct val="0"/>
              </a:spcBef>
              <a:buClrTx/>
              <a:buSzTx/>
              <a:buFontTx/>
              <a:buNone/>
            </a:pPr>
            <a:r>
              <a:rPr lang="en-US" altLang="en-US" b="1" smtClean="0"/>
              <a:t>Knowledge illustrated by the Heisenberg’ principle: </a:t>
            </a:r>
          </a:p>
          <a:p>
            <a:pPr marL="1143000" lvl="2" indent="-228600">
              <a:spcBef>
                <a:spcPct val="0"/>
              </a:spcBef>
              <a:buClrTx/>
              <a:buSzTx/>
              <a:buFontTx/>
              <a:buNone/>
            </a:pPr>
            <a:endParaRPr lang="en-US" altLang="en-US" b="1" smtClean="0"/>
          </a:p>
          <a:p>
            <a:pPr marL="1143000" lvl="2" indent="-228600">
              <a:spcBef>
                <a:spcPct val="0"/>
              </a:spcBef>
              <a:buClrTx/>
              <a:buSzTx/>
              <a:buFontTx/>
              <a:buNone/>
            </a:pPr>
            <a:r>
              <a:rPr lang="en-US" altLang="en-US" b="1" smtClean="0">
                <a:solidFill>
                  <a:schemeClr val="hlink"/>
                </a:solidFill>
              </a:rPr>
              <a:t>the observer and the instruments she/he uses for </a:t>
            </a:r>
          </a:p>
          <a:p>
            <a:pPr marL="1143000" lvl="2" indent="-228600">
              <a:spcBef>
                <a:spcPct val="0"/>
              </a:spcBef>
              <a:buClrTx/>
              <a:buSzTx/>
              <a:buFontTx/>
              <a:buNone/>
            </a:pPr>
            <a:r>
              <a:rPr lang="en-US" altLang="en-US" b="1" smtClean="0">
                <a:solidFill>
                  <a:schemeClr val="hlink"/>
                </a:solidFill>
              </a:rPr>
              <a:t>observation interact with the phenomenon observed </a:t>
            </a:r>
          </a:p>
          <a:p>
            <a:pPr marL="1143000" lvl="2" indent="-228600">
              <a:spcBef>
                <a:spcPct val="0"/>
              </a:spcBef>
              <a:buClrTx/>
              <a:buSzTx/>
              <a:buFontTx/>
              <a:buNone/>
            </a:pPr>
            <a:r>
              <a:rPr lang="en-US" altLang="en-US" b="1" smtClean="0">
                <a:solidFill>
                  <a:schemeClr val="hlink"/>
                </a:solidFill>
              </a:rPr>
              <a:t>and co-construct it.</a:t>
            </a:r>
            <a:r>
              <a:rPr lang="it-IT" altLang="en-US" smtClean="0"/>
              <a:t> </a:t>
            </a:r>
            <a:endParaRPr lang="en-US" altLang="en-US" sz="2500" b="1" smtClean="0"/>
          </a:p>
          <a:p>
            <a:pPr marL="1143000" lvl="2" indent="-228600">
              <a:spcBef>
                <a:spcPct val="0"/>
              </a:spcBef>
              <a:buClrTx/>
              <a:buSzTx/>
              <a:buFontTx/>
              <a:buNone/>
            </a:pPr>
            <a:endParaRPr lang="en-US" altLang="en-US" sz="2500" b="1" smtClean="0"/>
          </a:p>
          <a:p>
            <a:pPr marL="1143000" lvl="2" indent="-228600">
              <a:spcBef>
                <a:spcPct val="0"/>
              </a:spcBef>
              <a:buClrTx/>
              <a:buSzTx/>
              <a:buFontTx/>
              <a:buNone/>
            </a:pPr>
            <a:endParaRPr lang="en-US" altLang="en-US" sz="2500" b="1" smtClean="0"/>
          </a:p>
          <a:p>
            <a:pPr marL="1143000" lvl="2" indent="-228600">
              <a:spcBef>
                <a:spcPct val="0"/>
              </a:spcBef>
              <a:buClrTx/>
              <a:buSzTx/>
              <a:buFontTx/>
              <a:buNone/>
            </a:pPr>
            <a:endParaRPr lang="en-US" altLang="en-US" sz="25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p:cNvSpPr>
            <a:spLocks noGrp="1"/>
          </p:cNvSpPr>
          <p:nvPr>
            <p:ph type="body" idx="4294967295"/>
          </p:nvPr>
        </p:nvSpPr>
        <p:spPr>
          <a:xfrm>
            <a:off x="0" y="685800"/>
            <a:ext cx="8458200" cy="5486400"/>
          </a:xfrm>
        </p:spPr>
        <p:txBody>
          <a:bodyPr lIns="45720" rIns="45720"/>
          <a:lstStyle/>
          <a:p>
            <a:pPr marL="1143000" lvl="2" indent="-228600">
              <a:spcBef>
                <a:spcPct val="0"/>
              </a:spcBef>
              <a:buClrTx/>
              <a:buSzTx/>
              <a:buFontTx/>
              <a:buNone/>
            </a:pPr>
            <a:r>
              <a:rPr lang="en-US" altLang="en-US" sz="2500" b="1" smtClean="0"/>
              <a:t>Observations of Researchers and professionals in the health sciences are colored by their vision of human nature.</a:t>
            </a:r>
          </a:p>
          <a:p>
            <a:pPr marL="1143000" lvl="2" indent="-228600">
              <a:spcBef>
                <a:spcPct val="0"/>
              </a:spcBef>
              <a:buClrTx/>
              <a:buSzTx/>
              <a:buFontTx/>
              <a:buNone/>
            </a:pPr>
            <a:endParaRPr lang="en-US" altLang="en-US" sz="1200" b="1" smtClean="0"/>
          </a:p>
          <a:p>
            <a:pPr marL="1143000" lvl="2" indent="-228600">
              <a:spcBef>
                <a:spcPct val="0"/>
              </a:spcBef>
              <a:buClrTx/>
              <a:buSzTx/>
              <a:buFontTx/>
              <a:buNone/>
            </a:pPr>
            <a:r>
              <a:rPr lang="en-US" altLang="en-US" b="1" smtClean="0"/>
              <a:t>If we compare an anatomic table based on allopathic </a:t>
            </a:r>
          </a:p>
          <a:p>
            <a:pPr marL="1143000" lvl="2" indent="-228600">
              <a:spcBef>
                <a:spcPct val="0"/>
              </a:spcBef>
              <a:buClrTx/>
              <a:buSzTx/>
              <a:buFontTx/>
              <a:buNone/>
            </a:pPr>
            <a:r>
              <a:rPr lang="en-US" altLang="en-US" b="1" smtClean="0"/>
              <a:t>medicine with one based on traditional Chinese medicine </a:t>
            </a:r>
          </a:p>
          <a:p>
            <a:pPr marL="1143000" lvl="2" indent="-228600">
              <a:spcBef>
                <a:spcPct val="0"/>
              </a:spcBef>
              <a:buClrTx/>
              <a:buSzTx/>
              <a:buFontTx/>
              <a:buNone/>
            </a:pPr>
            <a:r>
              <a:rPr lang="en-US" altLang="en-US" b="1" smtClean="0"/>
              <a:t>the different underlying views of human nature are clear. </a:t>
            </a:r>
          </a:p>
          <a:p>
            <a:pPr marL="1143000" lvl="2" indent="-228600">
              <a:spcBef>
                <a:spcPct val="0"/>
              </a:spcBef>
              <a:buClrTx/>
              <a:buSzTx/>
              <a:buFontTx/>
              <a:buNone/>
            </a:pPr>
            <a:endParaRPr lang="en-US" altLang="en-US" sz="1200" b="1" smtClean="0"/>
          </a:p>
          <a:p>
            <a:pPr marL="1143000" lvl="2" indent="-228600">
              <a:spcBef>
                <a:spcPct val="0"/>
              </a:spcBef>
              <a:buClrTx/>
              <a:buSzTx/>
              <a:buFontTx/>
              <a:buNone/>
            </a:pPr>
            <a:r>
              <a:rPr lang="en-US" altLang="en-US" b="1" smtClean="0"/>
              <a:t>Likewise, every approach in the helping professions is </a:t>
            </a:r>
          </a:p>
          <a:p>
            <a:pPr marL="1143000" lvl="2" indent="-228600">
              <a:spcBef>
                <a:spcPct val="0"/>
              </a:spcBef>
              <a:buClrTx/>
              <a:buSzTx/>
              <a:buFontTx/>
              <a:buNone/>
            </a:pPr>
            <a:r>
              <a:rPr lang="en-US" altLang="en-US" b="1" smtClean="0"/>
              <a:t>based on a specific vision of human nature, which in turn</a:t>
            </a:r>
          </a:p>
          <a:p>
            <a:pPr marL="1143000" lvl="2" indent="-228600">
              <a:spcBef>
                <a:spcPct val="0"/>
              </a:spcBef>
              <a:buClrTx/>
              <a:buSzTx/>
              <a:buFontTx/>
              <a:buNone/>
            </a:pPr>
            <a:r>
              <a:rPr lang="en-US" altLang="en-US" b="1" smtClean="0"/>
              <a:t> is based on values. </a:t>
            </a:r>
          </a:p>
          <a:p>
            <a:pPr marL="1143000" lvl="2" indent="-228600">
              <a:spcBef>
                <a:spcPct val="0"/>
              </a:spcBef>
              <a:buClrTx/>
              <a:buSzTx/>
              <a:buFontTx/>
              <a:buNone/>
            </a:pPr>
            <a:endParaRPr lang="en-US" altLang="en-US" sz="1200" b="1" smtClean="0"/>
          </a:p>
          <a:p>
            <a:pPr marL="1143000" lvl="2" indent="-228600">
              <a:spcBef>
                <a:spcPct val="0"/>
              </a:spcBef>
              <a:buClrTx/>
              <a:buSzTx/>
              <a:buFontTx/>
              <a:buNone/>
            </a:pPr>
            <a:r>
              <a:rPr lang="en-US" altLang="en-US" b="1" smtClean="0"/>
              <a:t>Those values determine the politics of the helping </a:t>
            </a:r>
          </a:p>
          <a:p>
            <a:pPr marL="1143000" lvl="2" indent="-228600">
              <a:spcBef>
                <a:spcPct val="0"/>
              </a:spcBef>
              <a:buClrTx/>
              <a:buSzTx/>
              <a:buFontTx/>
              <a:buNone/>
            </a:pPr>
            <a:r>
              <a:rPr lang="en-US" altLang="en-US" b="1" smtClean="0"/>
              <a:t>relationship and influence outcomes. </a:t>
            </a:r>
          </a:p>
          <a:p>
            <a:pPr marL="1143000" lvl="2" indent="-228600">
              <a:spcBef>
                <a:spcPct val="0"/>
              </a:spcBef>
              <a:buClrTx/>
              <a:buSzTx/>
              <a:buFontTx/>
              <a:buNone/>
            </a:pPr>
            <a:endParaRPr lang="en-US" altLang="en-US" b="1" smtClean="0"/>
          </a:p>
          <a:p>
            <a:pPr marL="1143000" lvl="2" indent="-228600">
              <a:spcBef>
                <a:spcPct val="0"/>
              </a:spcBef>
              <a:buClrTx/>
              <a:buSzTx/>
              <a:buFontTx/>
              <a:buNone/>
            </a:pPr>
            <a:endParaRPr lang="en-US" alt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type="body" idx="4294967295"/>
          </p:nvPr>
        </p:nvSpPr>
        <p:spPr>
          <a:xfrm>
            <a:off x="0" y="685800"/>
            <a:ext cx="8458200" cy="5486400"/>
          </a:xfrm>
        </p:spPr>
        <p:txBody>
          <a:bodyPr lIns="45720" rIns="45720"/>
          <a:lstStyle/>
          <a:p>
            <a:pPr marL="1143000" lvl="2" indent="-228600">
              <a:spcBef>
                <a:spcPct val="0"/>
              </a:spcBef>
              <a:buClrTx/>
              <a:buSzTx/>
              <a:buFontTx/>
              <a:buNone/>
            </a:pPr>
            <a:endParaRPr lang="en-US" altLang="en-US" b="1" smtClean="0"/>
          </a:p>
          <a:p>
            <a:pPr marL="868363" lvl="1" indent="-228600">
              <a:spcBef>
                <a:spcPct val="0"/>
              </a:spcBef>
              <a:buClrTx/>
              <a:buSzTx/>
              <a:buFontTx/>
              <a:buNone/>
            </a:pPr>
            <a:r>
              <a:rPr lang="en-US" altLang="en-US" b="1" smtClean="0"/>
              <a:t>	The values of a therapeutic approach </a:t>
            </a:r>
            <a:r>
              <a:rPr lang="en-US" altLang="en-US" b="1" smtClean="0">
                <a:sym typeface="Symbol" pitchFamily="18" charset="2"/>
              </a:rPr>
              <a:t></a:t>
            </a:r>
            <a:r>
              <a:rPr lang="en-US" altLang="en-US" b="1" smtClean="0"/>
              <a:t> implicit or explicit as they may be </a:t>
            </a:r>
            <a:r>
              <a:rPr lang="en-US" altLang="en-US" b="1" smtClean="0">
                <a:sym typeface="Symbol" pitchFamily="18" charset="2"/>
              </a:rPr>
              <a:t></a:t>
            </a:r>
            <a:r>
              <a:rPr lang="en-US" altLang="en-US" b="1" smtClean="0"/>
              <a:t> determine the politics of the helping relationship and influence outcomes. </a:t>
            </a:r>
          </a:p>
          <a:p>
            <a:pPr marL="1143000" lvl="2" indent="-228600">
              <a:spcBef>
                <a:spcPct val="0"/>
              </a:spcBef>
              <a:buClrTx/>
              <a:buSzTx/>
              <a:buFontTx/>
              <a:buNone/>
            </a:pPr>
            <a:endParaRPr lang="en-US" altLang="en-US" b="1" smtClean="0"/>
          </a:p>
          <a:p>
            <a:pPr marL="868363" lvl="1" indent="-228600">
              <a:spcBef>
                <a:spcPct val="0"/>
              </a:spcBef>
              <a:buClrTx/>
              <a:buSzTx/>
              <a:buFontTx/>
              <a:buNone/>
            </a:pPr>
            <a:r>
              <a:rPr lang="en-US" altLang="en-US" b="1" smtClean="0"/>
              <a:t>	To be trained in the biomedical reductionist model, or to be trained specifically as a Freudian analyst, the behaviorist or person centered psychotherapist is to enter into and belong to a construed world of values, to take on different roles,  and to create clinical settings that actively promote different narratives.</a:t>
            </a:r>
          </a:p>
          <a:p>
            <a:pPr marL="1143000" lvl="2" indent="-228600">
              <a:spcBef>
                <a:spcPct val="0"/>
              </a:spcBef>
              <a:buClrTx/>
              <a:buSzTx/>
              <a:buFontTx/>
              <a:buNone/>
            </a:pPr>
            <a:endParaRPr lang="en-US" altLang="en-US" b="1" smtClean="0"/>
          </a:p>
          <a:p>
            <a:pPr marL="868363" lvl="1" indent="-228600">
              <a:spcBef>
                <a:spcPct val="0"/>
              </a:spcBef>
              <a:buClrTx/>
              <a:buSzTx/>
              <a:buFontTx/>
              <a:buNone/>
            </a:pPr>
            <a:r>
              <a:rPr lang="en-US" altLang="en-US" b="1" smtClean="0"/>
              <a:t> 	The definitions of disease, illness and cure, and the roles of therapist and clients or patients are all influenced by differences in therapeutic approach.</a:t>
            </a:r>
            <a:r>
              <a:rPr lang="en-US" altLang="en-US" smtClean="0"/>
              <a:t> </a:t>
            </a:r>
            <a:endParaRPr lang="en-US" altLang="en-US" b="1" smtClean="0"/>
          </a:p>
          <a:p>
            <a:pPr marL="1143000" lvl="2" indent="-228600">
              <a:spcBef>
                <a:spcPct val="0"/>
              </a:spcBef>
              <a:buClrTx/>
              <a:buSzTx/>
              <a:buFontTx/>
              <a:buNone/>
            </a:pPr>
            <a:endParaRPr lang="en-US" altLang="en-US" sz="2500" b="1" smtClean="0"/>
          </a:p>
          <a:p>
            <a:pPr marL="1143000" lvl="2" indent="-228600">
              <a:spcBef>
                <a:spcPct val="0"/>
              </a:spcBef>
              <a:buClrTx/>
              <a:buSzTx/>
              <a:buFontTx/>
              <a:buNone/>
            </a:pPr>
            <a:endParaRPr lang="en-US" altLang="en-US" sz="2500" b="1" smtClean="0"/>
          </a:p>
          <a:p>
            <a:pPr marL="1143000" lvl="2" indent="-228600">
              <a:spcBef>
                <a:spcPct val="0"/>
              </a:spcBef>
              <a:buClrTx/>
              <a:buSzTx/>
              <a:buFontTx/>
              <a:buNone/>
            </a:pPr>
            <a:endParaRPr lang="en-US" altLang="en-US" sz="25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4"/>
          <p:cNvSpPr>
            <a:spLocks noGrp="1"/>
          </p:cNvSpPr>
          <p:nvPr>
            <p:ph type="body" idx="1"/>
          </p:nvPr>
        </p:nvSpPr>
        <p:spPr>
          <a:xfrm>
            <a:off x="609600" y="2057400"/>
            <a:ext cx="8077200" cy="3162300"/>
          </a:xfrm>
        </p:spPr>
        <p:txBody>
          <a:bodyPr/>
          <a:lstStyle/>
          <a:p>
            <a:pPr eaLnBrk="1" hangingPunct="1"/>
            <a:r>
              <a:rPr lang="en-US" altLang="en-US" sz="3200" b="1" smtClean="0">
                <a:solidFill>
                  <a:schemeClr val="bg1"/>
                </a:solidFill>
                <a:latin typeface="Arial" charset="0"/>
                <a:cs typeface="Arial" charset="0"/>
              </a:rPr>
              <a:t>Humanistic Psychology, </a:t>
            </a:r>
            <a:r>
              <a:rPr lang="en-US" altLang="en-US" sz="3200" smtClean="0">
                <a:latin typeface="Arial" charset="0"/>
                <a:cs typeface="Arial" charset="0"/>
              </a:rPr>
              <a:t>instead of focalizing only on pathology, has studied people that are particularly healthy and fully functioning, investigating the common denominators of those people. </a:t>
            </a:r>
          </a:p>
          <a:p>
            <a:pPr eaLnBrk="1" hangingPunct="1"/>
            <a:endParaRPr lang="en-US" alt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305800" cy="1676400"/>
          </a:xfrm>
          <a:ln>
            <a:miter lim="800000"/>
            <a:headEnd/>
            <a:tailEnd/>
          </a:ln>
          <a:extLst/>
        </p:spPr>
        <p:txBody>
          <a:bodyPr>
            <a:normAutofit fontScale="90000"/>
          </a:bodyPr>
          <a:lstStyle/>
          <a:p>
            <a:pPr algn="ctr" eaLnBrk="1" fontAlgn="auto" hangingPunct="1">
              <a:spcAft>
                <a:spcPts val="0"/>
              </a:spcAft>
              <a:defRPr/>
            </a:pPr>
            <a:r>
              <a:rPr lang="en-US" sz="5400" dirty="0" smtClean="0">
                <a:solidFill>
                  <a:srgbClr val="0000FF"/>
                </a:solidFill>
                <a:latin typeface="Arial" charset="0"/>
              </a:rPr>
              <a:t>The vision of Human nature in Humanistic Psychology</a:t>
            </a:r>
            <a:endParaRPr lang="en-US" dirty="0">
              <a:solidFill>
                <a:srgbClr val="0000FF"/>
              </a:solidFill>
            </a:endParaRPr>
          </a:p>
        </p:txBody>
      </p:sp>
      <p:pic>
        <p:nvPicPr>
          <p:cNvPr id="21507" name="Picture 4" descr="0009xsq9[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08250"/>
            <a:ext cx="58674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1722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idx="1"/>
          </p:nvPr>
        </p:nvSpPr>
        <p:spPr>
          <a:xfrm>
            <a:off x="609600" y="1385888"/>
            <a:ext cx="7772400" cy="1509712"/>
          </a:xfrm>
        </p:spPr>
        <p:txBody>
          <a:bodyPr/>
          <a:lstStyle/>
          <a:p>
            <a:pPr eaLnBrk="1" hangingPunct="1">
              <a:lnSpc>
                <a:spcPct val="90000"/>
              </a:lnSpc>
              <a:spcBef>
                <a:spcPct val="0"/>
              </a:spcBef>
              <a:buSzPct val="115000"/>
              <a:buFont typeface="Arial" charset="0"/>
              <a:buChar char="•"/>
            </a:pPr>
            <a:r>
              <a:rPr lang="en-US" altLang="en-US" sz="2800" smtClean="0">
                <a:latin typeface="Arial" charset="0"/>
              </a:rPr>
              <a:t> From infancy to old age human beings strive to actualize their highest potentials, establish and maintain close mutual connections with others.</a:t>
            </a:r>
          </a:p>
          <a:p>
            <a:pPr eaLnBrk="1" hangingPunct="1">
              <a:lnSpc>
                <a:spcPct val="90000"/>
              </a:lnSpc>
              <a:spcBef>
                <a:spcPct val="0"/>
              </a:spcBef>
              <a:buSzPct val="115000"/>
              <a:buFont typeface="Arial" charset="0"/>
              <a:buChar char="•"/>
            </a:pPr>
            <a:endParaRPr lang="en-US" altLang="en-US" sz="2800" smtClean="0">
              <a:latin typeface="Arial" charset="0"/>
            </a:endParaRPr>
          </a:p>
          <a:p>
            <a:pPr eaLnBrk="1" hangingPunct="1">
              <a:lnSpc>
                <a:spcPct val="90000"/>
              </a:lnSpc>
              <a:spcBef>
                <a:spcPct val="0"/>
              </a:spcBef>
              <a:buSzPct val="115000"/>
              <a:buFont typeface="Arial" charset="0"/>
              <a:buChar char="•"/>
            </a:pPr>
            <a:r>
              <a:rPr lang="en-US" altLang="en-US" sz="2800" smtClean="0">
                <a:latin typeface="Arial" charset="0"/>
              </a:rPr>
              <a:t> People possess enormous inner resources for self-regulation and self-healing which can be accessed in the service of recovery and growth. </a:t>
            </a:r>
          </a:p>
          <a:p>
            <a:pPr eaLnBrk="1" hangingPunct="1">
              <a:lnSpc>
                <a:spcPct val="90000"/>
              </a:lnSpc>
              <a:spcBef>
                <a:spcPct val="0"/>
              </a:spcBef>
              <a:buSzPct val="115000"/>
              <a:buFont typeface="Arial" charset="0"/>
              <a:buChar char="•"/>
            </a:pPr>
            <a:endParaRPr lang="en-US" altLang="en-US" sz="2800" smtClean="0">
              <a:latin typeface="Arial" charset="0"/>
            </a:endParaRPr>
          </a:p>
          <a:p>
            <a:pPr eaLnBrk="1" hangingPunct="1">
              <a:lnSpc>
                <a:spcPct val="90000"/>
              </a:lnSpc>
              <a:spcBef>
                <a:spcPct val="0"/>
              </a:spcBef>
              <a:buSzPct val="115000"/>
              <a:buFont typeface="Arial" charset="0"/>
              <a:buChar char="•"/>
            </a:pPr>
            <a:r>
              <a:rPr lang="en-US" altLang="en-US" sz="2800" smtClean="0">
                <a:latin typeface="Arial" charset="0"/>
              </a:rPr>
              <a:t> Healing and self-actualization are facilitated by participation in relationships characterized by key interpersonal conditions: </a:t>
            </a:r>
            <a:r>
              <a:rPr lang="en-US" altLang="en-US" sz="2800" b="1" smtClean="0">
                <a:solidFill>
                  <a:schemeClr val="bg1"/>
                </a:solidFill>
                <a:latin typeface="Arial" charset="0"/>
              </a:rPr>
              <a:t>mutual respect, warmth, acceptance, genuineness and empathy</a:t>
            </a:r>
            <a:r>
              <a:rPr lang="en-US" altLang="en-US" sz="2800" smtClean="0">
                <a:latin typeface="Arial" charset="0"/>
              </a:rPr>
              <a:t>.</a:t>
            </a:r>
          </a:p>
          <a:p>
            <a:pPr eaLnBrk="1" hangingPunct="1">
              <a:spcBef>
                <a:spcPct val="0"/>
              </a:spcBef>
              <a:buSzPct val="115000"/>
              <a:buFont typeface="Arial" charset="0"/>
              <a:buChar char="•"/>
            </a:pPr>
            <a:endParaRPr lang="en-US" alt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762000"/>
            <a:ext cx="8229600" cy="1524000"/>
          </a:xfrm>
        </p:spPr>
        <p:txBody>
          <a:bodyPr/>
          <a:lstStyle/>
          <a:p>
            <a:pPr algn="ctr" eaLnBrk="1" hangingPunct="1"/>
            <a:r>
              <a:rPr lang="en-US" altLang="en-US" sz="4900" smtClean="0">
                <a:solidFill>
                  <a:srgbClr val="0000FF"/>
                </a:solidFill>
                <a:latin typeface="Arial" charset="0"/>
                <a:cs typeface="Arial" charset="0"/>
              </a:rPr>
              <a:t>Theoretical Assumptions </a:t>
            </a:r>
            <a:br>
              <a:rPr lang="en-US" altLang="en-US" sz="4900" smtClean="0">
                <a:solidFill>
                  <a:srgbClr val="0000FF"/>
                </a:solidFill>
                <a:latin typeface="Arial" charset="0"/>
                <a:cs typeface="Arial" charset="0"/>
              </a:rPr>
            </a:br>
            <a:r>
              <a:rPr lang="en-US" altLang="en-US" sz="4900" smtClean="0">
                <a:solidFill>
                  <a:srgbClr val="0000FF"/>
                </a:solidFill>
                <a:latin typeface="Arial" charset="0"/>
                <a:cs typeface="Arial" charset="0"/>
              </a:rPr>
              <a:t>of Humanistic Psychology</a:t>
            </a:r>
          </a:p>
        </p:txBody>
      </p:sp>
      <p:sp>
        <p:nvSpPr>
          <p:cNvPr id="23555" name="Content Placeholder 3"/>
          <p:cNvSpPr>
            <a:spLocks noGrp="1"/>
          </p:cNvSpPr>
          <p:nvPr>
            <p:ph sz="half" idx="1"/>
          </p:nvPr>
        </p:nvSpPr>
        <p:spPr>
          <a:xfrm>
            <a:off x="304800" y="2362200"/>
            <a:ext cx="8458200" cy="457200"/>
          </a:xfrm>
        </p:spPr>
        <p:txBody>
          <a:bodyPr/>
          <a:lstStyle/>
          <a:p>
            <a:pPr algn="ctr" eaLnBrk="1" hangingPunct="1">
              <a:buFont typeface="Wingdings 2" pitchFamily="18" charset="2"/>
              <a:buNone/>
            </a:pPr>
            <a:r>
              <a:rPr lang="en-US" altLang="en-US" sz="2600" b="1" smtClean="0">
                <a:latin typeface="Arial" charset="0"/>
                <a:cs typeface="Arial" charset="0"/>
              </a:rPr>
              <a:t>The origins of psychological distress</a:t>
            </a:r>
          </a:p>
        </p:txBody>
      </p:sp>
      <p:pic>
        <p:nvPicPr>
          <p:cNvPr id="23556" name="Picture 6" descr="A_Tear_In_Your_Ey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480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2"/>
          <p:cNvSpPr>
            <a:spLocks noGrp="1"/>
          </p:cNvSpPr>
          <p:nvPr>
            <p:ph type="body" idx="4294967295"/>
          </p:nvPr>
        </p:nvSpPr>
        <p:spPr>
          <a:xfrm>
            <a:off x="533400" y="762000"/>
            <a:ext cx="7391400" cy="4191000"/>
          </a:xfrm>
        </p:spPr>
        <p:txBody>
          <a:bodyPr lIns="45720" rIns="45720"/>
          <a:lstStyle/>
          <a:p>
            <a:pPr marL="1143000" lvl="2" indent="-228600" eaLnBrk="1" hangingPunct="1">
              <a:buFont typeface="Wingdings 2" pitchFamily="18" charset="2"/>
              <a:buNone/>
            </a:pPr>
            <a:r>
              <a:rPr lang="en-US" altLang="en-US" b="1" smtClean="0"/>
              <a:t>What is life?  It is a material process, sifting and surfing over matter like a strange, slow wave.</a:t>
            </a:r>
          </a:p>
          <a:p>
            <a:pPr marL="1143000" lvl="2" indent="-228600" eaLnBrk="1" hangingPunct="1">
              <a:buFont typeface="Wingdings 2" pitchFamily="18" charset="2"/>
              <a:buNone/>
            </a:pPr>
            <a:r>
              <a:rPr lang="en-US" altLang="en-US" b="1" smtClean="0"/>
              <a:t>  </a:t>
            </a:r>
          </a:p>
          <a:p>
            <a:pPr marL="1143000" lvl="2" indent="-228600" eaLnBrk="1" hangingPunct="1">
              <a:buFont typeface="Wingdings 2" pitchFamily="18" charset="2"/>
              <a:buNone/>
            </a:pPr>
            <a:r>
              <a:rPr lang="en-US" altLang="en-US" b="1" smtClean="0"/>
              <a:t>It is a controlled artistic chaos, a set of chemical reactions so staggeringly complex that more than eighty million years ago it produced the mammalian brain that now, in human form, composes love letters and uses silicon computers to calculate the temperature of matter at the origin of the universe.</a:t>
            </a:r>
          </a:p>
          <a:p>
            <a:pPr marL="1143000" lvl="2" indent="-228600" eaLnBrk="1" hangingPunct="1">
              <a:buFont typeface="Wingdings 2" pitchFamily="18" charset="2"/>
              <a:buNone/>
            </a:pPr>
            <a:endParaRPr lang="en-US" altLang="en-US" b="1" smtClean="0"/>
          </a:p>
          <a:p>
            <a:pPr marL="1143000" lvl="2" indent="-228600" eaLnBrk="1" hangingPunct="1">
              <a:buFont typeface="Wingdings 2" pitchFamily="18" charset="2"/>
              <a:buNone/>
            </a:pPr>
            <a:r>
              <a:rPr lang="en-US" altLang="en-US" b="1" smtClean="0"/>
              <a:t>		                         </a:t>
            </a:r>
            <a:r>
              <a:rPr lang="en-US" altLang="en-US" sz="1900" b="1" smtClean="0"/>
              <a:t>Lynn Margulis and Dorion Sagan</a:t>
            </a:r>
            <a:endParaRPr lang="en-US" altLang="en-US" sz="23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p:cNvSpPr>
            <a:spLocks noGrp="1"/>
          </p:cNvSpPr>
          <p:nvPr>
            <p:ph type="body" idx="1"/>
          </p:nvPr>
        </p:nvSpPr>
        <p:spPr>
          <a:xfrm>
            <a:off x="609600" y="1219200"/>
            <a:ext cx="8153400" cy="5181600"/>
          </a:xfrm>
        </p:spPr>
        <p:txBody>
          <a:bodyPr/>
          <a:lstStyle/>
          <a:p>
            <a:pPr eaLnBrk="1" hangingPunct="1"/>
            <a:r>
              <a:rPr lang="en-US" altLang="en-US" sz="2800" b="1" smtClean="0">
                <a:solidFill>
                  <a:schemeClr val="bg1"/>
                </a:solidFill>
                <a:latin typeface="Arial" charset="0"/>
                <a:cs typeface="Arial" charset="0"/>
              </a:rPr>
              <a:t>All paradigms of psychotherapy </a:t>
            </a:r>
            <a:r>
              <a:rPr lang="en-US" altLang="en-US" sz="2800" smtClean="0">
                <a:latin typeface="Arial" charset="0"/>
                <a:cs typeface="Arial" charset="0"/>
              </a:rPr>
              <a:t>are based on a vision of human nature, from which descends their own view of health and illness and the process of  what creates disease and pain and what promotes healing, health and well-being.  </a:t>
            </a:r>
          </a:p>
          <a:p>
            <a:pPr eaLnBrk="1" hangingPunct="1"/>
            <a:endParaRPr lang="en-US" altLang="en-US" sz="2800" smtClean="0">
              <a:latin typeface="Arial" charset="0"/>
              <a:cs typeface="Arial" charset="0"/>
            </a:endParaRPr>
          </a:p>
          <a:p>
            <a:pPr eaLnBrk="1" hangingPunct="1"/>
            <a:r>
              <a:rPr lang="en-US" altLang="en-US" sz="2800" b="1" smtClean="0">
                <a:solidFill>
                  <a:schemeClr val="bg1"/>
                </a:solidFill>
                <a:latin typeface="Arial" charset="0"/>
                <a:cs typeface="Arial" charset="0"/>
              </a:rPr>
              <a:t>The humanistic view </a:t>
            </a:r>
            <a:r>
              <a:rPr lang="en-US" altLang="en-US" sz="2800" smtClean="0">
                <a:latin typeface="Arial" charset="0"/>
                <a:cs typeface="Arial" charset="0"/>
              </a:rPr>
              <a:t>is that people experience pain when spontaneous movement towards </a:t>
            </a:r>
            <a:r>
              <a:rPr lang="en-US" altLang="en-US" sz="2800" b="1" smtClean="0">
                <a:solidFill>
                  <a:schemeClr val="bg1"/>
                </a:solidFill>
                <a:latin typeface="Arial" charset="0"/>
                <a:cs typeface="Arial" charset="0"/>
              </a:rPr>
              <a:t>self- actualization and successful connections </a:t>
            </a:r>
            <a:r>
              <a:rPr lang="en-US" altLang="en-US" sz="2800" smtClean="0">
                <a:latin typeface="Arial" charset="0"/>
                <a:cs typeface="Arial" charset="0"/>
              </a:rPr>
              <a:t>with significant others becomes cut off, blocked, violated or exploited. </a:t>
            </a:r>
          </a:p>
          <a:p>
            <a:pPr eaLnBrk="1" hangingPunct="1"/>
            <a:endParaRPr lang="en-US"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type="body" idx="1"/>
          </p:nvPr>
        </p:nvSpPr>
        <p:spPr>
          <a:xfrm>
            <a:off x="530225" y="838200"/>
            <a:ext cx="7772400" cy="3695700"/>
          </a:xfrm>
        </p:spPr>
        <p:txBody>
          <a:bodyPr/>
          <a:lstStyle/>
          <a:p>
            <a:pPr eaLnBrk="1" hangingPunct="1">
              <a:spcBef>
                <a:spcPct val="0"/>
              </a:spcBef>
            </a:pPr>
            <a:r>
              <a:rPr lang="en-US" altLang="en-US" sz="2800" smtClean="0">
                <a:latin typeface="Arial" charset="0"/>
                <a:cs typeface="Arial" charset="0"/>
              </a:rPr>
              <a:t>If these disconnections or violations occur early in life, or persist over long periods, people develop </a:t>
            </a:r>
            <a:r>
              <a:rPr lang="en-US" altLang="en-US" sz="2800" b="1" smtClean="0">
                <a:solidFill>
                  <a:schemeClr val="bg1"/>
                </a:solidFill>
                <a:latin typeface="Arial" charset="0"/>
                <a:cs typeface="Arial" charset="0"/>
              </a:rPr>
              <a:t>defensive psychological coping mechanisms </a:t>
            </a:r>
            <a:r>
              <a:rPr lang="en-US" altLang="en-US" sz="2800" smtClean="0">
                <a:latin typeface="Arial" charset="0"/>
                <a:cs typeface="Arial" charset="0"/>
              </a:rPr>
              <a:t>which further cut them off from the deeper organismic flow of life. </a:t>
            </a:r>
          </a:p>
          <a:p>
            <a:pPr eaLnBrk="1" hangingPunct="1">
              <a:spcBef>
                <a:spcPct val="0"/>
              </a:spcBef>
            </a:pPr>
            <a:endParaRPr lang="en-US" altLang="en-US" sz="2800" smtClean="0">
              <a:latin typeface="Arial" charset="0"/>
              <a:cs typeface="Arial" charset="0"/>
            </a:endParaRPr>
          </a:p>
          <a:p>
            <a:pPr eaLnBrk="1" hangingPunct="1">
              <a:spcBef>
                <a:spcPct val="0"/>
              </a:spcBef>
            </a:pPr>
            <a:r>
              <a:rPr lang="en-US" altLang="en-US" sz="2800" b="1" smtClean="0">
                <a:latin typeface="Arial" charset="0"/>
                <a:cs typeface="Arial" charset="0"/>
              </a:rPr>
              <a:t>Self-awareness</a:t>
            </a:r>
            <a:r>
              <a:rPr lang="en-US" altLang="en-US" sz="2800" smtClean="0">
                <a:latin typeface="Arial" charset="0"/>
                <a:cs typeface="Arial" charset="0"/>
              </a:rPr>
              <a:t> becomes interrupted and authentic interactions with others become impossible. When this happens vital life satisfactions become unavailable, causing </a:t>
            </a:r>
            <a:r>
              <a:rPr lang="en-US" altLang="en-US" sz="2800" b="1" smtClean="0">
                <a:solidFill>
                  <a:schemeClr val="bg1"/>
                </a:solidFill>
                <a:latin typeface="Arial" charset="0"/>
                <a:cs typeface="Arial" charset="0"/>
              </a:rPr>
              <a:t>further distress </a:t>
            </a:r>
            <a:r>
              <a:rPr lang="en-US" altLang="en-US" sz="2800" b="1" smtClean="0">
                <a:latin typeface="Arial" charset="0"/>
                <a:cs typeface="Arial" charset="0"/>
              </a:rPr>
              <a:t>and alienation </a:t>
            </a:r>
            <a:r>
              <a:rPr lang="en-US" altLang="en-US" sz="2800" smtClean="0">
                <a:latin typeface="Arial" charset="0"/>
                <a:cs typeface="Arial" charset="0"/>
              </a:rPr>
              <a:t>which then may spiral into deeper difficulties which frequently end up in a crisis.</a:t>
            </a:r>
          </a:p>
          <a:p>
            <a:pPr eaLnBrk="1" hangingPunct="1">
              <a:spcBef>
                <a:spcPct val="0"/>
              </a:spcBef>
            </a:pPr>
            <a:endParaRPr lang="en-US" altLang="en-US" sz="2800" smtClean="0">
              <a:latin typeface="Arial" charset="0"/>
              <a:cs typeface="Arial" charset="0"/>
            </a:endParaRPr>
          </a:p>
          <a:p>
            <a:pPr eaLnBrk="1" hangingPunct="1">
              <a:spcBef>
                <a:spcPct val="0"/>
              </a:spcBef>
            </a:pPr>
            <a:endParaRPr lang="en-US"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5"/>
          <p:cNvSpPr>
            <a:spLocks noGrp="1"/>
          </p:cNvSpPr>
          <p:nvPr>
            <p:ph type="body" idx="1"/>
          </p:nvPr>
        </p:nvSpPr>
        <p:spPr>
          <a:xfrm>
            <a:off x="3889375" y="1219200"/>
            <a:ext cx="4949825" cy="5181600"/>
          </a:xfrm>
        </p:spPr>
        <p:txBody>
          <a:bodyPr/>
          <a:lstStyle/>
          <a:p>
            <a:pPr eaLnBrk="1" hangingPunct="1"/>
            <a:r>
              <a:rPr lang="en-US" altLang="en-US" sz="2800" smtClean="0">
                <a:latin typeface="Arial" charset="0"/>
                <a:cs typeface="Arial" charset="0"/>
              </a:rPr>
              <a:t>Kurt Goldstein  described </a:t>
            </a:r>
            <a:r>
              <a:rPr lang="en-US" altLang="en-US" sz="2800" b="1" smtClean="0">
                <a:solidFill>
                  <a:schemeClr val="bg1"/>
                </a:solidFill>
                <a:latin typeface="Arial" charset="0"/>
                <a:cs typeface="Arial" charset="0"/>
              </a:rPr>
              <a:t>self-actualization</a:t>
            </a:r>
            <a:r>
              <a:rPr lang="en-US" altLang="en-US" sz="2800" smtClean="0">
                <a:latin typeface="Arial" charset="0"/>
                <a:cs typeface="Arial" charset="0"/>
              </a:rPr>
              <a:t> as the tendency to actualize, as much as possible, the organism's individual capacities in the world. </a:t>
            </a:r>
          </a:p>
          <a:p>
            <a:pPr eaLnBrk="1" hangingPunct="1"/>
            <a:endParaRPr lang="en-US" altLang="en-US" sz="2800" smtClean="0">
              <a:latin typeface="Arial" charset="0"/>
              <a:cs typeface="Arial" charset="0"/>
            </a:endParaRPr>
          </a:p>
          <a:p>
            <a:pPr eaLnBrk="1" hangingPunct="1"/>
            <a:r>
              <a:rPr lang="en-US" altLang="en-US" sz="2800" smtClean="0">
                <a:latin typeface="Arial" charset="0"/>
                <a:cs typeface="Arial" charset="0"/>
              </a:rPr>
              <a:t>The tendency toward </a:t>
            </a:r>
            <a:r>
              <a:rPr lang="en-US" altLang="en-US" sz="2800" b="1" smtClean="0">
                <a:solidFill>
                  <a:schemeClr val="bg1"/>
                </a:solidFill>
                <a:latin typeface="Arial" charset="0"/>
                <a:cs typeface="Arial" charset="0"/>
              </a:rPr>
              <a:t>self-actualization</a:t>
            </a:r>
            <a:r>
              <a:rPr lang="en-US" altLang="en-US" sz="2800" smtClean="0">
                <a:latin typeface="Arial" charset="0"/>
                <a:cs typeface="Arial" charset="0"/>
              </a:rPr>
              <a:t> is the only </a:t>
            </a:r>
            <a:r>
              <a:rPr lang="en-US" altLang="en-US" sz="2800" b="1" smtClean="0">
                <a:solidFill>
                  <a:schemeClr val="bg1"/>
                </a:solidFill>
                <a:latin typeface="Arial" charset="0"/>
                <a:cs typeface="Arial" charset="0"/>
              </a:rPr>
              <a:t>drive</a:t>
            </a:r>
            <a:r>
              <a:rPr lang="en-US" altLang="en-US" sz="2800" smtClean="0">
                <a:latin typeface="Arial" charset="0"/>
                <a:cs typeface="Arial" charset="0"/>
              </a:rPr>
              <a:t> by which the life of an organism is determined.</a:t>
            </a:r>
          </a:p>
          <a:p>
            <a:pPr eaLnBrk="1" hangingPunct="1"/>
            <a:endParaRPr lang="en-US" altLang="en-US" sz="2800" smtClean="0">
              <a:latin typeface="Arial" charset="0"/>
              <a:cs typeface="Arial" charset="0"/>
            </a:endParaRPr>
          </a:p>
        </p:txBody>
      </p:sp>
      <p:pic>
        <p:nvPicPr>
          <p:cNvPr id="26627" name="Picture 9" descr="ANd9GcQq6ByDLz8wkqMCTOCLsyvtP5sQNOP2KFKWNsJymxOyR_PG0ciN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30325"/>
            <a:ext cx="30765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1"/>
          </p:nvPr>
        </p:nvSpPr>
        <p:spPr>
          <a:xfrm>
            <a:off x="3429000" y="914400"/>
            <a:ext cx="5486400" cy="5486400"/>
          </a:xfrm>
        </p:spPr>
        <p:txBody>
          <a:bodyPr/>
          <a:lstStyle/>
          <a:p>
            <a:pPr eaLnBrk="1" hangingPunct="1"/>
            <a:r>
              <a:rPr lang="en-US" altLang="en-US" sz="2600" smtClean="0">
                <a:latin typeface="Arial" charset="0"/>
                <a:cs typeface="Arial" charset="0"/>
              </a:rPr>
              <a:t>Abraham Maslow based his theory on his case studies of historical figures whom he saw as examples of </a:t>
            </a:r>
            <a:r>
              <a:rPr lang="en-US" altLang="en-US" sz="2600" b="1" smtClean="0">
                <a:solidFill>
                  <a:schemeClr val="bg1"/>
                </a:solidFill>
                <a:latin typeface="Arial" charset="0"/>
                <a:cs typeface="Arial" charset="0"/>
              </a:rPr>
              <a:t>self-actualized individuals  </a:t>
            </a:r>
            <a:r>
              <a:rPr lang="en-US" altLang="en-US" sz="2600" smtClean="0">
                <a:latin typeface="Arial" charset="0"/>
                <a:cs typeface="Arial" charset="0"/>
              </a:rPr>
              <a:t>including Albert Einstein, Ruth Benedict, Frederick Douglass, Jane Addams, Eleanor Roosevelt, Max Wertheimer,  Henry David Thoreau….  </a:t>
            </a:r>
          </a:p>
          <a:p>
            <a:pPr eaLnBrk="1" hangingPunct="1"/>
            <a:endParaRPr lang="en-US" altLang="en-US" sz="1100" smtClean="0">
              <a:latin typeface="Arial" charset="0"/>
              <a:cs typeface="Arial" charset="0"/>
            </a:endParaRPr>
          </a:p>
          <a:p>
            <a:pPr eaLnBrk="1" hangingPunct="1"/>
            <a:r>
              <a:rPr lang="en-US" altLang="en-US" sz="2600" smtClean="0">
                <a:latin typeface="Arial" charset="0"/>
                <a:cs typeface="Arial" charset="0"/>
              </a:rPr>
              <a:t>Maslow examined the lives of each of these people in order to assess the </a:t>
            </a:r>
            <a:r>
              <a:rPr lang="en-US" altLang="en-US" sz="2600" b="1" smtClean="0">
                <a:solidFill>
                  <a:schemeClr val="bg1"/>
                </a:solidFill>
                <a:latin typeface="Arial" charset="0"/>
                <a:cs typeface="Arial" charset="0"/>
              </a:rPr>
              <a:t>common qualities </a:t>
            </a:r>
            <a:r>
              <a:rPr lang="en-US" altLang="en-US" sz="2600" smtClean="0">
                <a:latin typeface="Arial" charset="0"/>
                <a:cs typeface="Arial" charset="0"/>
              </a:rPr>
              <a:t>that led each to become </a:t>
            </a:r>
            <a:r>
              <a:rPr lang="en-US" altLang="en-US" sz="2600" b="1" smtClean="0">
                <a:solidFill>
                  <a:schemeClr val="bg1"/>
                </a:solidFill>
                <a:latin typeface="Arial" charset="0"/>
                <a:cs typeface="Arial" charset="0"/>
              </a:rPr>
              <a:t>self-actualized</a:t>
            </a:r>
            <a:r>
              <a:rPr lang="en-US" altLang="en-US" sz="2600" smtClean="0">
                <a:latin typeface="Arial" charset="0"/>
                <a:cs typeface="Arial" charset="0"/>
              </a:rPr>
              <a:t>. </a:t>
            </a:r>
          </a:p>
          <a:p>
            <a:pPr eaLnBrk="1" hangingPunct="1"/>
            <a:endParaRPr lang="en-US" altLang="en-US" sz="2600" smtClean="0">
              <a:latin typeface="Arial" charset="0"/>
              <a:cs typeface="Arial" charset="0"/>
            </a:endParaRPr>
          </a:p>
        </p:txBody>
      </p:sp>
      <p:pic>
        <p:nvPicPr>
          <p:cNvPr id="27651" name="Picture 5" descr="ANd9GcQ6BzjApYGIWcJNmn1SU1ZheYcz8zIKdvMakpnuuvtUAEJBMC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8100"/>
            <a:ext cx="2667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p:cNvSpPr>
            <a:spLocks noGrp="1"/>
          </p:cNvSpPr>
          <p:nvPr>
            <p:ph type="body" idx="1"/>
          </p:nvPr>
        </p:nvSpPr>
        <p:spPr>
          <a:xfrm>
            <a:off x="454025" y="1143000"/>
            <a:ext cx="8232775" cy="5562600"/>
          </a:xfrm>
        </p:spPr>
        <p:txBody>
          <a:bodyPr/>
          <a:lstStyle/>
          <a:p>
            <a:pPr eaLnBrk="1" hangingPunct="1"/>
            <a:r>
              <a:rPr lang="en-US" altLang="en-US" sz="2600" smtClean="0">
                <a:latin typeface="Arial" charset="0"/>
                <a:cs typeface="Arial" charset="0"/>
              </a:rPr>
              <a:t>In general he found that these individuals were accepting of themselves and of their life circumstances; very creative; </a:t>
            </a:r>
            <a:r>
              <a:rPr lang="en-US" altLang="en-US" sz="2600" b="1" smtClean="0">
                <a:solidFill>
                  <a:schemeClr val="bg1"/>
                </a:solidFill>
                <a:latin typeface="Arial" charset="0"/>
                <a:cs typeface="Arial" charset="0"/>
              </a:rPr>
              <a:t>focused on finding solutions to cultural problems rather than just concentrating on personal problems</a:t>
            </a:r>
            <a:r>
              <a:rPr lang="en-US" altLang="en-US" sz="2600" smtClean="0">
                <a:latin typeface="Arial" charset="0"/>
                <a:cs typeface="Arial" charset="0"/>
              </a:rPr>
              <a:t>; open to others' opinions and ideas; had a strong sense of privacy, autonomy, human values and appreciation of life; and a few intimate friendships rather than many superficial ones. </a:t>
            </a:r>
          </a:p>
          <a:p>
            <a:pPr eaLnBrk="1" hangingPunct="1"/>
            <a:endParaRPr lang="en-US" altLang="en-US" sz="1100" smtClean="0">
              <a:latin typeface="Arial" charset="0"/>
              <a:cs typeface="Arial" charset="0"/>
            </a:endParaRPr>
          </a:p>
          <a:p>
            <a:pPr eaLnBrk="1" hangingPunct="1"/>
            <a:r>
              <a:rPr lang="en-US" altLang="en-US" sz="2600" smtClean="0">
                <a:latin typeface="Arial" charset="0"/>
                <a:cs typeface="Arial" charset="0"/>
              </a:rPr>
              <a:t>They also all reported the frequent occurrence of </a:t>
            </a:r>
            <a:r>
              <a:rPr lang="en-US" altLang="en-US" sz="2600" b="1" smtClean="0">
                <a:solidFill>
                  <a:schemeClr val="bg1"/>
                </a:solidFill>
                <a:latin typeface="Arial" charset="0"/>
                <a:cs typeface="Arial" charset="0"/>
              </a:rPr>
              <a:t>peak experiences</a:t>
            </a:r>
            <a:r>
              <a:rPr lang="en-US" altLang="en-US" sz="2600" smtClean="0">
                <a:latin typeface="Arial" charset="0"/>
                <a:cs typeface="Arial" charset="0"/>
              </a:rPr>
              <a:t>. These occasions were marked by feelings of harmony and deep meaning: feeling at one with the universe.</a:t>
            </a:r>
          </a:p>
          <a:p>
            <a:pPr eaLnBrk="1" hangingPunct="1"/>
            <a:endParaRPr lang="en-US" altLang="en-US" sz="260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idx="1"/>
          </p:nvPr>
        </p:nvSpPr>
        <p:spPr>
          <a:xfrm>
            <a:off x="3886200" y="1676400"/>
            <a:ext cx="4876800" cy="3886200"/>
          </a:xfrm>
        </p:spPr>
        <p:txBody>
          <a:bodyPr/>
          <a:lstStyle/>
          <a:p>
            <a:pPr eaLnBrk="1" hangingPunct="1"/>
            <a:r>
              <a:rPr lang="en-US" altLang="en-US" sz="3200" smtClean="0">
                <a:latin typeface="Arial" charset="0"/>
                <a:cs typeface="Arial" charset="0"/>
              </a:rPr>
              <a:t>For Carl Rogers human nature has a fundamental tendency, the </a:t>
            </a:r>
            <a:r>
              <a:rPr lang="en-US" altLang="en-US" sz="3200" b="1" smtClean="0">
                <a:solidFill>
                  <a:schemeClr val="bg1"/>
                </a:solidFill>
                <a:latin typeface="Arial" charset="0"/>
                <a:cs typeface="Arial" charset="0"/>
              </a:rPr>
              <a:t>actualizing tendency</a:t>
            </a:r>
            <a:r>
              <a:rPr lang="en-US" altLang="en-US" sz="3200" smtClean="0">
                <a:latin typeface="Arial" charset="0"/>
                <a:cs typeface="Arial" charset="0"/>
              </a:rPr>
              <a:t> where </a:t>
            </a:r>
            <a:r>
              <a:rPr lang="en-US" altLang="en-US" sz="3200" b="1" smtClean="0">
                <a:solidFill>
                  <a:schemeClr val="bg1"/>
                </a:solidFill>
                <a:latin typeface="Arial" charset="0"/>
                <a:cs typeface="Arial" charset="0"/>
              </a:rPr>
              <a:t>self-awareness generates self-regulation</a:t>
            </a:r>
            <a:r>
              <a:rPr lang="en-US" altLang="en-US" sz="3200" smtClean="0">
                <a:latin typeface="Arial" charset="0"/>
                <a:cs typeface="Arial" charset="0"/>
              </a:rPr>
              <a:t>. </a:t>
            </a:r>
          </a:p>
          <a:p>
            <a:pPr eaLnBrk="1" hangingPunct="1"/>
            <a:endParaRPr lang="en-US" altLang="en-US" sz="3200" smtClean="0">
              <a:latin typeface="Arial" charset="0"/>
              <a:cs typeface="Arial" charset="0"/>
            </a:endParaRPr>
          </a:p>
        </p:txBody>
      </p:sp>
      <p:pic>
        <p:nvPicPr>
          <p:cNvPr id="29699" name="Picture 5" descr="CarlRog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371600"/>
            <a:ext cx="2873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idx="1"/>
          </p:nvPr>
        </p:nvSpPr>
        <p:spPr>
          <a:xfrm>
            <a:off x="530225" y="1562100"/>
            <a:ext cx="8080375" cy="4381500"/>
          </a:xfrm>
        </p:spPr>
        <p:txBody>
          <a:bodyPr/>
          <a:lstStyle/>
          <a:p>
            <a:pPr eaLnBrk="1" hangingPunct="1"/>
            <a:r>
              <a:rPr lang="en-US" altLang="en-US" sz="3200" smtClean="0">
                <a:latin typeface="Arial" charset="0"/>
                <a:cs typeface="Arial" charset="0"/>
              </a:rPr>
              <a:t>According to  Rogers  the human organism has an underlying "</a:t>
            </a:r>
            <a:r>
              <a:rPr lang="en-US" altLang="en-US" sz="3200" b="1" smtClean="0">
                <a:solidFill>
                  <a:schemeClr val="bg1"/>
                </a:solidFill>
                <a:latin typeface="Arial" charset="0"/>
                <a:cs typeface="Arial" charset="0"/>
              </a:rPr>
              <a:t>actualizing tendency</a:t>
            </a:r>
            <a:r>
              <a:rPr lang="en-US" altLang="en-US" sz="3200" smtClean="0">
                <a:latin typeface="Arial" charset="0"/>
                <a:cs typeface="Arial" charset="0"/>
              </a:rPr>
              <a:t>", which aims to develop all capacities in ways that maintain or enhance the organism and </a:t>
            </a:r>
            <a:r>
              <a:rPr lang="en-US" altLang="en-US" sz="3200" b="1" smtClean="0">
                <a:solidFill>
                  <a:schemeClr val="bg1"/>
                </a:solidFill>
                <a:latin typeface="Arial" charset="0"/>
                <a:cs typeface="Arial" charset="0"/>
              </a:rPr>
              <a:t>move it toward autonomy</a:t>
            </a:r>
            <a:r>
              <a:rPr lang="en-US" altLang="en-US" sz="3200" smtClean="0">
                <a:latin typeface="Arial" charset="0"/>
                <a:cs typeface="Arial" charset="0"/>
              </a:rPr>
              <a:t>. </a:t>
            </a:r>
          </a:p>
          <a:p>
            <a:pPr eaLnBrk="1" hangingPunct="1"/>
            <a:endParaRPr lang="en-US" altLang="en-US" sz="3200" smtClean="0">
              <a:latin typeface="Arial" charset="0"/>
              <a:cs typeface="Arial" charset="0"/>
            </a:endParaRPr>
          </a:p>
          <a:p>
            <a:pPr eaLnBrk="1" hangingPunct="1"/>
            <a:r>
              <a:rPr lang="en-US" altLang="en-US" sz="3200" b="1" smtClean="0">
                <a:solidFill>
                  <a:schemeClr val="bg1"/>
                </a:solidFill>
                <a:latin typeface="Arial" charset="0"/>
                <a:cs typeface="Arial" charset="0"/>
              </a:rPr>
              <a:t>This tendency is directional, constructive and present in all living things. </a:t>
            </a:r>
          </a:p>
          <a:p>
            <a:pPr eaLnBrk="1" hangingPunct="1"/>
            <a:endParaRPr lang="en-US" alt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idx="1"/>
          </p:nvPr>
        </p:nvSpPr>
        <p:spPr>
          <a:xfrm>
            <a:off x="685800" y="1371600"/>
            <a:ext cx="7772400" cy="4191000"/>
          </a:xfrm>
        </p:spPr>
        <p:txBody>
          <a:bodyPr/>
          <a:lstStyle/>
          <a:p>
            <a:pPr eaLnBrk="1" hangingPunct="1"/>
            <a:r>
              <a:rPr lang="en-US" altLang="en-US" sz="3200" smtClean="0">
                <a:latin typeface="Arial" charset="0"/>
                <a:cs typeface="Arial" charset="0"/>
              </a:rPr>
              <a:t>The concept of the actualizing tendency encompasses all motivations; tension, need, or drive reductions; and creative as well as pleasure-seeking tendencies and a  drive to fulfill the genetic blueprint.</a:t>
            </a:r>
          </a:p>
          <a:p>
            <a:pPr eaLnBrk="1" hangingPunct="1"/>
            <a:endParaRPr lang="en-US" altLang="en-US" sz="3200" smtClean="0">
              <a:latin typeface="Arial" charset="0"/>
              <a:cs typeface="Arial" charset="0"/>
            </a:endParaRPr>
          </a:p>
          <a:p>
            <a:pPr algn="ctr" eaLnBrk="1" hangingPunct="1"/>
            <a:r>
              <a:rPr lang="en-US" altLang="en-US" sz="3200" b="1" smtClean="0">
                <a:solidFill>
                  <a:schemeClr val="bg1"/>
                </a:solidFill>
                <a:latin typeface="Arial" charset="0"/>
                <a:cs typeface="Arial" charset="0"/>
              </a:rPr>
              <a:t>Each person thus has a fundamental mandate to fulfill their potential. </a:t>
            </a:r>
          </a:p>
          <a:p>
            <a:pPr eaLnBrk="1" hangingPunct="1"/>
            <a:endParaRPr lang="en-US" altLang="en-US" sz="3200" smtClean="0">
              <a:latin typeface="Arial" charset="0"/>
              <a:cs typeface="Arial" charset="0"/>
            </a:endParaRPr>
          </a:p>
          <a:p>
            <a:pPr eaLnBrk="1" hangingPunct="1"/>
            <a:endParaRPr lang="en-US" alt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idx="1"/>
          </p:nvPr>
        </p:nvSpPr>
        <p:spPr>
          <a:xfrm>
            <a:off x="304800" y="762000"/>
            <a:ext cx="8613775" cy="5257800"/>
          </a:xfrm>
        </p:spPr>
        <p:txBody>
          <a:bodyPr/>
          <a:lstStyle/>
          <a:p>
            <a:pPr eaLnBrk="1" hangingPunct="1">
              <a:lnSpc>
                <a:spcPct val="80000"/>
              </a:lnSpc>
            </a:pPr>
            <a:r>
              <a:rPr lang="en-US" altLang="en-US" sz="3200" smtClean="0">
                <a:latin typeface="Arial" charset="0"/>
                <a:cs typeface="Arial" charset="0"/>
              </a:rPr>
              <a:t>Carl Rogers found the following </a:t>
            </a:r>
            <a:r>
              <a:rPr lang="en-US" altLang="en-US" sz="3200" b="1" smtClean="0">
                <a:solidFill>
                  <a:schemeClr val="bg1"/>
                </a:solidFill>
                <a:latin typeface="Arial" charset="0"/>
                <a:cs typeface="Arial" charset="0"/>
              </a:rPr>
              <a:t>common denominators of the fully functioning person </a:t>
            </a:r>
            <a:r>
              <a:rPr lang="en-US" altLang="en-US" sz="3200" smtClean="0">
                <a:latin typeface="Arial" charset="0"/>
                <a:cs typeface="Arial" charset="0"/>
              </a:rPr>
              <a:t>:</a:t>
            </a:r>
          </a:p>
          <a:p>
            <a:pPr eaLnBrk="1" hangingPunct="1">
              <a:lnSpc>
                <a:spcPct val="80000"/>
              </a:lnSpc>
              <a:buFont typeface="Arial" charset="0"/>
              <a:buChar char="•"/>
            </a:pPr>
            <a:r>
              <a:rPr lang="en-US" altLang="en-US" smtClean="0">
                <a:latin typeface="Arial" charset="0"/>
                <a:cs typeface="Arial" charset="0"/>
              </a:rPr>
              <a:t>Self aware, integrated, in touch, deep, authentic, trusting, creative,</a:t>
            </a:r>
          </a:p>
          <a:p>
            <a:pPr eaLnBrk="1" hangingPunct="1">
              <a:lnSpc>
                <a:spcPct val="80000"/>
              </a:lnSpc>
            </a:pPr>
            <a:r>
              <a:rPr lang="en-US" altLang="en-US" smtClean="0">
                <a:latin typeface="Arial" charset="0"/>
                <a:cs typeface="Arial" charset="0"/>
              </a:rPr>
              <a:t>good capacity for affiliation and communication, balanced and realistic. </a:t>
            </a:r>
          </a:p>
          <a:p>
            <a:pPr eaLnBrk="1" hangingPunct="1">
              <a:lnSpc>
                <a:spcPct val="80000"/>
              </a:lnSpc>
              <a:buFont typeface="Arial" charset="0"/>
              <a:buChar char="•"/>
            </a:pPr>
            <a:r>
              <a:rPr lang="en-US" altLang="en-US" smtClean="0">
                <a:latin typeface="Arial" charset="0"/>
                <a:cs typeface="Arial" charset="0"/>
              </a:rPr>
              <a:t>Psychological health, maturity, existential depth, effective self- regulation, respect for themselves and others. </a:t>
            </a:r>
          </a:p>
          <a:p>
            <a:pPr eaLnBrk="1" hangingPunct="1">
              <a:lnSpc>
                <a:spcPct val="80000"/>
              </a:lnSpc>
              <a:buFont typeface="Arial" charset="0"/>
              <a:buChar char="•"/>
            </a:pPr>
            <a:r>
              <a:rPr lang="en-US" altLang="en-US" smtClean="0">
                <a:latin typeface="Arial" charset="0"/>
                <a:cs typeface="Arial" charset="0"/>
              </a:rPr>
              <a:t>Openness  to experience (instead of the rigid defense stance of the person feeling under threat).</a:t>
            </a:r>
          </a:p>
          <a:p>
            <a:pPr eaLnBrk="1" hangingPunct="1">
              <a:lnSpc>
                <a:spcPct val="80000"/>
              </a:lnSpc>
              <a:buFont typeface="Arial" charset="0"/>
              <a:buChar char="•"/>
            </a:pPr>
            <a:r>
              <a:rPr lang="en-US" altLang="en-US" smtClean="0">
                <a:latin typeface="Arial" charset="0"/>
                <a:cs typeface="Arial" charset="0"/>
              </a:rPr>
              <a:t>Personality: mature, fluid, absence of rigidity/fundamentalism. </a:t>
            </a:r>
          </a:p>
          <a:p>
            <a:pPr eaLnBrk="1" hangingPunct="1">
              <a:lnSpc>
                <a:spcPct val="80000"/>
              </a:lnSpc>
              <a:buFont typeface="Arial" charset="0"/>
              <a:buChar char="•"/>
            </a:pPr>
            <a:r>
              <a:rPr lang="en-US" altLang="en-US" smtClean="0">
                <a:latin typeface="Arial" charset="0"/>
                <a:cs typeface="Arial" charset="0"/>
              </a:rPr>
              <a:t>Maximum adaptability. </a:t>
            </a:r>
          </a:p>
          <a:p>
            <a:pPr eaLnBrk="1" hangingPunct="1">
              <a:lnSpc>
                <a:spcPct val="80000"/>
              </a:lnSpc>
              <a:buFont typeface="Arial" charset="0"/>
              <a:buChar char="•"/>
            </a:pPr>
            <a:r>
              <a:rPr lang="en-US" altLang="en-US" smtClean="0">
                <a:latin typeface="Arial" charset="0"/>
                <a:cs typeface="Arial" charset="0"/>
              </a:rPr>
              <a:t>Trust in themselves, their organisms, their intuition, feelings and values.</a:t>
            </a:r>
          </a:p>
          <a:p>
            <a:pPr eaLnBrk="1" hangingPunct="1">
              <a:lnSpc>
                <a:spcPct val="80000"/>
              </a:lnSpc>
              <a:buFont typeface="Arial" charset="0"/>
              <a:buChar char="•"/>
            </a:pPr>
            <a:r>
              <a:rPr lang="en-US" altLang="en-US" smtClean="0">
                <a:latin typeface="Arial" charset="0"/>
                <a:cs typeface="Arial" charset="0"/>
              </a:rPr>
              <a:t>Sense of direction, purpose, leadership qualities.</a:t>
            </a:r>
          </a:p>
          <a:p>
            <a:pPr eaLnBrk="1" hangingPunct="1">
              <a:lnSpc>
                <a:spcPct val="80000"/>
              </a:lnSpc>
            </a:pPr>
            <a:endParaRPr lang="en-US" altLang="en-US" sz="1500"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idx="1"/>
          </p:nvPr>
        </p:nvSpPr>
        <p:spPr>
          <a:xfrm>
            <a:off x="758825" y="1219200"/>
            <a:ext cx="8080375" cy="5715000"/>
          </a:xfrm>
        </p:spPr>
        <p:txBody>
          <a:bodyPr/>
          <a:lstStyle/>
          <a:p>
            <a:pPr eaLnBrk="1" hangingPunct="1"/>
            <a:r>
              <a:rPr lang="en-US" altLang="en-US" sz="3200" b="1" smtClean="0">
                <a:latin typeface="Arial" charset="0"/>
                <a:cs typeface="Arial" charset="0"/>
              </a:rPr>
              <a:t>The process of the fully functioning person </a:t>
            </a:r>
            <a:r>
              <a:rPr lang="en-US" altLang="en-US" sz="3200" smtClean="0">
                <a:latin typeface="Arial" charset="0"/>
                <a:cs typeface="Arial" charset="0"/>
              </a:rPr>
              <a:t>is seen by Rogers as a challenge: </a:t>
            </a:r>
          </a:p>
          <a:p>
            <a:pPr eaLnBrk="1" hangingPunct="1"/>
            <a:endParaRPr lang="en-US" altLang="en-US" sz="1200" smtClean="0">
              <a:latin typeface="Arial" charset="0"/>
              <a:cs typeface="Arial" charset="0"/>
            </a:endParaRPr>
          </a:p>
          <a:p>
            <a:pPr eaLnBrk="1" hangingPunct="1"/>
            <a:r>
              <a:rPr lang="en-US" altLang="en-US" sz="3200" i="1" smtClean="0">
                <a:latin typeface="Arial" charset="0"/>
                <a:cs typeface="Arial" charset="0"/>
              </a:rPr>
              <a:t>“This process is not, I am convinced, a life for the faint-hearted. </a:t>
            </a:r>
          </a:p>
          <a:p>
            <a:pPr eaLnBrk="1" hangingPunct="1"/>
            <a:r>
              <a:rPr lang="en-US" altLang="en-US" sz="3200" i="1" smtClean="0">
                <a:latin typeface="Arial" charset="0"/>
                <a:cs typeface="Arial" charset="0"/>
              </a:rPr>
              <a:t>It involves the stretching and growing of becoming more and more of one's potentialities. </a:t>
            </a:r>
          </a:p>
          <a:p>
            <a:pPr eaLnBrk="1" hangingPunct="1"/>
            <a:r>
              <a:rPr lang="en-US" altLang="en-US" sz="3200" b="1" i="1" smtClean="0">
                <a:solidFill>
                  <a:schemeClr val="bg1"/>
                </a:solidFill>
                <a:latin typeface="Arial" charset="0"/>
                <a:cs typeface="Arial" charset="0"/>
              </a:rPr>
              <a:t>It involves the courage to be.</a:t>
            </a:r>
            <a:r>
              <a:rPr lang="en-US" altLang="en-US" sz="3200" b="1" i="1" smtClean="0">
                <a:latin typeface="Arial" charset="0"/>
                <a:cs typeface="Arial" charset="0"/>
              </a:rPr>
              <a:t>”</a:t>
            </a:r>
            <a:r>
              <a:rPr lang="en-US" altLang="en-US" sz="3200" b="1" i="1" smtClean="0">
                <a:solidFill>
                  <a:schemeClr val="bg1"/>
                </a:solidFill>
                <a:latin typeface="Arial" charset="0"/>
                <a:cs typeface="Arial" charset="0"/>
              </a:rPr>
              <a:t> </a:t>
            </a:r>
          </a:p>
          <a:p>
            <a:pPr eaLnBrk="1" hangingPunct="1"/>
            <a:r>
              <a:rPr lang="en-US" altLang="en-US" sz="2400" smtClean="0">
                <a:latin typeface="Arial" charset="0"/>
                <a:cs typeface="Arial" charset="0"/>
              </a:rPr>
              <a:t>                                                         </a:t>
            </a:r>
          </a:p>
          <a:p>
            <a:pPr eaLnBrk="1" hangingPunct="1"/>
            <a:r>
              <a:rPr lang="en-US" altLang="en-US" sz="2400" smtClean="0">
                <a:latin typeface="Arial" charset="0"/>
                <a:cs typeface="Arial" charset="0"/>
              </a:rPr>
              <a:t>                                                           (Carl Rogers, 1961)</a:t>
            </a:r>
          </a:p>
          <a:p>
            <a:pPr eaLnBrk="1" hangingPunct="1"/>
            <a:endParaRPr lang="en-US"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4294967295"/>
          </p:nvPr>
        </p:nvSpPr>
        <p:spPr>
          <a:xfrm>
            <a:off x="533400" y="1143000"/>
            <a:ext cx="7391400" cy="3657600"/>
          </a:xfrm>
        </p:spPr>
        <p:txBody>
          <a:bodyPr lIns="45720" rIns="45720"/>
          <a:lstStyle/>
          <a:p>
            <a:pPr marL="1143000" lvl="2" indent="-228600" eaLnBrk="1" hangingPunct="1">
              <a:buFont typeface="Wingdings 2" pitchFamily="18" charset="2"/>
              <a:buNone/>
            </a:pPr>
            <a:endParaRPr lang="en-US" altLang="en-US" sz="2300" smtClean="0">
              <a:latin typeface="Arial" charset="0"/>
              <a:cs typeface="Arial" charset="0"/>
            </a:endParaRPr>
          </a:p>
        </p:txBody>
      </p:sp>
      <p:pic>
        <p:nvPicPr>
          <p:cNvPr id="7171" name="Picture 3" descr="Anthony water grassDSCN6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2"/>
          <p:cNvSpPr>
            <a:spLocks noGrp="1"/>
          </p:cNvSpPr>
          <p:nvPr>
            <p:ph type="body" idx="1"/>
          </p:nvPr>
        </p:nvSpPr>
        <p:spPr>
          <a:xfrm>
            <a:off x="381000" y="1219200"/>
            <a:ext cx="8763000" cy="5334000"/>
          </a:xfrm>
        </p:spPr>
        <p:txBody>
          <a:bodyPr/>
          <a:lstStyle/>
          <a:p>
            <a:pPr eaLnBrk="1" hangingPunct="1"/>
            <a:r>
              <a:rPr lang="en-US" altLang="en-US" sz="3200" smtClean="0">
                <a:latin typeface="Arial" charset="0"/>
                <a:cs typeface="Arial" charset="0"/>
              </a:rPr>
              <a:t>Carl Rogers’ research over the last 70 years has identified specific qualities in relationships which promote the development of fully functioning people as well as the healing of partially functioning people:</a:t>
            </a:r>
          </a:p>
          <a:p>
            <a:pPr eaLnBrk="1" hangingPunct="1"/>
            <a:endParaRPr lang="en-US" altLang="en-US" sz="1800" b="1" smtClean="0">
              <a:solidFill>
                <a:schemeClr val="bg1"/>
              </a:solidFill>
              <a:latin typeface="Arial" charset="0"/>
              <a:cs typeface="Arial" charset="0"/>
            </a:endParaRPr>
          </a:p>
          <a:p>
            <a:pPr eaLnBrk="1" hangingPunct="1">
              <a:buClrTx/>
            </a:pPr>
            <a:r>
              <a:rPr lang="en-US" altLang="en-US" sz="3200" b="1" smtClean="0">
                <a:solidFill>
                  <a:srgbClr val="0000FF"/>
                </a:solidFill>
                <a:latin typeface="Arial" charset="0"/>
                <a:cs typeface="Arial" charset="0"/>
              </a:rPr>
              <a:t>Respect</a:t>
            </a:r>
          </a:p>
          <a:p>
            <a:pPr eaLnBrk="1" hangingPunct="1">
              <a:buClrTx/>
            </a:pPr>
            <a:r>
              <a:rPr lang="en-US" altLang="en-US" sz="3200" b="1" smtClean="0">
                <a:solidFill>
                  <a:srgbClr val="0000FF"/>
                </a:solidFill>
                <a:latin typeface="Arial" charset="0"/>
                <a:cs typeface="Arial" charset="0"/>
              </a:rPr>
              <a:t>Empathic understanding </a:t>
            </a:r>
          </a:p>
          <a:p>
            <a:pPr eaLnBrk="1" hangingPunct="1">
              <a:buClrTx/>
            </a:pPr>
            <a:r>
              <a:rPr lang="en-US" altLang="en-US" sz="3200" b="1" smtClean="0">
                <a:solidFill>
                  <a:srgbClr val="0000FF"/>
                </a:solidFill>
                <a:latin typeface="Arial" charset="0"/>
                <a:cs typeface="Arial" charset="0"/>
              </a:rPr>
              <a:t>Authenticity/congruence (deep contact)</a:t>
            </a:r>
          </a:p>
          <a:p>
            <a:pPr eaLnBrk="1" hangingPunct="1"/>
            <a:endParaRPr lang="en-US" alt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type="body" idx="1"/>
          </p:nvPr>
        </p:nvSpPr>
        <p:spPr>
          <a:xfrm>
            <a:off x="530225" y="4500563"/>
            <a:ext cx="7772400" cy="2043112"/>
          </a:xfrm>
        </p:spPr>
        <p:txBody>
          <a:bodyPr/>
          <a:lstStyle/>
          <a:p>
            <a:pPr algn="ctr" eaLnBrk="1" hangingPunct="1"/>
            <a:r>
              <a:rPr lang="en-US" altLang="en-US" sz="3200" b="1" smtClean="0">
                <a:solidFill>
                  <a:schemeClr val="bg1"/>
                </a:solidFill>
                <a:latin typeface="Arial" charset="0"/>
                <a:cs typeface="Arial" charset="0"/>
              </a:rPr>
              <a:t>People that are related to in this nourishing way statistically tend to reproduce these qualities in their </a:t>
            </a:r>
          </a:p>
          <a:p>
            <a:pPr algn="ctr" eaLnBrk="1" hangingPunct="1"/>
            <a:r>
              <a:rPr lang="en-US" altLang="en-US" sz="3200" b="1" smtClean="0">
                <a:solidFill>
                  <a:schemeClr val="bg1"/>
                </a:solidFill>
                <a:latin typeface="Arial" charset="0"/>
                <a:cs typeface="Arial" charset="0"/>
              </a:rPr>
              <a:t>new relationships.</a:t>
            </a:r>
          </a:p>
          <a:p>
            <a:pPr algn="ctr" eaLnBrk="1" hangingPunct="1"/>
            <a:endParaRPr lang="en-US" altLang="en-US" sz="3200" smtClean="0">
              <a:solidFill>
                <a:schemeClr val="bg1"/>
              </a:solidFill>
            </a:endParaRPr>
          </a:p>
        </p:txBody>
      </p:sp>
      <p:pic>
        <p:nvPicPr>
          <p:cNvPr id="35843" name="Picture 3" descr="empath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914400"/>
            <a:ext cx="46291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idx="1"/>
          </p:nvPr>
        </p:nvSpPr>
        <p:spPr>
          <a:xfrm>
            <a:off x="530225" y="685800"/>
            <a:ext cx="8080375" cy="5395913"/>
          </a:xfrm>
        </p:spPr>
        <p:txBody>
          <a:bodyPr/>
          <a:lstStyle/>
          <a:p>
            <a:pPr eaLnBrk="1" hangingPunct="1">
              <a:lnSpc>
                <a:spcPct val="90000"/>
              </a:lnSpc>
            </a:pPr>
            <a:r>
              <a:rPr lang="en-US" altLang="en-US" sz="2800" smtClean="0">
                <a:latin typeface="Arial" charset="0"/>
                <a:cs typeface="Arial" charset="0"/>
              </a:rPr>
              <a:t>Unfortunately, this also tends to hold true in the </a:t>
            </a:r>
            <a:r>
              <a:rPr lang="en-US" altLang="en-US" sz="2800" b="1" smtClean="0">
                <a:latin typeface="Arial" charset="0"/>
                <a:cs typeface="Arial" charset="0"/>
              </a:rPr>
              <a:t>opposite case</a:t>
            </a:r>
            <a:r>
              <a:rPr lang="en-US" altLang="en-US" sz="2800" smtClean="0">
                <a:latin typeface="Arial" charset="0"/>
                <a:cs typeface="Arial" charset="0"/>
              </a:rPr>
              <a:t>: </a:t>
            </a:r>
          </a:p>
          <a:p>
            <a:pPr eaLnBrk="1" hangingPunct="1">
              <a:lnSpc>
                <a:spcPct val="90000"/>
              </a:lnSpc>
            </a:pPr>
            <a:endParaRPr lang="en-US" altLang="en-US" sz="1600" smtClean="0">
              <a:latin typeface="Arial" charset="0"/>
              <a:cs typeface="Arial" charset="0"/>
            </a:endParaRPr>
          </a:p>
          <a:p>
            <a:pPr eaLnBrk="1" hangingPunct="1">
              <a:lnSpc>
                <a:spcPct val="90000"/>
              </a:lnSpc>
            </a:pPr>
            <a:r>
              <a:rPr lang="en-US" altLang="en-US" sz="2800" smtClean="0">
                <a:latin typeface="Arial" charset="0"/>
                <a:cs typeface="Arial" charset="0"/>
              </a:rPr>
              <a:t>when people are related to in unhealthy, dysfunctional, demeaning, disrespectful and  violent ways, statistically they tend to suffer from such mistreatment and tend to reproduce the same relational patterns with others; </a:t>
            </a:r>
          </a:p>
          <a:p>
            <a:pPr eaLnBrk="1" hangingPunct="1">
              <a:lnSpc>
                <a:spcPct val="90000"/>
              </a:lnSpc>
            </a:pPr>
            <a:endParaRPr lang="en-US" altLang="en-US" sz="1600" smtClean="0">
              <a:latin typeface="Arial" charset="0"/>
              <a:cs typeface="Arial" charset="0"/>
            </a:endParaRPr>
          </a:p>
          <a:p>
            <a:pPr eaLnBrk="1" hangingPunct="1">
              <a:lnSpc>
                <a:spcPct val="90000"/>
              </a:lnSpc>
            </a:pPr>
            <a:r>
              <a:rPr lang="en-US" altLang="en-US" sz="2800" smtClean="0">
                <a:latin typeface="Arial" charset="0"/>
                <a:cs typeface="Arial" charset="0"/>
              </a:rPr>
              <a:t>their </a:t>
            </a:r>
            <a:r>
              <a:rPr lang="en-US" altLang="en-US" sz="2800" b="1" smtClean="0">
                <a:latin typeface="Arial" charset="0"/>
                <a:cs typeface="Arial" charset="0"/>
              </a:rPr>
              <a:t>capacity of contact with their inner core is lost</a:t>
            </a:r>
            <a:r>
              <a:rPr lang="en-US" altLang="en-US" sz="2800" smtClean="0">
                <a:latin typeface="Arial" charset="0"/>
                <a:cs typeface="Arial" charset="0"/>
              </a:rPr>
              <a:t>, </a:t>
            </a:r>
            <a:r>
              <a:rPr lang="en-US" altLang="en-US" sz="2800" b="1" smtClean="0">
                <a:latin typeface="Arial" charset="0"/>
                <a:cs typeface="Arial" charset="0"/>
              </a:rPr>
              <a:t>self-regulation becomes impaired</a:t>
            </a:r>
            <a:r>
              <a:rPr lang="en-US" altLang="en-US" sz="2800" smtClean="0">
                <a:latin typeface="Arial" charset="0"/>
                <a:cs typeface="Arial" charset="0"/>
              </a:rPr>
              <a:t> and as a result they become rigid and defensive and </a:t>
            </a:r>
            <a:r>
              <a:rPr lang="en-US" altLang="en-US" sz="2800" b="1" smtClean="0">
                <a:latin typeface="Arial" charset="0"/>
                <a:cs typeface="Arial" charset="0"/>
              </a:rPr>
              <a:t>risk fragmentation</a:t>
            </a:r>
            <a:r>
              <a:rPr lang="en-US" altLang="en-US" sz="2800" smtClean="0">
                <a:latin typeface="Arial" charset="0"/>
                <a:cs typeface="Arial" charset="0"/>
              </a:rPr>
              <a:t>. </a:t>
            </a:r>
          </a:p>
          <a:p>
            <a:pPr eaLnBrk="1" hangingPunct="1">
              <a:lnSpc>
                <a:spcPct val="90000"/>
              </a:lnSpc>
            </a:pPr>
            <a:endParaRPr lang="en-US"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idx="1"/>
          </p:nvPr>
        </p:nvSpPr>
        <p:spPr>
          <a:xfrm>
            <a:off x="381000" y="1143000"/>
            <a:ext cx="8305800" cy="5410200"/>
          </a:xfrm>
        </p:spPr>
        <p:txBody>
          <a:bodyPr/>
          <a:lstStyle/>
          <a:p>
            <a:pPr eaLnBrk="1" hangingPunct="1"/>
            <a:r>
              <a:rPr lang="en-US" altLang="en-US" sz="3200" smtClean="0">
                <a:latin typeface="Arial" charset="0"/>
                <a:cs typeface="Arial" charset="0"/>
              </a:rPr>
              <a:t>We need to be aware of how we construe our experiences of what we call reality: the relationship with ourselves, the others, the world.</a:t>
            </a:r>
            <a:endParaRPr lang="it-IT" altLang="en-US" sz="3200" smtClean="0">
              <a:latin typeface="Arial" charset="0"/>
              <a:cs typeface="Arial" charset="0"/>
            </a:endParaRPr>
          </a:p>
          <a:p>
            <a:pPr eaLnBrk="1" hangingPunct="1"/>
            <a:endParaRPr lang="en-US" altLang="en-US" sz="3200" b="1" smtClean="0">
              <a:latin typeface="Arial" charset="0"/>
              <a:cs typeface="Arial" charset="0"/>
            </a:endParaRPr>
          </a:p>
        </p:txBody>
      </p:sp>
      <p:pic>
        <p:nvPicPr>
          <p:cNvPr id="37891" name="Picture 10" descr="EarthInHan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idx="1"/>
          </p:nvPr>
        </p:nvSpPr>
        <p:spPr>
          <a:xfrm>
            <a:off x="530225" y="1295400"/>
            <a:ext cx="7772400" cy="3619500"/>
          </a:xfrm>
        </p:spPr>
        <p:txBody>
          <a:bodyPr/>
          <a:lstStyle/>
          <a:p>
            <a:pPr eaLnBrk="1" hangingPunct="1"/>
            <a:r>
              <a:rPr lang="it-IT" altLang="en-US" sz="3200" smtClean="0">
                <a:latin typeface="Arial" charset="0"/>
                <a:cs typeface="Arial" charset="0"/>
              </a:rPr>
              <a:t>We  need </a:t>
            </a:r>
            <a:r>
              <a:rPr lang="it-IT" altLang="en-US" sz="3200" smtClean="0">
                <a:solidFill>
                  <a:srgbClr val="CC0000"/>
                </a:solidFill>
                <a:latin typeface="Arial" charset="0"/>
                <a:cs typeface="Arial" charset="0"/>
              </a:rPr>
              <a:t> </a:t>
            </a:r>
            <a:r>
              <a:rPr lang="it-IT" altLang="en-US" sz="3200" b="1" smtClean="0">
                <a:latin typeface="Arial" charset="0"/>
                <a:cs typeface="Arial" charset="0"/>
              </a:rPr>
              <a:t>more</a:t>
            </a:r>
            <a:r>
              <a:rPr lang="it-IT" altLang="en-US" sz="3200" smtClean="0">
                <a:latin typeface="Arial" charset="0"/>
                <a:cs typeface="Arial" charset="0"/>
              </a:rPr>
              <a:t> people that relate to themselves, to others and to the planet with </a:t>
            </a:r>
            <a:r>
              <a:rPr lang="it-IT" altLang="en-US" sz="3200" b="1" smtClean="0">
                <a:latin typeface="Arial" charset="0"/>
                <a:cs typeface="Arial" charset="0"/>
              </a:rPr>
              <a:t>more </a:t>
            </a:r>
          </a:p>
          <a:p>
            <a:pPr eaLnBrk="1" hangingPunct="1"/>
            <a:r>
              <a:rPr lang="it-IT" altLang="en-US" sz="3200" b="1" smtClean="0">
                <a:latin typeface="Arial" charset="0"/>
                <a:cs typeface="Arial" charset="0"/>
              </a:rPr>
              <a:t>Respect </a:t>
            </a:r>
          </a:p>
          <a:p>
            <a:pPr eaLnBrk="1" hangingPunct="1"/>
            <a:r>
              <a:rPr lang="it-IT" altLang="en-US" sz="3200" b="1" smtClean="0">
                <a:latin typeface="Arial" charset="0"/>
                <a:cs typeface="Arial" charset="0"/>
              </a:rPr>
              <a:t>Empathy</a:t>
            </a:r>
          </a:p>
          <a:p>
            <a:pPr eaLnBrk="1" hangingPunct="1"/>
            <a:r>
              <a:rPr lang="it-IT" altLang="en-US" sz="3200" b="1" smtClean="0">
                <a:latin typeface="Arial" charset="0"/>
                <a:cs typeface="Arial" charset="0"/>
              </a:rPr>
              <a:t>Authenticity/congruence (deep contact)</a:t>
            </a:r>
          </a:p>
          <a:p>
            <a:pPr eaLnBrk="1" hangingPunct="1"/>
            <a:endParaRPr lang="en-US" altLang="en-US" sz="3200" b="1" smtClean="0">
              <a:latin typeface="Arial" charset="0"/>
              <a:cs typeface="Arial" charset="0"/>
            </a:endParaRPr>
          </a:p>
        </p:txBody>
      </p:sp>
      <p:pic>
        <p:nvPicPr>
          <p:cNvPr id="38915" name="Picture 4" descr="EarthInHand.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073525"/>
            <a:ext cx="4648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type="body" idx="1"/>
          </p:nvPr>
        </p:nvSpPr>
        <p:spPr>
          <a:xfrm>
            <a:off x="1143000" y="1600200"/>
            <a:ext cx="6781800" cy="3962400"/>
          </a:xfrm>
        </p:spPr>
        <p:txBody>
          <a:bodyPr/>
          <a:lstStyle/>
          <a:p>
            <a:pPr algn="ctr" eaLnBrk="1" hangingPunct="1">
              <a:lnSpc>
                <a:spcPct val="80000"/>
              </a:lnSpc>
            </a:pPr>
            <a:r>
              <a:rPr lang="en-US" altLang="en-US" sz="3200" smtClean="0">
                <a:latin typeface="Arial" charset="0"/>
                <a:cs typeface="Arial" charset="0"/>
              </a:rPr>
              <a:t>How can we </a:t>
            </a:r>
          </a:p>
          <a:p>
            <a:pPr algn="ctr" eaLnBrk="1" hangingPunct="1">
              <a:lnSpc>
                <a:spcPct val="80000"/>
              </a:lnSpc>
            </a:pPr>
            <a:r>
              <a:rPr lang="en-US" altLang="en-US" sz="3200" smtClean="0">
                <a:latin typeface="Arial" charset="0"/>
                <a:cs typeface="Arial" charset="0"/>
              </a:rPr>
              <a:t>protect and promote healthy and functional biological, social, psychological and spiritual dimensions?</a:t>
            </a:r>
          </a:p>
          <a:p>
            <a:pPr algn="ctr" eaLnBrk="1" hangingPunct="1">
              <a:lnSpc>
                <a:spcPct val="80000"/>
              </a:lnSpc>
            </a:pPr>
            <a:endParaRPr lang="en-US" altLang="en-US" sz="3200" smtClean="0">
              <a:latin typeface="Arial" charset="0"/>
              <a:cs typeface="Arial" charset="0"/>
            </a:endParaRPr>
          </a:p>
          <a:p>
            <a:pPr algn="ctr" eaLnBrk="1" hangingPunct="1">
              <a:lnSpc>
                <a:spcPct val="80000"/>
              </a:lnSpc>
            </a:pPr>
            <a:r>
              <a:rPr lang="en-US" altLang="en-US" sz="4000" b="1" smtClean="0">
                <a:solidFill>
                  <a:schemeClr val="hlink"/>
                </a:solidFill>
                <a:latin typeface="Arial" charset="0"/>
                <a:cs typeface="Arial" charset="0"/>
              </a:rPr>
              <a:t>By fostering awareness and by..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637" y="981075"/>
            <a:ext cx="8610600" cy="5867400"/>
          </a:xfrm>
          <a:ln>
            <a:miter lim="800000"/>
            <a:headEnd/>
            <a:tailEnd/>
          </a:ln>
          <a:extLst/>
        </p:spPr>
        <p:txBody>
          <a:bodyPr>
            <a:noAutofit/>
          </a:bodyPr>
          <a:lstStyle/>
          <a:p>
            <a:pPr eaLnBrk="1" fontAlgn="auto" hangingPunct="1">
              <a:spcAft>
                <a:spcPts val="0"/>
              </a:spcAft>
              <a:buClr>
                <a:schemeClr val="accent3"/>
              </a:buClr>
              <a:buFont typeface="Wingdings 2"/>
              <a:buNone/>
              <a:defRPr/>
            </a:pPr>
            <a:r>
              <a:rPr lang="en-US" sz="2800" dirty="0" smtClean="0">
                <a:latin typeface="Arial" pitchFamily="34" charset="0"/>
                <a:cs typeface="Arial" pitchFamily="34" charset="0"/>
              </a:rPr>
              <a:t>By fostering the conditions that protect and promote individuality in all the processes of the construction of  reality, identity, social roles and behaviors. </a:t>
            </a:r>
          </a:p>
          <a:p>
            <a:pPr eaLnBrk="1" fontAlgn="auto" hangingPunct="1">
              <a:spcAft>
                <a:spcPts val="0"/>
              </a:spcAft>
              <a:buClr>
                <a:schemeClr val="accent3"/>
              </a:buClr>
              <a:buFont typeface="Wingdings 2"/>
              <a:buNone/>
              <a:defRPr/>
            </a:pPr>
            <a:r>
              <a:rPr lang="en-US" sz="2800" dirty="0" smtClean="0">
                <a:latin typeface="Arial" pitchFamily="34" charset="0"/>
                <a:cs typeface="Arial" pitchFamily="34" charset="0"/>
              </a:rPr>
              <a:t>By relating to others in respectful, empathic, genuine and congruent ways and applying them as the relational foundations in:</a:t>
            </a:r>
          </a:p>
          <a:p>
            <a:pPr marL="5120640" lvl="8">
              <a:spcBef>
                <a:spcPts val="600"/>
              </a:spcBef>
              <a:defRPr/>
            </a:pPr>
            <a:r>
              <a:rPr lang="en-US" sz="2800" b="1" i="1" dirty="0" smtClean="0">
                <a:solidFill>
                  <a:schemeClr val="bg1"/>
                </a:solidFill>
                <a:latin typeface="Arial" pitchFamily="34" charset="0"/>
                <a:cs typeface="Arial" pitchFamily="34" charset="0"/>
              </a:rPr>
              <a:t>Parenting </a:t>
            </a:r>
          </a:p>
          <a:p>
            <a:pPr marL="5120640" lvl="8">
              <a:spcBef>
                <a:spcPts val="600"/>
              </a:spcBef>
              <a:defRPr/>
            </a:pPr>
            <a:r>
              <a:rPr lang="en-US" sz="2800" b="1" i="1" dirty="0" smtClean="0">
                <a:solidFill>
                  <a:schemeClr val="bg1"/>
                </a:solidFill>
                <a:latin typeface="Arial" pitchFamily="34" charset="0"/>
                <a:cs typeface="Arial" pitchFamily="34" charset="0"/>
              </a:rPr>
              <a:t>Schooling</a:t>
            </a:r>
          </a:p>
          <a:p>
            <a:pPr marL="5120640" lvl="8">
              <a:spcBef>
                <a:spcPts val="600"/>
              </a:spcBef>
              <a:defRPr/>
            </a:pPr>
            <a:r>
              <a:rPr lang="en-US" sz="2800" b="1" i="1" dirty="0" smtClean="0">
                <a:solidFill>
                  <a:schemeClr val="bg1"/>
                </a:solidFill>
                <a:latin typeface="Arial" pitchFamily="34" charset="0"/>
                <a:cs typeface="Arial" pitchFamily="34" charset="0"/>
              </a:rPr>
              <a:t>Workplaces</a:t>
            </a:r>
          </a:p>
          <a:p>
            <a:pPr marL="5120640" lvl="8">
              <a:spcBef>
                <a:spcPts val="600"/>
              </a:spcBef>
              <a:defRPr/>
            </a:pPr>
            <a:r>
              <a:rPr lang="en-US" sz="2800" b="1" i="1" dirty="0" smtClean="0">
                <a:solidFill>
                  <a:schemeClr val="bg1"/>
                </a:solidFill>
                <a:latin typeface="Arial" pitchFamily="34" charset="0"/>
                <a:cs typeface="Arial" pitchFamily="34" charset="0"/>
              </a:rPr>
              <a:t>Community</a:t>
            </a:r>
          </a:p>
          <a:p>
            <a:pPr marL="5120640" lvl="8">
              <a:spcBef>
                <a:spcPts val="600"/>
              </a:spcBef>
              <a:defRPr/>
            </a:pPr>
            <a:r>
              <a:rPr lang="en-US" sz="2800" b="1" i="1" dirty="0" smtClean="0">
                <a:solidFill>
                  <a:schemeClr val="bg1"/>
                </a:solidFill>
                <a:latin typeface="Arial" pitchFamily="34" charset="0"/>
                <a:cs typeface="Arial" pitchFamily="34" charset="0"/>
              </a:rPr>
              <a:t>Society </a:t>
            </a:r>
          </a:p>
          <a:p>
            <a:pPr marL="5120640" lvl="8">
              <a:spcBef>
                <a:spcPts val="600"/>
              </a:spcBef>
              <a:defRPr/>
            </a:pPr>
            <a:r>
              <a:rPr lang="en-US" sz="2800" b="1" i="1" dirty="0" smtClean="0">
                <a:solidFill>
                  <a:schemeClr val="bg1"/>
                </a:solidFill>
                <a:latin typeface="Arial" pitchFamily="34" charset="0"/>
                <a:cs typeface="Arial" pitchFamily="34" charset="0"/>
              </a:rPr>
              <a:t>Culture</a:t>
            </a:r>
          </a:p>
          <a:p>
            <a:pPr marL="3931920" indent="-182880" eaLnBrk="1" fontAlgn="auto" hangingPunct="1">
              <a:spcBef>
                <a:spcPts val="600"/>
              </a:spcBef>
              <a:spcAft>
                <a:spcPts val="0"/>
              </a:spcAft>
              <a:buClr>
                <a:schemeClr val="accent3"/>
              </a:buClr>
              <a:buFont typeface="Wingdings 2"/>
              <a:buNone/>
              <a:defRPr/>
            </a:pP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type="body" idx="1"/>
          </p:nvPr>
        </p:nvSpPr>
        <p:spPr>
          <a:xfrm>
            <a:off x="685800" y="1143000"/>
            <a:ext cx="7772400" cy="4953000"/>
          </a:xfrm>
        </p:spPr>
        <p:txBody>
          <a:bodyPr/>
          <a:lstStyle/>
          <a:p>
            <a:pPr algn="ctr" eaLnBrk="1" hangingPunct="1">
              <a:lnSpc>
                <a:spcPct val="90000"/>
              </a:lnSpc>
            </a:pPr>
            <a:r>
              <a:rPr lang="en-US" altLang="en-US" sz="3200" smtClean="0">
                <a:latin typeface="Arial" charset="0"/>
                <a:cs typeface="Arial" charset="0"/>
              </a:rPr>
              <a:t>Alberto Zucconi </a:t>
            </a:r>
          </a:p>
          <a:p>
            <a:pPr algn="ctr" eaLnBrk="1" hangingPunct="1">
              <a:lnSpc>
                <a:spcPct val="90000"/>
              </a:lnSpc>
            </a:pPr>
            <a:r>
              <a:rPr lang="en-US" altLang="en-US" sz="3200" smtClean="0">
                <a:latin typeface="Arial" charset="0"/>
                <a:cs typeface="Arial" charset="0"/>
              </a:rPr>
              <a:t>World Academy of Art and Science</a:t>
            </a:r>
          </a:p>
          <a:p>
            <a:pPr algn="ctr" eaLnBrk="1" hangingPunct="1">
              <a:lnSpc>
                <a:spcPct val="90000"/>
              </a:lnSpc>
            </a:pPr>
            <a:r>
              <a:rPr lang="en-US" altLang="en-US" sz="3200" smtClean="0">
                <a:latin typeface="Arial" charset="0"/>
                <a:cs typeface="Arial" charset="0"/>
              </a:rPr>
              <a:t>www.worldacademy.org</a:t>
            </a:r>
          </a:p>
          <a:p>
            <a:pPr algn="ctr" eaLnBrk="1" hangingPunct="1">
              <a:lnSpc>
                <a:spcPct val="90000"/>
              </a:lnSpc>
            </a:pPr>
            <a:r>
              <a:rPr lang="en-US" altLang="en-US" sz="3200" smtClean="0">
                <a:latin typeface="Arial" charset="0"/>
                <a:cs typeface="Arial" charset="0"/>
              </a:rPr>
              <a:t>World University Consortium </a:t>
            </a:r>
          </a:p>
          <a:p>
            <a:pPr algn="ctr" eaLnBrk="1" hangingPunct="1">
              <a:lnSpc>
                <a:spcPct val="90000"/>
              </a:lnSpc>
            </a:pPr>
            <a:r>
              <a:rPr lang="en-US" altLang="en-US" sz="3200" smtClean="0">
                <a:latin typeface="Arial" charset="0"/>
                <a:cs typeface="Arial" charset="0"/>
              </a:rPr>
              <a:t>www.wunicon.org</a:t>
            </a:r>
          </a:p>
          <a:p>
            <a:pPr algn="ctr" eaLnBrk="1" hangingPunct="1">
              <a:lnSpc>
                <a:spcPct val="90000"/>
              </a:lnSpc>
            </a:pPr>
            <a:r>
              <a:rPr lang="en-US" altLang="en-US" sz="3200" smtClean="0">
                <a:latin typeface="Arial" charset="0"/>
                <a:cs typeface="Arial" charset="0"/>
              </a:rPr>
              <a:t>Person Centered Approach Institute (IACP) </a:t>
            </a:r>
          </a:p>
          <a:p>
            <a:pPr algn="ctr" eaLnBrk="1" hangingPunct="1">
              <a:lnSpc>
                <a:spcPct val="90000"/>
              </a:lnSpc>
            </a:pPr>
            <a:r>
              <a:rPr lang="en-US" altLang="en-US" sz="3200" smtClean="0">
                <a:latin typeface="Arial" charset="0"/>
                <a:cs typeface="Arial" charset="0"/>
              </a:rPr>
              <a:t>www.iacp.it</a:t>
            </a:r>
          </a:p>
          <a:p>
            <a:pPr algn="ctr" eaLnBrk="1" hangingPunct="1">
              <a:lnSpc>
                <a:spcPct val="90000"/>
              </a:lnSpc>
            </a:pPr>
            <a:r>
              <a:rPr lang="en-US" altLang="en-US" sz="3200" smtClean="0">
                <a:latin typeface="Arial" charset="0"/>
                <a:cs typeface="Arial" charset="0"/>
              </a:rPr>
              <a:t>azucconi@iacp.it</a:t>
            </a:r>
          </a:p>
          <a:p>
            <a:pPr algn="ctr" eaLnBrk="1" hangingPunct="1">
              <a:lnSpc>
                <a:spcPct val="90000"/>
              </a:lnSpc>
            </a:pPr>
            <a:endParaRPr lang="en-US" altLang="en-US" sz="3200" smtClean="0">
              <a:latin typeface="Arial" charset="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988"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a:spLocks noGrp="1"/>
          </p:cNvSpPr>
          <p:nvPr>
            <p:ph type="body" idx="4294967295"/>
          </p:nvPr>
        </p:nvSpPr>
        <p:spPr>
          <a:xfrm>
            <a:off x="685800" y="914400"/>
            <a:ext cx="7772400" cy="3124200"/>
          </a:xfrm>
        </p:spPr>
        <p:txBody>
          <a:bodyPr lIns="45720" rIns="45720"/>
          <a:lstStyle/>
          <a:p>
            <a:pPr marL="1143000" lvl="2" indent="-228600" eaLnBrk="1" hangingPunct="1">
              <a:buFont typeface="Wingdings 2" pitchFamily="18" charset="2"/>
              <a:buNone/>
            </a:pPr>
            <a:r>
              <a:rPr lang="en-US" altLang="en-US" sz="2900" b="1" smtClean="0"/>
              <a:t>	As we have already underlined, human experience is socially and personally construed. </a:t>
            </a:r>
          </a:p>
          <a:p>
            <a:pPr marL="1143000" lvl="2" indent="-228600" eaLnBrk="1" hangingPunct="1">
              <a:buFont typeface="Wingdings 2" pitchFamily="18" charset="2"/>
              <a:buNone/>
            </a:pPr>
            <a:endParaRPr lang="en-US" altLang="en-US" sz="1400" b="1" smtClean="0"/>
          </a:p>
          <a:p>
            <a:pPr marL="1143000" lvl="2" indent="-228600" eaLnBrk="1" hangingPunct="1">
              <a:buFont typeface="Wingdings 2" pitchFamily="18" charset="2"/>
              <a:buNone/>
            </a:pPr>
            <a:r>
              <a:rPr lang="en-US" altLang="en-US" sz="2900" smtClean="0"/>
              <a:t>	Socio-cultural and personal constructs are the ways in which communities and individuals construe their experiences at the emotional and cognitive level.  Social and personal constructs are interacting and influencing all the time with the social and individual dimensions. </a:t>
            </a:r>
          </a:p>
          <a:p>
            <a:pPr marL="0" indent="0" eaLnBrk="1" hangingPunct="1">
              <a:buFont typeface="Wingdings 2" pitchFamily="18" charset="2"/>
              <a:buNone/>
            </a:pPr>
            <a:r>
              <a:rPr lang="en-US" altLang="en-US" sz="4000" smtClean="0">
                <a:latin typeface="Arial" charset="0"/>
                <a:cs typeface="Arial"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idx="4294967295"/>
          </p:nvPr>
        </p:nvSpPr>
        <p:spPr>
          <a:xfrm>
            <a:off x="304800" y="1447800"/>
            <a:ext cx="8458200" cy="4114800"/>
          </a:xfrm>
        </p:spPr>
        <p:txBody>
          <a:bodyPr lIns="45720" rIns="45720"/>
          <a:lstStyle/>
          <a:p>
            <a:pPr marL="1143000" lvl="2" indent="-228600">
              <a:spcBef>
                <a:spcPct val="0"/>
              </a:spcBef>
              <a:buClrTx/>
              <a:buSzTx/>
              <a:buFontTx/>
              <a:buNone/>
            </a:pPr>
            <a:r>
              <a:rPr lang="en-US" altLang="en-US" b="1" smtClean="0">
                <a:latin typeface="Times New Roman" pitchFamily="18" charset="0"/>
              </a:rPr>
              <a:t>	The consequences of the  impact of the construing of experience on the biological,  social, psychological and spiritual dimensions vary since the meaning-making can be structured functionally or not.</a:t>
            </a:r>
          </a:p>
          <a:p>
            <a:pPr marL="1143000" lvl="2" indent="-228600">
              <a:spcBef>
                <a:spcPct val="0"/>
              </a:spcBef>
              <a:buClrTx/>
              <a:buSzTx/>
              <a:buFontTx/>
              <a:buNone/>
            </a:pPr>
            <a:endParaRPr lang="en-US" altLang="en-US" b="1" smtClean="0">
              <a:latin typeface="Times New Roman" pitchFamily="18" charset="0"/>
            </a:endParaRPr>
          </a:p>
          <a:p>
            <a:pPr marL="1143000" lvl="2" indent="-228600">
              <a:spcBef>
                <a:spcPct val="0"/>
              </a:spcBef>
              <a:buClrTx/>
              <a:buSzTx/>
              <a:buFontTx/>
              <a:buNone/>
            </a:pPr>
            <a:r>
              <a:rPr lang="en-US" altLang="en-US" b="1" smtClean="0">
                <a:latin typeface="Times New Roman" pitchFamily="18" charset="0"/>
              </a:rPr>
              <a:t>	What the social construction of reality is in a society or within a single individual can  be protecting and promoting  health, well being, equal opportunities, resilience and creativity.  </a:t>
            </a:r>
          </a:p>
          <a:p>
            <a:pPr marL="1143000" lvl="2" indent="-228600">
              <a:spcBef>
                <a:spcPct val="0"/>
              </a:spcBef>
              <a:buClrTx/>
              <a:buSzTx/>
              <a:buFontTx/>
              <a:buNone/>
            </a:pPr>
            <a:endParaRPr lang="en-US" altLang="en-US" b="1" smtClean="0">
              <a:latin typeface="Times New Roman" pitchFamily="18" charset="0"/>
            </a:endParaRPr>
          </a:p>
          <a:p>
            <a:pPr marL="1143000" lvl="2" indent="-228600">
              <a:spcBef>
                <a:spcPct val="0"/>
              </a:spcBef>
              <a:buClrTx/>
              <a:buSzTx/>
              <a:buFontTx/>
              <a:buNone/>
            </a:pPr>
            <a:r>
              <a:rPr lang="en-US" altLang="en-US" b="1" smtClean="0">
                <a:latin typeface="Times New Roman" pitchFamily="18" charset="0"/>
              </a:rPr>
              <a:t>	Dysfunctional constructions bring  the opposite results.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idx="4294967295"/>
          </p:nvPr>
        </p:nvSpPr>
        <p:spPr>
          <a:xfrm>
            <a:off x="685800" y="1371600"/>
            <a:ext cx="7772400" cy="5029200"/>
          </a:xfrm>
        </p:spPr>
        <p:txBody>
          <a:bodyPr lIns="45720" rIns="45720"/>
          <a:lstStyle/>
          <a:p>
            <a:pPr marL="1143000" lvl="2" indent="-228600">
              <a:spcBef>
                <a:spcPct val="0"/>
              </a:spcBef>
              <a:buClrTx/>
              <a:buSzTx/>
              <a:buFontTx/>
              <a:buNone/>
            </a:pPr>
            <a:r>
              <a:rPr lang="en-US" altLang="en-US" sz="2900" b="1" smtClean="0">
                <a:solidFill>
                  <a:schemeClr val="hlink"/>
                </a:solidFill>
              </a:rPr>
              <a:t>	Effective ways of construing experience have these common factors:</a:t>
            </a:r>
          </a:p>
          <a:p>
            <a:pPr marL="1143000" lvl="2" indent="-228600">
              <a:spcBef>
                <a:spcPct val="0"/>
              </a:spcBef>
              <a:buClrTx/>
              <a:buSzTx/>
              <a:buFontTx/>
              <a:buChar char="•"/>
            </a:pPr>
            <a:r>
              <a:rPr lang="en-US" altLang="en-US" sz="2900" b="1" smtClean="0"/>
              <a:t>The constructs are conscious and available to restructuring and updating. </a:t>
            </a:r>
          </a:p>
          <a:p>
            <a:pPr marL="1143000" lvl="2" indent="-228600">
              <a:spcBef>
                <a:spcPct val="0"/>
              </a:spcBef>
              <a:buClrTx/>
              <a:buSzTx/>
              <a:buFontTx/>
              <a:buChar char="•"/>
            </a:pPr>
            <a:r>
              <a:rPr lang="en-US" altLang="en-US" sz="2900" b="1" smtClean="0"/>
              <a:t>Facilitate the awareness of basic needs and their satisfaction.</a:t>
            </a:r>
          </a:p>
          <a:p>
            <a:pPr marL="1143000" lvl="2" indent="-228600">
              <a:spcBef>
                <a:spcPct val="0"/>
              </a:spcBef>
              <a:buClrTx/>
              <a:buSzTx/>
              <a:buFontTx/>
              <a:buChar char="•"/>
            </a:pPr>
            <a:r>
              <a:rPr lang="en-US" altLang="en-US" sz="2900" b="1" smtClean="0"/>
              <a:t>Are flexible and changeable and allow learning from experience.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idx="4294967295"/>
          </p:nvPr>
        </p:nvSpPr>
        <p:spPr>
          <a:xfrm>
            <a:off x="0" y="1371600"/>
            <a:ext cx="8458200" cy="5029200"/>
          </a:xfrm>
        </p:spPr>
        <p:txBody>
          <a:bodyPr lIns="45720" rIns="45720"/>
          <a:lstStyle/>
          <a:p>
            <a:pPr marL="1143000" lvl="2" indent="-228600">
              <a:spcBef>
                <a:spcPct val="0"/>
              </a:spcBef>
              <a:buClrTx/>
              <a:buSzTx/>
              <a:buFontTx/>
              <a:buNone/>
            </a:pPr>
            <a:r>
              <a:rPr lang="en-US" altLang="en-US" sz="2900" b="1" smtClean="0">
                <a:solidFill>
                  <a:schemeClr val="hlink"/>
                </a:solidFill>
              </a:rPr>
              <a:t>Dysfunctional  ways of construing</a:t>
            </a:r>
          </a:p>
          <a:p>
            <a:pPr marL="1143000" lvl="2" indent="-228600">
              <a:spcBef>
                <a:spcPct val="0"/>
              </a:spcBef>
              <a:buClrTx/>
              <a:buSzTx/>
              <a:buFontTx/>
              <a:buNone/>
            </a:pPr>
            <a:r>
              <a:rPr lang="en-US" altLang="en-US" sz="2900" b="1" smtClean="0">
                <a:solidFill>
                  <a:schemeClr val="hlink"/>
                </a:solidFill>
              </a:rPr>
              <a:t>experience have these common factors:</a:t>
            </a:r>
          </a:p>
          <a:p>
            <a:pPr marL="1143000" lvl="2" indent="-228600">
              <a:spcBef>
                <a:spcPct val="0"/>
              </a:spcBef>
              <a:buClrTx/>
              <a:buSzTx/>
              <a:buFontTx/>
              <a:buNone/>
            </a:pPr>
            <a:endParaRPr lang="en-US" altLang="en-US" sz="2900" b="1" smtClean="0">
              <a:solidFill>
                <a:schemeClr val="hlink"/>
              </a:solidFill>
            </a:endParaRPr>
          </a:p>
          <a:p>
            <a:pPr marL="1143000" lvl="2" indent="-228600">
              <a:spcBef>
                <a:spcPct val="0"/>
              </a:spcBef>
              <a:buClrTx/>
              <a:buSzTx/>
              <a:buFontTx/>
              <a:buChar char="•"/>
            </a:pPr>
            <a:r>
              <a:rPr lang="en-US" altLang="en-US" sz="2900" b="1" smtClean="0"/>
              <a:t>The constructs are unconscious and not available to restructuring and updating. </a:t>
            </a:r>
          </a:p>
          <a:p>
            <a:pPr marL="1143000" lvl="2" indent="-228600">
              <a:spcBef>
                <a:spcPct val="0"/>
              </a:spcBef>
              <a:buClrTx/>
              <a:buSzTx/>
              <a:buFontTx/>
              <a:buNone/>
            </a:pPr>
            <a:endParaRPr lang="en-US" altLang="en-US" sz="1200" b="1" smtClean="0"/>
          </a:p>
          <a:p>
            <a:pPr marL="1143000" lvl="2" indent="-228600">
              <a:spcBef>
                <a:spcPct val="0"/>
              </a:spcBef>
              <a:buClrTx/>
              <a:buSzTx/>
              <a:buFontTx/>
              <a:buChar char="•"/>
            </a:pPr>
            <a:r>
              <a:rPr lang="en-US" altLang="en-US" sz="2900" b="1" smtClean="0"/>
              <a:t>Do not allow the awareness of basic needs and their satisfaction.</a:t>
            </a:r>
          </a:p>
          <a:p>
            <a:pPr marL="1143000" lvl="2" indent="-228600">
              <a:spcBef>
                <a:spcPct val="0"/>
              </a:spcBef>
              <a:buClrTx/>
              <a:buSzTx/>
              <a:buFontTx/>
              <a:buNone/>
            </a:pPr>
            <a:endParaRPr lang="en-US" altLang="en-US" sz="1200" b="1" smtClean="0"/>
          </a:p>
          <a:p>
            <a:pPr marL="1143000" lvl="2" indent="-228600">
              <a:spcBef>
                <a:spcPct val="0"/>
              </a:spcBef>
              <a:buClrTx/>
              <a:buSzTx/>
              <a:buFontTx/>
              <a:buChar char="•"/>
            </a:pPr>
            <a:r>
              <a:rPr lang="en-US" altLang="en-US" sz="2900" b="1" smtClean="0"/>
              <a:t>Are rigid and imperative and do not allow learning from experience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p:cNvSpPr>
            <a:spLocks noGrp="1"/>
          </p:cNvSpPr>
          <p:nvPr>
            <p:ph type="body" idx="4294967295"/>
          </p:nvPr>
        </p:nvSpPr>
        <p:spPr>
          <a:xfrm>
            <a:off x="0" y="762000"/>
            <a:ext cx="8458200" cy="4495800"/>
          </a:xfrm>
        </p:spPr>
        <p:txBody>
          <a:bodyPr lIns="45720" rIns="45720"/>
          <a:lstStyle/>
          <a:p>
            <a:pPr marL="1143000" lvl="2" indent="-228600">
              <a:spcBef>
                <a:spcPct val="0"/>
              </a:spcBef>
              <a:buClrTx/>
              <a:buSzTx/>
              <a:buFontTx/>
              <a:buNone/>
            </a:pPr>
            <a:r>
              <a:rPr lang="en-US" altLang="en-US" sz="2900" b="1" smtClean="0"/>
              <a:t>The same is true of personality structures:</a:t>
            </a:r>
          </a:p>
          <a:p>
            <a:pPr marL="1143000" lvl="2" indent="-228600">
              <a:spcBef>
                <a:spcPct val="0"/>
              </a:spcBef>
              <a:buClrTx/>
              <a:buSzTx/>
              <a:buFontTx/>
              <a:buNone/>
            </a:pPr>
            <a:r>
              <a:rPr lang="en-US" altLang="en-US" sz="2900" b="1" smtClean="0"/>
              <a:t>There are individuals that have structured</a:t>
            </a:r>
          </a:p>
          <a:p>
            <a:pPr marL="1143000" lvl="2" indent="-228600">
              <a:spcBef>
                <a:spcPct val="0"/>
              </a:spcBef>
              <a:buClrTx/>
              <a:buSzTx/>
              <a:buFontTx/>
              <a:buNone/>
            </a:pPr>
            <a:r>
              <a:rPr lang="en-US" altLang="en-US" sz="2900" b="1" smtClean="0"/>
              <a:t>their personalities in functional ways and</a:t>
            </a:r>
          </a:p>
          <a:p>
            <a:pPr marL="1143000" lvl="2" indent="-228600">
              <a:spcBef>
                <a:spcPct val="0"/>
              </a:spcBef>
              <a:buClrTx/>
              <a:buSzTx/>
              <a:buFontTx/>
              <a:buNone/>
            </a:pPr>
            <a:r>
              <a:rPr lang="en-US" altLang="en-US" sz="2900" b="1" smtClean="0"/>
              <a:t>this enables them to function in a society </a:t>
            </a:r>
          </a:p>
          <a:p>
            <a:pPr marL="1143000" lvl="2" indent="-228600">
              <a:spcBef>
                <a:spcPct val="0"/>
              </a:spcBef>
              <a:buClrTx/>
              <a:buSzTx/>
              <a:buFontTx/>
              <a:buNone/>
            </a:pPr>
            <a:r>
              <a:rPr lang="en-US" altLang="en-US" sz="2900" b="1" smtClean="0"/>
              <a:t>and culture and </a:t>
            </a:r>
            <a:r>
              <a:rPr lang="en-US" altLang="en-US" sz="2900" b="1" smtClean="0">
                <a:solidFill>
                  <a:schemeClr val="hlink"/>
                </a:solidFill>
              </a:rPr>
              <a:t>be able to survive and </a:t>
            </a:r>
          </a:p>
          <a:p>
            <a:pPr marL="1143000" lvl="2" indent="-228600">
              <a:spcBef>
                <a:spcPct val="0"/>
              </a:spcBef>
              <a:buClrTx/>
              <a:buSzTx/>
              <a:buFontTx/>
              <a:buNone/>
            </a:pPr>
            <a:r>
              <a:rPr lang="en-US" altLang="en-US" sz="2900" b="1" smtClean="0">
                <a:solidFill>
                  <a:schemeClr val="hlink"/>
                </a:solidFill>
              </a:rPr>
              <a:t>prosper developing their potentialities to </a:t>
            </a:r>
          </a:p>
          <a:p>
            <a:pPr marL="1143000" lvl="2" indent="-228600">
              <a:spcBef>
                <a:spcPct val="0"/>
              </a:spcBef>
              <a:buClrTx/>
              <a:buSzTx/>
              <a:buFontTx/>
              <a:buNone/>
            </a:pPr>
            <a:r>
              <a:rPr lang="en-US" altLang="en-US" sz="2900" b="1" smtClean="0">
                <a:solidFill>
                  <a:schemeClr val="hlink"/>
                </a:solidFill>
              </a:rPr>
              <a:t>work, love and play and to cope with the</a:t>
            </a:r>
          </a:p>
          <a:p>
            <a:pPr marL="1143000" lvl="2" indent="-228600">
              <a:spcBef>
                <a:spcPct val="0"/>
              </a:spcBef>
              <a:buClrTx/>
              <a:buSzTx/>
              <a:buFontTx/>
              <a:buNone/>
            </a:pPr>
            <a:r>
              <a:rPr lang="en-US" altLang="en-US" sz="2900" b="1" smtClean="0">
                <a:solidFill>
                  <a:schemeClr val="hlink"/>
                </a:solidFill>
              </a:rPr>
              <a:t>ordinary and extraordinary stresses of life</a:t>
            </a:r>
            <a:r>
              <a:rPr lang="en-US" altLang="en-US" sz="2900" b="1"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5"/>
          <p:cNvSpPr>
            <a:spLocks noGrp="1"/>
          </p:cNvSpPr>
          <p:nvPr>
            <p:ph type="body" idx="1"/>
          </p:nvPr>
        </p:nvSpPr>
        <p:spPr>
          <a:xfrm>
            <a:off x="381000" y="1195388"/>
            <a:ext cx="4117975" cy="3071812"/>
          </a:xfrm>
        </p:spPr>
        <p:txBody>
          <a:bodyPr/>
          <a:lstStyle/>
          <a:p>
            <a:pPr eaLnBrk="1" hangingPunct="1"/>
            <a:r>
              <a:rPr lang="en-US" altLang="en-US" sz="3200" b="1" smtClean="0">
                <a:solidFill>
                  <a:schemeClr val="bg1"/>
                </a:solidFill>
                <a:latin typeface="Arial" charset="0"/>
                <a:cs typeface="Arial" charset="0"/>
              </a:rPr>
              <a:t>Resilient</a:t>
            </a:r>
            <a:r>
              <a:rPr lang="en-US" altLang="en-US" sz="3200" smtClean="0">
                <a:latin typeface="Arial" charset="0"/>
                <a:cs typeface="Arial" charset="0"/>
              </a:rPr>
              <a:t> and </a:t>
            </a:r>
            <a:r>
              <a:rPr lang="en-US" altLang="en-US" sz="3200" b="1" smtClean="0">
                <a:solidFill>
                  <a:schemeClr val="bg1"/>
                </a:solidFill>
                <a:latin typeface="Arial" charset="0"/>
                <a:cs typeface="Arial" charset="0"/>
              </a:rPr>
              <a:t>creative</a:t>
            </a:r>
            <a:r>
              <a:rPr lang="en-US" altLang="en-US" sz="3200" b="1" smtClean="0">
                <a:latin typeface="Arial" charset="0"/>
                <a:cs typeface="Arial" charset="0"/>
              </a:rPr>
              <a:t> </a:t>
            </a:r>
            <a:r>
              <a:rPr lang="en-US" altLang="en-US" sz="3200" smtClean="0">
                <a:latin typeface="Arial" charset="0"/>
                <a:cs typeface="Arial" charset="0"/>
              </a:rPr>
              <a:t>people </a:t>
            </a:r>
          </a:p>
          <a:p>
            <a:pPr eaLnBrk="1" hangingPunct="1"/>
            <a:r>
              <a:rPr lang="en-US" altLang="en-US" sz="3200" smtClean="0">
                <a:latin typeface="Arial" charset="0"/>
                <a:cs typeface="Arial" charset="0"/>
              </a:rPr>
              <a:t>are more capable </a:t>
            </a:r>
          </a:p>
          <a:p>
            <a:pPr eaLnBrk="1" hangingPunct="1"/>
            <a:r>
              <a:rPr lang="en-US" altLang="en-US" sz="3200" smtClean="0">
                <a:latin typeface="Arial" charset="0"/>
                <a:cs typeface="Arial" charset="0"/>
              </a:rPr>
              <a:t>of effective </a:t>
            </a:r>
            <a:r>
              <a:rPr lang="en-US" altLang="en-US" sz="3200" b="1" smtClean="0">
                <a:solidFill>
                  <a:schemeClr val="bg1"/>
                </a:solidFill>
                <a:latin typeface="Arial" charset="0"/>
                <a:cs typeface="Arial" charset="0"/>
              </a:rPr>
              <a:t>crisis management</a:t>
            </a:r>
            <a:r>
              <a:rPr lang="en-US" altLang="en-US" sz="3200" b="1" smtClean="0">
                <a:solidFill>
                  <a:srgbClr val="0000FF"/>
                </a:solidFill>
                <a:latin typeface="Arial" charset="0"/>
                <a:cs typeface="Arial" charset="0"/>
              </a:rPr>
              <a:t> </a:t>
            </a:r>
            <a:r>
              <a:rPr lang="en-US" altLang="en-US" sz="3200" smtClean="0">
                <a:latin typeface="Arial" charset="0"/>
                <a:cs typeface="Arial" charset="0"/>
              </a:rPr>
              <a:t>than those who are </a:t>
            </a:r>
            <a:r>
              <a:rPr lang="en-US" altLang="en-US" sz="3200" b="1" smtClean="0">
                <a:solidFill>
                  <a:schemeClr val="bg1"/>
                </a:solidFill>
                <a:latin typeface="Arial" charset="0"/>
                <a:cs typeface="Arial" charset="0"/>
              </a:rPr>
              <a:t>poor cooperators</a:t>
            </a:r>
            <a:r>
              <a:rPr lang="en-US" altLang="en-US" sz="3200" b="1" smtClean="0">
                <a:latin typeface="Arial" charset="0"/>
                <a:cs typeface="Arial" charset="0"/>
              </a:rPr>
              <a:t>. The latter are </a:t>
            </a:r>
            <a:r>
              <a:rPr lang="en-US" altLang="en-US" sz="3200" smtClean="0">
                <a:latin typeface="Arial" charset="0"/>
                <a:cs typeface="Arial" charset="0"/>
              </a:rPr>
              <a:t>as a result more </a:t>
            </a:r>
            <a:r>
              <a:rPr lang="en-US" altLang="en-US" sz="3200" b="1" smtClean="0">
                <a:solidFill>
                  <a:schemeClr val="bg1"/>
                </a:solidFill>
                <a:latin typeface="Arial" charset="0"/>
                <a:cs typeface="Arial" charset="0"/>
              </a:rPr>
              <a:t>vulnerable</a:t>
            </a:r>
            <a:r>
              <a:rPr lang="en-US" altLang="en-US" sz="3200" smtClean="0">
                <a:latin typeface="Arial" charset="0"/>
                <a:cs typeface="Arial" charset="0"/>
              </a:rPr>
              <a:t> and </a:t>
            </a:r>
            <a:r>
              <a:rPr lang="en-US" altLang="en-US" sz="3200" b="1" smtClean="0">
                <a:solidFill>
                  <a:schemeClr val="bg1"/>
                </a:solidFill>
                <a:latin typeface="Arial" charset="0"/>
                <a:cs typeface="Arial" charset="0"/>
              </a:rPr>
              <a:t>dysfunctional</a:t>
            </a:r>
            <a:r>
              <a:rPr lang="en-US" altLang="en-US" sz="3200" smtClean="0">
                <a:latin typeface="Arial" charset="0"/>
                <a:cs typeface="Arial" charset="0"/>
              </a:rPr>
              <a:t>. </a:t>
            </a:r>
          </a:p>
          <a:p>
            <a:pPr eaLnBrk="1" hangingPunct="1"/>
            <a:endParaRPr lang="en-US" altLang="en-US" sz="3200" smtClean="0">
              <a:latin typeface="Arial" charset="0"/>
              <a:cs typeface="Arial" charset="0"/>
            </a:endParaRPr>
          </a:p>
        </p:txBody>
      </p:sp>
      <p:pic>
        <p:nvPicPr>
          <p:cNvPr id="13315" name="Content Placeholder 6" descr="9269790-business-people-on-a-graph-representing-success-and-growth[1].jpg"/>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4419600" y="1828800"/>
            <a:ext cx="4621213" cy="3581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727</TotalTime>
  <Words>1595</Words>
  <Application>Microsoft Office PowerPoint</Application>
  <PresentationFormat>On-screen Show (4:3)</PresentationFormat>
  <Paragraphs>189</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Constantia</vt:lpstr>
      <vt:lpstr>Wingdings 2</vt:lpstr>
      <vt:lpstr>Times New Roman</vt:lpstr>
      <vt:lpstr>Symbol</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vision of Human nature in Humanistic Psychology</vt:lpstr>
      <vt:lpstr>PowerPoint Presentation</vt:lpstr>
      <vt:lpstr>Theoretical Assumptions  of Humanistic Psychology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Ranganayaki Somaskandan</cp:lastModifiedBy>
  <cp:revision>114</cp:revision>
  <dcterms:created xsi:type="dcterms:W3CDTF">2012-06-04T15:12:07Z</dcterms:created>
  <dcterms:modified xsi:type="dcterms:W3CDTF">2014-09-08T12:01:46Z</dcterms:modified>
</cp:coreProperties>
</file>