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293" r:id="rId2"/>
    <p:sldId id="265" r:id="rId3"/>
    <p:sldId id="287" r:id="rId4"/>
    <p:sldId id="288" r:id="rId5"/>
    <p:sldId id="289" r:id="rId6"/>
    <p:sldId id="290" r:id="rId7"/>
    <p:sldId id="291" r:id="rId8"/>
    <p:sldId id="292"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99CCFF"/>
    <a:srgbClr val="6699FF"/>
    <a:srgbClr val="99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84444" autoAdjust="0"/>
  </p:normalViewPr>
  <p:slideViewPr>
    <p:cSldViewPr>
      <p:cViewPr>
        <p:scale>
          <a:sx n="68" d="100"/>
          <a:sy n="68" d="100"/>
        </p:scale>
        <p:origin x="-135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7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296E4D7D-F2D5-45D9-A2DF-E39BD4ED2A32}" type="slidenum">
              <a:rPr lang="en-US" altLang="en-US"/>
              <a:pPr/>
              <a:t>‹#›</a:t>
            </a:fld>
            <a:endParaRPr lang="en-US" altLang="en-US"/>
          </a:p>
        </p:txBody>
      </p:sp>
    </p:spTree>
    <p:extLst>
      <p:ext uri="{BB962C8B-B14F-4D97-AF65-F5344CB8AC3E}">
        <p14:creationId xmlns:p14="http://schemas.microsoft.com/office/powerpoint/2010/main" val="39959386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AA72A9E-8F9F-40D8-A910-7FE67324583F}" type="slidenum">
              <a:rPr lang="en-US" altLang="en-US">
                <a:latin typeface="Arial" charset="0"/>
              </a:rPr>
              <a:pPr/>
              <a:t>2</a:t>
            </a:fld>
            <a:endParaRPr lang="en-US" altLang="en-US">
              <a:latin typeface="Arial" charset="0"/>
            </a:endParaRPr>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sr-Cyrl-BA"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43"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44"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45"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46"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47"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48"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49"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0"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1"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2"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3"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4"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 name="Rectangle 20"/>
              <p:cNvSpPr>
                <a:spLocks noChangeArrowheads="1"/>
              </p:cNvSpPr>
              <p:nvPr userDrawn="1"/>
            </p:nvSpPr>
            <p:spPr bwMode="ltGray">
              <a:xfrm rot="6798887">
                <a:off x="7" y="387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7"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8"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70"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27"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9"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0"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1"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2"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38"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 name="Freeform 150"/>
              <p:cNvSpPr>
                <a:spLocks/>
              </p:cNvSpPr>
              <p:nvPr userDrawn="1"/>
            </p:nvSpPr>
            <p:spPr bwMode="ltGray">
              <a:xfrm rot="-2857037">
                <a:off x="619" y="3550"/>
                <a:ext cx="68" cy="69"/>
              </a:xfrm>
              <a:custGeom>
                <a:avLst/>
                <a:gdLst>
                  <a:gd name="T0" fmla="*/ 0 w 144"/>
                  <a:gd name="T1" fmla="*/ 21 h 154"/>
                  <a:gd name="T2" fmla="*/ 13 w 144"/>
                  <a:gd name="T3" fmla="*/ 31 h 154"/>
                  <a:gd name="T4" fmla="*/ 26 w 144"/>
                  <a:gd name="T5" fmla="*/ 24 h 154"/>
                  <a:gd name="T6" fmla="*/ 14 w 144"/>
                  <a:gd name="T7" fmla="*/ 11 h 154"/>
                  <a:gd name="T8" fmla="*/ 23 w 144"/>
                  <a:gd name="T9" fmla="*/ 7 h 154"/>
                  <a:gd name="T10" fmla="*/ 26 w 144"/>
                  <a:gd name="T11" fmla="*/ 11 h 154"/>
                  <a:gd name="T12" fmla="*/ 32 w 144"/>
                  <a:gd name="T13" fmla="*/ 9 h 154"/>
                  <a:gd name="T14" fmla="*/ 22 w 144"/>
                  <a:gd name="T15" fmla="*/ 0 h 154"/>
                  <a:gd name="T16" fmla="*/ 8 w 144"/>
                  <a:gd name="T17" fmla="*/ 7 h 154"/>
                  <a:gd name="T18" fmla="*/ 20 w 144"/>
                  <a:gd name="T19" fmla="*/ 22 h 154"/>
                  <a:gd name="T20" fmla="*/ 6 w 144"/>
                  <a:gd name="T21" fmla="*/ 20 h 154"/>
                  <a:gd name="T22" fmla="*/ 0 w 144"/>
                  <a:gd name="T23" fmla="*/ 21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grpSp>
      </p:grpSp>
      <p:sp>
        <p:nvSpPr>
          <p:cNvPr id="103577"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noProof="0" smtClean="0"/>
              <a:t>Click to edit Master title style</a:t>
            </a:r>
          </a:p>
        </p:txBody>
      </p:sp>
      <p:sp>
        <p:nvSpPr>
          <p:cNvPr id="103578"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pPr lvl="0"/>
            <a:r>
              <a:rPr lang="en-US" noProof="0" smtClean="0"/>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US"/>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US"/>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Tahoma" pitchFamily="34" charset="0"/>
              </a:defRPr>
            </a:lvl1pPr>
          </a:lstStyle>
          <a:p>
            <a:fld id="{6F665AE3-1C0B-4B1C-818A-ADA4294BEDF0}" type="slidenum">
              <a:rPr lang="en-US" altLang="en-US"/>
              <a:pPr/>
              <a:t>‹#›</a:t>
            </a:fld>
            <a:endParaRPr lang="en-US" altLang="en-US"/>
          </a:p>
        </p:txBody>
      </p:sp>
    </p:spTree>
    <p:extLst>
      <p:ext uri="{BB962C8B-B14F-4D97-AF65-F5344CB8AC3E}">
        <p14:creationId xmlns:p14="http://schemas.microsoft.com/office/powerpoint/2010/main" val="32457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fld id="{7C2E1883-6F8C-455D-A1FF-A7B2A0CAFEBA}" type="slidenum">
              <a:rPr lang="en-US" altLang="en-US"/>
              <a:pPr/>
              <a:t>‹#›</a:t>
            </a:fld>
            <a:endParaRPr lang="en-US" altLang="en-US"/>
          </a:p>
        </p:txBody>
      </p:sp>
    </p:spTree>
    <p:extLst>
      <p:ext uri="{BB962C8B-B14F-4D97-AF65-F5344CB8AC3E}">
        <p14:creationId xmlns:p14="http://schemas.microsoft.com/office/powerpoint/2010/main" val="199504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fld id="{F3EEDC0D-8C03-4EBE-A5DB-929EB8CA0E65}" type="slidenum">
              <a:rPr lang="en-US" altLang="en-US"/>
              <a:pPr/>
              <a:t>‹#›</a:t>
            </a:fld>
            <a:endParaRPr lang="en-US" altLang="en-US"/>
          </a:p>
        </p:txBody>
      </p:sp>
    </p:spTree>
    <p:extLst>
      <p:ext uri="{BB962C8B-B14F-4D97-AF65-F5344CB8AC3E}">
        <p14:creationId xmlns:p14="http://schemas.microsoft.com/office/powerpoint/2010/main" val="922523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fld id="{139999C5-BC54-4095-B543-0C94A4E5AE37}" type="slidenum">
              <a:rPr lang="en-US" altLang="en-US"/>
              <a:pPr/>
              <a:t>‹#›</a:t>
            </a:fld>
            <a:endParaRPr lang="en-US" altLang="en-US"/>
          </a:p>
        </p:txBody>
      </p:sp>
    </p:spTree>
    <p:extLst>
      <p:ext uri="{BB962C8B-B14F-4D97-AF65-F5344CB8AC3E}">
        <p14:creationId xmlns:p14="http://schemas.microsoft.com/office/powerpoint/2010/main" val="1969609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fld id="{400F1511-37F4-43A3-9FA4-BECB937B0296}" type="slidenum">
              <a:rPr lang="en-US" altLang="en-US"/>
              <a:pPr/>
              <a:t>‹#›</a:t>
            </a:fld>
            <a:endParaRPr lang="en-US" altLang="en-US"/>
          </a:p>
        </p:txBody>
      </p:sp>
    </p:spTree>
    <p:extLst>
      <p:ext uri="{BB962C8B-B14F-4D97-AF65-F5344CB8AC3E}">
        <p14:creationId xmlns:p14="http://schemas.microsoft.com/office/powerpoint/2010/main" val="387548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fld id="{004F52FA-E019-4D75-9F6F-043914FCFF86}" type="slidenum">
              <a:rPr lang="en-US" altLang="en-US"/>
              <a:pPr/>
              <a:t>‹#›</a:t>
            </a:fld>
            <a:endParaRPr lang="en-US" altLang="en-US"/>
          </a:p>
        </p:txBody>
      </p:sp>
    </p:spTree>
    <p:extLst>
      <p:ext uri="{BB962C8B-B14F-4D97-AF65-F5344CB8AC3E}">
        <p14:creationId xmlns:p14="http://schemas.microsoft.com/office/powerpoint/2010/main" val="406943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54"/>
          <p:cNvSpPr>
            <a:spLocks noGrp="1" noChangeArrowheads="1"/>
          </p:cNvSpPr>
          <p:nvPr>
            <p:ph type="dt" sz="half" idx="10"/>
          </p:nvPr>
        </p:nvSpPr>
        <p:spPr>
          <a:ln/>
        </p:spPr>
        <p:txBody>
          <a:bodyPr/>
          <a:lstStyle>
            <a:lvl1pPr>
              <a:defRPr/>
            </a:lvl1pPr>
          </a:lstStyle>
          <a:p>
            <a:pPr>
              <a:defRPr/>
            </a:pPr>
            <a:endParaRPr lang="en-US"/>
          </a:p>
        </p:txBody>
      </p:sp>
      <p:sp>
        <p:nvSpPr>
          <p:cNvPr id="8" name="Rectangle 155"/>
          <p:cNvSpPr>
            <a:spLocks noGrp="1" noChangeArrowheads="1"/>
          </p:cNvSpPr>
          <p:nvPr>
            <p:ph type="ftr" sz="quarter" idx="11"/>
          </p:nvPr>
        </p:nvSpPr>
        <p:spPr>
          <a:ln/>
        </p:spPr>
        <p:txBody>
          <a:bodyPr/>
          <a:lstStyle>
            <a:lvl1pPr>
              <a:defRPr/>
            </a:lvl1pPr>
          </a:lstStyle>
          <a:p>
            <a:pPr>
              <a:defRPr/>
            </a:pPr>
            <a:endParaRPr lang="en-US"/>
          </a:p>
        </p:txBody>
      </p:sp>
      <p:sp>
        <p:nvSpPr>
          <p:cNvPr id="9" name="Rectangle 156"/>
          <p:cNvSpPr>
            <a:spLocks noGrp="1" noChangeArrowheads="1"/>
          </p:cNvSpPr>
          <p:nvPr>
            <p:ph type="sldNum" sz="quarter" idx="12"/>
          </p:nvPr>
        </p:nvSpPr>
        <p:spPr>
          <a:ln/>
        </p:spPr>
        <p:txBody>
          <a:bodyPr/>
          <a:lstStyle>
            <a:lvl1pPr>
              <a:defRPr/>
            </a:lvl1pPr>
          </a:lstStyle>
          <a:p>
            <a:fld id="{F32B48F2-FA4E-4AB1-AB3E-5C03E5C96AB9}" type="slidenum">
              <a:rPr lang="en-US" altLang="en-US"/>
              <a:pPr/>
              <a:t>‹#›</a:t>
            </a:fld>
            <a:endParaRPr lang="en-US" altLang="en-US"/>
          </a:p>
        </p:txBody>
      </p:sp>
    </p:spTree>
    <p:extLst>
      <p:ext uri="{BB962C8B-B14F-4D97-AF65-F5344CB8AC3E}">
        <p14:creationId xmlns:p14="http://schemas.microsoft.com/office/powerpoint/2010/main" val="421734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54"/>
          <p:cNvSpPr>
            <a:spLocks noGrp="1" noChangeArrowheads="1"/>
          </p:cNvSpPr>
          <p:nvPr>
            <p:ph type="dt" sz="half" idx="10"/>
          </p:nvPr>
        </p:nvSpPr>
        <p:spPr>
          <a:ln/>
        </p:spPr>
        <p:txBody>
          <a:bodyPr/>
          <a:lstStyle>
            <a:lvl1pPr>
              <a:defRPr/>
            </a:lvl1pPr>
          </a:lstStyle>
          <a:p>
            <a:pPr>
              <a:defRPr/>
            </a:pPr>
            <a:endParaRPr lang="en-US"/>
          </a:p>
        </p:txBody>
      </p:sp>
      <p:sp>
        <p:nvSpPr>
          <p:cNvPr id="4" name="Rectangle 155"/>
          <p:cNvSpPr>
            <a:spLocks noGrp="1" noChangeArrowheads="1"/>
          </p:cNvSpPr>
          <p:nvPr>
            <p:ph type="ftr" sz="quarter" idx="11"/>
          </p:nvPr>
        </p:nvSpPr>
        <p:spPr>
          <a:ln/>
        </p:spPr>
        <p:txBody>
          <a:bodyPr/>
          <a:lstStyle>
            <a:lvl1pPr>
              <a:defRPr/>
            </a:lvl1pPr>
          </a:lstStyle>
          <a:p>
            <a:pPr>
              <a:defRPr/>
            </a:pPr>
            <a:endParaRPr lang="en-US"/>
          </a:p>
        </p:txBody>
      </p:sp>
      <p:sp>
        <p:nvSpPr>
          <p:cNvPr id="5" name="Rectangle 156"/>
          <p:cNvSpPr>
            <a:spLocks noGrp="1" noChangeArrowheads="1"/>
          </p:cNvSpPr>
          <p:nvPr>
            <p:ph type="sldNum" sz="quarter" idx="12"/>
          </p:nvPr>
        </p:nvSpPr>
        <p:spPr>
          <a:ln/>
        </p:spPr>
        <p:txBody>
          <a:bodyPr/>
          <a:lstStyle>
            <a:lvl1pPr>
              <a:defRPr/>
            </a:lvl1pPr>
          </a:lstStyle>
          <a:p>
            <a:fld id="{BA7A0058-76B8-46DC-9922-6977A8109528}" type="slidenum">
              <a:rPr lang="en-US" altLang="en-US"/>
              <a:pPr/>
              <a:t>‹#›</a:t>
            </a:fld>
            <a:endParaRPr lang="en-US" altLang="en-US"/>
          </a:p>
        </p:txBody>
      </p:sp>
    </p:spTree>
    <p:extLst>
      <p:ext uri="{BB962C8B-B14F-4D97-AF65-F5344CB8AC3E}">
        <p14:creationId xmlns:p14="http://schemas.microsoft.com/office/powerpoint/2010/main" val="3217750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en-US"/>
          </a:p>
        </p:txBody>
      </p:sp>
      <p:sp>
        <p:nvSpPr>
          <p:cNvPr id="3" name="Rectangle 155"/>
          <p:cNvSpPr>
            <a:spLocks noGrp="1" noChangeArrowheads="1"/>
          </p:cNvSpPr>
          <p:nvPr>
            <p:ph type="ftr" sz="quarter" idx="11"/>
          </p:nvPr>
        </p:nvSpPr>
        <p:spPr>
          <a:ln/>
        </p:spPr>
        <p:txBody>
          <a:bodyPr/>
          <a:lstStyle>
            <a:lvl1pPr>
              <a:defRPr/>
            </a:lvl1pPr>
          </a:lstStyle>
          <a:p>
            <a:pPr>
              <a:defRPr/>
            </a:pPr>
            <a:endParaRPr lang="en-US"/>
          </a:p>
        </p:txBody>
      </p:sp>
      <p:sp>
        <p:nvSpPr>
          <p:cNvPr id="4" name="Rectangle 156"/>
          <p:cNvSpPr>
            <a:spLocks noGrp="1" noChangeArrowheads="1"/>
          </p:cNvSpPr>
          <p:nvPr>
            <p:ph type="sldNum" sz="quarter" idx="12"/>
          </p:nvPr>
        </p:nvSpPr>
        <p:spPr>
          <a:ln/>
        </p:spPr>
        <p:txBody>
          <a:bodyPr/>
          <a:lstStyle>
            <a:lvl1pPr>
              <a:defRPr/>
            </a:lvl1pPr>
          </a:lstStyle>
          <a:p>
            <a:fld id="{C9D8AA3C-A5F8-4C04-927D-BC2A65BFED2A}" type="slidenum">
              <a:rPr lang="en-US" altLang="en-US"/>
              <a:pPr/>
              <a:t>‹#›</a:t>
            </a:fld>
            <a:endParaRPr lang="en-US" altLang="en-US"/>
          </a:p>
        </p:txBody>
      </p:sp>
    </p:spTree>
    <p:extLst>
      <p:ext uri="{BB962C8B-B14F-4D97-AF65-F5344CB8AC3E}">
        <p14:creationId xmlns:p14="http://schemas.microsoft.com/office/powerpoint/2010/main" val="167554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fld id="{EF35754A-466B-431C-A610-9AB776260B3F}" type="slidenum">
              <a:rPr lang="en-US" altLang="en-US"/>
              <a:pPr/>
              <a:t>‹#›</a:t>
            </a:fld>
            <a:endParaRPr lang="en-US" altLang="en-US"/>
          </a:p>
        </p:txBody>
      </p:sp>
    </p:spTree>
    <p:extLst>
      <p:ext uri="{BB962C8B-B14F-4D97-AF65-F5344CB8AC3E}">
        <p14:creationId xmlns:p14="http://schemas.microsoft.com/office/powerpoint/2010/main" val="333807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fld id="{E8D70524-B8B0-4F2E-B0A9-65A1E5BE7EC0}" type="slidenum">
              <a:rPr lang="en-US" altLang="en-US"/>
              <a:pPr/>
              <a:t>‹#›</a:t>
            </a:fld>
            <a:endParaRPr lang="en-US" altLang="en-US"/>
          </a:p>
        </p:txBody>
      </p:sp>
    </p:spTree>
    <p:extLst>
      <p:ext uri="{BB962C8B-B14F-4D97-AF65-F5344CB8AC3E}">
        <p14:creationId xmlns:p14="http://schemas.microsoft.com/office/powerpoint/2010/main" val="159909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2546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1169"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0"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1"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2"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3"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4"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5"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6"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7"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8"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79"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80"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81"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1033" name="Group 17"/>
            <p:cNvGrpSpPr>
              <a:grpSpLocks/>
            </p:cNvGrpSpPr>
            <p:nvPr userDrawn="1"/>
          </p:nvGrpSpPr>
          <p:grpSpPr bwMode="auto">
            <a:xfrm>
              <a:off x="0" y="2291"/>
              <a:ext cx="1385" cy="1702"/>
              <a:chOff x="0" y="2291"/>
              <a:chExt cx="1385" cy="1702"/>
            </a:xfrm>
          </p:grpSpPr>
          <p:sp>
            <p:nvSpPr>
              <p:cNvPr id="1034" name="Rectangle 18"/>
              <p:cNvSpPr>
                <a:spLocks noChangeArrowheads="1"/>
              </p:cNvSpPr>
              <p:nvPr userDrawn="1"/>
            </p:nvSpPr>
            <p:spPr bwMode="ltGray">
              <a:xfrm rot="6798887">
                <a:off x="63" y="388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35"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36" name="Rectangle 20"/>
              <p:cNvSpPr>
                <a:spLocks noChangeArrowheads="1"/>
              </p:cNvSpPr>
              <p:nvPr userDrawn="1"/>
            </p:nvSpPr>
            <p:spPr bwMode="ltGray">
              <a:xfrm rot="6798887">
                <a:off x="7" y="387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37"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38" name="Rectangle 22"/>
              <p:cNvSpPr>
                <a:spLocks noChangeArrowheads="1"/>
              </p:cNvSpPr>
              <p:nvPr userDrawn="1"/>
            </p:nvSpPr>
            <p:spPr bwMode="ltGray">
              <a:xfrm rot="5999912">
                <a:off x="183"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39" name="Rectangle 23"/>
              <p:cNvSpPr>
                <a:spLocks noChangeArrowheads="1"/>
              </p:cNvSpPr>
              <p:nvPr userDrawn="1"/>
            </p:nvSpPr>
            <p:spPr bwMode="ltGray">
              <a:xfrm rot="6250138">
                <a:off x="153"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0"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1" name="Rectangle 25"/>
              <p:cNvSpPr>
                <a:spLocks noChangeArrowheads="1"/>
              </p:cNvSpPr>
              <p:nvPr userDrawn="1"/>
            </p:nvSpPr>
            <p:spPr bwMode="ltGray">
              <a:xfrm rot="5380717">
                <a:off x="363" y="386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2" name="Rectangle 26"/>
              <p:cNvSpPr>
                <a:spLocks noChangeArrowheads="1"/>
              </p:cNvSpPr>
              <p:nvPr userDrawn="1"/>
            </p:nvSpPr>
            <p:spPr bwMode="ltGray">
              <a:xfrm rot="5380717">
                <a:off x="333"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3" name="Rectangle 27"/>
              <p:cNvSpPr>
                <a:spLocks noChangeArrowheads="1"/>
              </p:cNvSpPr>
              <p:nvPr userDrawn="1"/>
            </p:nvSpPr>
            <p:spPr bwMode="ltGray">
              <a:xfrm rot="5583200">
                <a:off x="303" y="387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4" name="Rectangle 28"/>
              <p:cNvSpPr>
                <a:spLocks noChangeArrowheads="1"/>
              </p:cNvSpPr>
              <p:nvPr userDrawn="1"/>
            </p:nvSpPr>
            <p:spPr bwMode="ltGray">
              <a:xfrm rot="5737625">
                <a:off x="271"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5" name="Rectangle 29"/>
              <p:cNvSpPr>
                <a:spLocks noChangeArrowheads="1"/>
              </p:cNvSpPr>
              <p:nvPr userDrawn="1"/>
            </p:nvSpPr>
            <p:spPr bwMode="ltGray">
              <a:xfrm rot="4715477">
                <a:off x="517" y="382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6"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7"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8" name="Rectangle 32"/>
              <p:cNvSpPr>
                <a:spLocks noChangeArrowheads="1"/>
              </p:cNvSpPr>
              <p:nvPr userDrawn="1"/>
            </p:nvSpPr>
            <p:spPr bwMode="ltGray">
              <a:xfrm rot="5041352">
                <a:off x="427" y="385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49"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0"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1" name="Rectangle 35"/>
              <p:cNvSpPr>
                <a:spLocks noChangeArrowheads="1"/>
              </p:cNvSpPr>
              <p:nvPr userDrawn="1"/>
            </p:nvSpPr>
            <p:spPr bwMode="ltGray">
              <a:xfrm rot="4104184">
                <a:off x="606" y="379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2"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3" name="Rectangle 37"/>
              <p:cNvSpPr>
                <a:spLocks noChangeArrowheads="1"/>
              </p:cNvSpPr>
              <p:nvPr userDrawn="1"/>
            </p:nvSpPr>
            <p:spPr bwMode="ltGray">
              <a:xfrm rot="3368036">
                <a:off x="800" y="368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4" name="Rectangle 38"/>
              <p:cNvSpPr>
                <a:spLocks noChangeArrowheads="1"/>
              </p:cNvSpPr>
              <p:nvPr userDrawn="1"/>
            </p:nvSpPr>
            <p:spPr bwMode="ltGray">
              <a:xfrm rot="3368036">
                <a:off x="772" y="369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5" name="Rectangle 39"/>
              <p:cNvSpPr>
                <a:spLocks noChangeArrowheads="1"/>
              </p:cNvSpPr>
              <p:nvPr userDrawn="1"/>
            </p:nvSpPr>
            <p:spPr bwMode="ltGray">
              <a:xfrm rot="3368036">
                <a:off x="746" y="3716"/>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6"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7"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8"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59"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0"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1"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2"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3"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4"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5"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6"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7"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8"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69"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0"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1"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2"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3"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4"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5"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6"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7"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8"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79"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0"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1"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2"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3"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4"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5"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6"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7"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8"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89"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0"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1"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2"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3"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4"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5"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6"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7"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8"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099"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0" name="Rectangle 84"/>
              <p:cNvSpPr>
                <a:spLocks noChangeArrowheads="1"/>
              </p:cNvSpPr>
              <p:nvPr userDrawn="1"/>
            </p:nvSpPr>
            <p:spPr bwMode="ltGray">
              <a:xfrm rot="-2957028">
                <a:off x="907" y="247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1"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2"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3"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4"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5"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6" name="Rectangle 90"/>
              <p:cNvSpPr>
                <a:spLocks noChangeArrowheads="1"/>
              </p:cNvSpPr>
              <p:nvPr userDrawn="1"/>
            </p:nvSpPr>
            <p:spPr bwMode="ltGray">
              <a:xfrm rot="-3514633">
                <a:off x="837" y="244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7" name="Rectangle 91"/>
              <p:cNvSpPr>
                <a:spLocks noChangeArrowheads="1"/>
              </p:cNvSpPr>
              <p:nvPr userDrawn="1"/>
            </p:nvSpPr>
            <p:spPr bwMode="ltGray">
              <a:xfrm rot="-3220799">
                <a:off x="862" y="245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8"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09"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0" name="Rectangle 94"/>
              <p:cNvSpPr>
                <a:spLocks noChangeArrowheads="1"/>
              </p:cNvSpPr>
              <p:nvPr userDrawn="1"/>
            </p:nvSpPr>
            <p:spPr bwMode="ltGray">
              <a:xfrm rot="-4250359">
                <a:off x="708" y="240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1" name="Rectangle 95"/>
              <p:cNvSpPr>
                <a:spLocks noChangeArrowheads="1"/>
              </p:cNvSpPr>
              <p:nvPr userDrawn="1"/>
            </p:nvSpPr>
            <p:spPr bwMode="ltGray">
              <a:xfrm rot="-3989246">
                <a:off x="738" y="241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2" name="Rectangle 96"/>
              <p:cNvSpPr>
                <a:spLocks noChangeArrowheads="1"/>
              </p:cNvSpPr>
              <p:nvPr userDrawn="1"/>
            </p:nvSpPr>
            <p:spPr bwMode="ltGray">
              <a:xfrm rot="-4862215">
                <a:off x="503" y="239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3" name="Rectangle 97"/>
              <p:cNvSpPr>
                <a:spLocks noChangeArrowheads="1"/>
              </p:cNvSpPr>
              <p:nvPr userDrawn="1"/>
            </p:nvSpPr>
            <p:spPr bwMode="ltGray">
              <a:xfrm rot="-4673370">
                <a:off x="534" y="239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4"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5" name="Rectangle 99"/>
              <p:cNvSpPr>
                <a:spLocks noChangeArrowheads="1"/>
              </p:cNvSpPr>
              <p:nvPr userDrawn="1"/>
            </p:nvSpPr>
            <p:spPr bwMode="ltGray">
              <a:xfrm rot="-4580623">
                <a:off x="595"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6"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7" name="Rectangle 101"/>
              <p:cNvSpPr>
                <a:spLocks noChangeArrowheads="1"/>
              </p:cNvSpPr>
              <p:nvPr userDrawn="1"/>
            </p:nvSpPr>
            <p:spPr bwMode="ltGray">
              <a:xfrm rot="-5360484">
                <a:off x="385" y="240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8" name="Rectangle 102"/>
              <p:cNvSpPr>
                <a:spLocks noChangeArrowheads="1"/>
              </p:cNvSpPr>
              <p:nvPr userDrawn="1"/>
            </p:nvSpPr>
            <p:spPr bwMode="ltGray">
              <a:xfrm rot="-5288939">
                <a:off x="419" y="2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19"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0"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1"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2"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3" name="Rectangle 107"/>
              <p:cNvSpPr>
                <a:spLocks noChangeArrowheads="1"/>
              </p:cNvSpPr>
              <p:nvPr userDrawn="1"/>
            </p:nvSpPr>
            <p:spPr bwMode="ltGray">
              <a:xfrm rot="-5919570">
                <a:off x="293" y="24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4" name="Rectangle 108"/>
              <p:cNvSpPr>
                <a:spLocks noChangeArrowheads="1"/>
              </p:cNvSpPr>
              <p:nvPr userDrawn="1"/>
            </p:nvSpPr>
            <p:spPr bwMode="ltGray">
              <a:xfrm rot="-7376291">
                <a:off x="6" y="25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5" name="Rectangle 109"/>
              <p:cNvSpPr>
                <a:spLocks noChangeArrowheads="1"/>
              </p:cNvSpPr>
              <p:nvPr userDrawn="1"/>
            </p:nvSpPr>
            <p:spPr bwMode="ltGray">
              <a:xfrm rot="-7168347">
                <a:off x="65" y="2516"/>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6"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7"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8"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29"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0"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1"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2"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3"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4"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5"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6"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7"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8"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39"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0"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1"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2"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3"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4"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5"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6"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7"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8"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49"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50"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51"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52"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53"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54"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5"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6"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7"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8"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9"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0"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1"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2"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3"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64"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endParaRPr lang="en-US" altLang="en-US" smtClean="0"/>
              </a:p>
            </p:txBody>
          </p:sp>
          <p:sp>
            <p:nvSpPr>
              <p:cNvPr id="1165"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6" name="Freeform 150"/>
              <p:cNvSpPr>
                <a:spLocks/>
              </p:cNvSpPr>
              <p:nvPr userDrawn="1"/>
            </p:nvSpPr>
            <p:spPr bwMode="ltGray">
              <a:xfrm rot="-2857037">
                <a:off x="619" y="3550"/>
                <a:ext cx="68" cy="69"/>
              </a:xfrm>
              <a:custGeom>
                <a:avLst/>
                <a:gdLst>
                  <a:gd name="T0" fmla="*/ 0 w 144"/>
                  <a:gd name="T1" fmla="*/ 21 h 154"/>
                  <a:gd name="T2" fmla="*/ 13 w 144"/>
                  <a:gd name="T3" fmla="*/ 31 h 154"/>
                  <a:gd name="T4" fmla="*/ 26 w 144"/>
                  <a:gd name="T5" fmla="*/ 24 h 154"/>
                  <a:gd name="T6" fmla="*/ 14 w 144"/>
                  <a:gd name="T7" fmla="*/ 11 h 154"/>
                  <a:gd name="T8" fmla="*/ 23 w 144"/>
                  <a:gd name="T9" fmla="*/ 7 h 154"/>
                  <a:gd name="T10" fmla="*/ 26 w 144"/>
                  <a:gd name="T11" fmla="*/ 11 h 154"/>
                  <a:gd name="T12" fmla="*/ 32 w 144"/>
                  <a:gd name="T13" fmla="*/ 9 h 154"/>
                  <a:gd name="T14" fmla="*/ 22 w 144"/>
                  <a:gd name="T15" fmla="*/ 0 h 154"/>
                  <a:gd name="T16" fmla="*/ 8 w 144"/>
                  <a:gd name="T17" fmla="*/ 7 h 154"/>
                  <a:gd name="T18" fmla="*/ 20 w 144"/>
                  <a:gd name="T19" fmla="*/ 22 h 154"/>
                  <a:gd name="T20" fmla="*/ 6 w 144"/>
                  <a:gd name="T21" fmla="*/ 20 h 154"/>
                  <a:gd name="T22" fmla="*/ 0 w 144"/>
                  <a:gd name="T23" fmla="*/ 21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51"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2552"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grpSp>
      </p:grpSp>
      <p:sp>
        <p:nvSpPr>
          <p:cNvPr id="102553" name="Rectangle 153"/>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554" name="Rectangle 154"/>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102555" name="Rectangle 15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a:p>
        </p:txBody>
      </p:sp>
      <p:sp>
        <p:nvSpPr>
          <p:cNvPr id="102556" name="Rectangle 156"/>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charset="0"/>
              </a:defRPr>
            </a:lvl1pPr>
          </a:lstStyle>
          <a:p>
            <a:fld id="{73EA90BA-BB79-4AE3-823F-5B7DC8CE7FA0}" type="slidenum">
              <a:rPr lang="en-US" altLang="en-US"/>
              <a:pPr/>
              <a:t>‹#›</a:t>
            </a:fld>
            <a:endParaRPr lang="en-US" altLang="en-US"/>
          </a:p>
        </p:txBody>
      </p:sp>
      <p:sp>
        <p:nvSpPr>
          <p:cNvPr id="102557" name="Rectangle 157"/>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52400" y="304800"/>
            <a:ext cx="8991600" cy="3200400"/>
          </a:xfrm>
        </p:spPr>
        <p:txBody>
          <a:bodyPr/>
          <a:lstStyle/>
          <a:p>
            <a:pPr>
              <a:defRPr/>
            </a:pPr>
            <a:r>
              <a:rPr lang="en-US" dirty="0" smtClean="0"/>
              <a:t/>
            </a:r>
            <a:br>
              <a:rPr lang="en-US" dirty="0" smtClean="0"/>
            </a:br>
            <a:r>
              <a:rPr lang="en-US" dirty="0"/>
              <a:t/>
            </a:r>
            <a:br>
              <a:rPr lang="en-US" dirty="0"/>
            </a:br>
            <a:r>
              <a:rPr lang="en-US" dirty="0" smtClean="0"/>
              <a:t/>
            </a:r>
            <a:br>
              <a:rPr lang="en-US" dirty="0" smtClean="0"/>
            </a:br>
            <a:r>
              <a:rPr lang="en-US" sz="3200" dirty="0" smtClean="0"/>
              <a:t>Mila Popovich</a:t>
            </a:r>
            <a:r>
              <a:rPr lang="en-US" dirty="0" smtClean="0"/>
              <a:t/>
            </a:r>
            <a:br>
              <a:rPr lang="en-US" dirty="0" smtClean="0"/>
            </a:br>
            <a:r>
              <a:rPr lang="en-US" sz="1400" dirty="0" smtClean="0"/>
              <a:t>Inter-University Center, Dubrovnik, August 2014</a:t>
            </a:r>
            <a:r>
              <a:rPr lang="en-US" sz="1400" dirty="0"/>
              <a:t/>
            </a:r>
            <a:br>
              <a:rPr lang="en-US" sz="1400" dirty="0"/>
            </a:br>
            <a:r>
              <a:rPr lang="en-US" sz="1400" dirty="0" smtClean="0"/>
              <a:t/>
            </a:r>
            <a:br>
              <a:rPr lang="en-US" sz="1400" dirty="0" smtClean="0"/>
            </a:br>
            <a:endParaRPr lang="en-US" sz="1400" dirty="0"/>
          </a:p>
        </p:txBody>
      </p:sp>
      <p:sp>
        <p:nvSpPr>
          <p:cNvPr id="3" name="Subtitle 2"/>
          <p:cNvSpPr>
            <a:spLocks noGrp="1"/>
          </p:cNvSpPr>
          <p:nvPr>
            <p:ph type="subTitle" sz="quarter" idx="1"/>
          </p:nvPr>
        </p:nvSpPr>
        <p:spPr>
          <a:xfrm>
            <a:off x="685800" y="3886200"/>
            <a:ext cx="7696200" cy="2438400"/>
          </a:xfrm>
        </p:spPr>
        <p:txBody>
          <a:bodyPr/>
          <a:lstStyle/>
          <a:p>
            <a:pPr>
              <a:defRPr/>
            </a:pPr>
            <a:r>
              <a:rPr lang="en-US" sz="4000" dirty="0" smtClean="0">
                <a:solidFill>
                  <a:srgbClr val="0000FF"/>
                </a:solidFill>
              </a:rPr>
              <a:t>Collectivity from Within</a:t>
            </a:r>
            <a:endParaRPr lang="en-US" dirty="0">
              <a:solidFill>
                <a:srgbClr val="0000FF"/>
              </a:solidFill>
            </a:endParaRPr>
          </a:p>
          <a:p>
            <a:pPr>
              <a:defRPr/>
            </a:pPr>
            <a:r>
              <a:rPr lang="en-US" sz="2400" dirty="0" smtClean="0">
                <a:solidFill>
                  <a:srgbClr val="0000FF"/>
                </a:solidFill>
              </a:rPr>
              <a:t>The Construction of Personal Selves</a:t>
            </a:r>
            <a:endParaRPr lang="en-US" sz="2400" dirty="0">
              <a:solidFill>
                <a:srgbClr val="0000FF"/>
              </a:solidFill>
            </a:endParaRPr>
          </a:p>
        </p:txBody>
      </p:sp>
      <p:pic>
        <p:nvPicPr>
          <p:cNvPr id="410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52400"/>
            <a:ext cx="243205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228600" y="274638"/>
            <a:ext cx="8686800" cy="1143000"/>
          </a:xfrm>
        </p:spPr>
        <p:txBody>
          <a:bodyPr/>
          <a:lstStyle/>
          <a:p>
            <a:pPr eaLnBrk="1" hangingPunct="1">
              <a:defRPr/>
            </a:pPr>
            <a:r>
              <a:rPr lang="en-US" sz="3200" b="1" smtClean="0">
                <a:solidFill>
                  <a:srgbClr val="0000FF"/>
                </a:solidFill>
              </a:rPr>
              <a:t>Women and Exile</a:t>
            </a:r>
          </a:p>
        </p:txBody>
      </p:sp>
      <p:sp>
        <p:nvSpPr>
          <p:cNvPr id="21507" name="Rectangle 3"/>
          <p:cNvSpPr>
            <a:spLocks noGrp="1" noRot="1" noChangeArrowheads="1"/>
          </p:cNvSpPr>
          <p:nvPr>
            <p:ph type="body" idx="1"/>
          </p:nvPr>
        </p:nvSpPr>
        <p:spPr/>
        <p:txBody>
          <a:bodyPr/>
          <a:lstStyle/>
          <a:p>
            <a:pPr eaLnBrk="1" hangingPunct="1">
              <a:defRPr/>
            </a:pPr>
            <a:r>
              <a:rPr lang="en-US" dirty="0" smtClean="0"/>
              <a:t>Julia </a:t>
            </a:r>
            <a:r>
              <a:rPr lang="en-US" dirty="0" err="1" smtClean="0"/>
              <a:t>Kristeva</a:t>
            </a:r>
            <a:r>
              <a:rPr lang="en-US" dirty="0" smtClean="0"/>
              <a:t> traces the literary history of migrants and points out incisively: “It is noteworthy that the first foreigners to emerge at the dawn of our civilization are foreign women – the </a:t>
            </a:r>
            <a:r>
              <a:rPr lang="en-US" dirty="0" err="1" smtClean="0"/>
              <a:t>Danaïdes</a:t>
            </a:r>
            <a:r>
              <a:rPr lang="en-US" dirty="0" smtClean="0"/>
              <a:t>”. </a:t>
            </a:r>
          </a:p>
          <a:p>
            <a:pPr eaLnBrk="1" hangingPunct="1">
              <a:defRPr/>
            </a:pPr>
            <a:r>
              <a:rPr lang="en-US" i="1" dirty="0" smtClean="0"/>
              <a:t>the mythical exile as well as the notion of otherness is found(</a:t>
            </a:r>
            <a:r>
              <a:rPr lang="en-US" i="1" dirty="0" err="1" smtClean="0"/>
              <a:t>ed</a:t>
            </a:r>
            <a:r>
              <a:rPr lang="en-US" i="1" dirty="0" smtClean="0"/>
              <a:t>) in/on the female disobedience</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rrowheads="1"/>
          </p:cNvSpPr>
          <p:nvPr>
            <p:ph type="title"/>
          </p:nvPr>
        </p:nvSpPr>
        <p:spPr/>
        <p:txBody>
          <a:bodyPr/>
          <a:lstStyle/>
          <a:p>
            <a:pPr eaLnBrk="1" hangingPunct="1">
              <a:defRPr/>
            </a:pPr>
            <a:r>
              <a:rPr lang="en-US" sz="3200" b="1" smtClean="0">
                <a:solidFill>
                  <a:srgbClr val="0000FF"/>
                </a:solidFill>
              </a:rPr>
              <a:t>Global Trends</a:t>
            </a:r>
          </a:p>
        </p:txBody>
      </p:sp>
      <p:sp>
        <p:nvSpPr>
          <p:cNvPr id="109571" name="Rectangle 3"/>
          <p:cNvSpPr>
            <a:spLocks noGrp="1" noRot="1" noChangeArrowheads="1"/>
          </p:cNvSpPr>
          <p:nvPr>
            <p:ph type="body" idx="1"/>
          </p:nvPr>
        </p:nvSpPr>
        <p:spPr/>
        <p:txBody>
          <a:bodyPr/>
          <a:lstStyle/>
          <a:p>
            <a:pPr eaLnBrk="1" hangingPunct="1">
              <a:lnSpc>
                <a:spcPct val="90000"/>
              </a:lnSpc>
              <a:defRPr/>
            </a:pPr>
            <a:r>
              <a:rPr lang="en-US" sz="2400" dirty="0" smtClean="0"/>
              <a:t>Women’s migrations are happening within the context of global market economy, whose means for the movement of the people and capital may be highly advanced but its labor division and profit sharing run along well-entrenched lines of racial/ethnic/class/gender hierarchies. </a:t>
            </a:r>
          </a:p>
          <a:p>
            <a:pPr eaLnBrk="1" hangingPunct="1">
              <a:lnSpc>
                <a:spcPct val="90000"/>
              </a:lnSpc>
              <a:defRPr/>
            </a:pPr>
            <a:endParaRPr lang="en-US" sz="2400" dirty="0" smtClean="0"/>
          </a:p>
          <a:p>
            <a:pPr eaLnBrk="1" hangingPunct="1">
              <a:lnSpc>
                <a:spcPct val="90000"/>
              </a:lnSpc>
              <a:defRPr/>
            </a:pPr>
            <a:r>
              <a:rPr lang="en-US" sz="2400" i="1" dirty="0" smtClean="0"/>
              <a:t>Granted that one of the key features of our times are global migratory movements, this paper examines how these contemporary trends and developments affect, inform, and reconfigure modern subjectivity; which, in turn, constitutes one’s individuality and identity as socio-culturally and </a:t>
            </a:r>
            <a:r>
              <a:rPr lang="en-US" sz="2400" i="1" dirty="0" err="1" smtClean="0"/>
              <a:t>econo</a:t>
            </a:r>
            <a:r>
              <a:rPr lang="en-US" sz="2400" i="1" dirty="0" smtClean="0"/>
              <a:t>-politically recognizable</a:t>
            </a:r>
            <a:r>
              <a:rPr lang="en-US" sz="24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rrowheads="1"/>
          </p:cNvSpPr>
          <p:nvPr>
            <p:ph type="title"/>
          </p:nvPr>
        </p:nvSpPr>
        <p:spPr/>
        <p:txBody>
          <a:bodyPr/>
          <a:lstStyle/>
          <a:p>
            <a:pPr eaLnBrk="1" hangingPunct="1">
              <a:defRPr/>
            </a:pPr>
            <a:r>
              <a:rPr lang="en-US" sz="3200" b="1" smtClean="0">
                <a:solidFill>
                  <a:srgbClr val="0000FF"/>
                </a:solidFill>
              </a:rPr>
              <a:t>Being in Superposition</a:t>
            </a:r>
          </a:p>
        </p:txBody>
      </p:sp>
      <p:sp>
        <p:nvSpPr>
          <p:cNvPr id="110595" name="Rectangle 3"/>
          <p:cNvSpPr>
            <a:spLocks noGrp="1" noRot="1" noChangeArrowheads="1"/>
          </p:cNvSpPr>
          <p:nvPr>
            <p:ph type="body" idx="1"/>
          </p:nvPr>
        </p:nvSpPr>
        <p:spPr/>
        <p:txBody>
          <a:bodyPr/>
          <a:lstStyle/>
          <a:p>
            <a:pPr eaLnBrk="1" hangingPunct="1">
              <a:defRPr/>
            </a:pPr>
            <a:r>
              <a:rPr lang="en-US" dirty="0" smtClean="0"/>
              <a:t>The shift in and evolution of modern subjectivity through the emergence of  migrant women on the global scene, whose existence among different geo-social locales and value systems I name here as </a:t>
            </a:r>
            <a:r>
              <a:rPr lang="en-US" i="1" dirty="0" smtClean="0"/>
              <a:t>being in superposition, whereby they can be experiencing synchronously multiple </a:t>
            </a:r>
            <a:r>
              <a:rPr lang="en-US" i="1" dirty="0" err="1" smtClean="0"/>
              <a:t>placedness</a:t>
            </a:r>
            <a:r>
              <a:rPr lang="en-US" i="1" dirty="0" smtClean="0"/>
              <a:t> in the world</a:t>
            </a:r>
            <a:r>
              <a:rPr lang="en-US"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p:txBody>
          <a:bodyPr/>
          <a:lstStyle/>
          <a:p>
            <a:pPr eaLnBrk="1" hangingPunct="1">
              <a:defRPr/>
            </a:pPr>
            <a:r>
              <a:rPr lang="en-US" sz="3200" b="1" smtClean="0">
                <a:solidFill>
                  <a:srgbClr val="0000FF"/>
                </a:solidFill>
              </a:rPr>
              <a:t>Superposition</a:t>
            </a:r>
          </a:p>
        </p:txBody>
      </p:sp>
      <p:sp>
        <p:nvSpPr>
          <p:cNvPr id="111619" name="Rectangle 3"/>
          <p:cNvSpPr>
            <a:spLocks noGrp="1" noRot="1" noChangeArrowheads="1"/>
          </p:cNvSpPr>
          <p:nvPr>
            <p:ph type="body" idx="1"/>
          </p:nvPr>
        </p:nvSpPr>
        <p:spPr/>
        <p:txBody>
          <a:bodyPr/>
          <a:lstStyle/>
          <a:p>
            <a:pPr eaLnBrk="1" hangingPunct="1">
              <a:defRPr/>
            </a:pPr>
            <a:r>
              <a:rPr lang="en-US" sz="2800" i="1" dirty="0" smtClean="0"/>
              <a:t>Superposition is applied here for a conceptualization of the self as a set of positions in relations - dynamic, relational, </a:t>
            </a:r>
            <a:r>
              <a:rPr lang="en-US" sz="2800" i="1" dirty="0" err="1" smtClean="0"/>
              <a:t>multipositional</a:t>
            </a:r>
            <a:r>
              <a:rPr lang="en-US" sz="2800" i="1" dirty="0" smtClean="0"/>
              <a:t> and diversified individuality</a:t>
            </a:r>
            <a:r>
              <a:rPr lang="en-US" sz="2800" dirty="0" smtClean="0"/>
              <a:t> </a:t>
            </a:r>
          </a:p>
          <a:p>
            <a:pPr eaLnBrk="1" hangingPunct="1">
              <a:defRPr/>
            </a:pPr>
            <a:endParaRPr lang="en-US" sz="2800" dirty="0" smtClean="0"/>
          </a:p>
          <a:p>
            <a:pPr eaLnBrk="1" hangingPunct="1">
              <a:defRPr/>
            </a:pPr>
            <a:r>
              <a:rPr lang="en-US" sz="1800" dirty="0" smtClean="0"/>
              <a:t>According to the notion of  superposition in quantum mechanics - a physical system (such as an electron) exists partly in all its particular, theoretically possible states or configuration of its properties simultaneously; but, when measured, it gives a result corresponding to only one of the possible configurations, thus the notion of the observer as participant but also as a reductive force.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rrowheads="1"/>
          </p:cNvSpPr>
          <p:nvPr>
            <p:ph type="title"/>
          </p:nvPr>
        </p:nvSpPr>
        <p:spPr/>
        <p:txBody>
          <a:bodyPr/>
          <a:lstStyle/>
          <a:p>
            <a:pPr eaLnBrk="1" hangingPunct="1">
              <a:defRPr/>
            </a:pPr>
            <a:r>
              <a:rPr lang="en-US" sz="3200" b="1" smtClean="0">
                <a:solidFill>
                  <a:srgbClr val="0000FF"/>
                </a:solidFill>
              </a:rPr>
              <a:t>The Ectopic Subject</a:t>
            </a:r>
          </a:p>
        </p:txBody>
      </p:sp>
      <p:sp>
        <p:nvSpPr>
          <p:cNvPr id="112643" name="Rectangle 3"/>
          <p:cNvSpPr>
            <a:spLocks noGrp="1" noRot="1" noChangeArrowheads="1"/>
          </p:cNvSpPr>
          <p:nvPr>
            <p:ph type="body" idx="1"/>
          </p:nvPr>
        </p:nvSpPr>
        <p:spPr/>
        <p:txBody>
          <a:bodyPr/>
          <a:lstStyle/>
          <a:p>
            <a:pPr eaLnBrk="1" hangingPunct="1">
              <a:defRPr/>
            </a:pPr>
            <a:r>
              <a:rPr lang="en-US" dirty="0" smtClean="0"/>
              <a:t>Women migrants as </a:t>
            </a:r>
            <a:r>
              <a:rPr lang="en-US" i="1" dirty="0" smtClean="0"/>
              <a:t>the ectopic subject - the always out of place identity</a:t>
            </a:r>
            <a:r>
              <a:rPr lang="en-US" dirty="0" smtClean="0"/>
              <a:t> </a:t>
            </a:r>
          </a:p>
          <a:p>
            <a:pPr eaLnBrk="1" hangingPunct="1">
              <a:defRPr/>
            </a:pPr>
            <a:endParaRPr lang="en-US" dirty="0" smtClean="0"/>
          </a:p>
          <a:p>
            <a:pPr eaLnBrk="1" hangingPunct="1">
              <a:defRPr/>
            </a:pPr>
            <a:r>
              <a:rPr lang="en-US" dirty="0" smtClean="0"/>
              <a:t>The ectopic subject is a challenge to the understanding of identity because it is there where you are looking and it is somewhere else– </a:t>
            </a:r>
            <a:r>
              <a:rPr lang="en-US" i="1" dirty="0" smtClean="0"/>
              <a:t>as being-in-superposition it is always (not) here and (not) there</a:t>
            </a:r>
            <a:r>
              <a:rPr lang="en-US"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p:txBody>
          <a:bodyPr/>
          <a:lstStyle/>
          <a:p>
            <a:pPr eaLnBrk="1" hangingPunct="1">
              <a:defRPr/>
            </a:pPr>
            <a:r>
              <a:rPr lang="en-US" sz="3200" b="1" smtClean="0">
                <a:solidFill>
                  <a:srgbClr val="0000FF"/>
                </a:solidFill>
              </a:rPr>
              <a:t>Collectivity from Within</a:t>
            </a:r>
          </a:p>
        </p:txBody>
      </p:sp>
      <p:sp>
        <p:nvSpPr>
          <p:cNvPr id="113667" name="Rectangle 3"/>
          <p:cNvSpPr>
            <a:spLocks noGrp="1" noRot="1" noChangeArrowheads="1"/>
          </p:cNvSpPr>
          <p:nvPr>
            <p:ph type="body" idx="1"/>
          </p:nvPr>
        </p:nvSpPr>
        <p:spPr/>
        <p:txBody>
          <a:bodyPr/>
          <a:lstStyle/>
          <a:p>
            <a:pPr eaLnBrk="1" hangingPunct="1">
              <a:defRPr/>
            </a:pPr>
            <a:r>
              <a:rPr lang="en-US" i="1" smtClean="0"/>
              <a:t>exquisite individuality is a delicate, difficult subject in continual seeking marked by fine discrimination.</a:t>
            </a:r>
            <a:r>
              <a:rPr lang="en-US" smtClean="0"/>
              <a:t> </a:t>
            </a:r>
          </a:p>
          <a:p>
            <a:pPr eaLnBrk="1" hangingPunct="1">
              <a:defRPr/>
            </a:pPr>
            <a:endParaRPr lang="en-US" smtClean="0"/>
          </a:p>
          <a:p>
            <a:pPr eaLnBrk="1" hangingPunct="1">
              <a:defRPr/>
            </a:pPr>
            <a:r>
              <a:rPr lang="en-US" smtClean="0"/>
              <a:t>As an opening unto oneself, superposition is not only a realization of the multiplicity within the self but also </a:t>
            </a:r>
            <a:r>
              <a:rPr lang="en-US" i="1" smtClean="0"/>
              <a:t>a gathering of one’s positions into a collectivity from within</a:t>
            </a:r>
            <a:r>
              <a:rPr lang="en-US"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rrowheads="1"/>
          </p:cNvSpPr>
          <p:nvPr>
            <p:ph type="title"/>
          </p:nvPr>
        </p:nvSpPr>
        <p:spPr/>
        <p:txBody>
          <a:bodyPr/>
          <a:lstStyle/>
          <a:p>
            <a:pPr eaLnBrk="1" hangingPunct="1">
              <a:defRPr/>
            </a:pPr>
            <a:r>
              <a:rPr lang="en-US" sz="3200" b="1" smtClean="0">
                <a:solidFill>
                  <a:srgbClr val="0000FF"/>
                </a:solidFill>
              </a:rPr>
              <a:t>Modern Community</a:t>
            </a:r>
          </a:p>
        </p:txBody>
      </p:sp>
      <p:sp>
        <p:nvSpPr>
          <p:cNvPr id="114691" name="Rectangle 3"/>
          <p:cNvSpPr>
            <a:spLocks noGrp="1" noRot="1" noChangeArrowheads="1"/>
          </p:cNvSpPr>
          <p:nvPr>
            <p:ph type="body" idx="1"/>
          </p:nvPr>
        </p:nvSpPr>
        <p:spPr/>
        <p:txBody>
          <a:bodyPr/>
          <a:lstStyle/>
          <a:p>
            <a:pPr eaLnBrk="1" hangingPunct="1">
              <a:lnSpc>
                <a:spcPct val="90000"/>
              </a:lnSpc>
              <a:defRPr/>
            </a:pPr>
            <a:r>
              <a:rPr lang="en-US" sz="2800" i="1" dirty="0" smtClean="0"/>
              <a:t>Superposition as collectivizing from within becomes a necessity for the possibility of modern community</a:t>
            </a:r>
            <a:r>
              <a:rPr lang="en-US" sz="2800" dirty="0" smtClean="0"/>
              <a:t>. </a:t>
            </a:r>
          </a:p>
          <a:p>
            <a:pPr eaLnBrk="1" hangingPunct="1">
              <a:lnSpc>
                <a:spcPct val="90000"/>
              </a:lnSpc>
              <a:defRPr/>
            </a:pPr>
            <a:endParaRPr lang="en-US" sz="2800" dirty="0" smtClean="0"/>
          </a:p>
          <a:p>
            <a:pPr eaLnBrk="1" hangingPunct="1">
              <a:lnSpc>
                <a:spcPct val="90000"/>
              </a:lnSpc>
              <a:defRPr/>
            </a:pPr>
            <a:r>
              <a:rPr lang="en-US" sz="2800" dirty="0" smtClean="0"/>
              <a:t>Engaging internal differences so as to relate to others along multiple lines of identification, alignment, and association, such subjective configuration re-creates and co-creates multiple ways of calling upon each other in mutual recognition.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Template>
  <TotalTime>1671</TotalTime>
  <Words>464</Words>
  <Application>Microsoft Office PowerPoint</Application>
  <PresentationFormat>On-screen Show (4:3)</PresentationFormat>
  <Paragraphs>29</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Tahoma</vt:lpstr>
      <vt:lpstr>Arial</vt:lpstr>
      <vt:lpstr>Wingdings</vt:lpstr>
      <vt:lpstr>Compass</vt:lpstr>
      <vt:lpstr>   Mila Popovich Inter-University Center, Dubrovnik, August 2014  </vt:lpstr>
      <vt:lpstr>Women and Exile</vt:lpstr>
      <vt:lpstr>Global Trends</vt:lpstr>
      <vt:lpstr>Being in Superposition</vt:lpstr>
      <vt:lpstr>Superposition</vt:lpstr>
      <vt:lpstr>The Ectopic Subject</vt:lpstr>
      <vt:lpstr>Collectivity from Within</vt:lpstr>
      <vt:lpstr>Modern Community</vt:lpstr>
    </vt:vector>
  </TitlesOfParts>
  <Company>Ekonomski fakultet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Sasa Popovic</dc:creator>
  <cp:lastModifiedBy>Ranganayaki Somaskandan</cp:lastModifiedBy>
  <cp:revision>74</cp:revision>
  <dcterms:created xsi:type="dcterms:W3CDTF">2011-11-02T09:08:48Z</dcterms:created>
  <dcterms:modified xsi:type="dcterms:W3CDTF">2014-09-08T12:03:21Z</dcterms:modified>
</cp:coreProperties>
</file>