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528034"/>
            <a:ext cx="10436031" cy="4893972"/>
          </a:xfrm>
        </p:spPr>
        <p:txBody>
          <a:bodyPr/>
          <a:lstStyle/>
          <a:p>
            <a:r>
              <a:rPr lang="en-US" sz="2400" dirty="0" smtClean="0"/>
              <a:t>Mila Popovich</a:t>
            </a:r>
            <a:br>
              <a:rPr lang="en-US" sz="2400" dirty="0" smtClean="0"/>
            </a:br>
            <a:r>
              <a:rPr lang="en-US" sz="2400" dirty="0" smtClean="0"/>
              <a:t>Inter-University Center, Dubrovnik, 2014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dirty="0" smtClean="0"/>
              <a:t>Courage of Conviction &amp; Creative Vision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533362"/>
            <a:ext cx="8825658" cy="1105437"/>
          </a:xfrm>
        </p:spPr>
        <p:txBody>
          <a:bodyPr>
            <a:normAutofit/>
          </a:bodyPr>
          <a:lstStyle/>
          <a:p>
            <a:r>
              <a:rPr lang="en-US" sz="2000" dirty="0"/>
              <a:t>Personal Achievement and Self-Realization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69" y="580404"/>
            <a:ext cx="2342857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7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Stop acting so small. You are the universe in ecstatic motion. (</a:t>
            </a:r>
            <a:r>
              <a:rPr lang="en-US" sz="2800" dirty="0" err="1" smtClean="0"/>
              <a:t>Rumi</a:t>
            </a:r>
            <a:r>
              <a:rPr lang="en-US" sz="2800" dirty="0" smtClean="0"/>
              <a:t>)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“What is your spiritual practice?” “I dance.” “It makes sense.” </a:t>
            </a:r>
            <a:endParaRPr lang="hr-HR" dirty="0" smtClean="0"/>
          </a:p>
          <a:p>
            <a:pPr>
              <a:buNone/>
            </a:pPr>
            <a:r>
              <a:rPr lang="en-US" dirty="0" smtClean="0"/>
              <a:t>With a hungry heart and bare feet</a:t>
            </a:r>
            <a:endParaRPr lang="hr-HR" dirty="0" smtClean="0"/>
          </a:p>
          <a:p>
            <a:pPr>
              <a:buNone/>
            </a:pPr>
            <a:r>
              <a:rPr lang="en-US" dirty="0" smtClean="0"/>
              <a:t>I found our life</a:t>
            </a:r>
            <a:endParaRPr lang="hr-HR" dirty="0" smtClean="0"/>
          </a:p>
          <a:p>
            <a:pPr>
              <a:buNone/>
            </a:pPr>
            <a:r>
              <a:rPr lang="en-US" dirty="0" smtClean="0"/>
              <a:t>As great as our capacity to feel</a:t>
            </a:r>
            <a:endParaRPr lang="hr-HR" dirty="0" smtClean="0"/>
          </a:p>
          <a:p>
            <a:pPr>
              <a:buNone/>
            </a:pPr>
            <a:r>
              <a:rPr lang="en-US" dirty="0" smtClean="0"/>
              <a:t>Dance is our birthright</a:t>
            </a:r>
            <a:endParaRPr lang="hr-HR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hr-HR" dirty="0" smtClean="0"/>
          </a:p>
          <a:p>
            <a:pPr>
              <a:buNone/>
            </a:pPr>
            <a:r>
              <a:rPr lang="en-US" dirty="0" smtClean="0"/>
              <a:t>In the quickening of such grace</a:t>
            </a:r>
            <a:endParaRPr lang="hr-HR" dirty="0" smtClean="0"/>
          </a:p>
          <a:p>
            <a:pPr>
              <a:buNone/>
            </a:pPr>
            <a:r>
              <a:rPr lang="en-US" dirty="0" smtClean="0"/>
              <a:t>I dared</a:t>
            </a:r>
            <a:endParaRPr lang="hr-HR" dirty="0" smtClean="0"/>
          </a:p>
          <a:p>
            <a:pPr>
              <a:buNone/>
            </a:pPr>
            <a:r>
              <a:rPr lang="en-US" dirty="0" smtClean="0"/>
              <a:t>To bare the soul” </a:t>
            </a:r>
            <a:endParaRPr lang="hr-HR" dirty="0" smtClean="0"/>
          </a:p>
          <a:p>
            <a:pPr>
              <a:buNone/>
            </a:pPr>
            <a:r>
              <a:rPr lang="en-US" dirty="0" smtClean="0"/>
              <a:t>                                 Mila </a:t>
            </a:r>
            <a:r>
              <a:rPr lang="en-US" dirty="0" err="1" smtClean="0"/>
              <a:t>Popovich</a:t>
            </a:r>
            <a:r>
              <a:rPr lang="en-US" dirty="0" smtClean="0"/>
              <a:t> 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892" y="857759"/>
            <a:ext cx="8761413" cy="706964"/>
          </a:xfrm>
        </p:spPr>
        <p:txBody>
          <a:bodyPr/>
          <a:lstStyle/>
          <a:p>
            <a:r>
              <a:rPr lang="en-US" sz="2400" dirty="0"/>
              <a:t>Hatshepsut (1479–1458 BC (18th Dynasty))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7" y="2256113"/>
            <a:ext cx="3052292" cy="403038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640" y="2316552"/>
            <a:ext cx="5190186" cy="39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9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Hypatia</a:t>
            </a:r>
            <a:r>
              <a:rPr lang="en-US" dirty="0"/>
              <a:t> of Alexandria (</a:t>
            </a:r>
            <a:r>
              <a:rPr lang="en-US" dirty="0" smtClean="0"/>
              <a:t>351/370-415)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AGORA, Alejandro </a:t>
            </a:r>
            <a:r>
              <a:rPr lang="en-US" dirty="0" err="1"/>
              <a:t>Amenábar</a:t>
            </a:r>
            <a:r>
              <a:rPr lang="en-US" dirty="0"/>
              <a:t>, </a:t>
            </a:r>
            <a:r>
              <a:rPr lang="en-US" dirty="0" smtClean="0"/>
              <a:t>2009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005808"/>
            <a:ext cx="5323119" cy="38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0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Hildegard of </a:t>
            </a:r>
            <a:r>
              <a:rPr lang="en-US" dirty="0" err="1"/>
              <a:t>Bingen</a:t>
            </a:r>
            <a:r>
              <a:rPr lang="en-US" dirty="0"/>
              <a:t> (1098-1179)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VISION, </a:t>
            </a:r>
            <a:r>
              <a:rPr lang="en-US" dirty="0" err="1"/>
              <a:t>Margarethe</a:t>
            </a:r>
            <a:r>
              <a:rPr lang="en-US" dirty="0"/>
              <a:t> von </a:t>
            </a:r>
            <a:r>
              <a:rPr lang="en-US" dirty="0" err="1"/>
              <a:t>Trotta</a:t>
            </a:r>
            <a:r>
              <a:rPr lang="en-US" dirty="0"/>
              <a:t>, </a:t>
            </a:r>
            <a:r>
              <a:rPr lang="en-US" dirty="0" smtClean="0"/>
              <a:t>2009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013656"/>
            <a:ext cx="6106482" cy="34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5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COURAGE OF </a:t>
            </a:r>
            <a:r>
              <a:rPr lang="en-US" dirty="0" smtClean="0"/>
              <a:t>CONVICTION</a:t>
            </a:r>
          </a:p>
          <a:p>
            <a:endParaRPr lang="en-US" dirty="0"/>
          </a:p>
          <a:p>
            <a:r>
              <a:rPr lang="en-US" dirty="0"/>
              <a:t>CREATIVE </a:t>
            </a:r>
            <a:r>
              <a:rPr lang="en-US" dirty="0" smtClean="0"/>
              <a:t>VISION</a:t>
            </a:r>
          </a:p>
          <a:p>
            <a:endParaRPr lang="en-US" dirty="0"/>
          </a:p>
          <a:p>
            <a:r>
              <a:rPr lang="en-US" dirty="0"/>
              <a:t>LEADERSHIP AND </a:t>
            </a:r>
            <a:r>
              <a:rPr lang="en-US" dirty="0" smtClean="0"/>
              <a:t>STORYTELLING</a:t>
            </a:r>
          </a:p>
          <a:p>
            <a:endParaRPr lang="en-US" dirty="0"/>
          </a:p>
          <a:p>
            <a:r>
              <a:rPr lang="en-US" dirty="0"/>
              <a:t>TECHNICAL KNOWLEDGE AND </a:t>
            </a:r>
            <a:r>
              <a:rPr lang="en-US" dirty="0" smtClean="0"/>
              <a:t>SKILL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2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Kazimierz Dąbrowski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5100" b="1" dirty="0" smtClean="0"/>
              <a:t>Personality-</a:t>
            </a:r>
            <a:r>
              <a:rPr lang="hr-HR" sz="5100" b="1" dirty="0" smtClean="0"/>
              <a:t>s</a:t>
            </a:r>
            <a:r>
              <a:rPr lang="en-US" sz="5100" b="1" dirty="0" err="1" smtClean="0"/>
              <a:t>haping</a:t>
            </a:r>
            <a:r>
              <a:rPr lang="en-US" sz="5100" b="1" dirty="0" smtClean="0"/>
              <a:t> </a:t>
            </a:r>
            <a:r>
              <a:rPr lang="en-US" sz="5100" b="1" dirty="0"/>
              <a:t>through Positive </a:t>
            </a:r>
            <a:r>
              <a:rPr lang="en-US" sz="5100" b="1" dirty="0" smtClean="0"/>
              <a:t>Disintegration, 1967.</a:t>
            </a:r>
            <a:endParaRPr lang="hr-HR" sz="5100" b="1" dirty="0" smtClean="0"/>
          </a:p>
          <a:p>
            <a:pPr>
              <a:buNone/>
            </a:pPr>
            <a:r>
              <a:rPr lang="hr-HR" sz="2400" dirty="0" smtClean="0"/>
              <a:t>	</a:t>
            </a:r>
            <a:r>
              <a:rPr lang="hr-HR" sz="6400" dirty="0" err="1" smtClean="0"/>
              <a:t>Polish</a:t>
            </a:r>
            <a:r>
              <a:rPr lang="hr-HR" sz="6400" dirty="0" smtClean="0"/>
              <a:t> </a:t>
            </a:r>
            <a:r>
              <a:rPr lang="hr-HR" sz="6400" dirty="0" err="1" smtClean="0"/>
              <a:t>psychologist</a:t>
            </a:r>
            <a:r>
              <a:rPr lang="hr-HR" sz="6400" dirty="0" smtClean="0"/>
              <a:t>, </a:t>
            </a:r>
            <a:r>
              <a:rPr lang="hr-HR" sz="6400" dirty="0" err="1" smtClean="0"/>
              <a:t>psychiatrist</a:t>
            </a:r>
            <a:r>
              <a:rPr lang="hr-HR" sz="6400" dirty="0" smtClean="0"/>
              <a:t>, and </a:t>
            </a:r>
            <a:r>
              <a:rPr lang="hr-HR" sz="6400" dirty="0" err="1" smtClean="0"/>
              <a:t>physician</a:t>
            </a:r>
            <a:r>
              <a:rPr lang="hr-HR" sz="6400" dirty="0" smtClean="0"/>
              <a:t>, </a:t>
            </a:r>
            <a:r>
              <a:rPr lang="hr-HR" sz="6400" dirty="0" err="1" smtClean="0"/>
              <a:t>Kazimierz</a:t>
            </a:r>
            <a:r>
              <a:rPr lang="hr-HR" sz="6400" dirty="0" smtClean="0"/>
              <a:t> </a:t>
            </a:r>
            <a:r>
              <a:rPr lang="hr-HR" sz="6400" dirty="0" err="1" smtClean="0"/>
              <a:t>Dąbrowski</a:t>
            </a:r>
            <a:r>
              <a:rPr lang="hr-HR" sz="6400" dirty="0" smtClean="0"/>
              <a:t> </a:t>
            </a:r>
            <a:r>
              <a:rPr lang="hr-HR" sz="6400" dirty="0" err="1" smtClean="0"/>
              <a:t>conceptualized</a:t>
            </a:r>
            <a:r>
              <a:rPr lang="hr-HR" sz="6400" dirty="0" smtClean="0"/>
              <a:t> </a:t>
            </a:r>
            <a:r>
              <a:rPr lang="hr-HR" sz="6400" dirty="0" err="1" smtClean="0"/>
              <a:t>Theory</a:t>
            </a:r>
            <a:r>
              <a:rPr lang="hr-HR" sz="6400" dirty="0" smtClean="0"/>
              <a:t> of </a:t>
            </a:r>
            <a:r>
              <a:rPr lang="hr-HR" sz="6400" dirty="0" err="1" smtClean="0"/>
              <a:t>Positive</a:t>
            </a:r>
            <a:r>
              <a:rPr lang="hr-HR" sz="6400" dirty="0" smtClean="0"/>
              <a:t> </a:t>
            </a:r>
            <a:r>
              <a:rPr lang="hr-HR" sz="6400" dirty="0" err="1" smtClean="0"/>
              <a:t>Disintegration</a:t>
            </a:r>
            <a:r>
              <a:rPr lang="hr-HR" sz="6400" dirty="0" smtClean="0"/>
              <a:t> </a:t>
            </a:r>
            <a:r>
              <a:rPr lang="hr-HR" sz="6400" dirty="0" err="1" smtClean="0"/>
              <a:t>which</a:t>
            </a:r>
            <a:r>
              <a:rPr lang="hr-HR" sz="6400" dirty="0" smtClean="0"/>
              <a:t> </a:t>
            </a:r>
            <a:r>
              <a:rPr lang="hr-HR" sz="6400" dirty="0" err="1" smtClean="0"/>
              <a:t>addresses</a:t>
            </a:r>
            <a:r>
              <a:rPr lang="hr-HR" sz="6400" dirty="0" smtClean="0"/>
              <a:t> </a:t>
            </a:r>
            <a:r>
              <a:rPr lang="hr-HR" sz="6400" dirty="0" err="1" smtClean="0"/>
              <a:t>breaking</a:t>
            </a:r>
            <a:r>
              <a:rPr lang="hr-HR" sz="6400" dirty="0" smtClean="0"/>
              <a:t> </a:t>
            </a:r>
            <a:r>
              <a:rPr lang="hr-HR" sz="6400" dirty="0" err="1" smtClean="0"/>
              <a:t>away</a:t>
            </a:r>
            <a:r>
              <a:rPr lang="hr-HR" sz="6400" dirty="0" smtClean="0"/>
              <a:t> </a:t>
            </a:r>
            <a:r>
              <a:rPr lang="hr-HR" sz="6400" dirty="0" err="1" smtClean="0"/>
              <a:t>from</a:t>
            </a:r>
            <a:r>
              <a:rPr lang="hr-HR" sz="6400" dirty="0" smtClean="0"/>
              <a:t> </a:t>
            </a:r>
            <a:r>
              <a:rPr lang="hr-HR" sz="6400" dirty="0" err="1" smtClean="0"/>
              <a:t>social</a:t>
            </a:r>
            <a:r>
              <a:rPr lang="hr-HR" sz="6400" dirty="0" smtClean="0"/>
              <a:t> </a:t>
            </a:r>
            <a:r>
              <a:rPr lang="hr-HR" sz="6400" dirty="0" err="1" smtClean="0"/>
              <a:t>norms</a:t>
            </a:r>
            <a:r>
              <a:rPr lang="hr-HR" sz="6400" dirty="0" smtClean="0"/>
              <a:t>, in </a:t>
            </a:r>
            <a:r>
              <a:rPr lang="hr-HR" sz="6400" dirty="0" err="1" smtClean="0"/>
              <a:t>particular</a:t>
            </a:r>
            <a:r>
              <a:rPr lang="hr-HR" sz="6400" dirty="0" smtClean="0"/>
              <a:t>, as </a:t>
            </a:r>
            <a:r>
              <a:rPr lang="hr-HR" sz="6400" dirty="0" err="1" smtClean="0"/>
              <a:t>staging</a:t>
            </a:r>
            <a:r>
              <a:rPr lang="hr-HR" sz="6400" dirty="0" smtClean="0"/>
              <a:t> of personal </a:t>
            </a:r>
            <a:r>
              <a:rPr lang="hr-HR" sz="6400" dirty="0" err="1" smtClean="0"/>
              <a:t>crisis</a:t>
            </a:r>
            <a:r>
              <a:rPr lang="hr-HR" sz="6400" dirty="0" smtClean="0"/>
              <a:t> </a:t>
            </a:r>
            <a:r>
              <a:rPr lang="hr-HR" sz="6400" dirty="0" err="1" smtClean="0"/>
              <a:t>which</a:t>
            </a:r>
            <a:r>
              <a:rPr lang="hr-HR" sz="6400" dirty="0" smtClean="0"/>
              <a:t> </a:t>
            </a:r>
            <a:r>
              <a:rPr lang="hr-HR" sz="6400" dirty="0" err="1" smtClean="0"/>
              <a:t>has</a:t>
            </a:r>
            <a:r>
              <a:rPr lang="hr-HR" sz="6400" dirty="0" smtClean="0"/>
              <a:t> </a:t>
            </a:r>
            <a:r>
              <a:rPr lang="hr-HR" sz="6400" dirty="0" err="1" smtClean="0"/>
              <a:t>the</a:t>
            </a:r>
            <a:r>
              <a:rPr lang="hr-HR" sz="6400" dirty="0" smtClean="0"/>
              <a:t> </a:t>
            </a:r>
            <a:r>
              <a:rPr lang="hr-HR" sz="6400" dirty="0" err="1" smtClean="0"/>
              <a:t>potential</a:t>
            </a:r>
            <a:r>
              <a:rPr lang="hr-HR" sz="6400" dirty="0" smtClean="0"/>
              <a:t> to </a:t>
            </a:r>
            <a:r>
              <a:rPr lang="hr-HR" sz="6400" dirty="0" err="1" smtClean="0"/>
              <a:t>lead</a:t>
            </a:r>
            <a:r>
              <a:rPr lang="hr-HR" sz="6400" dirty="0" smtClean="0"/>
              <a:t> </a:t>
            </a:r>
            <a:r>
              <a:rPr lang="hr-HR" sz="6400" dirty="0" err="1" smtClean="0"/>
              <a:t>to</a:t>
            </a:r>
            <a:r>
              <a:rPr lang="hr-HR" sz="6400" dirty="0" smtClean="0"/>
              <a:t> personal </a:t>
            </a:r>
            <a:r>
              <a:rPr lang="hr-HR" sz="6400" dirty="0" err="1" smtClean="0"/>
              <a:t>expansion</a:t>
            </a:r>
            <a:r>
              <a:rPr lang="hr-HR" sz="6400" dirty="0" smtClean="0"/>
              <a:t> and </a:t>
            </a:r>
            <a:r>
              <a:rPr lang="hr-HR" sz="6400" dirty="0" err="1" smtClean="0"/>
              <a:t>evolvement</a:t>
            </a:r>
            <a:r>
              <a:rPr lang="hr-HR" sz="6400" dirty="0" smtClean="0"/>
              <a:t>. </a:t>
            </a:r>
            <a:r>
              <a:rPr lang="hr-HR" sz="6400" dirty="0" err="1" smtClean="0"/>
              <a:t>Anxiety</a:t>
            </a:r>
            <a:r>
              <a:rPr lang="hr-HR" sz="6400" dirty="0" smtClean="0"/>
              <a:t>, </a:t>
            </a:r>
            <a:r>
              <a:rPr lang="hr-HR" sz="6400" dirty="0" err="1" smtClean="0"/>
              <a:t>depression</a:t>
            </a:r>
            <a:r>
              <a:rPr lang="hr-HR" sz="6400" dirty="0" smtClean="0"/>
              <a:t>, and </a:t>
            </a:r>
            <a:r>
              <a:rPr lang="hr-HR" sz="6400" dirty="0" err="1" smtClean="0"/>
              <a:t>psychoneurosis</a:t>
            </a:r>
            <a:r>
              <a:rPr lang="hr-HR" sz="6400" dirty="0" smtClean="0"/>
              <a:t> </a:t>
            </a:r>
            <a:r>
              <a:rPr lang="hr-HR" sz="6400" dirty="0" err="1" smtClean="0"/>
              <a:t>which</a:t>
            </a:r>
            <a:r>
              <a:rPr lang="hr-HR" sz="6400" dirty="0" smtClean="0"/>
              <a:t> are </a:t>
            </a:r>
            <a:r>
              <a:rPr lang="hr-HR" sz="6400" dirty="0" err="1" smtClean="0"/>
              <a:t>induced</a:t>
            </a:r>
            <a:r>
              <a:rPr lang="hr-HR" sz="6400" dirty="0" smtClean="0"/>
              <a:t> at </a:t>
            </a:r>
            <a:r>
              <a:rPr lang="hr-HR" sz="6400" dirty="0" err="1" smtClean="0"/>
              <a:t>such</a:t>
            </a:r>
            <a:r>
              <a:rPr lang="hr-HR" sz="6400" dirty="0" smtClean="0"/>
              <a:t> </a:t>
            </a:r>
            <a:r>
              <a:rPr lang="hr-HR" sz="6400" dirty="0" err="1" smtClean="0"/>
              <a:t>critical</a:t>
            </a:r>
            <a:r>
              <a:rPr lang="hr-HR" sz="6400" dirty="0" smtClean="0"/>
              <a:t> </a:t>
            </a:r>
            <a:r>
              <a:rPr lang="hr-HR" sz="6400" dirty="0" err="1" smtClean="0"/>
              <a:t>moments</a:t>
            </a:r>
            <a:r>
              <a:rPr lang="hr-HR" sz="6400" dirty="0" smtClean="0"/>
              <a:t> </a:t>
            </a:r>
            <a:r>
              <a:rPr lang="hr-HR" sz="6400" dirty="0" err="1" smtClean="0"/>
              <a:t>become</a:t>
            </a:r>
            <a:r>
              <a:rPr lang="hr-HR" sz="6400" dirty="0" smtClean="0"/>
              <a:t> </a:t>
            </a:r>
            <a:r>
              <a:rPr lang="hr-HR" sz="6400" dirty="0" err="1" smtClean="0"/>
              <a:t>hypersensitive</a:t>
            </a:r>
            <a:r>
              <a:rPr lang="hr-HR" sz="6400" dirty="0" smtClean="0"/>
              <a:t> </a:t>
            </a:r>
            <a:r>
              <a:rPr lang="hr-HR" sz="6400" dirty="0" err="1" smtClean="0"/>
              <a:t>responses</a:t>
            </a:r>
            <a:r>
              <a:rPr lang="hr-HR" sz="6400" dirty="0" smtClean="0"/>
              <a:t> to personal </a:t>
            </a:r>
            <a:r>
              <a:rPr lang="hr-HR" sz="6400" dirty="0" err="1" smtClean="0"/>
              <a:t>crisis</a:t>
            </a:r>
            <a:r>
              <a:rPr lang="hr-HR" sz="6400" dirty="0" smtClean="0"/>
              <a:t>. </a:t>
            </a:r>
            <a:r>
              <a:rPr lang="hr-HR" sz="6400" dirty="0" err="1" smtClean="0"/>
              <a:t>An</a:t>
            </a:r>
            <a:r>
              <a:rPr lang="hr-HR" sz="6400" dirty="0" smtClean="0"/>
              <a:t> </a:t>
            </a:r>
            <a:r>
              <a:rPr lang="hr-HR" sz="6400" dirty="0" err="1" smtClean="0"/>
              <a:t>individual</a:t>
            </a:r>
            <a:r>
              <a:rPr lang="hr-HR" sz="6400" dirty="0" smtClean="0"/>
              <a:t> </a:t>
            </a:r>
            <a:r>
              <a:rPr lang="hr-HR" sz="6400" dirty="0" err="1" smtClean="0"/>
              <a:t>driven</a:t>
            </a:r>
            <a:r>
              <a:rPr lang="hr-HR" sz="6400" dirty="0" smtClean="0"/>
              <a:t> to </a:t>
            </a:r>
            <a:r>
              <a:rPr lang="hr-HR" sz="6400" dirty="0" err="1" smtClean="0"/>
              <a:t>autonomy</a:t>
            </a:r>
            <a:r>
              <a:rPr lang="hr-HR" sz="6400" dirty="0" smtClean="0"/>
              <a:t> </a:t>
            </a:r>
            <a:r>
              <a:rPr lang="hr-HR" sz="6400" dirty="0" err="1" smtClean="0"/>
              <a:t>thus</a:t>
            </a:r>
            <a:r>
              <a:rPr lang="hr-HR" sz="6400" dirty="0" smtClean="0"/>
              <a:t> </a:t>
            </a:r>
            <a:r>
              <a:rPr lang="hr-HR" sz="6400" dirty="0" err="1" smtClean="0"/>
              <a:t>gets</a:t>
            </a:r>
            <a:r>
              <a:rPr lang="hr-HR" sz="6400" dirty="0" smtClean="0"/>
              <a:t> </a:t>
            </a:r>
            <a:r>
              <a:rPr lang="hr-HR" sz="6400" dirty="0" err="1" smtClean="0"/>
              <a:t>involved</a:t>
            </a:r>
            <a:r>
              <a:rPr lang="hr-HR" sz="6400" dirty="0" smtClean="0"/>
              <a:t> in a </a:t>
            </a:r>
            <a:r>
              <a:rPr lang="hr-HR" sz="6400" dirty="0" err="1" smtClean="0"/>
              <a:t>transformational</a:t>
            </a:r>
            <a:r>
              <a:rPr lang="hr-HR" sz="6400" dirty="0" smtClean="0"/>
              <a:t> </a:t>
            </a:r>
            <a:r>
              <a:rPr lang="hr-HR" sz="6400" dirty="0" err="1" smtClean="0"/>
              <a:t>process</a:t>
            </a:r>
            <a:r>
              <a:rPr lang="hr-HR" sz="6400" dirty="0" smtClean="0"/>
              <a:t> </a:t>
            </a:r>
            <a:r>
              <a:rPr lang="hr-HR" sz="6400" dirty="0" err="1" smtClean="0"/>
              <a:t>which</a:t>
            </a:r>
            <a:r>
              <a:rPr lang="hr-HR" sz="6400" dirty="0" smtClean="0"/>
              <a:t> </a:t>
            </a:r>
            <a:r>
              <a:rPr lang="hr-HR" sz="6400" dirty="0" err="1" smtClean="0"/>
              <a:t>requires</a:t>
            </a:r>
            <a:r>
              <a:rPr lang="hr-HR" sz="6400" dirty="0" smtClean="0"/>
              <a:t> </a:t>
            </a:r>
            <a:r>
              <a:rPr lang="hr-HR" sz="6400" dirty="0" err="1" smtClean="0"/>
              <a:t>multilevel</a:t>
            </a:r>
            <a:r>
              <a:rPr lang="hr-HR" sz="6400" dirty="0" smtClean="0"/>
              <a:t> </a:t>
            </a:r>
            <a:r>
              <a:rPr lang="hr-HR" sz="6400" dirty="0" err="1" smtClean="0"/>
              <a:t>perception</a:t>
            </a:r>
            <a:r>
              <a:rPr lang="hr-HR" sz="6400" dirty="0" smtClean="0"/>
              <a:t> to one’s own </a:t>
            </a:r>
            <a:r>
              <a:rPr lang="hr-HR" sz="6400" dirty="0" err="1" smtClean="0"/>
              <a:t>values</a:t>
            </a:r>
            <a:r>
              <a:rPr lang="hr-HR" sz="6400" dirty="0" smtClean="0"/>
              <a:t>, </a:t>
            </a:r>
            <a:r>
              <a:rPr lang="hr-HR" sz="6400" dirty="0" err="1" smtClean="0"/>
              <a:t>opinions</a:t>
            </a:r>
            <a:r>
              <a:rPr lang="hr-HR" sz="6400" dirty="0" smtClean="0"/>
              <a:t>, and </a:t>
            </a:r>
            <a:r>
              <a:rPr lang="hr-HR" sz="6400" dirty="0" err="1" smtClean="0"/>
              <a:t>choices</a:t>
            </a:r>
            <a:r>
              <a:rPr lang="hr-HR" sz="6400" dirty="0" smtClean="0"/>
              <a:t>. </a:t>
            </a:r>
            <a:r>
              <a:rPr lang="hr-HR" sz="6400" dirty="0" err="1" smtClean="0"/>
              <a:t>Such</a:t>
            </a:r>
            <a:r>
              <a:rPr lang="hr-HR" sz="6400" dirty="0" smtClean="0"/>
              <a:t> </a:t>
            </a:r>
            <a:r>
              <a:rPr lang="hr-HR" sz="6400" dirty="0" err="1" smtClean="0"/>
              <a:t>multilevel</a:t>
            </a:r>
            <a:r>
              <a:rPr lang="hr-HR" sz="6400" dirty="0" smtClean="0"/>
              <a:t> </a:t>
            </a:r>
            <a:r>
              <a:rPr lang="hr-HR" sz="6400" dirty="0" err="1" smtClean="0"/>
              <a:t>perception</a:t>
            </a:r>
            <a:r>
              <a:rPr lang="hr-HR" sz="6400" dirty="0" smtClean="0"/>
              <a:t> is in </a:t>
            </a:r>
            <a:r>
              <a:rPr lang="hr-HR" sz="6400" dirty="0" err="1" smtClean="0"/>
              <a:t>contrasted</a:t>
            </a:r>
            <a:r>
              <a:rPr lang="hr-HR" sz="6400" dirty="0" smtClean="0"/>
              <a:t> </a:t>
            </a:r>
            <a:r>
              <a:rPr lang="hr-HR" sz="6400" dirty="0" err="1" smtClean="0"/>
              <a:t>with</a:t>
            </a:r>
            <a:r>
              <a:rPr lang="hr-HR" sz="6400" dirty="0" smtClean="0"/>
              <a:t> </a:t>
            </a:r>
            <a:r>
              <a:rPr lang="hr-HR" sz="6400" dirty="0" err="1" smtClean="0"/>
              <a:t>crisis</a:t>
            </a:r>
            <a:r>
              <a:rPr lang="hr-HR" sz="6400" dirty="0" smtClean="0"/>
              <a:t> </a:t>
            </a:r>
            <a:r>
              <a:rPr lang="hr-HR" sz="6400" dirty="0" err="1" smtClean="0"/>
              <a:t>which</a:t>
            </a:r>
            <a:r>
              <a:rPr lang="hr-HR" sz="6400" dirty="0" smtClean="0"/>
              <a:t> </a:t>
            </a:r>
            <a:r>
              <a:rPr lang="hr-HR" sz="6400" dirty="0" err="1" smtClean="0"/>
              <a:t>tends</a:t>
            </a:r>
            <a:r>
              <a:rPr lang="hr-HR" sz="6400" dirty="0" smtClean="0"/>
              <a:t> to </a:t>
            </a:r>
            <a:r>
              <a:rPr lang="hr-HR" sz="6400" dirty="0" err="1" smtClean="0"/>
              <a:t>present</a:t>
            </a:r>
            <a:r>
              <a:rPr lang="hr-HR" sz="6400" dirty="0" smtClean="0"/>
              <a:t> us </a:t>
            </a:r>
            <a:r>
              <a:rPr lang="hr-HR" sz="6400" dirty="0" err="1" smtClean="0"/>
              <a:t>with</a:t>
            </a:r>
            <a:r>
              <a:rPr lang="hr-HR" sz="6400" dirty="0" smtClean="0"/>
              <a:t> </a:t>
            </a:r>
            <a:r>
              <a:rPr lang="hr-HR" sz="6400" dirty="0" err="1" smtClean="0"/>
              <a:t>predetermined</a:t>
            </a:r>
            <a:r>
              <a:rPr lang="hr-HR" sz="6400" dirty="0" smtClean="0"/>
              <a:t> </a:t>
            </a:r>
            <a:r>
              <a:rPr lang="hr-HR" sz="6400" dirty="0" err="1" smtClean="0"/>
              <a:t>choices</a:t>
            </a:r>
            <a:r>
              <a:rPr lang="hr-HR" sz="6400" dirty="0" smtClean="0"/>
              <a:t> and </a:t>
            </a:r>
            <a:r>
              <a:rPr lang="hr-HR" sz="6400" dirty="0" err="1" smtClean="0"/>
              <a:t>decisions</a:t>
            </a:r>
            <a:r>
              <a:rPr lang="hr-HR" sz="6400" dirty="0" smtClean="0"/>
              <a:t> in </a:t>
            </a:r>
            <a:r>
              <a:rPr lang="hr-HR" sz="6400" dirty="0" err="1" smtClean="0"/>
              <a:t>terms</a:t>
            </a:r>
            <a:r>
              <a:rPr lang="hr-HR" sz="6400" dirty="0" smtClean="0"/>
              <a:t> of </a:t>
            </a:r>
            <a:r>
              <a:rPr lang="hr-HR" sz="6400" dirty="0" err="1" smtClean="0"/>
              <a:t>either</a:t>
            </a:r>
            <a:r>
              <a:rPr lang="hr-HR" sz="6400" dirty="0" smtClean="0"/>
              <a:t>/or </a:t>
            </a:r>
            <a:r>
              <a:rPr lang="hr-HR" sz="6400" dirty="0" err="1" smtClean="0"/>
              <a:t>alternatives</a:t>
            </a:r>
            <a:r>
              <a:rPr lang="hr-HR" sz="6400" dirty="0" smtClean="0"/>
              <a:t>. </a:t>
            </a:r>
            <a:r>
              <a:rPr lang="hr-HR" sz="6400" dirty="0" err="1" smtClean="0"/>
              <a:t>Dąbrowski</a:t>
            </a:r>
            <a:r>
              <a:rPr lang="hr-HR" sz="6400" dirty="0" smtClean="0"/>
              <a:t> </a:t>
            </a:r>
            <a:r>
              <a:rPr lang="hr-HR" sz="6400" dirty="0" err="1" smtClean="0"/>
              <a:t>saw</a:t>
            </a:r>
            <a:r>
              <a:rPr lang="hr-HR" sz="6400" dirty="0" smtClean="0"/>
              <a:t> </a:t>
            </a:r>
            <a:r>
              <a:rPr lang="hr-HR" sz="6400" dirty="0" err="1" smtClean="0"/>
              <a:t>personality</a:t>
            </a:r>
            <a:r>
              <a:rPr lang="hr-HR" sz="6400" dirty="0" smtClean="0"/>
              <a:t> as </a:t>
            </a:r>
            <a:r>
              <a:rPr lang="hr-HR" sz="6400" dirty="0" err="1" smtClean="0"/>
              <a:t>existential</a:t>
            </a:r>
            <a:r>
              <a:rPr lang="hr-HR" sz="6400" dirty="0" smtClean="0"/>
              <a:t> and </a:t>
            </a:r>
            <a:r>
              <a:rPr lang="hr-HR" sz="6400" dirty="0" err="1" smtClean="0"/>
              <a:t>experiential</a:t>
            </a:r>
            <a:r>
              <a:rPr lang="hr-HR" sz="6400" dirty="0" smtClean="0"/>
              <a:t> </a:t>
            </a:r>
            <a:r>
              <a:rPr lang="hr-HR" sz="6400" dirty="0" err="1" smtClean="0"/>
              <a:t>processes</a:t>
            </a:r>
            <a:r>
              <a:rPr lang="hr-HR" sz="6400" dirty="0" smtClean="0"/>
              <a:t> of </a:t>
            </a:r>
            <a:r>
              <a:rPr lang="hr-HR" sz="6400" dirty="0" err="1" smtClean="0"/>
              <a:t>development</a:t>
            </a:r>
            <a:r>
              <a:rPr lang="hr-HR" sz="6400" dirty="0" smtClean="0"/>
              <a:t> and </a:t>
            </a:r>
            <a:r>
              <a:rPr lang="hr-HR" sz="6400" dirty="0" err="1" smtClean="0"/>
              <a:t>becoming</a:t>
            </a:r>
            <a:r>
              <a:rPr lang="hr-HR" sz="6400" dirty="0" smtClean="0"/>
              <a:t>; as a </a:t>
            </a:r>
            <a:r>
              <a:rPr lang="hr-HR" sz="6400" dirty="0" err="1" smtClean="0"/>
              <a:t>continual</a:t>
            </a:r>
            <a:r>
              <a:rPr lang="hr-HR" sz="6400" dirty="0" smtClean="0"/>
              <a:t> </a:t>
            </a:r>
            <a:r>
              <a:rPr lang="hr-HR" sz="6400" dirty="0" err="1" smtClean="0"/>
              <a:t>creation</a:t>
            </a:r>
            <a:r>
              <a:rPr lang="hr-HR" sz="6400" dirty="0" smtClean="0"/>
              <a:t> and re-</a:t>
            </a:r>
            <a:r>
              <a:rPr lang="hr-HR" sz="6400" dirty="0" err="1" smtClean="0"/>
              <a:t>creation</a:t>
            </a:r>
            <a:r>
              <a:rPr lang="hr-HR" sz="6400" dirty="0" smtClean="0"/>
              <a:t> in </a:t>
            </a:r>
            <a:r>
              <a:rPr lang="hr-HR" sz="6400" dirty="0" err="1" smtClean="0"/>
              <a:t>which</a:t>
            </a:r>
            <a:r>
              <a:rPr lang="hr-HR" sz="6400" dirty="0" smtClean="0"/>
              <a:t> </a:t>
            </a:r>
            <a:r>
              <a:rPr lang="hr-HR" sz="6400" dirty="0" err="1" smtClean="0"/>
              <a:t>emotional</a:t>
            </a:r>
            <a:r>
              <a:rPr lang="hr-HR" sz="6400" dirty="0" smtClean="0"/>
              <a:t> </a:t>
            </a:r>
            <a:r>
              <a:rPr lang="hr-HR" sz="6400" dirty="0" err="1" smtClean="0"/>
              <a:t>reactions</a:t>
            </a:r>
            <a:r>
              <a:rPr lang="hr-HR" sz="6400" dirty="0" smtClean="0"/>
              <a:t> are </a:t>
            </a:r>
            <a:r>
              <a:rPr lang="hr-HR" sz="6400" dirty="0" err="1" smtClean="0"/>
              <a:t>key</a:t>
            </a:r>
            <a:r>
              <a:rPr lang="hr-HR" sz="6400" dirty="0" smtClean="0"/>
              <a:t> </a:t>
            </a:r>
            <a:r>
              <a:rPr lang="hr-HR" sz="6400" dirty="0" err="1" smtClean="0"/>
              <a:t>guidance</a:t>
            </a:r>
            <a:r>
              <a:rPr lang="hr-HR" sz="6400" dirty="0" smtClean="0"/>
              <a:t>. He </a:t>
            </a:r>
            <a:r>
              <a:rPr lang="hr-HR" sz="6400" dirty="0" err="1" smtClean="0"/>
              <a:t>attributed</a:t>
            </a:r>
            <a:r>
              <a:rPr lang="hr-HR" sz="6400" dirty="0" smtClean="0"/>
              <a:t> most </a:t>
            </a:r>
            <a:r>
              <a:rPr lang="hr-HR" sz="6400" dirty="0" err="1" smtClean="0"/>
              <a:t>significance</a:t>
            </a:r>
            <a:r>
              <a:rPr lang="hr-HR" sz="6400" dirty="0" smtClean="0"/>
              <a:t> to </a:t>
            </a:r>
            <a:r>
              <a:rPr lang="hr-HR" sz="6400" dirty="0" err="1" smtClean="0"/>
              <a:t>the</a:t>
            </a:r>
            <a:r>
              <a:rPr lang="hr-HR" sz="6400" dirty="0" smtClean="0"/>
              <a:t> </a:t>
            </a:r>
            <a:r>
              <a:rPr lang="hr-HR" sz="6400" dirty="0" err="1" smtClean="0"/>
              <a:t>narrative</a:t>
            </a:r>
            <a:r>
              <a:rPr lang="hr-HR" sz="6400" dirty="0" smtClean="0"/>
              <a:t> in </a:t>
            </a:r>
            <a:r>
              <a:rPr lang="hr-HR" sz="6400" dirty="0" err="1" smtClean="0"/>
              <a:t>subject</a:t>
            </a:r>
            <a:r>
              <a:rPr lang="hr-HR" sz="6400" dirty="0" smtClean="0"/>
              <a:t> </a:t>
            </a:r>
            <a:r>
              <a:rPr lang="hr-HR" sz="6400" dirty="0" err="1" smtClean="0"/>
              <a:t>formation</a:t>
            </a:r>
            <a:r>
              <a:rPr lang="hr-HR" sz="6400" dirty="0" smtClean="0"/>
              <a:t>, </a:t>
            </a:r>
            <a:r>
              <a:rPr lang="hr-HR" sz="6400" dirty="0" err="1" smtClean="0"/>
              <a:t>autobiography</a:t>
            </a:r>
            <a:r>
              <a:rPr lang="hr-HR" sz="6400" dirty="0" smtClean="0"/>
              <a:t> in </a:t>
            </a:r>
            <a:r>
              <a:rPr lang="hr-HR" sz="6400" dirty="0" err="1" smtClean="0"/>
              <a:t>particular</a:t>
            </a:r>
            <a:r>
              <a:rPr lang="hr-HR" sz="6400" dirty="0" smtClean="0"/>
              <a:t>, and </a:t>
            </a:r>
            <a:r>
              <a:rPr lang="hr-HR" sz="6400" dirty="0" err="1" smtClean="0"/>
              <a:t>used</a:t>
            </a:r>
            <a:r>
              <a:rPr lang="hr-HR" sz="6400" dirty="0" smtClean="0"/>
              <a:t> </a:t>
            </a:r>
            <a:r>
              <a:rPr lang="hr-HR" sz="6400" dirty="0" err="1" smtClean="0"/>
              <a:t>it</a:t>
            </a:r>
            <a:r>
              <a:rPr lang="hr-HR" sz="6400" dirty="0" smtClean="0"/>
              <a:t> in his </a:t>
            </a:r>
            <a:r>
              <a:rPr lang="hr-HR" sz="6400" dirty="0" err="1" smtClean="0"/>
              <a:t>practice</a:t>
            </a:r>
            <a:r>
              <a:rPr lang="hr-HR" sz="6400" dirty="0" smtClean="0"/>
              <a:t>. </a:t>
            </a:r>
            <a:r>
              <a:rPr lang="hr-HR" sz="6400" dirty="0" err="1" smtClean="0"/>
              <a:t>Dąbrowski</a:t>
            </a:r>
            <a:r>
              <a:rPr lang="hr-HR" sz="6400" dirty="0" smtClean="0"/>
              <a:t>’s </a:t>
            </a:r>
            <a:r>
              <a:rPr lang="hr-HR" sz="6400" dirty="0" err="1" smtClean="0"/>
              <a:t>ideas</a:t>
            </a:r>
            <a:r>
              <a:rPr lang="hr-HR" sz="6400" dirty="0" smtClean="0"/>
              <a:t> </a:t>
            </a:r>
            <a:r>
              <a:rPr lang="hr-HR" sz="6400" dirty="0" err="1" smtClean="0"/>
              <a:t>contributed</a:t>
            </a:r>
            <a:r>
              <a:rPr lang="hr-HR" sz="6400" dirty="0" smtClean="0"/>
              <a:t> </a:t>
            </a:r>
            <a:r>
              <a:rPr lang="hr-HR" sz="6400" dirty="0" err="1" smtClean="0"/>
              <a:t>dramatically</a:t>
            </a:r>
            <a:r>
              <a:rPr lang="hr-HR" sz="6400" dirty="0" smtClean="0"/>
              <a:t> to </a:t>
            </a:r>
            <a:r>
              <a:rPr lang="hr-HR" sz="6400" dirty="0" err="1" smtClean="0"/>
              <a:t>the</a:t>
            </a:r>
            <a:r>
              <a:rPr lang="hr-HR" sz="6400" dirty="0" smtClean="0"/>
              <a:t> </a:t>
            </a:r>
            <a:r>
              <a:rPr lang="hr-HR" sz="6400" dirty="0" err="1" smtClean="0"/>
              <a:t>recognition</a:t>
            </a:r>
            <a:r>
              <a:rPr lang="hr-HR" sz="6400" dirty="0" smtClean="0"/>
              <a:t> of </a:t>
            </a:r>
            <a:r>
              <a:rPr lang="hr-HR" sz="6400" dirty="0" err="1" smtClean="0"/>
              <a:t>the</a:t>
            </a:r>
            <a:r>
              <a:rPr lang="hr-HR" sz="6400" dirty="0" smtClean="0"/>
              <a:t> </a:t>
            </a:r>
            <a:r>
              <a:rPr lang="hr-HR" sz="6400" dirty="0" err="1" smtClean="0"/>
              <a:t>gifted</a:t>
            </a:r>
            <a:r>
              <a:rPr lang="hr-HR" sz="6400" dirty="0" smtClean="0"/>
              <a:t> and </a:t>
            </a:r>
            <a:r>
              <a:rPr lang="hr-HR" sz="6400" dirty="0" err="1" smtClean="0"/>
              <a:t>talented</a:t>
            </a:r>
            <a:r>
              <a:rPr lang="hr-HR" sz="6400" dirty="0" smtClean="0"/>
              <a:t>. 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98195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Pathways</a:t>
            </a:r>
            <a:r>
              <a:rPr lang="hr-HR" dirty="0" smtClean="0"/>
              <a:t> and </a:t>
            </a:r>
            <a:r>
              <a:rPr lang="hr-HR" dirty="0" err="1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hr-HR" i="1" dirty="0" smtClean="0"/>
          </a:p>
          <a:p>
            <a:r>
              <a:rPr lang="en-US" i="1" dirty="0" smtClean="0"/>
              <a:t>Emerging Worldview			Unified Field  </a:t>
            </a:r>
            <a:endParaRPr lang="hr-HR" dirty="0" smtClean="0"/>
          </a:p>
          <a:p>
            <a:r>
              <a:rPr lang="en-US" i="1" dirty="0" smtClean="0"/>
              <a:t>Exquisite Individuality			Range / Scale  </a:t>
            </a:r>
            <a:endParaRPr lang="hr-HR" dirty="0" smtClean="0"/>
          </a:p>
          <a:p>
            <a:r>
              <a:rPr lang="en-US" i="1" dirty="0" smtClean="0"/>
              <a:t>Refined Perception			Vortex / Transformational Passageway </a:t>
            </a:r>
            <a:endParaRPr lang="hr-HR" dirty="0" smtClean="0"/>
          </a:p>
          <a:p>
            <a:r>
              <a:rPr lang="en-US" i="1" dirty="0" smtClean="0"/>
              <a:t>Mutual Recognition			Empathic Vision </a:t>
            </a:r>
            <a:endParaRPr lang="hr-HR" dirty="0" smtClean="0"/>
          </a:p>
          <a:p>
            <a:r>
              <a:rPr lang="en-US" i="1" dirty="0" smtClean="0"/>
              <a:t>Deepened Self-reflection		Inner Autonomy </a:t>
            </a:r>
            <a:endParaRPr lang="hr-HR" i="1" dirty="0" smtClean="0"/>
          </a:p>
          <a:p>
            <a:endParaRPr lang="hr-HR" i="1" dirty="0" smtClean="0"/>
          </a:p>
          <a:p>
            <a:pPr>
              <a:buNone/>
            </a:pPr>
            <a:r>
              <a:rPr lang="en-US" dirty="0" smtClean="0"/>
              <a:t>The notion of passing and passageway – passing as expiring but also </a:t>
            </a:r>
            <a:endParaRPr lang="hr-HR" dirty="0" smtClean="0"/>
          </a:p>
          <a:p>
            <a:pPr>
              <a:buNone/>
            </a:pPr>
            <a:r>
              <a:rPr lang="en-US" dirty="0" smtClean="0"/>
              <a:t>as</a:t>
            </a:r>
            <a:r>
              <a:rPr lang="hr-HR" dirty="0" smtClean="0"/>
              <a:t> </a:t>
            </a:r>
            <a:r>
              <a:rPr lang="en-US" dirty="0" smtClean="0"/>
              <a:t>passing over into a different form, transforming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3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/>
              <a:t>THE WHEREWITHALL IS WITHIN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>
              <a:buNone/>
            </a:pPr>
            <a:r>
              <a:rPr lang="en-US" dirty="0" smtClean="0"/>
              <a:t>“You have the need and the right to spend part of your life caring for your soul. It is not easy. You have to resist the demands of the work-oriented, often defensive, element in your psyche that measures life only in terms of output -- how much you produce -- not in terms of the quality of your life experiences. To be a soulful person means to go against all the pervasive, prove-yourself values of our culture and instead treasure what is unique and internal and valuable in yourself and your own personal evolution.”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	J</a:t>
            </a:r>
            <a:r>
              <a:rPr lang="en-US" dirty="0" err="1" smtClean="0"/>
              <a:t>ean</a:t>
            </a:r>
            <a:r>
              <a:rPr lang="en-US" dirty="0" smtClean="0"/>
              <a:t> </a:t>
            </a:r>
            <a:r>
              <a:rPr lang="en-US" dirty="0" err="1" smtClean="0"/>
              <a:t>Shinoda</a:t>
            </a:r>
            <a:r>
              <a:rPr lang="en-US" dirty="0" smtClean="0"/>
              <a:t> Bolen, MD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WHAT WE KNOW TODAY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Nothing in the universe can be still.</a:t>
            </a:r>
            <a:endParaRPr lang="hr-HR" dirty="0" smtClean="0"/>
          </a:p>
          <a:p>
            <a:r>
              <a:rPr lang="en-US" dirty="0" smtClean="0"/>
              <a:t>Everything moves and vibrates – Everything is a Vibration.</a:t>
            </a:r>
            <a:endParaRPr lang="hr-HR" dirty="0" smtClean="0"/>
          </a:p>
          <a:p>
            <a:r>
              <a:rPr lang="en-US" dirty="0" smtClean="0"/>
              <a:t>Nothing is wasted – Energy is never lost, only transformed. As energy, we never cease. </a:t>
            </a:r>
            <a:endParaRPr lang="hr-HR" dirty="0" smtClean="0"/>
          </a:p>
          <a:p>
            <a:r>
              <a:rPr lang="en-US" dirty="0" smtClean="0"/>
              <a:t>We are incomplete – we are imperfect, and that is a perfect guarantee of our continuity.</a:t>
            </a:r>
            <a:endParaRPr lang="hr-HR" dirty="0" smtClean="0"/>
          </a:p>
          <a:p>
            <a:r>
              <a:rPr lang="en-US" dirty="0" smtClean="0"/>
              <a:t>Everything is dynamic, relational, and becoming.</a:t>
            </a:r>
            <a:endParaRPr lang="hr-HR" dirty="0" smtClean="0"/>
          </a:p>
          <a:p>
            <a:r>
              <a:rPr lang="en-US" dirty="0" smtClean="0"/>
              <a:t>Every position, life form is an invaluable perspective that adds to the collective knowledge and evolution. </a:t>
            </a:r>
            <a:endParaRPr lang="hr-HR" dirty="0" smtClean="0"/>
          </a:p>
          <a:p>
            <a:r>
              <a:rPr lang="en-US" dirty="0" smtClean="0"/>
              <a:t>Divisions, contrasts, oppositions are means by which we make distinctions and refine our directions, desires, aspirations, and choices.  </a:t>
            </a:r>
            <a:endParaRPr lang="hr-HR" smtClean="0"/>
          </a:p>
          <a:p>
            <a:endParaRPr lang="hr-HR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</TotalTime>
  <Words>330</Words>
  <Application>Microsoft Office PowerPoint</Application>
  <PresentationFormat>Custom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 Boardroom</vt:lpstr>
      <vt:lpstr>Mila Popovich Inter-University Center, Dubrovnik, 2014         Courage of Conviction &amp; Creative Vision </vt:lpstr>
      <vt:lpstr>Hatshepsut (1479–1458 BC (18th Dynasty))</vt:lpstr>
      <vt:lpstr>Hypatia of Alexandria (351/370-415) </vt:lpstr>
      <vt:lpstr>Hildegard of Bingen (1098-1179) </vt:lpstr>
      <vt:lpstr>Characteristics</vt:lpstr>
      <vt:lpstr>Kazimierz Dąbrowski</vt:lpstr>
      <vt:lpstr>Pathways and Processes</vt:lpstr>
      <vt:lpstr> THE WHEREWITHALL IS WITHIN </vt:lpstr>
      <vt:lpstr> WHAT WE KNOW TODAY </vt:lpstr>
      <vt:lpstr>Stop acting so small. You are the universe in ecstatic motion. (Rumi)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Mila Popovich Inter-University Center, Dubrovnik, 2014  Courage of Conviction &amp; Creative Vision</dc:title>
  <dc:creator>Mila Popovich</dc:creator>
  <cp:lastModifiedBy>Ranganayaki Somaskandan</cp:lastModifiedBy>
  <cp:revision>22</cp:revision>
  <dcterms:created xsi:type="dcterms:W3CDTF">2014-08-27T08:00:47Z</dcterms:created>
  <dcterms:modified xsi:type="dcterms:W3CDTF">2014-09-08T12:31:03Z</dcterms:modified>
</cp:coreProperties>
</file>