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88" r:id="rId3"/>
    <p:sldId id="291" r:id="rId4"/>
    <p:sldId id="303" r:id="rId5"/>
    <p:sldId id="290" r:id="rId6"/>
    <p:sldId id="292" r:id="rId7"/>
    <p:sldId id="293" r:id="rId8"/>
    <p:sldId id="295" r:id="rId9"/>
    <p:sldId id="299" r:id="rId10"/>
    <p:sldId id="298" r:id="rId11"/>
    <p:sldId id="301" r:id="rId12"/>
    <p:sldId id="305" r:id="rId13"/>
    <p:sldId id="314" r:id="rId14"/>
    <p:sldId id="260" r:id="rId15"/>
    <p:sldId id="269" r:id="rId16"/>
    <p:sldId id="270" r:id="rId17"/>
    <p:sldId id="272" r:id="rId18"/>
    <p:sldId id="274" r:id="rId19"/>
    <p:sldId id="273" r:id="rId20"/>
    <p:sldId id="308" r:id="rId21"/>
    <p:sldId id="315" r:id="rId22"/>
    <p:sldId id="309" r:id="rId23"/>
    <p:sldId id="312" r:id="rId24"/>
    <p:sldId id="310" r:id="rId25"/>
    <p:sldId id="311" r:id="rId26"/>
    <p:sldId id="313" r:id="rId27"/>
    <p:sldId id="316" r:id="rId28"/>
    <p:sldId id="286" r:id="rId29"/>
    <p:sldId id="318" r:id="rId30"/>
    <p:sldId id="317" r:id="rId31"/>
    <p:sldId id="319" r:id="rId32"/>
    <p:sldId id="321" r:id="rId33"/>
    <p:sldId id="323" r:id="rId34"/>
    <p:sldId id="320" r:id="rId35"/>
    <p:sldId id="322" r:id="rId36"/>
    <p:sldId id="32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819" autoAdjust="0"/>
  </p:normalViewPr>
  <p:slideViewPr>
    <p:cSldViewPr>
      <p:cViewPr>
        <p:scale>
          <a:sx n="70" d="100"/>
          <a:sy n="70" d="100"/>
        </p:scale>
        <p:origin x="-202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17792D62-822B-4253-B438-27F4FD8ABE0B}" type="datetimeFigureOut">
              <a:rPr lang="en-US"/>
              <a:pPr>
                <a:defRPr/>
              </a:pPr>
              <a:t>9/8/2014</a:t>
            </a:fld>
            <a:endParaRPr lang="en-US"/>
          </a:p>
        </p:txBody>
      </p:sp>
      <p:sp>
        <p:nvSpPr>
          <p:cNvPr id="11" name="Footer Placeholder 18"/>
          <p:cNvSpPr>
            <a:spLocks noGrp="1"/>
          </p:cNvSpPr>
          <p:nvPr>
            <p:ph type="ftr" sz="quarter" idx="11"/>
          </p:nvPr>
        </p:nvSpPr>
        <p:spPr/>
        <p:txBody>
          <a:bodyPr/>
          <a:lstStyle>
            <a:lvl1pPr>
              <a:defRPr/>
            </a:lvl1pPr>
          </a:lstStyle>
          <a:p>
            <a:pPr>
              <a:defRPr/>
            </a:pPr>
            <a:endParaRPr lang="en-US"/>
          </a:p>
        </p:txBody>
      </p:sp>
      <p:sp>
        <p:nvSpPr>
          <p:cNvPr id="12" name="Slide Number Placeholder 26"/>
          <p:cNvSpPr>
            <a:spLocks noGrp="1"/>
          </p:cNvSpPr>
          <p:nvPr>
            <p:ph type="sldNum" sz="quarter" idx="12"/>
          </p:nvPr>
        </p:nvSpPr>
        <p:spPr>
          <a:xfrm>
            <a:off x="7924800" y="6356350"/>
            <a:ext cx="762000" cy="365125"/>
          </a:xfrm>
        </p:spPr>
        <p:txBody>
          <a:bodyPr/>
          <a:lstStyle>
            <a:lvl1pPr>
              <a:defRPr/>
            </a:lvl1pPr>
          </a:lstStyle>
          <a:p>
            <a:pPr>
              <a:defRPr/>
            </a:pPr>
            <a:fld id="{36749E91-B707-4DAD-AE9E-677C91886B9C}" type="slidenum">
              <a:rPr lang="en-US"/>
              <a:pPr>
                <a:defRPr/>
              </a:pPr>
              <a:t>‹#›</a:t>
            </a:fld>
            <a:endParaRPr lang="en-US"/>
          </a:p>
        </p:txBody>
      </p:sp>
    </p:spTree>
    <p:extLst>
      <p:ext uri="{BB962C8B-B14F-4D97-AF65-F5344CB8AC3E}">
        <p14:creationId xmlns:p14="http://schemas.microsoft.com/office/powerpoint/2010/main" val="24831216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B169436-84E2-4D6E-917D-828CDEDC7397}" type="datetimeFigureOut">
              <a:rPr lang="en-US"/>
              <a:pPr>
                <a:defRPr/>
              </a:pPr>
              <a:t>9/8/2014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4453C71C-B615-4BAE-8699-F5E0CF96611B}" type="slidenum">
              <a:rPr lang="en-US"/>
              <a:pPr>
                <a:defRPr/>
              </a:pPr>
              <a:t>‹#›</a:t>
            </a:fld>
            <a:endParaRPr lang="en-US"/>
          </a:p>
        </p:txBody>
      </p:sp>
    </p:spTree>
    <p:extLst>
      <p:ext uri="{BB962C8B-B14F-4D97-AF65-F5344CB8AC3E}">
        <p14:creationId xmlns:p14="http://schemas.microsoft.com/office/powerpoint/2010/main" val="25529399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1F536C9-7970-44CC-8976-15CDDC0FF0E8}" type="datetimeFigureOut">
              <a:rPr lang="en-US"/>
              <a:pPr>
                <a:defRPr/>
              </a:pPr>
              <a:t>9/8/2014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C04DA67-52EE-47A7-ADEF-9FFCADB0728A}" type="slidenum">
              <a:rPr lang="en-US"/>
              <a:pPr>
                <a:defRPr/>
              </a:pPr>
              <a:t>‹#›</a:t>
            </a:fld>
            <a:endParaRPr lang="en-US"/>
          </a:p>
        </p:txBody>
      </p:sp>
    </p:spTree>
    <p:extLst>
      <p:ext uri="{BB962C8B-B14F-4D97-AF65-F5344CB8AC3E}">
        <p14:creationId xmlns:p14="http://schemas.microsoft.com/office/powerpoint/2010/main" val="3403002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CB61B10B-649D-4193-9474-B0D5D3E3F716}" type="datetimeFigureOut">
              <a:rPr lang="en-US"/>
              <a:pPr>
                <a:defRPr/>
              </a:pPr>
              <a:t>9/8/2014</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D310E592-910F-4384-8310-269A7E065B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rtl="0" eaLnBrk="0" fontAlgn="base" hangingPunct="0">
        <a:spcBef>
          <a:spcPct val="0"/>
        </a:spcBef>
        <a:spcAft>
          <a:spcPct val="0"/>
        </a:spcAft>
        <a:defRPr sz="5000" kern="1200">
          <a:solidFill>
            <a:schemeClr val="tx2"/>
          </a:solidFill>
          <a:latin typeface="Arial" charset="0"/>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Nicomachean_Eth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url=http://www.qotd.org/search/search.html%3Faid%3D1448&amp;rct=j&amp;frm=1&amp;q=&amp;esrc=s&amp;sa=U&amp;ei=e1_9U9rcN-Sh0QW_hoGAAw&amp;ved=0CCwQ9QEwCw&amp;usg=AFQjCNHqrOIVylNldeK-Mhb2QfuQ-ilNR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2.bp.blogspot.com/-8Jf_TaXUE_4/UX-rli9_tQI/AAAAAAAAAjo/orf1B41DzfU/s1600/einstein.jpg" TargetMode="External"/><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hyperlink" Target="http://it.wikipedia.org/wiki/File:Beethovensmall.jpg" TargetMode="External"/><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control" Target="../activeX/activeX2.xml"/><Relationship Id="rId7" Type="http://schemas.openxmlformats.org/officeDocument/2006/relationships/image" Target="../media/image19.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4.wmf"/><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Title_page_William_Shakespeare%27s_First_Folio_1623.jpg" TargetMode="External"/><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603250" y="838200"/>
            <a:ext cx="8007350" cy="4267200"/>
          </a:xfrm>
        </p:spPr>
        <p:txBody>
          <a:bodyPr/>
          <a:lstStyle/>
          <a:p>
            <a:pPr marR="0" algn="ctr" eaLnBrk="1" hangingPunct="1">
              <a:lnSpc>
                <a:spcPct val="90000"/>
              </a:lnSpc>
            </a:pPr>
            <a:endParaRPr lang="en-US" altLang="en-US" sz="1200" b="1" smtClean="0">
              <a:solidFill>
                <a:schemeClr val="bg1"/>
              </a:solidFill>
              <a:latin typeface="Constantia" pitchFamily="18" charset="0"/>
            </a:endParaRPr>
          </a:p>
          <a:p>
            <a:pPr marR="0" algn="ctr" eaLnBrk="1" hangingPunct="1">
              <a:lnSpc>
                <a:spcPct val="90000"/>
              </a:lnSpc>
            </a:pPr>
            <a:r>
              <a:rPr lang="en-US" altLang="en-US" sz="1800" b="1" smtClean="0">
                <a:latin typeface="Constantia" pitchFamily="18" charset="0"/>
              </a:rPr>
              <a:t/>
            </a:r>
            <a:br>
              <a:rPr lang="en-US" altLang="en-US" sz="1800" b="1" smtClean="0">
                <a:latin typeface="Constantia" pitchFamily="18" charset="0"/>
              </a:rPr>
            </a:br>
            <a:r>
              <a:rPr lang="en-US" altLang="en-US" sz="2400" b="1" smtClean="0">
                <a:solidFill>
                  <a:schemeClr val="hlink"/>
                </a:solidFill>
                <a:latin typeface="Constantia" pitchFamily="18" charset="0"/>
              </a:rPr>
              <a:t>Personality and individual accomplishments</a:t>
            </a:r>
          </a:p>
          <a:p>
            <a:pPr marR="0" algn="ctr" eaLnBrk="1" hangingPunct="1">
              <a:lnSpc>
                <a:spcPct val="90000"/>
              </a:lnSpc>
            </a:pPr>
            <a:endParaRPr lang="en-GB" altLang="en-US" sz="2400" b="1" smtClean="0">
              <a:solidFill>
                <a:schemeClr val="hlink"/>
              </a:solidFill>
              <a:latin typeface="Constantia" pitchFamily="18" charset="0"/>
            </a:endParaRPr>
          </a:p>
          <a:p>
            <a:pPr marR="0" algn="ctr" eaLnBrk="1" hangingPunct="1">
              <a:lnSpc>
                <a:spcPct val="90000"/>
              </a:lnSpc>
            </a:pPr>
            <a:r>
              <a:rPr lang="en-GB" altLang="en-US" sz="1800" b="1" smtClean="0">
                <a:latin typeface="Constantia" pitchFamily="18" charset="0"/>
              </a:rPr>
              <a:t>Alberto Zucconi</a:t>
            </a:r>
          </a:p>
          <a:p>
            <a:pPr marR="0" algn="ctr" eaLnBrk="1" hangingPunct="1">
              <a:lnSpc>
                <a:spcPct val="90000"/>
              </a:lnSpc>
            </a:pPr>
            <a:r>
              <a:rPr lang="en-GB" altLang="en-US" sz="1800" b="1" smtClean="0">
                <a:latin typeface="Constantia" pitchFamily="18" charset="0"/>
              </a:rPr>
              <a:t>Istituto dell’Approccio Centrato sulla Persona (IACP) </a:t>
            </a:r>
          </a:p>
          <a:p>
            <a:pPr marR="0" algn="ctr" eaLnBrk="1" hangingPunct="1">
              <a:lnSpc>
                <a:spcPct val="90000"/>
              </a:lnSpc>
            </a:pPr>
            <a:r>
              <a:rPr lang="en-GB" altLang="en-US" sz="1800" b="1" smtClean="0">
                <a:latin typeface="Constantia" pitchFamily="18" charset="0"/>
              </a:rPr>
              <a:t>World Academy of Art and Science (WAAS)</a:t>
            </a:r>
          </a:p>
          <a:p>
            <a:pPr marR="0" algn="ctr" eaLnBrk="1" hangingPunct="1">
              <a:lnSpc>
                <a:spcPct val="90000"/>
              </a:lnSpc>
            </a:pPr>
            <a:r>
              <a:rPr lang="en-GB" altLang="en-US" sz="1800" b="1" smtClean="0">
                <a:latin typeface="Constantia" pitchFamily="18" charset="0"/>
              </a:rPr>
              <a:t>World University Consortium (WUC)</a:t>
            </a:r>
          </a:p>
          <a:p>
            <a:pPr marR="0" algn="ctr" eaLnBrk="1" hangingPunct="1">
              <a:lnSpc>
                <a:spcPct val="90000"/>
              </a:lnSpc>
            </a:pPr>
            <a:endParaRPr lang="en-GB" altLang="en-US" sz="1800" b="1" smtClean="0">
              <a:latin typeface="Constantia" pitchFamily="18" charset="0"/>
            </a:endParaRPr>
          </a:p>
          <a:p>
            <a:pPr marR="0" algn="ctr" eaLnBrk="1" hangingPunct="1">
              <a:lnSpc>
                <a:spcPct val="90000"/>
              </a:lnSpc>
            </a:pPr>
            <a:endParaRPr lang="en-GB" altLang="en-US" sz="1800" b="1" smtClean="0">
              <a:latin typeface="Constantia" pitchFamily="18" charset="0"/>
            </a:endParaRPr>
          </a:p>
          <a:p>
            <a:pPr marR="0" algn="ctr" eaLnBrk="1" hangingPunct="1">
              <a:lnSpc>
                <a:spcPct val="90000"/>
              </a:lnSpc>
            </a:pPr>
            <a:endParaRPr lang="en-GB" altLang="en-US" sz="1800" b="1" smtClean="0">
              <a:latin typeface="Constantia" pitchFamily="18" charset="0"/>
            </a:endParaRPr>
          </a:p>
          <a:p>
            <a:pPr marR="0" algn="ctr" eaLnBrk="1" hangingPunct="1">
              <a:lnSpc>
                <a:spcPct val="90000"/>
              </a:lnSpc>
            </a:pPr>
            <a:endParaRPr lang="en-GB" altLang="en-US" sz="1800" b="1" smtClean="0">
              <a:latin typeface="Constantia" pitchFamily="18" charset="0"/>
            </a:endParaRPr>
          </a:p>
          <a:p>
            <a:pPr marR="0" algn="ctr" eaLnBrk="1" hangingPunct="1">
              <a:lnSpc>
                <a:spcPct val="90000"/>
              </a:lnSpc>
            </a:pPr>
            <a:r>
              <a:rPr lang="en-GB" altLang="en-US" sz="2800" b="1" smtClean="0">
                <a:latin typeface="Constantia" pitchFamily="18" charset="0"/>
              </a:rPr>
              <a:t>IUC</a:t>
            </a:r>
            <a:r>
              <a:rPr lang="en-GB" altLang="en-US" sz="2400" b="1" smtClean="0">
                <a:latin typeface="Constantia" pitchFamily="18" charset="0"/>
              </a:rPr>
              <a:t>, Dubrovnik, August 27</a:t>
            </a:r>
            <a:r>
              <a:rPr lang="en-GB" altLang="en-US" sz="2800" b="1" smtClean="0">
                <a:latin typeface="Constantia" pitchFamily="18" charset="0"/>
              </a:rPr>
              <a:t>, 2014</a:t>
            </a:r>
            <a:endParaRPr lang="it-IT" altLang="en-US" sz="2800" b="1" smtClean="0">
              <a:latin typeface="Constantia" pitchFamily="18" charset="0"/>
            </a:endParaRPr>
          </a:p>
          <a:p>
            <a:pPr marR="0" algn="ctr" eaLnBrk="1" hangingPunct="1">
              <a:lnSpc>
                <a:spcPct val="90000"/>
              </a:lnSpc>
            </a:pPr>
            <a:endParaRPr lang="en-US" altLang="en-US" sz="2400" b="1" smtClean="0">
              <a:solidFill>
                <a:schemeClr val="bg1"/>
              </a:solidFill>
              <a:latin typeface="Constantia" pitchFamily="18" charset="0"/>
            </a:endParaRPr>
          </a:p>
          <a:p>
            <a:pPr marR="0" algn="ctr" eaLnBrk="1" hangingPunct="1">
              <a:lnSpc>
                <a:spcPct val="90000"/>
              </a:lnSpc>
            </a:pPr>
            <a:endParaRPr lang="en-US" altLang="en-US" sz="1200" b="1" smtClean="0">
              <a:solidFill>
                <a:schemeClr val="bg1"/>
              </a:solidFill>
              <a:latin typeface="Constantia" pitchFamily="18" charset="0"/>
            </a:endParaRPr>
          </a:p>
          <a:p>
            <a:pPr marR="0" algn="ctr" eaLnBrk="1" hangingPunct="1">
              <a:lnSpc>
                <a:spcPct val="90000"/>
              </a:lnSpc>
            </a:pPr>
            <a:endParaRPr lang="en-US" altLang="en-US" sz="1200" b="1" smtClean="0">
              <a:solidFill>
                <a:schemeClr val="bg1"/>
              </a:solidFill>
              <a:latin typeface="Constantia" pitchFamily="18" charset="0"/>
            </a:endParaRPr>
          </a:p>
        </p:txBody>
      </p:sp>
      <p:sp>
        <p:nvSpPr>
          <p:cNvPr id="16" name="Rectangle 15"/>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8"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4294967295"/>
          </p:nvPr>
        </p:nvSpPr>
        <p:spPr>
          <a:xfrm>
            <a:off x="-228600" y="838200"/>
            <a:ext cx="8915400" cy="5257800"/>
          </a:xfrm>
        </p:spPr>
        <p:txBody>
          <a:bodyPr lIns="45720" rIns="45720"/>
          <a:lstStyle/>
          <a:p>
            <a:pPr marL="1143000" lvl="2" indent="-228600">
              <a:spcBef>
                <a:spcPct val="0"/>
              </a:spcBef>
              <a:buClrTx/>
              <a:buSzTx/>
              <a:buFontTx/>
              <a:buNone/>
            </a:pPr>
            <a:r>
              <a:rPr lang="en-US" altLang="en-US" smtClean="0">
                <a:latin typeface="Constantia" pitchFamily="18" charset="0"/>
              </a:rPr>
              <a:t>Profound differences and results are created by different narratives of symptom reduction, health promotion and self-realization. </a:t>
            </a:r>
          </a:p>
          <a:p>
            <a:pPr marL="1143000" lvl="2" indent="-228600">
              <a:spcBef>
                <a:spcPct val="0"/>
              </a:spcBef>
              <a:buClrTx/>
              <a:buSzTx/>
              <a:buFontTx/>
              <a:buNone/>
            </a:pPr>
            <a:endParaRPr lang="en-US" altLang="en-US" sz="1000" smtClean="0">
              <a:latin typeface="Constantia" pitchFamily="18" charset="0"/>
            </a:endParaRPr>
          </a:p>
          <a:p>
            <a:pPr marL="1143000" lvl="2" indent="-228600">
              <a:spcBef>
                <a:spcPct val="0"/>
              </a:spcBef>
              <a:buClrTx/>
              <a:buSzTx/>
              <a:buFontTx/>
              <a:buNone/>
            </a:pPr>
            <a:r>
              <a:rPr lang="en-US" altLang="en-US" smtClean="0">
                <a:latin typeface="Constantia" pitchFamily="18" charset="0"/>
              </a:rPr>
              <a:t>As such, the significant variables to be measured should not be limited only to symptom reduction and the usage of health care services.</a:t>
            </a:r>
          </a:p>
          <a:p>
            <a:pPr marL="1143000" lvl="2" indent="-228600">
              <a:spcBef>
                <a:spcPct val="0"/>
              </a:spcBef>
              <a:buClrTx/>
              <a:buSzTx/>
              <a:buFontTx/>
              <a:buNone/>
            </a:pPr>
            <a:endParaRPr lang="en-US" altLang="en-US" sz="1000" smtClean="0">
              <a:latin typeface="Constantia" pitchFamily="18" charset="0"/>
            </a:endParaRPr>
          </a:p>
          <a:p>
            <a:pPr marL="1143000" lvl="2" indent="-228600">
              <a:spcBef>
                <a:spcPct val="0"/>
              </a:spcBef>
              <a:buClrTx/>
              <a:buSzTx/>
              <a:buFontTx/>
              <a:buNone/>
            </a:pPr>
            <a:r>
              <a:rPr lang="en-US" altLang="en-US" smtClean="0">
                <a:latin typeface="Constantia" pitchFamily="18" charset="0"/>
              </a:rPr>
              <a:t> World views rooted in different values, role models and ways of relating create vast differences in terms of impact on individuals.  In all democratic societies there is continued negotiation  around such issues. </a:t>
            </a:r>
          </a:p>
          <a:p>
            <a:pPr marL="1143000" lvl="2" indent="-228600">
              <a:spcBef>
                <a:spcPct val="0"/>
              </a:spcBef>
              <a:buClrTx/>
              <a:buSzTx/>
              <a:buFontTx/>
              <a:buNone/>
            </a:pPr>
            <a:endParaRPr lang="en-US" altLang="en-US" sz="1000" smtClean="0">
              <a:latin typeface="Constantia" pitchFamily="18" charset="0"/>
            </a:endParaRPr>
          </a:p>
          <a:p>
            <a:pPr marL="1143000" lvl="2" indent="-228600">
              <a:spcBef>
                <a:spcPct val="0"/>
              </a:spcBef>
              <a:buClrTx/>
              <a:buSzTx/>
              <a:buFontTx/>
              <a:buNone/>
            </a:pPr>
            <a:r>
              <a:rPr lang="en-US" altLang="en-US" smtClean="0">
                <a:latin typeface="Constantia" pitchFamily="18" charset="0"/>
              </a:rPr>
              <a:t>The helping relations community, along with other health professions , cannot afford to be unaware in this respect. </a:t>
            </a:r>
          </a:p>
          <a:p>
            <a:pPr marL="1143000" lvl="2" indent="-228600">
              <a:spcBef>
                <a:spcPct val="0"/>
              </a:spcBef>
              <a:buClrTx/>
              <a:buSzTx/>
              <a:buFontTx/>
              <a:buNone/>
            </a:pPr>
            <a:endParaRPr lang="en-US" altLang="en-US" sz="1000" smtClean="0">
              <a:latin typeface="Constantia" pitchFamily="18" charset="0"/>
            </a:endParaRPr>
          </a:p>
          <a:p>
            <a:pPr marL="1143000" lvl="2" indent="-228600">
              <a:spcBef>
                <a:spcPct val="0"/>
              </a:spcBef>
              <a:buClrTx/>
              <a:buSzTx/>
              <a:buFontTx/>
              <a:buNone/>
            </a:pPr>
            <a:r>
              <a:rPr lang="en-US" altLang="en-US" smtClean="0">
                <a:latin typeface="Constantia" pitchFamily="18" charset="0"/>
              </a:rPr>
              <a:t>Lack of attention to the issues of values and relational politics in psychotherapy settings before Rogers’ revolution was a reflection of the level of awareness of the time.</a:t>
            </a:r>
            <a:r>
              <a:rPr lang="it-IT" altLang="en-US" smtClean="0">
                <a:latin typeface="Constantia" pitchFamily="18" charset="0"/>
              </a:rPr>
              <a:t> </a:t>
            </a:r>
            <a:endParaRPr lang="en-US" altLang="en-US" smtClean="0">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idx="4294967295"/>
          </p:nvPr>
        </p:nvSpPr>
        <p:spPr>
          <a:xfrm>
            <a:off x="685800" y="990600"/>
            <a:ext cx="7772400" cy="3886200"/>
          </a:xfrm>
        </p:spPr>
        <p:txBody>
          <a:bodyPr lIns="45720" rIns="45720"/>
          <a:lstStyle/>
          <a:p>
            <a:pPr marL="1143000" lvl="2" indent="-228600">
              <a:spcBef>
                <a:spcPct val="0"/>
              </a:spcBef>
              <a:buClrTx/>
              <a:buSzTx/>
              <a:buFontTx/>
              <a:buNone/>
            </a:pPr>
            <a:r>
              <a:rPr lang="en-US" altLang="en-US" sz="4100" b="1" smtClean="0">
                <a:latin typeface="Constantia" pitchFamily="18" charset="0"/>
              </a:rPr>
              <a:t>...</a:t>
            </a:r>
            <a:r>
              <a:rPr lang="en-US" altLang="en-US" sz="4100" i="1" smtClean="0">
                <a:latin typeface="Constantia" pitchFamily="18" charset="0"/>
              </a:rPr>
              <a:t>at the basis of anything that a scientist undertakes is, first of all, an ethical and moral value judgment that he makes</a:t>
            </a:r>
            <a:r>
              <a:rPr lang="en-US" altLang="en-US" sz="4100" b="1" smtClean="0">
                <a:latin typeface="Constantia" pitchFamily="18" charset="0"/>
              </a:rPr>
              <a:t>.  </a:t>
            </a:r>
            <a:r>
              <a:rPr lang="en-US" altLang="en-US" sz="4100" smtClean="0">
                <a:latin typeface="Constantia" pitchFamily="18" charset="0"/>
              </a:rPr>
              <a:t>  </a:t>
            </a:r>
          </a:p>
          <a:p>
            <a:pPr marL="1143000" lvl="2" indent="-228600">
              <a:spcBef>
                <a:spcPct val="0"/>
              </a:spcBef>
              <a:buClrTx/>
              <a:buSzTx/>
              <a:buFontTx/>
              <a:buNone/>
            </a:pPr>
            <a:r>
              <a:rPr lang="en-US" altLang="en-US" sz="4100" smtClean="0">
                <a:latin typeface="Constantia" pitchFamily="18" charset="0"/>
              </a:rPr>
              <a:t>                              </a:t>
            </a:r>
            <a:r>
              <a:rPr lang="en-US" altLang="en-US" smtClean="0">
                <a:latin typeface="Constantia" pitchFamily="18" charset="0"/>
              </a:rPr>
              <a:t>Rogers, 1968, page 200</a:t>
            </a:r>
            <a:endParaRPr lang="en-US" altLang="en-US" sz="1100" smtClean="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idx="4294967295"/>
          </p:nvPr>
        </p:nvSpPr>
        <p:spPr>
          <a:xfrm>
            <a:off x="685800" y="457200"/>
            <a:ext cx="7772400" cy="2347913"/>
          </a:xfrm>
        </p:spPr>
        <p:txBody>
          <a:bodyPr lIns="45720" rIns="45720"/>
          <a:lstStyle/>
          <a:p>
            <a:pPr marL="1143000" lvl="2" indent="-228600">
              <a:spcBef>
                <a:spcPct val="0"/>
              </a:spcBef>
              <a:buClrTx/>
              <a:buSzTx/>
              <a:buFontTx/>
              <a:buNone/>
            </a:pPr>
            <a:r>
              <a:rPr lang="en-US" altLang="ja-JP" sz="4100" b="1" smtClean="0">
                <a:latin typeface="Constantia" pitchFamily="18" charset="0"/>
                <a:ea typeface="ＭＳ Ｐゴシック" charset="-128"/>
              </a:rPr>
              <a:t>Personal Accomplishments</a:t>
            </a:r>
            <a:r>
              <a:rPr lang="en-US" altLang="ja-JP" sz="2900" b="1" smtClean="0">
                <a:latin typeface="Constantia" pitchFamily="18" charset="0"/>
                <a:ea typeface="ＭＳ Ｐゴシック" charset="-128"/>
              </a:rPr>
              <a:t> </a:t>
            </a:r>
          </a:p>
          <a:p>
            <a:pPr marL="1143000" lvl="2" indent="-228600">
              <a:spcBef>
                <a:spcPct val="0"/>
              </a:spcBef>
              <a:buClrTx/>
              <a:buSzTx/>
              <a:buFontTx/>
              <a:buNone/>
            </a:pPr>
            <a:endParaRPr lang="en-US" altLang="ja-JP" sz="2900" b="1" smtClean="0">
              <a:latin typeface="Constantia" pitchFamily="18" charset="0"/>
              <a:ea typeface="ＭＳ Ｐゴシック" charset="-128"/>
            </a:endParaRPr>
          </a:p>
          <a:p>
            <a:pPr marL="1143000" lvl="2" indent="-228600">
              <a:spcBef>
                <a:spcPct val="0"/>
              </a:spcBef>
              <a:buClrTx/>
              <a:buSzTx/>
              <a:buFontTx/>
              <a:buNone/>
            </a:pPr>
            <a:endParaRPr lang="en-US" altLang="ja-JP" sz="2900" b="1" smtClean="0">
              <a:latin typeface="Constantia" pitchFamily="18" charset="0"/>
              <a:ea typeface="ＭＳ Ｐゴシック" charset="-128"/>
            </a:endParaRPr>
          </a:p>
          <a:p>
            <a:pPr marL="1143000" lvl="2" indent="-228600">
              <a:spcBef>
                <a:spcPct val="0"/>
              </a:spcBef>
              <a:buClrTx/>
              <a:buSzTx/>
              <a:buFontTx/>
              <a:buNone/>
            </a:pPr>
            <a:endParaRPr lang="en-US" altLang="en-US" sz="2900" smtClean="0">
              <a:latin typeface="Constantia" pitchFamily="18" charset="0"/>
            </a:endParaRPr>
          </a:p>
        </p:txBody>
      </p:sp>
      <p:pic>
        <p:nvPicPr>
          <p:cNvPr id="17411"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0744200" cy="86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p:cNvSpPr>
            <a:spLocks noGrp="1"/>
          </p:cNvSpPr>
          <p:nvPr>
            <p:ph type="body" idx="4294967295"/>
          </p:nvPr>
        </p:nvSpPr>
        <p:spPr>
          <a:xfrm>
            <a:off x="685800" y="457200"/>
            <a:ext cx="7772400" cy="2347913"/>
          </a:xfrm>
        </p:spPr>
        <p:txBody>
          <a:bodyPr lIns="45720" rIns="45720"/>
          <a:lstStyle/>
          <a:p>
            <a:pPr marL="1143000" lvl="2" indent="-228600">
              <a:spcBef>
                <a:spcPct val="0"/>
              </a:spcBef>
              <a:buClrTx/>
              <a:buSzTx/>
              <a:buFontTx/>
              <a:buNone/>
            </a:pPr>
            <a:r>
              <a:rPr lang="en-US" altLang="ja-JP" sz="4100" b="1" smtClean="0">
                <a:latin typeface="Constantia" pitchFamily="18" charset="0"/>
                <a:ea typeface="ＭＳ Ｐゴシック" charset="-128"/>
              </a:rPr>
              <a:t>Personal Accomplishments</a:t>
            </a:r>
            <a:r>
              <a:rPr lang="en-US" altLang="ja-JP" sz="2900" b="1" smtClean="0">
                <a:latin typeface="Constantia" pitchFamily="18" charset="0"/>
                <a:ea typeface="ＭＳ Ｐゴシック" charset="-128"/>
              </a:rPr>
              <a:t> </a:t>
            </a:r>
          </a:p>
          <a:p>
            <a:pPr marL="1143000" lvl="2" indent="-228600">
              <a:spcBef>
                <a:spcPct val="0"/>
              </a:spcBef>
              <a:buClrTx/>
              <a:buSzTx/>
              <a:buFontTx/>
              <a:buNone/>
            </a:pPr>
            <a:endParaRPr lang="en-US" altLang="ja-JP" sz="2900" b="1" smtClean="0">
              <a:latin typeface="Constantia" pitchFamily="18" charset="0"/>
              <a:ea typeface="ＭＳ Ｐゴシック" charset="-128"/>
            </a:endParaRPr>
          </a:p>
          <a:p>
            <a:pPr marL="1143000" lvl="2" indent="-228600">
              <a:spcBef>
                <a:spcPct val="0"/>
              </a:spcBef>
              <a:buClrTx/>
              <a:buSzTx/>
              <a:buFontTx/>
              <a:buNone/>
            </a:pPr>
            <a:r>
              <a:rPr lang="en-US" altLang="ja-JP" sz="2900" b="1" smtClean="0">
                <a:latin typeface="Constantia" pitchFamily="18" charset="0"/>
                <a:ea typeface="ＭＳ Ｐゴシック" charset="-128"/>
              </a:rPr>
              <a:t>	Aristotle</a:t>
            </a:r>
            <a:r>
              <a:rPr lang="en-US" altLang="ja-JP" sz="2900" smtClean="0">
                <a:latin typeface="Constantia" pitchFamily="18" charset="0"/>
                <a:ea typeface="ＭＳ Ｐゴシック" charset="-128"/>
              </a:rPr>
              <a:t> in  the </a:t>
            </a:r>
            <a:r>
              <a:rPr lang="en-US" altLang="ja-JP" sz="2900" b="1" i="1" u="sng" smtClean="0">
                <a:latin typeface="Constantia" pitchFamily="18" charset="0"/>
                <a:ea typeface="ＭＳ Ｐゴシック" charset="-128"/>
                <a:hlinkClick r:id="rId2" tooltip="Nicomachean Ethics"/>
              </a:rPr>
              <a:t>Nicomachean Ethics</a:t>
            </a:r>
            <a:r>
              <a:rPr lang="en-US" altLang="ja-JP" sz="2900" smtClean="0">
                <a:latin typeface="Constantia" pitchFamily="18" charset="0"/>
                <a:ea typeface="ＭＳ Ｐゴシック" charset="-128"/>
              </a:rPr>
              <a:t> affirms that great personal achievements  </a:t>
            </a:r>
            <a:r>
              <a:rPr lang="en-US" altLang="ja-JP" sz="2900" smtClean="0">
                <a:solidFill>
                  <a:schemeClr val="hlink"/>
                </a:solidFill>
                <a:latin typeface="Constantia" pitchFamily="18" charset="0"/>
                <a:ea typeface="ＭＳ Ｐゴシック" charset="-128"/>
              </a:rPr>
              <a:t>are facilitated by the beliefs that life has a purpose</a:t>
            </a:r>
            <a:r>
              <a:rPr lang="en-US" altLang="ja-JP" sz="2900" smtClean="0">
                <a:latin typeface="Constantia" pitchFamily="18" charset="0"/>
                <a:ea typeface="ＭＳ Ｐゴシック" charset="-128"/>
              </a:rPr>
              <a:t> and that </a:t>
            </a:r>
            <a:r>
              <a:rPr lang="en-US" altLang="ja-JP" sz="2900" smtClean="0">
                <a:solidFill>
                  <a:schemeClr val="hlink"/>
                </a:solidFill>
                <a:latin typeface="Constantia" pitchFamily="18" charset="0"/>
                <a:ea typeface="ＭＳ Ｐゴシック" charset="-128"/>
              </a:rPr>
              <a:t>the function of life is to fulfill that purpose</a:t>
            </a:r>
            <a:r>
              <a:rPr lang="en-US" altLang="ja-JP" sz="2900" smtClean="0">
                <a:latin typeface="Constantia" pitchFamily="18" charset="0"/>
                <a:ea typeface="ＭＳ Ｐゴシック" charset="-128"/>
              </a:rPr>
              <a:t>; by beliefs about transcendental goods and </a:t>
            </a:r>
            <a:r>
              <a:rPr lang="en-US" altLang="ja-JP" sz="2900" smtClean="0">
                <a:solidFill>
                  <a:schemeClr val="hlink"/>
                </a:solidFill>
                <a:latin typeface="Constantia" pitchFamily="18" charset="0"/>
                <a:ea typeface="ＭＳ Ｐゴシック" charset="-128"/>
              </a:rPr>
              <a:t>a sense of goodness, truth and beauty;</a:t>
            </a:r>
            <a:r>
              <a:rPr lang="en-US" altLang="ja-JP" sz="2900" smtClean="0">
                <a:latin typeface="Constantia" pitchFamily="18" charset="0"/>
                <a:ea typeface="ＭＳ Ｐゴシック" charset="-128"/>
              </a:rPr>
              <a:t> and by </a:t>
            </a:r>
            <a:r>
              <a:rPr lang="en-US" altLang="ja-JP" sz="2900" smtClean="0">
                <a:solidFill>
                  <a:schemeClr val="hlink"/>
                </a:solidFill>
                <a:latin typeface="Constantia" pitchFamily="18" charset="0"/>
                <a:ea typeface="ＭＳ Ｐゴシック" charset="-128"/>
              </a:rPr>
              <a:t>beliefs that individuals can act efficaciously as individuals</a:t>
            </a:r>
            <a:r>
              <a:rPr lang="en-US" altLang="ja-JP" sz="2900" smtClean="0">
                <a:latin typeface="Constantia" pitchFamily="18" charset="0"/>
                <a:ea typeface="ＭＳ Ｐゴシック" charset="-128"/>
              </a:rPr>
              <a:t>, and living in a culture that enables them to do so</a:t>
            </a:r>
            <a:r>
              <a:rPr lang="it-IT" altLang="ja-JP" sz="2900" smtClean="0">
                <a:latin typeface="Constantia" pitchFamily="18" charset="0"/>
                <a:ea typeface="ＭＳ Ｐゴシック" charset="-128"/>
              </a:rPr>
              <a:t>.</a:t>
            </a:r>
            <a:endParaRPr lang="en-US" altLang="en-US" sz="2900" smtClean="0">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5"/>
          <p:cNvSpPr>
            <a:spLocks noGrp="1"/>
          </p:cNvSpPr>
          <p:nvPr>
            <p:ph type="body" idx="1"/>
          </p:nvPr>
        </p:nvSpPr>
        <p:spPr>
          <a:xfrm>
            <a:off x="381000" y="1195388"/>
            <a:ext cx="4117975" cy="3071812"/>
          </a:xfrm>
        </p:spPr>
        <p:txBody>
          <a:bodyPr/>
          <a:lstStyle/>
          <a:p>
            <a:pPr eaLnBrk="1" hangingPunct="1"/>
            <a:r>
              <a:rPr lang="en-US" altLang="en-US" sz="3200" b="1" smtClean="0">
                <a:solidFill>
                  <a:schemeClr val="bg1"/>
                </a:solidFill>
                <a:cs typeface="Arial" charset="0"/>
              </a:rPr>
              <a:t>Resilient</a:t>
            </a:r>
            <a:r>
              <a:rPr lang="en-US" altLang="en-US" sz="3200" smtClean="0">
                <a:cs typeface="Arial" charset="0"/>
              </a:rPr>
              <a:t> and </a:t>
            </a:r>
            <a:r>
              <a:rPr lang="en-US" altLang="en-US" sz="3200" b="1" smtClean="0">
                <a:solidFill>
                  <a:schemeClr val="bg1"/>
                </a:solidFill>
                <a:cs typeface="Arial" charset="0"/>
              </a:rPr>
              <a:t>creative</a:t>
            </a:r>
            <a:r>
              <a:rPr lang="en-US" altLang="en-US" sz="3200" b="1" smtClean="0">
                <a:cs typeface="Arial" charset="0"/>
              </a:rPr>
              <a:t> </a:t>
            </a:r>
            <a:r>
              <a:rPr lang="en-US" altLang="en-US" sz="3200" smtClean="0">
                <a:cs typeface="Arial" charset="0"/>
              </a:rPr>
              <a:t>people </a:t>
            </a:r>
          </a:p>
          <a:p>
            <a:pPr eaLnBrk="1" hangingPunct="1"/>
            <a:r>
              <a:rPr lang="en-US" altLang="en-US" sz="3200" smtClean="0">
                <a:cs typeface="Arial" charset="0"/>
              </a:rPr>
              <a:t>are more capable </a:t>
            </a:r>
          </a:p>
          <a:p>
            <a:pPr eaLnBrk="1" hangingPunct="1"/>
            <a:r>
              <a:rPr lang="en-US" altLang="en-US" sz="3200" smtClean="0">
                <a:cs typeface="Arial" charset="0"/>
              </a:rPr>
              <a:t>of effective </a:t>
            </a:r>
            <a:r>
              <a:rPr lang="en-US" altLang="en-US" sz="3200" b="1" smtClean="0">
                <a:solidFill>
                  <a:schemeClr val="bg1"/>
                </a:solidFill>
                <a:cs typeface="Arial" charset="0"/>
              </a:rPr>
              <a:t>crisis management</a:t>
            </a:r>
            <a:r>
              <a:rPr lang="en-US" altLang="en-US" sz="3200" b="1" smtClean="0">
                <a:solidFill>
                  <a:srgbClr val="0000FF"/>
                </a:solidFill>
                <a:cs typeface="Arial" charset="0"/>
              </a:rPr>
              <a:t> </a:t>
            </a:r>
            <a:r>
              <a:rPr lang="en-US" altLang="en-US" sz="3200" smtClean="0">
                <a:cs typeface="Arial" charset="0"/>
              </a:rPr>
              <a:t>than those who are </a:t>
            </a:r>
            <a:r>
              <a:rPr lang="en-US" altLang="en-US" sz="3200" b="1" smtClean="0">
                <a:solidFill>
                  <a:schemeClr val="bg1"/>
                </a:solidFill>
                <a:cs typeface="Arial" charset="0"/>
              </a:rPr>
              <a:t>poor cooperators</a:t>
            </a:r>
            <a:r>
              <a:rPr lang="en-US" altLang="en-US" sz="3200" b="1" smtClean="0">
                <a:cs typeface="Arial" charset="0"/>
              </a:rPr>
              <a:t>. The latter, a </a:t>
            </a:r>
            <a:r>
              <a:rPr lang="en-US" altLang="en-US" sz="3200" smtClean="0">
                <a:cs typeface="Arial" charset="0"/>
              </a:rPr>
              <a:t>a result, are more </a:t>
            </a:r>
            <a:r>
              <a:rPr lang="en-US" altLang="en-US" sz="3200" b="1" smtClean="0">
                <a:solidFill>
                  <a:schemeClr val="bg1"/>
                </a:solidFill>
                <a:cs typeface="Arial" charset="0"/>
              </a:rPr>
              <a:t>vulnerable</a:t>
            </a:r>
            <a:r>
              <a:rPr lang="en-US" altLang="en-US" sz="3200" smtClean="0">
                <a:cs typeface="Arial" charset="0"/>
              </a:rPr>
              <a:t> and </a:t>
            </a:r>
            <a:r>
              <a:rPr lang="en-US" altLang="en-US" sz="3200" b="1" smtClean="0">
                <a:solidFill>
                  <a:schemeClr val="bg1"/>
                </a:solidFill>
                <a:cs typeface="Arial" charset="0"/>
              </a:rPr>
              <a:t>dysfunctional</a:t>
            </a:r>
            <a:r>
              <a:rPr lang="en-US" altLang="en-US" sz="3200" smtClean="0">
                <a:cs typeface="Arial" charset="0"/>
              </a:rPr>
              <a:t>. </a:t>
            </a:r>
          </a:p>
          <a:p>
            <a:pPr eaLnBrk="1" hangingPunct="1"/>
            <a:endParaRPr lang="en-US" altLang="en-US" sz="3200" smtClean="0">
              <a:cs typeface="Arial" charset="0"/>
            </a:endParaRPr>
          </a:p>
        </p:txBody>
      </p:sp>
      <p:pic>
        <p:nvPicPr>
          <p:cNvPr id="19459" name="Content Placeholder 6" descr="9269790-business-people-on-a-graph-representing-success-and-growth[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343400" y="2057400"/>
            <a:ext cx="4621213" cy="3581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5"/>
          <p:cNvSpPr>
            <a:spLocks noGrp="1"/>
          </p:cNvSpPr>
          <p:nvPr>
            <p:ph type="body" idx="1"/>
          </p:nvPr>
        </p:nvSpPr>
        <p:spPr>
          <a:xfrm>
            <a:off x="3889375" y="1219200"/>
            <a:ext cx="4949825" cy="5181600"/>
          </a:xfrm>
        </p:spPr>
        <p:txBody>
          <a:bodyPr/>
          <a:lstStyle/>
          <a:p>
            <a:pPr eaLnBrk="1" hangingPunct="1"/>
            <a:r>
              <a:rPr lang="en-US" altLang="en-US" sz="2800" smtClean="0">
                <a:cs typeface="Arial" charset="0"/>
              </a:rPr>
              <a:t>Kurt Goldstein described the tendency to actualize, as much as possible the individual capacities in the world, as the only way by which the life of an organism is determined.</a:t>
            </a:r>
          </a:p>
          <a:p>
            <a:pPr eaLnBrk="1" hangingPunct="1"/>
            <a:endParaRPr lang="en-US" altLang="en-US" sz="2800" smtClean="0">
              <a:cs typeface="Arial" charset="0"/>
            </a:endParaRPr>
          </a:p>
        </p:txBody>
      </p:sp>
      <p:pic>
        <p:nvPicPr>
          <p:cNvPr id="20483" name="Picture 9" descr="ANd9GcQq6ByDLz8wkqMCTOCLsyvtP5sQNOP2KFKWNsJymxOyR_PG0ciN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30325"/>
            <a:ext cx="30765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idx="1"/>
          </p:nvPr>
        </p:nvSpPr>
        <p:spPr>
          <a:xfrm>
            <a:off x="3429000" y="914400"/>
            <a:ext cx="5486400" cy="5486400"/>
          </a:xfrm>
        </p:spPr>
        <p:txBody>
          <a:bodyPr/>
          <a:lstStyle/>
          <a:p>
            <a:pPr eaLnBrk="1" hangingPunct="1"/>
            <a:r>
              <a:rPr lang="en-US" altLang="en-US" sz="2600" smtClean="0">
                <a:cs typeface="Arial" charset="0"/>
              </a:rPr>
              <a:t>Abraham Maslow based his theory on his case studies of historical figures whom he saw as examples of </a:t>
            </a:r>
            <a:r>
              <a:rPr lang="en-US" altLang="en-US" sz="2600" b="1" smtClean="0">
                <a:solidFill>
                  <a:schemeClr val="bg1"/>
                </a:solidFill>
                <a:cs typeface="Arial" charset="0"/>
              </a:rPr>
              <a:t>self-actualized individuals  </a:t>
            </a:r>
            <a:r>
              <a:rPr lang="en-US" altLang="en-US" sz="2600" smtClean="0">
                <a:cs typeface="Arial" charset="0"/>
              </a:rPr>
              <a:t>including Albert Einstein, Ruth Benedict, Frederick Douglass, Jane Addams, Eleanor Roosevelt, Max Wertheimer, Henry David Thoreau….  </a:t>
            </a:r>
          </a:p>
          <a:p>
            <a:pPr eaLnBrk="1" hangingPunct="1"/>
            <a:endParaRPr lang="en-US" altLang="en-US" sz="1100" smtClean="0">
              <a:cs typeface="Arial" charset="0"/>
            </a:endParaRPr>
          </a:p>
          <a:p>
            <a:pPr eaLnBrk="1" hangingPunct="1"/>
            <a:r>
              <a:rPr lang="en-US" altLang="en-US" sz="2600" smtClean="0">
                <a:cs typeface="Arial" charset="0"/>
              </a:rPr>
              <a:t>Maslow examined the lives of each of these people in order to asses the </a:t>
            </a:r>
            <a:r>
              <a:rPr lang="en-US" altLang="en-US" sz="2600" b="1" smtClean="0">
                <a:solidFill>
                  <a:schemeClr val="bg1"/>
                </a:solidFill>
                <a:cs typeface="Arial" charset="0"/>
              </a:rPr>
              <a:t>common qualities </a:t>
            </a:r>
            <a:r>
              <a:rPr lang="en-US" altLang="en-US" sz="2600" smtClean="0">
                <a:cs typeface="Arial" charset="0"/>
              </a:rPr>
              <a:t>that led each to become </a:t>
            </a:r>
            <a:r>
              <a:rPr lang="en-US" altLang="en-US" sz="2600" b="1" smtClean="0">
                <a:solidFill>
                  <a:schemeClr val="bg1"/>
                </a:solidFill>
                <a:cs typeface="Arial" charset="0"/>
              </a:rPr>
              <a:t>self-actualized</a:t>
            </a:r>
            <a:r>
              <a:rPr lang="en-US" altLang="en-US" sz="2600" smtClean="0">
                <a:cs typeface="Arial" charset="0"/>
              </a:rPr>
              <a:t>. </a:t>
            </a:r>
          </a:p>
          <a:p>
            <a:pPr eaLnBrk="1" hangingPunct="1"/>
            <a:endParaRPr lang="en-US" altLang="en-US" sz="2600" smtClean="0">
              <a:cs typeface="Arial" charset="0"/>
            </a:endParaRPr>
          </a:p>
        </p:txBody>
      </p:sp>
      <p:pic>
        <p:nvPicPr>
          <p:cNvPr id="21507" name="Picture 5" descr="ANd9GcQ6BzjApYGIWcJNmn1SU1ZheYcz8zIKdvMakpnuuvtUAEJBMC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8100"/>
            <a:ext cx="2667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idx="1"/>
          </p:nvPr>
        </p:nvSpPr>
        <p:spPr>
          <a:xfrm>
            <a:off x="3886200" y="1676400"/>
            <a:ext cx="4876800" cy="3886200"/>
          </a:xfrm>
        </p:spPr>
        <p:txBody>
          <a:bodyPr/>
          <a:lstStyle/>
          <a:p>
            <a:pPr eaLnBrk="1" hangingPunct="1"/>
            <a:r>
              <a:rPr lang="en-US" altLang="en-US" sz="3200" smtClean="0">
                <a:cs typeface="Arial" charset="0"/>
              </a:rPr>
              <a:t>For Carl Rogers human nature has a fundamental tendency, the </a:t>
            </a:r>
            <a:r>
              <a:rPr lang="en-US" altLang="en-US" sz="3200" b="1" smtClean="0">
                <a:solidFill>
                  <a:schemeClr val="bg1"/>
                </a:solidFill>
                <a:cs typeface="Arial" charset="0"/>
              </a:rPr>
              <a:t>actualizing tendency</a:t>
            </a:r>
            <a:r>
              <a:rPr lang="en-US" altLang="en-US" sz="3200" smtClean="0">
                <a:cs typeface="Arial" charset="0"/>
              </a:rPr>
              <a:t> where </a:t>
            </a:r>
            <a:r>
              <a:rPr lang="en-US" altLang="en-US" sz="3200" b="1" smtClean="0">
                <a:solidFill>
                  <a:schemeClr val="bg1"/>
                </a:solidFill>
                <a:cs typeface="Arial" charset="0"/>
              </a:rPr>
              <a:t>self-awareness generates self-regulation</a:t>
            </a:r>
            <a:r>
              <a:rPr lang="en-US" altLang="en-US" sz="3200" smtClean="0">
                <a:cs typeface="Arial" charset="0"/>
              </a:rPr>
              <a:t>. </a:t>
            </a:r>
          </a:p>
          <a:p>
            <a:pPr eaLnBrk="1" hangingPunct="1"/>
            <a:endParaRPr lang="en-US" altLang="en-US" sz="3200" smtClean="0">
              <a:cs typeface="Arial" charset="0"/>
            </a:endParaRPr>
          </a:p>
        </p:txBody>
      </p:sp>
      <p:pic>
        <p:nvPicPr>
          <p:cNvPr id="22531" name="Picture 5" descr="CarlRoge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371600"/>
            <a:ext cx="2873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idx="1"/>
          </p:nvPr>
        </p:nvSpPr>
        <p:spPr>
          <a:xfrm>
            <a:off x="530225" y="1562100"/>
            <a:ext cx="8080375" cy="4381500"/>
          </a:xfrm>
        </p:spPr>
        <p:txBody>
          <a:bodyPr/>
          <a:lstStyle/>
          <a:p>
            <a:pPr eaLnBrk="1" hangingPunct="1"/>
            <a:r>
              <a:rPr lang="en-US" altLang="en-US" sz="3200" smtClean="0">
                <a:cs typeface="Arial" charset="0"/>
              </a:rPr>
              <a:t>According to  Rogers  the human organism has an underlying "</a:t>
            </a:r>
            <a:r>
              <a:rPr lang="en-US" altLang="en-US" sz="3200" b="1" smtClean="0">
                <a:solidFill>
                  <a:schemeClr val="bg1"/>
                </a:solidFill>
                <a:cs typeface="Arial" charset="0"/>
              </a:rPr>
              <a:t>actualizing tendency</a:t>
            </a:r>
            <a:r>
              <a:rPr lang="en-US" altLang="en-US" sz="3200" smtClean="0">
                <a:cs typeface="Arial" charset="0"/>
              </a:rPr>
              <a:t>", which aims to develop all capacities in ways that maintain or enhance the organism and </a:t>
            </a:r>
            <a:r>
              <a:rPr lang="en-US" altLang="en-US" sz="3200" b="1" smtClean="0">
                <a:solidFill>
                  <a:schemeClr val="bg1"/>
                </a:solidFill>
                <a:cs typeface="Arial" charset="0"/>
              </a:rPr>
              <a:t>move it toward autonomy</a:t>
            </a:r>
            <a:r>
              <a:rPr lang="en-US" altLang="en-US" sz="3200" smtClean="0">
                <a:cs typeface="Arial" charset="0"/>
              </a:rPr>
              <a:t>. </a:t>
            </a:r>
          </a:p>
          <a:p>
            <a:pPr eaLnBrk="1" hangingPunct="1"/>
            <a:endParaRPr lang="en-US" altLang="en-US" sz="3200" smtClean="0">
              <a:cs typeface="Arial" charset="0"/>
            </a:endParaRPr>
          </a:p>
          <a:p>
            <a:pPr algn="ctr" eaLnBrk="1" hangingPunct="1"/>
            <a:r>
              <a:rPr lang="en-US" altLang="en-US" sz="3200" b="1" smtClean="0">
                <a:solidFill>
                  <a:schemeClr val="bg1"/>
                </a:solidFill>
                <a:cs typeface="Arial" charset="0"/>
              </a:rPr>
              <a:t>This tendency is directional, constructive and present in all living things. </a:t>
            </a:r>
          </a:p>
          <a:p>
            <a:pPr eaLnBrk="1" hangingPunct="1"/>
            <a:endParaRPr lang="en-US" altLang="en-US" sz="3200"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a:xfrm>
            <a:off x="685800" y="1371600"/>
            <a:ext cx="7772400" cy="4191000"/>
          </a:xfrm>
        </p:spPr>
        <p:txBody>
          <a:bodyPr/>
          <a:lstStyle/>
          <a:p>
            <a:pPr eaLnBrk="1" hangingPunct="1"/>
            <a:r>
              <a:rPr lang="en-US" altLang="en-US" sz="3200" smtClean="0">
                <a:cs typeface="Arial" charset="0"/>
              </a:rPr>
              <a:t>The concept of the actualizing tendency encompasses all motivations; tension, need, or drive reductions; and creative as well as pleasure-seeking tendencies and a  drive to fulfill the genetic blueprint.</a:t>
            </a:r>
          </a:p>
          <a:p>
            <a:pPr eaLnBrk="1" hangingPunct="1"/>
            <a:endParaRPr lang="en-US" altLang="en-US" sz="3200" smtClean="0">
              <a:cs typeface="Arial" charset="0"/>
            </a:endParaRPr>
          </a:p>
          <a:p>
            <a:pPr algn="ctr" eaLnBrk="1" hangingPunct="1"/>
            <a:r>
              <a:rPr lang="en-US" altLang="en-US" sz="3200" b="1" smtClean="0">
                <a:solidFill>
                  <a:schemeClr val="bg1"/>
                </a:solidFill>
                <a:cs typeface="Arial" charset="0"/>
              </a:rPr>
              <a:t>Each person thus has a fundamental mandate to fulfill their potential. </a:t>
            </a:r>
          </a:p>
          <a:p>
            <a:pPr eaLnBrk="1" hangingPunct="1"/>
            <a:endParaRPr lang="en-US" altLang="en-US" sz="3200" smtClean="0">
              <a:cs typeface="Arial" charset="0"/>
            </a:endParaRPr>
          </a:p>
          <a:p>
            <a:pPr eaLnBrk="1" hangingPunct="1"/>
            <a:endParaRPr lang="en-US" altLang="en-US" sz="3200"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4294967295"/>
          </p:nvPr>
        </p:nvSpPr>
        <p:spPr>
          <a:xfrm>
            <a:off x="381000" y="1219200"/>
            <a:ext cx="7391400" cy="3657600"/>
          </a:xfrm>
        </p:spPr>
        <p:txBody>
          <a:bodyPr lIns="45720" rIns="45720"/>
          <a:lstStyle/>
          <a:p>
            <a:pPr marL="0" indent="0" eaLnBrk="1" hangingPunct="1">
              <a:buFont typeface="Wingdings 2" pitchFamily="18" charset="2"/>
              <a:buNone/>
            </a:pPr>
            <a:r>
              <a:rPr kumimoji="1" lang="en-US" altLang="en-US" b="1" smtClean="0">
                <a:latin typeface="Constantia" pitchFamily="18" charset="0"/>
              </a:rPr>
              <a:t>Personality:</a:t>
            </a:r>
          </a:p>
          <a:p>
            <a:pPr marL="0" indent="0" eaLnBrk="1" hangingPunct="1"/>
            <a:endParaRPr kumimoji="1" lang="en-US" altLang="en-US" b="1" smtClean="0">
              <a:latin typeface="Constantia" pitchFamily="18" charset="0"/>
            </a:endParaRPr>
          </a:p>
          <a:p>
            <a:pPr marL="742950" lvl="1" indent="-285750" eaLnBrk="1" hangingPunct="1">
              <a:buFont typeface="Wingdings 2" pitchFamily="18" charset="2"/>
              <a:buNone/>
            </a:pPr>
            <a:r>
              <a:rPr kumimoji="1" lang="en-US" altLang="en-US" sz="2800" b="1" smtClean="0">
                <a:latin typeface="Constantia" pitchFamily="18" charset="0"/>
              </a:rPr>
              <a:t>A person’s distinct and relatively enduring pattern of feelings, thoughts, motives, and behaviors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idx="4294967295"/>
          </p:nvPr>
        </p:nvSpPr>
        <p:spPr>
          <a:xfrm>
            <a:off x="685800" y="1371600"/>
            <a:ext cx="7772400" cy="4191000"/>
          </a:xfrm>
        </p:spPr>
        <p:txBody>
          <a:bodyPr lIns="45720" rIns="45720"/>
          <a:lstStyle/>
          <a:p>
            <a:pPr marL="0" indent="0" eaLnBrk="1" hangingPunct="1">
              <a:buFont typeface="Wingdings 2" pitchFamily="18" charset="2"/>
              <a:buNone/>
            </a:pPr>
            <a:r>
              <a:rPr lang="en-GB" altLang="en-US" sz="3000" smtClean="0">
                <a:latin typeface="Constantia" pitchFamily="18" charset="0"/>
              </a:rPr>
              <a:t>The fundamental principle of human achievement is expressed by Aristotle in the </a:t>
            </a:r>
            <a:r>
              <a:rPr lang="en-GB" altLang="en-US" sz="3000" i="1" smtClean="0">
                <a:latin typeface="Constantia" pitchFamily="18" charset="0"/>
              </a:rPr>
              <a:t>Nichomachean Ethics</a:t>
            </a:r>
            <a:r>
              <a:rPr lang="en-GB" altLang="en-US" sz="3000" smtClean="0">
                <a:latin typeface="Constantia" pitchFamily="18" charset="0"/>
              </a:rPr>
              <a:t> which is shared by philosophers and by psychologists: </a:t>
            </a:r>
          </a:p>
          <a:p>
            <a:pPr marL="0" indent="0" eaLnBrk="1" hangingPunct="1">
              <a:buFont typeface="Wingdings 2" pitchFamily="18" charset="2"/>
              <a:buNone/>
            </a:pPr>
            <a:r>
              <a:rPr lang="en-GB" altLang="en-US" sz="3000" smtClean="0">
                <a:latin typeface="Constantia" pitchFamily="18" charset="0"/>
              </a:rPr>
              <a:t>human beings get pleasure from the exercise of their skills and capabilities since</a:t>
            </a:r>
          </a:p>
          <a:p>
            <a:pPr marL="0" indent="0" eaLnBrk="1" hangingPunct="1">
              <a:buFont typeface="Wingdings 2" pitchFamily="18" charset="2"/>
              <a:buNone/>
            </a:pPr>
            <a:r>
              <a:rPr lang="en-GB" altLang="en-US" sz="3000" smtClean="0">
                <a:latin typeface="Constantia" pitchFamily="18" charset="0"/>
              </a:rPr>
              <a:t>“The pursuit of excellence is as natural as the pursuit of happiness.”</a:t>
            </a:r>
            <a:r>
              <a:rPr lang="en-GB" altLang="en-US" smtClean="0">
                <a:latin typeface="Constantia" pitchFamily="18" charset="0"/>
              </a:rPr>
              <a:t> (Murray 2003).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idx="4294967295"/>
          </p:nvPr>
        </p:nvSpPr>
        <p:spPr>
          <a:xfrm>
            <a:off x="685800" y="2286000"/>
            <a:ext cx="7772400" cy="4191000"/>
          </a:xfrm>
        </p:spPr>
        <p:txBody>
          <a:bodyPr lIns="45720" rIns="45720"/>
          <a:lstStyle/>
          <a:p>
            <a:pPr marL="0" indent="0" eaLnBrk="1" hangingPunct="1">
              <a:buFont typeface="Wingdings 2" pitchFamily="18" charset="2"/>
              <a:buNone/>
            </a:pPr>
            <a:endParaRPr lang="en-GB" altLang="en-US" sz="3000" b="1" smtClean="0">
              <a:latin typeface="Constantia" pitchFamily="18" charset="0"/>
            </a:endParaRPr>
          </a:p>
          <a:p>
            <a:pPr marL="0" indent="0" eaLnBrk="1" hangingPunct="1">
              <a:buFont typeface="Wingdings 2" pitchFamily="18" charset="2"/>
              <a:buNone/>
            </a:pPr>
            <a:r>
              <a:rPr lang="en-GB" altLang="en-US" sz="3000" b="1" smtClean="0">
                <a:latin typeface="Constantia" pitchFamily="18" charset="0"/>
              </a:rPr>
              <a:t>                                  Hume</a:t>
            </a:r>
            <a:r>
              <a:rPr lang="en-GB" altLang="en-US" sz="3000" smtClean="0">
                <a:latin typeface="Constantia" pitchFamily="18" charset="0"/>
              </a:rPr>
              <a:t> affirms that the works of art pass the Test of Time, because they have the capacity to engage deep, permanent aspects of the human personality and will be appreciated over the ages.</a:t>
            </a:r>
            <a:endParaRPr lang="en-US" altLang="en-US" sz="3600" smtClean="0">
              <a:cs typeface="Arial" charset="0"/>
            </a:endParaRPr>
          </a:p>
          <a:p>
            <a:pPr marL="0" indent="0" eaLnBrk="1" hangingPunct="1">
              <a:buFont typeface="Wingdings 2" pitchFamily="18" charset="2"/>
              <a:buNone/>
            </a:pPr>
            <a:endParaRPr lang="en-US" altLang="en-US" sz="3600" smtClean="0">
              <a:cs typeface="Arial" charset="0"/>
            </a:endParaRPr>
          </a:p>
        </p:txBody>
      </p:sp>
      <p:pic>
        <p:nvPicPr>
          <p:cNvPr id="26627" name="Picture 4" descr="ANd9GcRIE0f94ZPUSHMZVpC9cGwTo22ByoNarHDZXIS2VDI6NUZEJcRO8jEl88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65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4294967295"/>
          </p:nvPr>
        </p:nvSpPr>
        <p:spPr>
          <a:xfrm>
            <a:off x="685800" y="838200"/>
            <a:ext cx="7772400" cy="4191000"/>
          </a:xfrm>
        </p:spPr>
        <p:txBody>
          <a:bodyPr lIns="45720" rIns="45720"/>
          <a:lstStyle/>
          <a:p>
            <a:pPr marL="0" indent="0" eaLnBrk="1" hangingPunct="1">
              <a:buFont typeface="Wingdings 2" pitchFamily="18" charset="2"/>
              <a:buNone/>
            </a:pPr>
            <a:r>
              <a:rPr lang="en-GB" altLang="ja-JP" sz="3000" smtClean="0">
                <a:latin typeface="Constantia" pitchFamily="18" charset="0"/>
                <a:ea typeface="ＭＳ Ｐゴシック" charset="-128"/>
              </a:rPr>
              <a:t>Murray (2003) postulates  four conditions for the highest realization of this innate impulse toward excellence. The sources of </a:t>
            </a:r>
            <a:r>
              <a:rPr lang="en-GB" altLang="ja-JP" sz="3000" i="1" smtClean="0">
                <a:latin typeface="Constantia" pitchFamily="18" charset="0"/>
                <a:ea typeface="ＭＳ Ｐゴシック" charset="-128"/>
              </a:rPr>
              <a:t>energy for accomplishment</a:t>
            </a:r>
            <a:r>
              <a:rPr lang="en-GB" altLang="ja-JP" sz="3000" smtClean="0">
                <a:latin typeface="Constantia" pitchFamily="18" charset="0"/>
                <a:ea typeface="ＭＳ Ｐゴシック" charset="-128"/>
              </a:rPr>
              <a:t> are:</a:t>
            </a:r>
          </a:p>
          <a:p>
            <a:pPr marL="0" indent="0" eaLnBrk="1" hangingPunct="1">
              <a:buFont typeface="Wingdings 2" pitchFamily="18" charset="2"/>
              <a:buNone/>
            </a:pPr>
            <a:endParaRPr lang="en-GB" altLang="ja-JP" sz="1200" smtClean="0">
              <a:latin typeface="Constantia" pitchFamily="18" charset="0"/>
              <a:ea typeface="ＭＳ Ｐゴシック" charset="-128"/>
            </a:endParaRPr>
          </a:p>
          <a:p>
            <a:pPr marL="0" indent="0" eaLnBrk="1" hangingPunct="1"/>
            <a:r>
              <a:rPr lang="en-GB" altLang="ja-JP" sz="3000" smtClean="0">
                <a:latin typeface="Constantia" pitchFamily="18" charset="0"/>
                <a:ea typeface="ＭＳ Ｐゴシック" charset="-128"/>
              </a:rPr>
              <a:t>a sense of purpose</a:t>
            </a:r>
          </a:p>
          <a:p>
            <a:pPr marL="0" indent="0" eaLnBrk="1" hangingPunct="1"/>
            <a:r>
              <a:rPr lang="en-GB" altLang="ja-JP" sz="3000" smtClean="0">
                <a:latin typeface="Constantia" pitchFamily="18" charset="0"/>
                <a:ea typeface="ＭＳ Ｐゴシック" charset="-128"/>
              </a:rPr>
              <a:t> personal autonomy</a:t>
            </a:r>
          </a:p>
          <a:p>
            <a:pPr marL="0" indent="0" eaLnBrk="1" hangingPunct="1"/>
            <a:r>
              <a:rPr lang="en-GB" altLang="ja-JP" sz="3000" smtClean="0">
                <a:latin typeface="Constantia" pitchFamily="18" charset="0"/>
                <a:ea typeface="ＭＳ Ｐゴシック" charset="-128"/>
              </a:rPr>
              <a:t>organizing structure</a:t>
            </a:r>
          </a:p>
          <a:p>
            <a:pPr marL="0" indent="0" eaLnBrk="1" hangingPunct="1"/>
            <a:r>
              <a:rPr lang="en-GB" altLang="ja-JP" sz="3000" smtClean="0">
                <a:latin typeface="Constantia" pitchFamily="18" charset="0"/>
                <a:ea typeface="ＭＳ Ｐゴシック" charset="-128"/>
              </a:rPr>
              <a:t> transcendental good</a:t>
            </a:r>
            <a:endParaRPr lang="en-GB" altLang="en-US" sz="3000" smtClean="0">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2"/>
          <p:cNvSpPr>
            <a:spLocks noGrp="1"/>
          </p:cNvSpPr>
          <p:nvPr>
            <p:ph type="body" idx="4294967295"/>
          </p:nvPr>
        </p:nvSpPr>
        <p:spPr>
          <a:xfrm>
            <a:off x="685800" y="838200"/>
            <a:ext cx="7772400" cy="4191000"/>
          </a:xfrm>
        </p:spPr>
        <p:txBody>
          <a:bodyPr lIns="45720" rIns="45720"/>
          <a:lstStyle/>
          <a:p>
            <a:pPr marL="0" indent="0" eaLnBrk="1" hangingPunct="1">
              <a:buFont typeface="Wingdings 2" pitchFamily="18" charset="2"/>
              <a:buNone/>
            </a:pPr>
            <a:r>
              <a:rPr lang="en-GB" altLang="en-US" b="1" i="1" smtClean="0">
                <a:latin typeface="Constantia" pitchFamily="18" charset="0"/>
              </a:rPr>
              <a:t>Purpose</a:t>
            </a:r>
            <a:r>
              <a:rPr lang="en-GB" altLang="en-US" smtClean="0">
                <a:latin typeface="Constantia" pitchFamily="18" charset="0"/>
              </a:rPr>
              <a:t>. Accomplishment “is fostered in a culture in which the most talented people believe that life has a purpose and that the function of life is to fulfil that purpose.” (Murray 2003) </a:t>
            </a:r>
          </a:p>
          <a:p>
            <a:pPr marL="0" indent="0" eaLnBrk="1" hangingPunct="1">
              <a:buFont typeface="Wingdings 2" pitchFamily="18" charset="2"/>
              <a:buNone/>
            </a:pPr>
            <a:r>
              <a:rPr lang="en-GB" altLang="en-US" smtClean="0">
                <a:latin typeface="Constantia" pitchFamily="18" charset="0"/>
              </a:rPr>
              <a:t>Since accomplishment of excellence requires enormous levels of work,  a sense of vocation is needed. It can be a belief that God has called them to a life of scientific or artistic endeavour, or, if they are not religious, in having a sense that they were put on earth to accomplish great things.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idx="4294967295"/>
          </p:nvPr>
        </p:nvSpPr>
        <p:spPr>
          <a:xfrm>
            <a:off x="685800" y="1066800"/>
            <a:ext cx="7772400" cy="4191000"/>
          </a:xfrm>
        </p:spPr>
        <p:txBody>
          <a:bodyPr lIns="45720" rIns="45720"/>
          <a:lstStyle/>
          <a:p>
            <a:pPr marL="0" indent="0" eaLnBrk="1" hangingPunct="1">
              <a:lnSpc>
                <a:spcPct val="90000"/>
              </a:lnSpc>
              <a:buFont typeface="Wingdings 2" pitchFamily="18" charset="2"/>
              <a:buNone/>
            </a:pPr>
            <a:r>
              <a:rPr lang="en-GB" altLang="en-US" sz="2700" b="1" i="1" smtClean="0">
                <a:latin typeface="Constantia" pitchFamily="18" charset="0"/>
              </a:rPr>
              <a:t>Autonomy</a:t>
            </a:r>
            <a:r>
              <a:rPr lang="en-GB" altLang="en-US" sz="2700" b="1" smtClean="0">
                <a:latin typeface="Constantia" pitchFamily="18" charset="0"/>
              </a:rPr>
              <a:t>.</a:t>
            </a:r>
            <a:r>
              <a:rPr lang="en-GB" altLang="en-US" sz="2700" smtClean="0">
                <a:latin typeface="Constantia" pitchFamily="18" charset="0"/>
              </a:rPr>
              <a:t> A culture that “encourages the belief that individuals can act effectively as individuals” will encourage human accomplishment. </a:t>
            </a:r>
          </a:p>
          <a:p>
            <a:pPr marL="0" indent="0" eaLnBrk="1" hangingPunct="1">
              <a:lnSpc>
                <a:spcPct val="90000"/>
              </a:lnSpc>
              <a:buFont typeface="Wingdings 2" pitchFamily="18" charset="2"/>
              <a:buNone/>
            </a:pPr>
            <a:r>
              <a:rPr lang="en-GB" altLang="en-US" sz="2700" smtClean="0">
                <a:latin typeface="Constantia" pitchFamily="18" charset="0"/>
              </a:rPr>
              <a:t>Freedom for the individual and tolerance of non-conformity are positive variables to facilitate achievement. </a:t>
            </a:r>
          </a:p>
          <a:p>
            <a:pPr marL="0" indent="0" eaLnBrk="1" hangingPunct="1">
              <a:lnSpc>
                <a:spcPct val="90000"/>
              </a:lnSpc>
              <a:buFont typeface="Wingdings 2" pitchFamily="18" charset="2"/>
              <a:buNone/>
            </a:pPr>
            <a:r>
              <a:rPr lang="en-GB" altLang="en-US" sz="2700" smtClean="0">
                <a:latin typeface="Constantia" pitchFamily="18" charset="0"/>
              </a:rPr>
              <a:t>Dictatorships and communities that discourage initiative, will have little accomplishments. </a:t>
            </a:r>
          </a:p>
          <a:p>
            <a:pPr marL="0" indent="0" eaLnBrk="1" hangingPunct="1">
              <a:lnSpc>
                <a:spcPct val="90000"/>
              </a:lnSpc>
              <a:buFont typeface="Wingdings 2" pitchFamily="18" charset="2"/>
              <a:buNone/>
            </a:pPr>
            <a:r>
              <a:rPr lang="en-GB" altLang="en-US" sz="2700" smtClean="0">
                <a:latin typeface="Constantia" pitchFamily="18" charset="0"/>
              </a:rPr>
              <a:t>A culture that fosters individuality will produce more creative persons in art and science.</a:t>
            </a:r>
            <a:r>
              <a:rPr lang="en-GB" altLang="en-US" sz="2000" smtClean="0">
                <a:latin typeface="Constantia"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idx="4294967295"/>
          </p:nvPr>
        </p:nvSpPr>
        <p:spPr>
          <a:xfrm>
            <a:off x="685800" y="838200"/>
            <a:ext cx="7772400" cy="4191000"/>
          </a:xfrm>
        </p:spPr>
        <p:txBody>
          <a:bodyPr lIns="45720" rIns="45720"/>
          <a:lstStyle/>
          <a:p>
            <a:pPr marL="0" indent="0" eaLnBrk="1" hangingPunct="1">
              <a:lnSpc>
                <a:spcPct val="80000"/>
              </a:lnSpc>
              <a:buFont typeface="Wingdings 2" pitchFamily="18" charset="2"/>
              <a:buNone/>
            </a:pPr>
            <a:r>
              <a:rPr lang="en-GB" altLang="en-US" sz="2400" b="1" i="1" smtClean="0">
                <a:latin typeface="Constantia" pitchFamily="18" charset="0"/>
              </a:rPr>
              <a:t>Organizing structure</a:t>
            </a:r>
            <a:r>
              <a:rPr lang="en-GB" altLang="en-US" sz="2400" b="1" smtClean="0">
                <a:latin typeface="Constantia" pitchFamily="18" charset="0"/>
              </a:rPr>
              <a:t>.</a:t>
            </a:r>
            <a:r>
              <a:rPr lang="en-GB" altLang="en-US" sz="2400" smtClean="0">
                <a:latin typeface="Constantia" pitchFamily="18" charset="0"/>
              </a:rPr>
              <a:t> “The magnitude and content of a stream of accomplishment in a given domain vary according to the richness and age of the organizing structure.” In the sciences, “the structure from the Renaissance onward has been an evolving scientific method.” In the arts, structures present themselves differently: sonata form, </a:t>
            </a:r>
            <a:r>
              <a:rPr lang="en-GB" altLang="en-US" sz="2400" i="1" smtClean="0">
                <a:latin typeface="Constantia" pitchFamily="18" charset="0"/>
              </a:rPr>
              <a:t>haiku</a:t>
            </a:r>
            <a:r>
              <a:rPr lang="en-GB" altLang="en-US" sz="2400" smtClean="0">
                <a:latin typeface="Constantia" pitchFamily="18" charset="0"/>
              </a:rPr>
              <a:t>, Pointillism, the novel, and the motion picture are all organizing structures. All can be richly elaborated. Some structures allow a limited range of elaboration; others are more allowing for diversity. </a:t>
            </a:r>
          </a:p>
          <a:p>
            <a:pPr marL="0" indent="0" eaLnBrk="1" hangingPunct="1">
              <a:lnSpc>
                <a:spcPct val="80000"/>
              </a:lnSpc>
              <a:buFont typeface="Wingdings 2" pitchFamily="18" charset="2"/>
              <a:buNone/>
            </a:pPr>
            <a:r>
              <a:rPr lang="en-GB" altLang="en-US" sz="2400" smtClean="0">
                <a:latin typeface="Constantia" pitchFamily="18" charset="0"/>
              </a:rPr>
              <a:t>Historical bursts of creative activity are initiated by theories, styles, and techniques and the development of new  instruments, such as the spectroscope in physics or the grand piano in music.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idx="4294967295"/>
          </p:nvPr>
        </p:nvSpPr>
        <p:spPr>
          <a:xfrm>
            <a:off x="685800" y="838200"/>
            <a:ext cx="7772400" cy="4724400"/>
          </a:xfrm>
        </p:spPr>
        <p:txBody>
          <a:bodyPr lIns="45720" rIns="45720"/>
          <a:lstStyle/>
          <a:p>
            <a:pPr marL="0" indent="0" eaLnBrk="1" hangingPunct="1">
              <a:lnSpc>
                <a:spcPct val="80000"/>
              </a:lnSpc>
              <a:buFont typeface="Wingdings 2" pitchFamily="18" charset="2"/>
              <a:buNone/>
            </a:pPr>
            <a:r>
              <a:rPr lang="en-GB" altLang="en-US" sz="2200" b="1" i="1" smtClean="0">
                <a:latin typeface="Constantia" pitchFamily="18" charset="0"/>
              </a:rPr>
              <a:t>Transcendental goods</a:t>
            </a:r>
            <a:r>
              <a:rPr lang="en-GB" altLang="en-US" sz="2200" smtClean="0">
                <a:latin typeface="Constantia" pitchFamily="18" charset="0"/>
              </a:rPr>
              <a:t>. Accomplishment requires “a well-articulated vision of, and use of, the transcendental good relevant to that domain.” </a:t>
            </a:r>
          </a:p>
          <a:p>
            <a:pPr marL="0" indent="0" eaLnBrk="1" hangingPunct="1">
              <a:lnSpc>
                <a:spcPct val="80000"/>
              </a:lnSpc>
              <a:buFont typeface="Wingdings 2" pitchFamily="18" charset="2"/>
              <a:buNone/>
            </a:pPr>
            <a:r>
              <a:rPr lang="en-GB" altLang="en-US" sz="2200" smtClean="0">
                <a:latin typeface="Constantia" pitchFamily="18" charset="0"/>
              </a:rPr>
              <a:t>These values are the true, the good, and the beautiful — the first central to science, the last to art, and the second to both science and art. </a:t>
            </a:r>
          </a:p>
          <a:p>
            <a:pPr marL="0" indent="0" eaLnBrk="1" hangingPunct="1">
              <a:lnSpc>
                <a:spcPct val="80000"/>
              </a:lnSpc>
              <a:buFont typeface="Wingdings 2" pitchFamily="18" charset="2"/>
              <a:buNone/>
            </a:pPr>
            <a:r>
              <a:rPr lang="en-GB" altLang="en-US" sz="2200" smtClean="0">
                <a:latin typeface="Constantia" pitchFamily="18" charset="0"/>
              </a:rPr>
              <a:t>Without a coherent sense of these values to underpin them, science and art will not achieve excellence.</a:t>
            </a:r>
          </a:p>
          <a:p>
            <a:pPr marL="0" indent="0" eaLnBrk="1" hangingPunct="1">
              <a:lnSpc>
                <a:spcPct val="80000"/>
              </a:lnSpc>
              <a:buFont typeface="Wingdings 2" pitchFamily="18" charset="2"/>
              <a:buNone/>
            </a:pPr>
            <a:r>
              <a:rPr lang="en-GB" altLang="en-US" sz="2200" smtClean="0">
                <a:latin typeface="Constantia" pitchFamily="18" charset="0"/>
              </a:rPr>
              <a:t> A culture without a sense that science can reveal truth will never develop a stream of scientific accomplishment; a culture without a sense that beauty is real will never enjoy a great epoch of art, literature, or music: such artistic cultures are likely, as Murray  affirms, to be “arid and ephemeral</a:t>
            </a:r>
            <a:r>
              <a:rPr lang="en-GB" altLang="en-US" sz="1800" smtClean="0">
                <a:latin typeface="Constantia" pitchFamily="18" charset="0"/>
              </a:rPr>
              <a:t>.” </a:t>
            </a:r>
          </a:p>
          <a:p>
            <a:pPr marL="0" indent="0" eaLnBrk="1" hangingPunct="1">
              <a:lnSpc>
                <a:spcPct val="80000"/>
              </a:lnSpc>
              <a:buFont typeface="Wingdings 2" pitchFamily="18" charset="2"/>
              <a:buNone/>
            </a:pPr>
            <a:r>
              <a:rPr lang="en-GB" altLang="ja-JP" sz="2000" smtClean="0">
                <a:latin typeface="Constantia" pitchFamily="18" charset="0"/>
                <a:ea typeface="ＭＳ Ｐゴシック" charset="-128"/>
              </a:rPr>
              <a:t>Galileo, Newton, Einstein, and Darwin in the sciences, Beethoven and Bach in music, Shakespeare and Schiller in literature, Michelangelo etc  in painting</a:t>
            </a:r>
            <a:r>
              <a:rPr lang="it-IT" altLang="ja-JP" sz="2000" smtClean="0">
                <a:latin typeface="Constantia" pitchFamily="18" charset="0"/>
                <a:ea typeface="ＭＳ Ｐゴシック" charset="-128"/>
              </a:rPr>
              <a:t> are among the great achievers of enduring excellence. </a:t>
            </a:r>
            <a:endParaRPr lang="en-GB" altLang="en-US" sz="2000" smtClean="0">
              <a:latin typeface="Constant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idx="4294967295"/>
          </p:nvPr>
        </p:nvSpPr>
        <p:spPr>
          <a:xfrm>
            <a:off x="685800" y="838200"/>
            <a:ext cx="7772400" cy="4724400"/>
          </a:xfrm>
        </p:spPr>
        <p:txBody>
          <a:bodyPr lIns="45720" rIns="45720"/>
          <a:lstStyle/>
          <a:p>
            <a:pPr marL="0" indent="0" eaLnBrk="1" hangingPunct="1">
              <a:buFont typeface="Wingdings 2" pitchFamily="18" charset="2"/>
              <a:buNone/>
            </a:pPr>
            <a:endParaRPr lang="en-GB" altLang="en-US" sz="3200" i="1" smtClean="0">
              <a:latin typeface="Constantia" pitchFamily="18" charset="0"/>
            </a:endParaRPr>
          </a:p>
        </p:txBody>
      </p:sp>
      <p:pic>
        <p:nvPicPr>
          <p:cNvPr id="32771" name="Picture 4" descr="6a00e5520572bb8834017c38831599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idx="1"/>
          </p:nvPr>
        </p:nvSpPr>
        <p:spPr>
          <a:xfrm>
            <a:off x="685800" y="1143000"/>
            <a:ext cx="7772400" cy="4953000"/>
          </a:xfrm>
        </p:spPr>
        <p:txBody>
          <a:bodyPr/>
          <a:lstStyle/>
          <a:p>
            <a:pPr algn="ctr" eaLnBrk="1" hangingPunct="1"/>
            <a:endParaRPr lang="en-US" altLang="en-US" sz="3200" smtClean="0">
              <a:cs typeface="Arial" charset="0"/>
            </a:endParaRPr>
          </a:p>
          <a:p>
            <a:pPr algn="ctr" eaLnBrk="1" hangingPunct="1"/>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6"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NewtonIsa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0"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charles_dar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idx="4294967295"/>
          </p:nvPr>
        </p:nvSpPr>
        <p:spPr>
          <a:xfrm>
            <a:off x="381000" y="381000"/>
            <a:ext cx="8458200" cy="5334000"/>
          </a:xfrm>
        </p:spPr>
        <p:txBody>
          <a:bodyPr lIns="45720" rIns="45720"/>
          <a:lstStyle/>
          <a:p>
            <a:pPr marL="0" indent="0" eaLnBrk="1" hangingPunct="1">
              <a:buFont typeface="Wingdings 2" pitchFamily="18" charset="2"/>
              <a:buNone/>
            </a:pPr>
            <a:r>
              <a:rPr lang="it-IT" altLang="en-US" sz="1800" b="1" smtClean="0">
                <a:latin typeface="Constantia" pitchFamily="18" charset="0"/>
              </a:rPr>
              <a:t>Carl Rogers developed his theory of personality on  how people can become "Fully Functioning" persons. </a:t>
            </a:r>
          </a:p>
          <a:p>
            <a:pPr marL="0" indent="0" eaLnBrk="1" hangingPunct="1">
              <a:buFont typeface="Wingdings 2" pitchFamily="18" charset="2"/>
              <a:buNone/>
            </a:pPr>
            <a:endParaRPr lang="it-IT" altLang="en-US" sz="1200" b="1" smtClean="0">
              <a:latin typeface="Constantia" pitchFamily="18" charset="0"/>
            </a:endParaRPr>
          </a:p>
          <a:p>
            <a:pPr marL="0" indent="0" eaLnBrk="1" hangingPunct="1">
              <a:buFont typeface="Wingdings 2" pitchFamily="18" charset="2"/>
              <a:buNone/>
            </a:pPr>
            <a:r>
              <a:rPr lang="it-IT" altLang="en-US" sz="1800" b="1" smtClean="0">
                <a:latin typeface="Constantia" pitchFamily="18" charset="0"/>
              </a:rPr>
              <a:t>The "Fully Functioning" person according to Rogers is psychologically healthy, open to new experiences and aware of their own feelings and those of others. </a:t>
            </a:r>
          </a:p>
          <a:p>
            <a:pPr marL="0" indent="0" eaLnBrk="1" hangingPunct="1">
              <a:buFont typeface="Wingdings 2" pitchFamily="18" charset="2"/>
              <a:buNone/>
            </a:pPr>
            <a:endParaRPr lang="it-IT" altLang="en-US" sz="1200" b="1" smtClean="0">
              <a:latin typeface="Constantia" pitchFamily="18" charset="0"/>
            </a:endParaRPr>
          </a:p>
          <a:p>
            <a:pPr marL="0" indent="0" eaLnBrk="1" hangingPunct="1">
              <a:buFont typeface="Wingdings 2" pitchFamily="18" charset="2"/>
              <a:buNone/>
            </a:pPr>
            <a:r>
              <a:rPr lang="it-IT" altLang="en-US" sz="1800" b="1" smtClean="0">
                <a:latin typeface="Constantia" pitchFamily="18" charset="0"/>
              </a:rPr>
              <a:t>Fully functioning persons live in the here and now, are fully immersed in their experience , capable of deep contact with their organism, able to symbolize all their experiences without suppressions and distortions and not restricted by conditions of worth or self-concepts.</a:t>
            </a:r>
          </a:p>
          <a:p>
            <a:pPr marL="0" indent="0" eaLnBrk="1" hangingPunct="1">
              <a:buFont typeface="Wingdings 2" pitchFamily="18" charset="2"/>
              <a:buNone/>
            </a:pPr>
            <a:endParaRPr lang="it-IT" altLang="en-US" sz="1200" b="1" smtClean="0">
              <a:latin typeface="Constantia" pitchFamily="18" charset="0"/>
            </a:endParaRPr>
          </a:p>
          <a:p>
            <a:pPr marL="0" indent="0" eaLnBrk="1" hangingPunct="1">
              <a:buFont typeface="Wingdings 2" pitchFamily="18" charset="2"/>
              <a:buNone/>
            </a:pPr>
            <a:r>
              <a:rPr lang="it-IT" altLang="en-US" sz="1800" b="1" smtClean="0">
                <a:latin typeface="Constantia" pitchFamily="18" charset="0"/>
              </a:rPr>
              <a:t>They are not afraid to make decisions based on their own experiences,  they trust their own feelings of doing what is right and are willing to accept the consequences. </a:t>
            </a:r>
          </a:p>
          <a:p>
            <a:pPr marL="0" indent="0" eaLnBrk="1" hangingPunct="1">
              <a:buFont typeface="Wingdings 2" pitchFamily="18" charset="2"/>
              <a:buNone/>
            </a:pPr>
            <a:endParaRPr lang="it-IT" altLang="en-US" sz="1200" b="1" smtClean="0">
              <a:latin typeface="Constantia" pitchFamily="18" charset="0"/>
            </a:endParaRPr>
          </a:p>
          <a:p>
            <a:pPr marL="0" indent="0" eaLnBrk="1" hangingPunct="1">
              <a:buFont typeface="Wingdings 2" pitchFamily="18" charset="2"/>
              <a:buNone/>
            </a:pPr>
            <a:r>
              <a:rPr lang="it-IT" altLang="en-US" sz="1800" b="1" smtClean="0">
                <a:latin typeface="Constantia" pitchFamily="18" charset="0"/>
              </a:rPr>
              <a:t>They accept that life changes and welcome the opportunity to use their creativity in adapting to the changes.</a:t>
            </a:r>
            <a:br>
              <a:rPr lang="it-IT" altLang="en-US" sz="1800" b="1" smtClean="0">
                <a:latin typeface="Constantia" pitchFamily="18" charset="0"/>
              </a:rPr>
            </a:br>
            <a:endParaRPr lang="en-US" altLang="en-US" sz="1800" b="1" smtClean="0">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4"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einste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8"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220px-Beethoven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Bach pictured at the key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544638" y="156368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7" name="HTMLHidden1" r:id="rId3" imgW="914400" imgH="228600"/>
        </mc:Choice>
        <mc:Fallback>
          <p:control name="HTMLHidden1" r:id="rId3" imgW="914400" imgH="228600">
            <p:pic>
              <p:nvPicPr>
                <p:cNvPr id="0" name="HTML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544638" y="1563688"/>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892"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Title page William Shakespeare's First Folio 162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916"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Bust of Schiller by Heinrich Danne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878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idx="4294967295"/>
          </p:nvPr>
        </p:nvSpPr>
        <p:spPr>
          <a:xfrm>
            <a:off x="685800" y="1143000"/>
            <a:ext cx="7772400" cy="4953000"/>
          </a:xfrm>
        </p:spPr>
        <p:txBody>
          <a:bodyPr lIns="45720" rIns="45720"/>
          <a:lstStyle/>
          <a:p>
            <a:pPr marL="0" indent="0" algn="ctr" eaLnBrk="1" hangingPunct="1">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9940"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Michelangelo Buonarro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type="body" idx="4294967295"/>
          </p:nvPr>
        </p:nvSpPr>
        <p:spPr>
          <a:xfrm>
            <a:off x="685800" y="1143000"/>
            <a:ext cx="7772400" cy="4953000"/>
          </a:xfrm>
        </p:spPr>
        <p:txBody>
          <a:bodyPr lIns="45720" rIns="45720"/>
          <a:lstStyle/>
          <a:p>
            <a:pPr marL="0" indent="0" algn="ctr" eaLnBrk="1" hangingPunct="1">
              <a:lnSpc>
                <a:spcPct val="90000"/>
              </a:lnSpc>
              <a:buFont typeface="Wingdings 2" pitchFamily="18" charset="2"/>
              <a:buNone/>
            </a:pPr>
            <a:r>
              <a:rPr lang="en-US" altLang="en-US" sz="3200" smtClean="0">
                <a:cs typeface="Arial" charset="0"/>
              </a:rPr>
              <a:t>Alberto Zucconi </a:t>
            </a:r>
          </a:p>
          <a:p>
            <a:pPr marL="0" indent="0" algn="ctr" eaLnBrk="1" hangingPunct="1">
              <a:lnSpc>
                <a:spcPct val="90000"/>
              </a:lnSpc>
              <a:buFont typeface="Wingdings 2" pitchFamily="18" charset="2"/>
              <a:buNone/>
            </a:pPr>
            <a:r>
              <a:rPr lang="en-US" altLang="en-US" sz="3200" smtClean="0">
                <a:cs typeface="Arial" charset="0"/>
              </a:rPr>
              <a:t>World Academy of Art and Science</a:t>
            </a:r>
          </a:p>
          <a:p>
            <a:pPr marL="0" indent="0" algn="ctr" eaLnBrk="1" hangingPunct="1">
              <a:lnSpc>
                <a:spcPct val="90000"/>
              </a:lnSpc>
              <a:buFont typeface="Wingdings 2" pitchFamily="18" charset="2"/>
              <a:buNone/>
            </a:pPr>
            <a:r>
              <a:rPr lang="en-US" altLang="en-US" sz="3200" smtClean="0">
                <a:cs typeface="Arial" charset="0"/>
              </a:rPr>
              <a:t>www.worldacademy.org</a:t>
            </a:r>
          </a:p>
          <a:p>
            <a:pPr marL="0" indent="0" algn="ctr" eaLnBrk="1" hangingPunct="1">
              <a:lnSpc>
                <a:spcPct val="90000"/>
              </a:lnSpc>
              <a:buFont typeface="Wingdings 2" pitchFamily="18" charset="2"/>
              <a:buNone/>
            </a:pPr>
            <a:r>
              <a:rPr lang="en-US" altLang="en-US" sz="3200" smtClean="0">
                <a:cs typeface="Arial" charset="0"/>
              </a:rPr>
              <a:t>World University Consortium </a:t>
            </a:r>
          </a:p>
          <a:p>
            <a:pPr marL="0" indent="0" algn="ctr" eaLnBrk="1" hangingPunct="1">
              <a:lnSpc>
                <a:spcPct val="90000"/>
              </a:lnSpc>
              <a:buFont typeface="Wingdings 2" pitchFamily="18" charset="2"/>
              <a:buNone/>
            </a:pPr>
            <a:r>
              <a:rPr lang="en-US" altLang="en-US" sz="3200" smtClean="0">
                <a:cs typeface="Arial" charset="0"/>
              </a:rPr>
              <a:t>www.wunicon.org</a:t>
            </a:r>
          </a:p>
          <a:p>
            <a:pPr marL="0" indent="0" algn="ctr" eaLnBrk="1" hangingPunct="1">
              <a:lnSpc>
                <a:spcPct val="90000"/>
              </a:lnSpc>
              <a:buFont typeface="Wingdings 2" pitchFamily="18" charset="2"/>
              <a:buNone/>
            </a:pPr>
            <a:r>
              <a:rPr lang="en-US" altLang="en-US" sz="3200" smtClean="0">
                <a:cs typeface="Arial" charset="0"/>
              </a:rPr>
              <a:t>Person Centered Approach Institute (IACP) </a:t>
            </a:r>
          </a:p>
          <a:p>
            <a:pPr marL="0" indent="0" algn="ctr" eaLnBrk="1" hangingPunct="1">
              <a:lnSpc>
                <a:spcPct val="90000"/>
              </a:lnSpc>
              <a:buFont typeface="Wingdings 2" pitchFamily="18" charset="2"/>
              <a:buNone/>
            </a:pPr>
            <a:r>
              <a:rPr lang="en-US" altLang="en-US" sz="3200" smtClean="0">
                <a:cs typeface="Arial" charset="0"/>
              </a:rPr>
              <a:t>www.iacp.it</a:t>
            </a:r>
          </a:p>
          <a:p>
            <a:pPr marL="0" indent="0" algn="ctr" eaLnBrk="1" hangingPunct="1">
              <a:lnSpc>
                <a:spcPct val="90000"/>
              </a:lnSpc>
              <a:buFont typeface="Wingdings 2" pitchFamily="18" charset="2"/>
              <a:buNone/>
            </a:pPr>
            <a:r>
              <a:rPr lang="en-US" altLang="en-US" sz="3200" smtClean="0">
                <a:cs typeface="Arial" charset="0"/>
              </a:rPr>
              <a:t>azucconi@iacp.it</a:t>
            </a:r>
          </a:p>
          <a:p>
            <a:pPr marL="0" indent="0" algn="ctr" eaLnBrk="1" hangingPunct="1">
              <a:lnSpc>
                <a:spcPct val="90000"/>
              </a:lnSpc>
              <a:buFont typeface="Wingdings 2" pitchFamily="18" charset="2"/>
              <a:buNone/>
            </a:pPr>
            <a:endParaRPr lang="en-US" altLang="en-US" sz="3200" smtClean="0">
              <a:cs typeface="Arial" charset="0"/>
            </a:endParaRPr>
          </a:p>
        </p:txBody>
      </p:sp>
      <p:sp>
        <p:nvSpPr>
          <p:cNvPr id="4" name="Rectangle 3"/>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64"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3341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a:spLocks noGrp="1"/>
          </p:cNvSpPr>
          <p:nvPr>
            <p:ph type="body" idx="4294967295"/>
          </p:nvPr>
        </p:nvSpPr>
        <p:spPr>
          <a:xfrm>
            <a:off x="381000" y="1295400"/>
            <a:ext cx="8458200" cy="5334000"/>
          </a:xfrm>
        </p:spPr>
        <p:txBody>
          <a:bodyPr lIns="45720" rIns="45720"/>
          <a:lstStyle/>
          <a:p>
            <a:pPr marL="0" indent="0" eaLnBrk="1" hangingPunct="1">
              <a:buFont typeface="Wingdings 2" pitchFamily="18" charset="2"/>
              <a:buNone/>
            </a:pPr>
            <a:r>
              <a:rPr lang="en-US" altLang="en-US" sz="2200" b="1" smtClean="0">
                <a:latin typeface="Constantia" pitchFamily="18" charset="0"/>
              </a:rPr>
              <a:t>When Carl Rogers and other founders of Humanistic Psychology started to advance  new holistic/systemic approaches to psychotherapy, the health fields were dominated by  the </a:t>
            </a:r>
            <a:r>
              <a:rPr lang="en-US" altLang="en-US" sz="2200" b="1" smtClean="0">
                <a:solidFill>
                  <a:schemeClr val="hlink"/>
                </a:solidFill>
                <a:latin typeface="Constantia" pitchFamily="18" charset="0"/>
              </a:rPr>
              <a:t>Biomedical Model.  </a:t>
            </a:r>
          </a:p>
          <a:p>
            <a:pPr marL="0" indent="0" eaLnBrk="1" hangingPunct="1">
              <a:buFont typeface="Wingdings 2" pitchFamily="18" charset="2"/>
              <a:buNone/>
            </a:pPr>
            <a:endParaRPr lang="en-US" altLang="en-US" sz="2200" b="1" smtClean="0">
              <a:solidFill>
                <a:schemeClr val="hlink"/>
              </a:solidFill>
              <a:latin typeface="Constantia" pitchFamily="18" charset="0"/>
            </a:endParaRPr>
          </a:p>
          <a:p>
            <a:pPr marL="0" indent="0" eaLnBrk="1" hangingPunct="1">
              <a:buFont typeface="Wingdings 2" pitchFamily="18" charset="2"/>
              <a:buNone/>
            </a:pPr>
            <a:r>
              <a:rPr lang="en-US" altLang="en-US" sz="2200" b="1" smtClean="0">
                <a:latin typeface="Constantia" pitchFamily="18" charset="0"/>
              </a:rPr>
              <a:t>The biomedical model is a </a:t>
            </a:r>
            <a:r>
              <a:rPr lang="en-US" altLang="en-US" sz="2200" b="1" smtClean="0">
                <a:solidFill>
                  <a:schemeClr val="hlink"/>
                </a:solidFill>
                <a:latin typeface="Constantia" pitchFamily="18" charset="0"/>
              </a:rPr>
              <a:t>disease-based paradigm</a:t>
            </a:r>
            <a:r>
              <a:rPr lang="en-US" altLang="en-US" sz="2200" b="1" smtClean="0">
                <a:latin typeface="Constantia" pitchFamily="18" charset="0"/>
              </a:rPr>
              <a:t>, founded upon a </a:t>
            </a:r>
            <a:r>
              <a:rPr lang="en-US" altLang="en-US" sz="2200" b="1" smtClean="0">
                <a:solidFill>
                  <a:schemeClr val="hlink"/>
                </a:solidFill>
                <a:latin typeface="Constantia" pitchFamily="18" charset="0"/>
              </a:rPr>
              <a:t>mechanistic, reductionist view</a:t>
            </a:r>
            <a:endParaRPr lang="en-GB" altLang="en-US" sz="2200" b="1" smtClean="0">
              <a:solidFill>
                <a:schemeClr val="hlink"/>
              </a:solidFill>
              <a:latin typeface="Constantia" pitchFamily="18" charset="0"/>
            </a:endParaRPr>
          </a:p>
          <a:p>
            <a:pPr marL="0" indent="0" eaLnBrk="1" hangingPunct="1">
              <a:buFont typeface="Wingdings 2" pitchFamily="18" charset="2"/>
              <a:buNone/>
            </a:pPr>
            <a:endParaRPr lang="en-US" altLang="en-US" b="1" smtClean="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idx="4294967295"/>
          </p:nvPr>
        </p:nvSpPr>
        <p:spPr>
          <a:xfrm>
            <a:off x="304800" y="914400"/>
            <a:ext cx="8610600" cy="3886200"/>
          </a:xfrm>
        </p:spPr>
        <p:txBody>
          <a:bodyPr lIns="45720" rIns="45720"/>
          <a:lstStyle/>
          <a:p>
            <a:pPr marL="0" indent="0" eaLnBrk="1" hangingPunct="1">
              <a:buFont typeface="Wingdings 2" pitchFamily="18" charset="2"/>
              <a:buNone/>
            </a:pPr>
            <a:r>
              <a:rPr lang="en-US" altLang="en-US" sz="2400" smtClean="0">
                <a:latin typeface="Constantia" pitchFamily="18" charset="0"/>
              </a:rPr>
              <a:t>People experience anxiety when their self-concepts are threatened.</a:t>
            </a:r>
          </a:p>
          <a:p>
            <a:pPr marL="0" indent="0" eaLnBrk="1" hangingPunct="1">
              <a:buFont typeface="Wingdings 2" pitchFamily="18" charset="2"/>
              <a:buNone/>
            </a:pPr>
            <a:r>
              <a:rPr lang="en-US" altLang="en-US" sz="2400" smtClean="0">
                <a:latin typeface="Constantia" pitchFamily="18" charset="0"/>
              </a:rPr>
              <a:t>To protect themselves from anxiety, people distort their experiences  so that they can hold on to their self-concept. </a:t>
            </a:r>
          </a:p>
          <a:p>
            <a:pPr marL="0" indent="0" eaLnBrk="1" hangingPunct="1">
              <a:buFont typeface="Wingdings 2" pitchFamily="18" charset="2"/>
              <a:buNone/>
            </a:pPr>
            <a:r>
              <a:rPr lang="en-US" altLang="en-US" sz="2400" smtClean="0">
                <a:latin typeface="Constantia" pitchFamily="18" charset="0"/>
              </a:rPr>
              <a:t>People who have a high degree of incongruence are likely to feel very anxious because reality continually threatens their self-concepts. </a:t>
            </a:r>
          </a:p>
          <a:p>
            <a:pPr marL="1143000" lvl="2" indent="-228600" eaLnBrk="1" hangingPunct="1">
              <a:buFont typeface="Wingdings 2" pitchFamily="18" charset="2"/>
              <a:buNone/>
            </a:pPr>
            <a:endParaRPr lang="en-US" altLang="en-US" sz="2800"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idx="4294967295"/>
          </p:nvPr>
        </p:nvSpPr>
        <p:spPr>
          <a:xfrm>
            <a:off x="76200" y="152400"/>
            <a:ext cx="8458200" cy="6172200"/>
          </a:xfrm>
        </p:spPr>
        <p:txBody>
          <a:bodyPr lIns="45720" rIns="45720"/>
          <a:lstStyle/>
          <a:p>
            <a:pPr marL="0" indent="0" eaLnBrk="1" hangingPunct="1">
              <a:lnSpc>
                <a:spcPct val="80000"/>
              </a:lnSpc>
              <a:buFont typeface="Wingdings 2" pitchFamily="18" charset="2"/>
              <a:buNone/>
            </a:pPr>
            <a:r>
              <a:rPr lang="en-US" altLang="en-US" sz="1900" b="1" u="sng" smtClean="0">
                <a:latin typeface="Constantia" pitchFamily="18" charset="0"/>
              </a:rPr>
              <a:t>Self-Concept</a:t>
            </a:r>
            <a:r>
              <a:rPr lang="en-US" altLang="en-US" sz="1900" u="sng" smtClean="0">
                <a:latin typeface="Constantia" pitchFamily="18" charset="0"/>
              </a:rPr>
              <a:t>:</a:t>
            </a:r>
            <a:r>
              <a:rPr lang="en-US" altLang="en-US" sz="1900" smtClean="0">
                <a:latin typeface="Constantia" pitchFamily="18" charset="0"/>
              </a:rPr>
              <a:t> A person's perception of themselves is shaped by how others see them. The self is the central construct in this theory. It is based largely on life experiences, social evaluation and the attitude of the individual's significant other. If the individual experiences conditional positive regard from their parents, the individual develops their parents‘ values and conditions of worth. If self-concept is based on the values of the significant other this can give rise to incongruence between self and experience.</a:t>
            </a:r>
            <a:br>
              <a:rPr lang="en-US" altLang="en-US" sz="1900" smtClean="0">
                <a:latin typeface="Constantia" pitchFamily="18" charset="0"/>
              </a:rPr>
            </a:br>
            <a:r>
              <a:rPr lang="en-US" altLang="en-US" sz="1900" smtClean="0">
                <a:latin typeface="Constantia" pitchFamily="18" charset="0"/>
              </a:rPr>
              <a:t/>
            </a:r>
            <a:br>
              <a:rPr lang="en-US" altLang="en-US" sz="1900" smtClean="0">
                <a:latin typeface="Constantia" pitchFamily="18" charset="0"/>
              </a:rPr>
            </a:br>
            <a:r>
              <a:rPr lang="en-US" altLang="en-US" sz="1900" smtClean="0">
                <a:latin typeface="Constantia" pitchFamily="18" charset="0"/>
              </a:rPr>
              <a:t>Self-concept and conditions of worth are linked together and are important. They are guidelines to how people behave towards others because people value their opinion of others above their own. This affects their decision making and can result in them doing things to please others rather than satisfying their own needs. Conditions of worth reduce people's self-confidence, trust in their own feelings and can affect their potential towards self-actualization (Rogers, 1986).</a:t>
            </a:r>
            <a:br>
              <a:rPr lang="en-US" altLang="en-US" sz="1900" smtClean="0">
                <a:latin typeface="Constantia" pitchFamily="18" charset="0"/>
              </a:rPr>
            </a:br>
            <a:endParaRPr lang="en-US" altLang="en-US" sz="1900" smtClean="0">
              <a:latin typeface="Constantia" pitchFamily="18" charset="0"/>
            </a:endParaRPr>
          </a:p>
          <a:p>
            <a:pPr marL="0" indent="0" eaLnBrk="1" hangingPunct="1">
              <a:lnSpc>
                <a:spcPct val="80000"/>
              </a:lnSpc>
              <a:buFont typeface="Wingdings 2" pitchFamily="18" charset="2"/>
              <a:buNone/>
            </a:pPr>
            <a:r>
              <a:rPr lang="en-US" altLang="en-US" sz="1900" b="1" smtClean="0">
                <a:latin typeface="Constantia" pitchFamily="18" charset="0"/>
              </a:rPr>
              <a:t>The Development of Incongruence between Self and Experience</a:t>
            </a:r>
            <a:r>
              <a:rPr lang="en-US" altLang="en-US" sz="1900" smtClean="0">
                <a:latin typeface="Constantia" pitchFamily="18" charset="0"/>
              </a:rPr>
              <a:t> </a:t>
            </a:r>
          </a:p>
          <a:p>
            <a:pPr marL="0" indent="0" eaLnBrk="1" hangingPunct="1">
              <a:lnSpc>
                <a:spcPct val="80000"/>
              </a:lnSpc>
              <a:buFont typeface="Wingdings 2" pitchFamily="18" charset="2"/>
              <a:buNone/>
            </a:pPr>
            <a:r>
              <a:rPr lang="en-US" altLang="en-US" sz="1900" smtClean="0">
                <a:latin typeface="Constantia" pitchFamily="18" charset="0"/>
              </a:rPr>
              <a:t>The need for self-regard or approval is relevant. Children are influenced by their parents and strive for their approval by doing things to please them which make them feel more loved. However, if their behavior does not meet with their approval they feel less loved. They may then experience incongruence between self and experience and this may lead to psychological maladjustment hindering personal growth towards self-actualization. </a:t>
            </a:r>
            <a:br>
              <a:rPr lang="en-US" altLang="en-US" sz="1900" smtClean="0">
                <a:latin typeface="Constantia" pitchFamily="18" charset="0"/>
              </a:rPr>
            </a:br>
            <a:endParaRPr lang="en-US" altLang="en-US" sz="1900" smtClean="0">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a:spLocks noGrp="1"/>
          </p:cNvSpPr>
          <p:nvPr>
            <p:ph type="body" idx="4294967295"/>
          </p:nvPr>
        </p:nvSpPr>
        <p:spPr>
          <a:xfrm>
            <a:off x="457200" y="381000"/>
            <a:ext cx="8305800" cy="4800600"/>
          </a:xfrm>
        </p:spPr>
        <p:txBody>
          <a:bodyPr lIns="45720" rIns="45720"/>
          <a:lstStyle/>
          <a:p>
            <a:pPr marL="0" indent="0" eaLnBrk="1" hangingPunct="1">
              <a:buFont typeface="Wingdings 2" pitchFamily="18" charset="2"/>
              <a:buNone/>
            </a:pPr>
            <a:r>
              <a:rPr lang="en-US" altLang="en-US" sz="2400" smtClean="0">
                <a:latin typeface="Constantia" pitchFamily="18" charset="0"/>
              </a:rPr>
              <a:t>Carl Rogers challenged his colleagues to ask themselves if they were aware of the social construction they were creating actively with each client or patient. </a:t>
            </a:r>
          </a:p>
          <a:p>
            <a:pPr marL="0" indent="0" eaLnBrk="1" hangingPunct="1">
              <a:buFont typeface="Wingdings 2" pitchFamily="18" charset="2"/>
              <a:buNone/>
            </a:pPr>
            <a:endParaRPr lang="en-US" altLang="en-US" sz="800" smtClean="0">
              <a:latin typeface="Constantia" pitchFamily="18" charset="0"/>
            </a:endParaRPr>
          </a:p>
          <a:p>
            <a:pPr marL="0" indent="0" eaLnBrk="1" hangingPunct="1">
              <a:buFont typeface="Wingdings 2" pitchFamily="18" charset="2"/>
              <a:buNone/>
            </a:pPr>
            <a:r>
              <a:rPr lang="en-US" altLang="en-US" sz="2400" smtClean="0">
                <a:latin typeface="Constantia" pitchFamily="18" charset="0"/>
              </a:rPr>
              <a:t>Rogers’ work contained the implicit challenging question:  </a:t>
            </a:r>
          </a:p>
          <a:p>
            <a:pPr marL="0" indent="0" eaLnBrk="1" hangingPunct="1">
              <a:buFont typeface="Wingdings 2" pitchFamily="18" charset="2"/>
              <a:buNone/>
            </a:pPr>
            <a:r>
              <a:rPr lang="en-US" altLang="en-US" sz="2400" smtClean="0">
                <a:latin typeface="Constantia" pitchFamily="18" charset="0"/>
              </a:rPr>
              <a:t>As helping professionals, are we part of the solution or are we part of the problem?   </a:t>
            </a:r>
          </a:p>
          <a:p>
            <a:pPr marL="0" indent="0" eaLnBrk="1" hangingPunct="1">
              <a:buFont typeface="Wingdings 2" pitchFamily="18" charset="2"/>
              <a:buNone/>
            </a:pPr>
            <a:r>
              <a:rPr lang="en-US" altLang="en-US" sz="2400" smtClean="0">
                <a:latin typeface="Constantia" pitchFamily="18" charset="0"/>
              </a:rPr>
              <a:t>It was a relevant  contribution during his time and is still very important nowadays. </a:t>
            </a:r>
          </a:p>
          <a:p>
            <a:pPr marL="0" indent="0" eaLnBrk="1" hangingPunct="1">
              <a:buFont typeface="Wingdings 2" pitchFamily="18" charset="2"/>
              <a:buNone/>
            </a:pPr>
            <a:r>
              <a:rPr lang="en-US" altLang="en-US" sz="2400" smtClean="0">
                <a:latin typeface="Constantia" pitchFamily="18" charset="0"/>
              </a:rPr>
              <a:t>Rogers  stated that labeling people who were asking for help as “patients,” and framing them with psychopathological labels, would contribute to their problems, not to solutions. He recognized that such socially constructed labels automatically would put people in a passive, dependent role, and would risk the creation of  self-fulfilling prophecies.</a:t>
            </a:r>
          </a:p>
          <a:p>
            <a:pPr marL="0" indent="0" eaLnBrk="1" hangingPunct="1">
              <a:buFont typeface="Wingdings 2" pitchFamily="18" charset="2"/>
              <a:buNone/>
            </a:pPr>
            <a:endParaRPr lang="en-US" altLang="en-US" sz="2400" smtClean="0">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4294967295"/>
          </p:nvPr>
        </p:nvSpPr>
        <p:spPr>
          <a:xfrm>
            <a:off x="304800" y="914400"/>
            <a:ext cx="8534400" cy="4419600"/>
          </a:xfrm>
        </p:spPr>
        <p:txBody>
          <a:bodyPr lIns="45720" rIns="45720"/>
          <a:lstStyle/>
          <a:p>
            <a:pPr marL="0" indent="0" eaLnBrk="1" hangingPunct="1">
              <a:lnSpc>
                <a:spcPct val="90000"/>
              </a:lnSpc>
              <a:buFont typeface="Wingdings 2" pitchFamily="18" charset="2"/>
              <a:buNone/>
            </a:pPr>
            <a:r>
              <a:rPr lang="en-US" altLang="en-US" smtClean="0">
                <a:latin typeface="Constantia" pitchFamily="18" charset="0"/>
              </a:rPr>
              <a:t>The Epistemology of  Carl Rogers is grounded in trust of human nature. </a:t>
            </a:r>
          </a:p>
          <a:p>
            <a:pPr marL="0" indent="0" eaLnBrk="1" hangingPunct="1">
              <a:lnSpc>
                <a:spcPct val="90000"/>
              </a:lnSpc>
              <a:buFont typeface="Wingdings 2" pitchFamily="18" charset="2"/>
              <a:buNone/>
            </a:pPr>
            <a:r>
              <a:rPr lang="en-US" altLang="en-US" smtClean="0">
                <a:latin typeface="Constantia" pitchFamily="18" charset="0"/>
              </a:rPr>
              <a:t>He viewed congruence as an essential source of knowledge, and emphasized the ultimate reliability of a congruent human organism’s self-experience.  </a:t>
            </a:r>
          </a:p>
          <a:p>
            <a:pPr marL="0" indent="0" eaLnBrk="1" hangingPunct="1">
              <a:lnSpc>
                <a:spcPct val="90000"/>
              </a:lnSpc>
              <a:buFont typeface="Wingdings 2" pitchFamily="18" charset="2"/>
              <a:buNone/>
            </a:pPr>
            <a:endParaRPr lang="en-US" altLang="en-US" i="1" smtClean="0">
              <a:latin typeface="Constantia" pitchFamily="18" charset="0"/>
            </a:endParaRPr>
          </a:p>
          <a:p>
            <a:pPr marL="0" indent="0" eaLnBrk="1" hangingPunct="1">
              <a:lnSpc>
                <a:spcPct val="90000"/>
              </a:lnSpc>
              <a:buFont typeface="Wingdings 2" pitchFamily="18" charset="2"/>
              <a:buNone/>
            </a:pPr>
            <a:r>
              <a:rPr lang="en-US" altLang="en-US" i="1" smtClean="0">
                <a:latin typeface="Constantia" pitchFamily="18" charset="0"/>
              </a:rPr>
              <a:t>…not as a scientist to an object of study, but as a person to a person. He feels this client to be a person of self-worth; of value no matter what his condition, his behavior or his feelings. He respects him for what he is, and accepts him as he is, with his potentialities.  </a:t>
            </a:r>
            <a:r>
              <a:rPr lang="en-US" altLang="en-US" smtClean="0">
                <a:latin typeface="Constantia" pitchFamily="18" charset="0"/>
              </a:rPr>
              <a:t>(Rogers, 1965, p.22)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idx="4294967295"/>
          </p:nvPr>
        </p:nvSpPr>
        <p:spPr>
          <a:xfrm>
            <a:off x="304800" y="990600"/>
            <a:ext cx="8458200" cy="4114800"/>
          </a:xfrm>
        </p:spPr>
        <p:txBody>
          <a:bodyPr lIns="45720" rIns="45720"/>
          <a:lstStyle/>
          <a:p>
            <a:pPr marL="1143000" lvl="2" indent="-228600">
              <a:spcBef>
                <a:spcPct val="0"/>
              </a:spcBef>
              <a:buClrTx/>
              <a:buSzTx/>
              <a:buFontTx/>
              <a:buNone/>
            </a:pPr>
            <a:r>
              <a:rPr lang="en-US" altLang="en-US" sz="2500" smtClean="0">
                <a:latin typeface="Constantia" pitchFamily="18" charset="0"/>
              </a:rPr>
              <a:t>	Every approach to health should be based on a view of human nature. If we compare an anatomic table based on allopathic medicine with one based on traditional Chinese medicine the different underlying views of human nature are clear. Likewise, every approach in the helping professions is based on a specific vision of human nature, which in turn is based on values. Those values determine the politics of the helping relationship and influence outcomes.</a:t>
            </a:r>
            <a:r>
              <a:rPr lang="it-IT" altLang="en-US" sz="2500" smtClean="0">
                <a:latin typeface="Constantia" pitchFamily="18" charset="0"/>
              </a:rPr>
              <a:t> </a:t>
            </a:r>
            <a:endParaRPr lang="en-US" altLang="en-US" sz="2500" smtClean="0">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1038</TotalTime>
  <Words>1592</Words>
  <Application>Microsoft Office PowerPoint</Application>
  <PresentationFormat>On-screen Show (4:3)</PresentationFormat>
  <Paragraphs>107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Wingdings 2</vt:lpstr>
      <vt:lpstr>Calibri</vt:lpstr>
      <vt:lpstr>Constantia</vt:lpstr>
      <vt:lpstr>ＭＳ Ｐゴシック</vt:lpstr>
      <vt:lpstr>4_Flow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Ranganayaki Somaskandan</cp:lastModifiedBy>
  <cp:revision>129</cp:revision>
  <dcterms:created xsi:type="dcterms:W3CDTF">2012-06-04T15:12:07Z</dcterms:created>
  <dcterms:modified xsi:type="dcterms:W3CDTF">2014-09-08T12:29:44Z</dcterms:modified>
</cp:coreProperties>
</file>