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sldIdLst>
    <p:sldId id="256" r:id="rId2"/>
    <p:sldId id="292" r:id="rId3"/>
    <p:sldId id="397" r:id="rId4"/>
    <p:sldId id="396" r:id="rId5"/>
    <p:sldId id="370" r:id="rId6"/>
    <p:sldId id="372" r:id="rId7"/>
    <p:sldId id="368" r:id="rId8"/>
    <p:sldId id="374" r:id="rId9"/>
    <p:sldId id="330" r:id="rId10"/>
    <p:sldId id="388" r:id="rId11"/>
    <p:sldId id="361" r:id="rId12"/>
    <p:sldId id="364" r:id="rId13"/>
    <p:sldId id="362" r:id="rId14"/>
    <p:sldId id="363" r:id="rId15"/>
    <p:sldId id="383" r:id="rId16"/>
    <p:sldId id="395" r:id="rId17"/>
    <p:sldId id="394" r:id="rId18"/>
    <p:sldId id="390" r:id="rId19"/>
    <p:sldId id="380" r:id="rId20"/>
    <p:sldId id="381" r:id="rId21"/>
    <p:sldId id="382" r:id="rId22"/>
    <p:sldId id="378" r:id="rId23"/>
    <p:sldId id="379" r:id="rId24"/>
    <p:sldId id="377" r:id="rId25"/>
    <p:sldId id="331" r:id="rId26"/>
    <p:sldId id="332" r:id="rId27"/>
    <p:sldId id="358" r:id="rId28"/>
    <p:sldId id="347" r:id="rId29"/>
    <p:sldId id="348" r:id="rId30"/>
    <p:sldId id="349" r:id="rId31"/>
    <p:sldId id="350" r:id="rId32"/>
    <p:sldId id="355" r:id="rId33"/>
    <p:sldId id="352" r:id="rId34"/>
    <p:sldId id="357" r:id="rId35"/>
    <p:sldId id="392" r:id="rId36"/>
    <p:sldId id="391" r:id="rId37"/>
    <p:sldId id="353" r:id="rId38"/>
    <p:sldId id="354" r:id="rId39"/>
    <p:sldId id="340" r:id="rId40"/>
    <p:sldId id="393" r:id="rId41"/>
    <p:sldId id="399" r:id="rId42"/>
    <p:sldId id="384" r:id="rId43"/>
    <p:sldId id="398" r:id="rId44"/>
    <p:sldId id="400" r:id="rId45"/>
  </p:sldIdLst>
  <p:sldSz cx="9906000" cy="6858000" type="A4"/>
  <p:notesSz cx="6888163" cy="9623425"/>
  <p:defaultTextStyle>
    <a:defPPr>
      <a:defRPr lang="en-US"/>
    </a:defPPr>
    <a:lvl1pPr algn="just"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just"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just"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just"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just"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FF99FF"/>
    <a:srgbClr val="CC66FF"/>
    <a:srgbClr val="CCFFFF"/>
    <a:srgbClr val="CCECFF"/>
    <a:srgbClr val="FF0000"/>
    <a:srgbClr val="66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61" autoAdjust="0"/>
  </p:normalViewPr>
  <p:slideViewPr>
    <p:cSldViewPr snapToGrid="0">
      <p:cViewPr>
        <p:scale>
          <a:sx n="81" d="100"/>
          <a:sy n="81" d="100"/>
        </p:scale>
        <p:origin x="-864" y="48"/>
      </p:cViewPr>
      <p:guideLst>
        <p:guide orient="horz" pos="2143"/>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2"/>
    </p:cViewPr>
  </p:sorterViewPr>
  <p:notesViewPr>
    <p:cSldViewPr snapToGrid="0">
      <p:cViewPr varScale="1">
        <p:scale>
          <a:sx n="54" d="100"/>
          <a:sy n="54" d="100"/>
        </p:scale>
        <p:origin x="-1764" y="-102"/>
      </p:cViewPr>
      <p:guideLst>
        <p:guide orient="horz" pos="3031"/>
        <p:guide pos="216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157699" name="Rectangle 3"/>
          <p:cNvSpPr>
            <a:spLocks noGrp="1" noChangeArrowheads="1"/>
          </p:cNvSpPr>
          <p:nvPr>
            <p:ph type="dt" idx="1"/>
          </p:nvPr>
        </p:nvSpPr>
        <p:spPr bwMode="auto">
          <a:xfrm>
            <a:off x="3902075"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7108" name="Rectangle 4"/>
          <p:cNvSpPr>
            <a:spLocks noRot="1" noChangeArrowheads="1" noTextEdit="1"/>
          </p:cNvSpPr>
          <p:nvPr>
            <p:ph type="sldImg" idx="2"/>
          </p:nvPr>
        </p:nvSpPr>
        <p:spPr bwMode="auto">
          <a:xfrm>
            <a:off x="838200" y="722313"/>
            <a:ext cx="5211763" cy="3608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701" name="Rectangle 5"/>
          <p:cNvSpPr>
            <a:spLocks noGrp="1" noChangeArrowheads="1"/>
          </p:cNvSpPr>
          <p:nvPr>
            <p:ph type="body" sz="quarter" idx="3"/>
          </p:nvPr>
        </p:nvSpPr>
        <p:spPr bwMode="auto">
          <a:xfrm>
            <a:off x="688975" y="4570413"/>
            <a:ext cx="5510213" cy="4330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p>
        </p:txBody>
      </p:sp>
      <p:sp>
        <p:nvSpPr>
          <p:cNvPr id="157702" name="Rectangle 6"/>
          <p:cNvSpPr>
            <a:spLocks noGrp="1" noChangeArrowheads="1"/>
          </p:cNvSpPr>
          <p:nvPr>
            <p:ph type="ftr" sz="quarter" idx="4"/>
          </p:nvPr>
        </p:nvSpPr>
        <p:spPr bwMode="auto">
          <a:xfrm>
            <a:off x="0" y="9140825"/>
            <a:ext cx="2984500"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157703" name="Rectangle 7"/>
          <p:cNvSpPr>
            <a:spLocks noGrp="1" noChangeArrowheads="1"/>
          </p:cNvSpPr>
          <p:nvPr>
            <p:ph type="sldNum" sz="quarter" idx="5"/>
          </p:nvPr>
        </p:nvSpPr>
        <p:spPr bwMode="auto">
          <a:xfrm>
            <a:off x="3902075" y="9140825"/>
            <a:ext cx="2984500" cy="481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ECA796-10C6-42D7-89B9-42726D64C412}" type="slidenum">
              <a:rPr lang="en-US"/>
              <a:pPr>
                <a:defRPr/>
              </a:pPr>
              <a:t>‹#›</a:t>
            </a:fld>
            <a:endParaRPr lang="en-US"/>
          </a:p>
        </p:txBody>
      </p:sp>
    </p:spTree>
    <p:extLst>
      <p:ext uri="{BB962C8B-B14F-4D97-AF65-F5344CB8AC3E}">
        <p14:creationId xmlns:p14="http://schemas.microsoft.com/office/powerpoint/2010/main" val="22901317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F144B58-1D26-4C9A-BF49-8A47B7C5DF70}" type="slidenum">
              <a:rPr lang="it-IT"/>
              <a:pPr>
                <a:defRPr/>
              </a:pPr>
              <a:t>‹#›</a:t>
            </a:fld>
            <a:endParaRPr lang="it-IT"/>
          </a:p>
        </p:txBody>
      </p:sp>
    </p:spTree>
    <p:extLst>
      <p:ext uri="{BB962C8B-B14F-4D97-AF65-F5344CB8AC3E}">
        <p14:creationId xmlns:p14="http://schemas.microsoft.com/office/powerpoint/2010/main" val="386203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A2A320C-CEBF-4525-B8E3-F25C92539331}" type="slidenum">
              <a:rPr lang="it-IT"/>
              <a:pPr>
                <a:defRPr/>
              </a:pPr>
              <a:t>‹#›</a:t>
            </a:fld>
            <a:endParaRPr lang="it-IT"/>
          </a:p>
        </p:txBody>
      </p:sp>
    </p:spTree>
    <p:extLst>
      <p:ext uri="{BB962C8B-B14F-4D97-AF65-F5344CB8AC3E}">
        <p14:creationId xmlns:p14="http://schemas.microsoft.com/office/powerpoint/2010/main" val="145907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742950" y="609600"/>
            <a:ext cx="6162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918A491-53EC-4D2C-8E84-0CFED9825236}" type="slidenum">
              <a:rPr lang="it-IT"/>
              <a:pPr>
                <a:defRPr/>
              </a:pPr>
              <a:t>‹#›</a:t>
            </a:fld>
            <a:endParaRPr lang="it-IT"/>
          </a:p>
        </p:txBody>
      </p:sp>
    </p:spTree>
    <p:extLst>
      <p:ext uri="{BB962C8B-B14F-4D97-AF65-F5344CB8AC3E}">
        <p14:creationId xmlns:p14="http://schemas.microsoft.com/office/powerpoint/2010/main" val="2897489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FF3351B-786E-40FC-A67C-7EDCF8592D55}" type="slidenum">
              <a:rPr lang="it-IT"/>
              <a:pPr>
                <a:defRPr/>
              </a:pPr>
              <a:t>‹#›</a:t>
            </a:fld>
            <a:endParaRPr lang="it-IT"/>
          </a:p>
        </p:txBody>
      </p:sp>
    </p:spTree>
    <p:extLst>
      <p:ext uri="{BB962C8B-B14F-4D97-AF65-F5344CB8AC3E}">
        <p14:creationId xmlns:p14="http://schemas.microsoft.com/office/powerpoint/2010/main" val="151741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CC03EB0-B6A4-4DB6-B09C-2DD26F43DA9D}" type="slidenum">
              <a:rPr lang="it-IT"/>
              <a:pPr>
                <a:defRPr/>
              </a:pPr>
              <a:t>‹#›</a:t>
            </a:fld>
            <a:endParaRPr lang="it-IT"/>
          </a:p>
        </p:txBody>
      </p:sp>
    </p:spTree>
    <p:extLst>
      <p:ext uri="{BB962C8B-B14F-4D97-AF65-F5344CB8AC3E}">
        <p14:creationId xmlns:p14="http://schemas.microsoft.com/office/powerpoint/2010/main" val="213458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2DCD3D4-CB91-40BD-9BD3-ACDB97DBC07F}" type="slidenum">
              <a:rPr lang="it-IT"/>
              <a:pPr>
                <a:defRPr/>
              </a:pPr>
              <a:t>‹#›</a:t>
            </a:fld>
            <a:endParaRPr lang="it-IT"/>
          </a:p>
        </p:txBody>
      </p:sp>
    </p:spTree>
    <p:extLst>
      <p:ext uri="{BB962C8B-B14F-4D97-AF65-F5344CB8AC3E}">
        <p14:creationId xmlns:p14="http://schemas.microsoft.com/office/powerpoint/2010/main" val="313828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431372E3-2A91-40D8-8711-71BB0B31FABC}" type="slidenum">
              <a:rPr lang="it-IT"/>
              <a:pPr>
                <a:defRPr/>
              </a:pPr>
              <a:t>‹#›</a:t>
            </a:fld>
            <a:endParaRPr lang="it-IT"/>
          </a:p>
        </p:txBody>
      </p:sp>
    </p:spTree>
    <p:extLst>
      <p:ext uri="{BB962C8B-B14F-4D97-AF65-F5344CB8AC3E}">
        <p14:creationId xmlns:p14="http://schemas.microsoft.com/office/powerpoint/2010/main" val="707756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24A21D1-2BDB-40AE-BC58-9C67CD1CF972}" type="slidenum">
              <a:rPr lang="it-IT"/>
              <a:pPr>
                <a:defRPr/>
              </a:pPr>
              <a:t>‹#›</a:t>
            </a:fld>
            <a:endParaRPr lang="it-IT"/>
          </a:p>
        </p:txBody>
      </p:sp>
    </p:spTree>
    <p:extLst>
      <p:ext uri="{BB962C8B-B14F-4D97-AF65-F5344CB8AC3E}">
        <p14:creationId xmlns:p14="http://schemas.microsoft.com/office/powerpoint/2010/main" val="165218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1A442B0E-6082-431D-BA32-A80784DC0EB0}" type="slidenum">
              <a:rPr lang="it-IT"/>
              <a:pPr>
                <a:defRPr/>
              </a:pPr>
              <a:t>‹#›</a:t>
            </a:fld>
            <a:endParaRPr lang="it-IT"/>
          </a:p>
        </p:txBody>
      </p:sp>
    </p:spTree>
    <p:extLst>
      <p:ext uri="{BB962C8B-B14F-4D97-AF65-F5344CB8AC3E}">
        <p14:creationId xmlns:p14="http://schemas.microsoft.com/office/powerpoint/2010/main" val="37469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0049BA9-0819-4005-9E68-FA72BB7ED299}" type="slidenum">
              <a:rPr lang="it-IT"/>
              <a:pPr>
                <a:defRPr/>
              </a:pPr>
              <a:t>‹#›</a:t>
            </a:fld>
            <a:endParaRPr lang="it-IT"/>
          </a:p>
        </p:txBody>
      </p:sp>
    </p:spTree>
    <p:extLst>
      <p:ext uri="{BB962C8B-B14F-4D97-AF65-F5344CB8AC3E}">
        <p14:creationId xmlns:p14="http://schemas.microsoft.com/office/powerpoint/2010/main" val="160292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A437100-D7DC-458F-91A4-6CEA44EE8088}" type="slidenum">
              <a:rPr lang="it-IT"/>
              <a:pPr>
                <a:defRPr/>
              </a:pPr>
              <a:t>‹#›</a:t>
            </a:fld>
            <a:endParaRPr lang="it-IT"/>
          </a:p>
        </p:txBody>
      </p:sp>
    </p:spTree>
    <p:extLst>
      <p:ext uri="{BB962C8B-B14F-4D97-AF65-F5344CB8AC3E}">
        <p14:creationId xmlns:p14="http://schemas.microsoft.com/office/powerpoint/2010/main" val="92510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Fare clic per modificare lo stile del titolo dello schema</a:t>
            </a:r>
          </a:p>
        </p:txBody>
      </p:sp>
      <p:sp>
        <p:nvSpPr>
          <p:cNvPr id="1027" name="Rectangle 3"/>
          <p:cNvSpPr>
            <a:spLocks noGrp="1" noChangeArrowheads="1"/>
          </p:cNvSpPr>
          <p:nvPr>
            <p:ph type="body" idx="1"/>
          </p:nvPr>
        </p:nvSpPr>
        <p:spPr bwMode="auto">
          <a:xfrm>
            <a:off x="742950" y="1981200"/>
            <a:ext cx="8420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Fare clic per modificare gli stili del testo dello schema</a:t>
            </a:r>
          </a:p>
          <a:p>
            <a:pPr lvl="1"/>
            <a:r>
              <a:rPr lang="en-US" altLang="en-US" smtClean="0"/>
              <a:t>Secondo livello</a:t>
            </a:r>
          </a:p>
          <a:p>
            <a:pPr lvl="2"/>
            <a:r>
              <a:rPr lang="en-US" altLang="en-US" smtClean="0"/>
              <a:t>Terzo livello</a:t>
            </a:r>
          </a:p>
          <a:p>
            <a:pPr lvl="3"/>
            <a:r>
              <a:rPr lang="en-US" altLang="en-US" smtClean="0"/>
              <a:t>Quarto livello</a:t>
            </a:r>
          </a:p>
          <a:p>
            <a:pPr lvl="4"/>
            <a:r>
              <a:rPr lang="en-US" altLang="en-US" smtClean="0"/>
              <a:t>Quinto livello</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it-IT"/>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AFB33D4-5D21-47AA-A8BE-B156BCC08B06}" type="slidenum">
              <a:rPr lang="it-IT"/>
              <a:pPr>
                <a:defRPr/>
              </a:pPr>
              <a:t>‹#›</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9"/>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2051" name="Rectangle 48"/>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2052" name="Picture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1"/>
          <p:cNvSpPr txBox="1">
            <a:spLocks noChangeArrowheads="1"/>
          </p:cNvSpPr>
          <p:nvPr/>
        </p:nvSpPr>
        <p:spPr bwMode="auto">
          <a:xfrm>
            <a:off x="687388" y="893763"/>
            <a:ext cx="87122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endParaRPr lang="it-IT" altLang="en-US" sz="2400" b="1">
              <a:solidFill>
                <a:schemeClr val="accent2"/>
              </a:solidFill>
            </a:endParaRPr>
          </a:p>
          <a:p>
            <a:pPr algn="ctr">
              <a:spcBef>
                <a:spcPct val="0"/>
              </a:spcBef>
              <a:buFontTx/>
              <a:buNone/>
            </a:pPr>
            <a:r>
              <a:rPr lang="en-US" altLang="en-US" sz="4000" b="1">
                <a:solidFill>
                  <a:schemeClr val="accent2"/>
                </a:solidFill>
              </a:rPr>
              <a:t>The power of individual and sociocultural narratives </a:t>
            </a:r>
          </a:p>
          <a:p>
            <a:pPr algn="ctr">
              <a:spcBef>
                <a:spcPct val="0"/>
              </a:spcBef>
              <a:buFontTx/>
              <a:buNone/>
            </a:pPr>
            <a:r>
              <a:rPr lang="en-US" altLang="en-US" sz="4000" b="1">
                <a:solidFill>
                  <a:schemeClr val="accent2"/>
                </a:solidFill>
              </a:rPr>
              <a:t> </a:t>
            </a:r>
          </a:p>
          <a:p>
            <a:pPr algn="ctr">
              <a:spcBef>
                <a:spcPct val="0"/>
              </a:spcBef>
              <a:buFontTx/>
              <a:buNone/>
            </a:pPr>
            <a:r>
              <a:rPr lang="en-GB" altLang="en-US" sz="3600" b="1"/>
              <a:t>Alberto Zucconi</a:t>
            </a:r>
          </a:p>
          <a:p>
            <a:pPr algn="ctr">
              <a:spcBef>
                <a:spcPct val="0"/>
              </a:spcBef>
              <a:buFontTx/>
              <a:buNone/>
            </a:pPr>
            <a:r>
              <a:rPr lang="en-GB" altLang="en-US" sz="2800" b="1"/>
              <a:t>World Academy of Art and Science (WAAS)</a:t>
            </a:r>
          </a:p>
          <a:p>
            <a:pPr algn="ctr">
              <a:spcBef>
                <a:spcPct val="0"/>
              </a:spcBef>
              <a:buFontTx/>
              <a:buNone/>
            </a:pPr>
            <a:r>
              <a:rPr lang="en-GB" altLang="en-US" sz="2800" b="1"/>
              <a:t>World University Consortium (WUC)</a:t>
            </a:r>
          </a:p>
          <a:p>
            <a:pPr algn="ctr">
              <a:spcBef>
                <a:spcPct val="0"/>
              </a:spcBef>
              <a:buFontTx/>
              <a:buNone/>
            </a:pPr>
            <a:r>
              <a:rPr lang="en-GB" altLang="en-US" sz="2800" b="1"/>
              <a:t>Istituto dell’Approccio Centrato sulla Persona (IACP)</a:t>
            </a:r>
            <a:endParaRPr lang="it-IT" altLang="en-US" sz="2400" b="1">
              <a:solidFill>
                <a:schemeClr val="accent2"/>
              </a:solidFill>
            </a:endParaRPr>
          </a:p>
          <a:p>
            <a:pPr algn="ctr">
              <a:spcBef>
                <a:spcPct val="50000"/>
              </a:spcBef>
              <a:buFontTx/>
              <a:buNone/>
            </a:pPr>
            <a:r>
              <a:rPr lang="it-IT" altLang="en-US" sz="3600" b="1"/>
              <a:t>IUC, August 28, 2014, Dubrovnik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47688" y="793750"/>
            <a:ext cx="8872537"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just">
              <a:spcBef>
                <a:spcPct val="0"/>
              </a:spcBef>
              <a:buFontTx/>
              <a:buNone/>
            </a:pPr>
            <a:r>
              <a:rPr lang="en-US" altLang="en-US" sz="4400" b="1">
                <a:solidFill>
                  <a:srgbClr val="FF0000"/>
                </a:solidFill>
              </a:rPr>
              <a:t>Disease mongering</a:t>
            </a:r>
            <a:r>
              <a:rPr lang="en-US" altLang="en-US" sz="4400">
                <a:solidFill>
                  <a:srgbClr val="FF0000"/>
                </a:solidFill>
              </a:rPr>
              <a:t> </a:t>
            </a:r>
          </a:p>
          <a:p>
            <a:pPr lvl="2" algn="just">
              <a:spcBef>
                <a:spcPct val="0"/>
              </a:spcBef>
              <a:buFontTx/>
              <a:buNone/>
            </a:pPr>
            <a:r>
              <a:rPr lang="en-US" altLang="en-US" sz="3600"/>
              <a:t>is the selling of sickness that widens</a:t>
            </a:r>
          </a:p>
          <a:p>
            <a:pPr lvl="2" algn="just">
              <a:spcBef>
                <a:spcPct val="0"/>
              </a:spcBef>
              <a:buFontTx/>
              <a:buNone/>
            </a:pPr>
            <a:r>
              <a:rPr lang="en-US" altLang="en-US" sz="3600"/>
              <a:t>the boundaries of illness in order to grow markets for those who sell and deliver treatments. </a:t>
            </a:r>
          </a:p>
          <a:p>
            <a:pPr lvl="2" algn="just">
              <a:spcBef>
                <a:spcPct val="0"/>
              </a:spcBef>
              <a:buFontTx/>
              <a:buNone/>
            </a:pPr>
            <a:r>
              <a:rPr lang="en-US" altLang="en-US" sz="3600"/>
              <a:t>It is a process that turns healthy people into patients, causes iatrogenic harm, and wastes precious resources </a:t>
            </a:r>
          </a:p>
          <a:p>
            <a:pPr lvl="2" algn="just">
              <a:spcBef>
                <a:spcPct val="0"/>
              </a:spcBef>
              <a:buFontTx/>
              <a:buNone/>
            </a:pPr>
            <a:r>
              <a:rPr lang="en-US" altLang="en-US" sz="1400" b="1"/>
              <a:t>Moynihan R, Henry D (2006)</a:t>
            </a:r>
            <a:r>
              <a:rPr lang="en-US" altLang="en-US" sz="1400"/>
              <a:t> The fight against disease mongering: Generating knowledge for action. </a:t>
            </a:r>
          </a:p>
          <a:p>
            <a:pPr lvl="2" algn="just">
              <a:spcBef>
                <a:spcPct val="0"/>
              </a:spcBef>
              <a:buFontTx/>
              <a:buNone/>
            </a:pPr>
            <a:r>
              <a:rPr lang="en-US" altLang="en-US" sz="1400" i="1"/>
              <a:t>PLoS Med 3: e191. doi:10.1371/journal.pmed.0030191</a:t>
            </a:r>
          </a:p>
        </p:txBody>
      </p:sp>
      <p:sp>
        <p:nvSpPr>
          <p:cNvPr id="11267"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11268" name="Rectangle 4"/>
          <p:cNvSpPr>
            <a:spLocks noChangeArrowheads="1"/>
          </p:cNvSpPr>
          <p:nvPr/>
        </p:nvSpPr>
        <p:spPr bwMode="auto">
          <a:xfrm>
            <a:off x="200025" y="180975"/>
            <a:ext cx="9505950" cy="519113"/>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it-IT" altLang="en-US" sz="2800"/>
              <a:t>Creating narratives for profit</a:t>
            </a:r>
          </a:p>
        </p:txBody>
      </p:sp>
      <p:pic>
        <p:nvPicPr>
          <p:cNvPr id="1126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47688" y="860425"/>
            <a:ext cx="8872537"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spcBef>
                <a:spcPct val="0"/>
              </a:spcBef>
              <a:buFontTx/>
              <a:buNone/>
            </a:pPr>
            <a:r>
              <a:rPr lang="en-US" altLang="en-US"/>
              <a:t>Exploring the existing evidence of the impact of disease awareness campaigns on the consumption of medicines, on public health and on consumers. And addressing the consumer’s right to know who is providing the information and for what purposes. </a:t>
            </a:r>
            <a:br>
              <a:rPr lang="en-US" altLang="en-US"/>
            </a:br>
            <a:endParaRPr lang="en-US" altLang="en-US"/>
          </a:p>
          <a:p>
            <a:pPr lvl="2">
              <a:spcBef>
                <a:spcPct val="0"/>
              </a:spcBef>
              <a:buFontTx/>
              <a:buNone/>
            </a:pPr>
            <a:r>
              <a:rPr lang="en-US" altLang="en-US"/>
              <a:t>Can systems be redesigned in order to better reward trustworthy communication and avoid unwanted side-effects of disease mongering? </a:t>
            </a:r>
          </a:p>
          <a:p>
            <a:pPr lvl="2">
              <a:spcBef>
                <a:spcPct val="0"/>
              </a:spcBef>
              <a:buFontTx/>
              <a:buNone/>
            </a:pPr>
            <a:endParaRPr lang="en-US" altLang="en-US"/>
          </a:p>
          <a:p>
            <a:pPr lvl="2">
              <a:spcBef>
                <a:spcPct val="0"/>
              </a:spcBef>
              <a:buFontTx/>
              <a:buNone/>
            </a:pPr>
            <a:r>
              <a:rPr lang="en-US" altLang="en-US"/>
              <a:t>What can insurance companies do to facilitate necessary attention for diseases or reduce unnecessary promotion of diseases?</a:t>
            </a:r>
            <a:r>
              <a:rPr lang="en-US" altLang="en-US" sz="2800"/>
              <a:t> </a:t>
            </a:r>
          </a:p>
          <a:p>
            <a:pPr lvl="2">
              <a:spcBef>
                <a:spcPct val="0"/>
              </a:spcBef>
              <a:buFontTx/>
              <a:buNone/>
            </a:pPr>
            <a:endParaRPr lang="en-US" altLang="en-US" sz="2800"/>
          </a:p>
        </p:txBody>
      </p:sp>
      <p:sp>
        <p:nvSpPr>
          <p:cNvPr id="12291"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12292"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1229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47688" y="774700"/>
            <a:ext cx="8605837"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just">
              <a:spcBef>
                <a:spcPct val="0"/>
              </a:spcBef>
              <a:buFontTx/>
              <a:buNone/>
            </a:pPr>
            <a:r>
              <a:rPr lang="en-US" altLang="en-US"/>
              <a:t>Some forms of “medicalisation” may now be better described as “disease mongering”—</a:t>
            </a:r>
          </a:p>
          <a:p>
            <a:pPr lvl="2" algn="just">
              <a:spcBef>
                <a:spcPct val="0"/>
              </a:spcBef>
              <a:buFontTx/>
              <a:buNone/>
            </a:pPr>
            <a:r>
              <a:rPr lang="en-US" altLang="en-US"/>
              <a:t>extending the boundaries of treatable illness to expand markets for new products.</a:t>
            </a:r>
          </a:p>
          <a:p>
            <a:pPr lvl="2" algn="just">
              <a:spcBef>
                <a:spcPct val="0"/>
              </a:spcBef>
              <a:buFontTx/>
              <a:buNone/>
            </a:pPr>
            <a:r>
              <a:rPr lang="en-US" altLang="en-US"/>
              <a:t>Alliances of pharmaceutical manufacturers, doctors, and patients groups use the media to frame conditions as being widespread and severe disease mongering can include turning ordinary ailments into medical problems, seeing mild symptoms as serious, treating personal problems as medical, seeing risks as diseases, and framing prevalence estimates to maximize potential markets. Corporate funded information about disease should be replaced by independent information.</a:t>
            </a:r>
            <a:endParaRPr lang="en-US" altLang="en-US" sz="1800"/>
          </a:p>
          <a:p>
            <a:pPr lvl="2" algn="just">
              <a:spcBef>
                <a:spcPct val="0"/>
              </a:spcBef>
              <a:buFontTx/>
              <a:buNone/>
            </a:pPr>
            <a:r>
              <a:rPr lang="en-US" altLang="en-US" sz="1200"/>
              <a:t>Ray Moynihan, Iona Heath, David Henry (2002) </a:t>
            </a:r>
            <a:r>
              <a:rPr lang="en-US" altLang="en-US" sz="1200" b="1"/>
              <a:t>Selling sickness: the pharmaceutical industry and disease mongering</a:t>
            </a:r>
          </a:p>
          <a:p>
            <a:pPr lvl="2" algn="just">
              <a:spcBef>
                <a:spcPct val="0"/>
              </a:spcBef>
              <a:buFontTx/>
              <a:buNone/>
            </a:pPr>
            <a:r>
              <a:rPr lang="en-US" altLang="en-US" sz="1200" b="1" i="1"/>
              <a:t>BMJ </a:t>
            </a:r>
            <a:r>
              <a:rPr lang="en-US" altLang="en-US" sz="1200" i="1"/>
              <a:t>2002; </a:t>
            </a:r>
            <a:r>
              <a:rPr lang="en-US" altLang="en-US" sz="1200" b="1" i="1"/>
              <a:t>324 : </a:t>
            </a:r>
            <a:r>
              <a:rPr lang="en-US" altLang="en-US" sz="1200" i="1"/>
              <a:t>886 doi: 10.1136/bmj.324.7342.886</a:t>
            </a:r>
          </a:p>
        </p:txBody>
      </p:sp>
      <p:sp>
        <p:nvSpPr>
          <p:cNvPr id="13315"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13316"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1331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47688" y="1365250"/>
            <a:ext cx="8872537"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spcBef>
                <a:spcPct val="0"/>
              </a:spcBef>
              <a:buFontTx/>
              <a:buNone/>
            </a:pPr>
            <a:endParaRPr lang="en-US" altLang="en-US" sz="2800"/>
          </a:p>
          <a:p>
            <a:pPr lvl="2">
              <a:spcBef>
                <a:spcPct val="0"/>
              </a:spcBef>
              <a:buFontTx/>
              <a:buNone/>
            </a:pPr>
            <a:endParaRPr lang="en-US" altLang="en-US" sz="2800"/>
          </a:p>
          <a:p>
            <a:pPr lvl="2">
              <a:spcBef>
                <a:spcPct val="0"/>
              </a:spcBef>
              <a:buFontTx/>
              <a:buNone/>
            </a:pPr>
            <a:endParaRPr lang="en-US" altLang="en-US" sz="2800"/>
          </a:p>
          <a:p>
            <a:pPr lvl="2">
              <a:spcBef>
                <a:spcPct val="0"/>
              </a:spcBef>
              <a:buFontTx/>
              <a:buNone/>
            </a:pPr>
            <a:endParaRPr lang="en-US" altLang="en-US" sz="2800"/>
          </a:p>
          <a:p>
            <a:pPr lvl="2">
              <a:spcBef>
                <a:spcPct val="0"/>
              </a:spcBef>
              <a:buFontTx/>
              <a:buNone/>
            </a:pPr>
            <a:endParaRPr lang="en-US" altLang="en-US" sz="2800"/>
          </a:p>
        </p:txBody>
      </p:sp>
      <p:sp>
        <p:nvSpPr>
          <p:cNvPr id="14339"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14340"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143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sellingsicknes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850" y="2457450"/>
            <a:ext cx="44323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9"/>
          <p:cNvSpPr>
            <a:spLocks noChangeArrowheads="1"/>
          </p:cNvSpPr>
          <p:nvPr/>
        </p:nvSpPr>
        <p:spPr bwMode="auto">
          <a:xfrm>
            <a:off x="446088" y="1042988"/>
            <a:ext cx="8466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Improving health by reducing harm from inappropriate, misleading or unethical marketing of health products or services, especially misleading pharmaceutical promotion.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47688" y="1793875"/>
            <a:ext cx="8605837"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ctr">
              <a:spcBef>
                <a:spcPct val="0"/>
              </a:spcBef>
              <a:buFontTx/>
              <a:buNone/>
            </a:pPr>
            <a:r>
              <a:rPr lang="en-US" altLang="en-US" sz="4400" b="1"/>
              <a:t>Are we going to witness a new wave of human evolution or be flooded  by self destructive narratives and learned helplessness?? </a:t>
            </a:r>
          </a:p>
        </p:txBody>
      </p:sp>
      <p:sp>
        <p:nvSpPr>
          <p:cNvPr id="15363"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15364"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1536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47688" y="1209675"/>
            <a:ext cx="88931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sz="4400" b="1">
                <a:solidFill>
                  <a:schemeClr val="accent2"/>
                </a:solidFill>
              </a:rPr>
              <a:t>Narratives can be life affirming and facilitating our full development of our potentialities  or vice versa.</a:t>
            </a:r>
          </a:p>
        </p:txBody>
      </p:sp>
      <p:sp>
        <p:nvSpPr>
          <p:cNvPr id="16387"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16388"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1638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47688" y="1209675"/>
            <a:ext cx="860583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sz="2800" b="1">
                <a:solidFill>
                  <a:srgbClr val="CC0000"/>
                </a:solidFill>
              </a:rPr>
              <a:t>Some dysfunctional personal narratives:</a:t>
            </a:r>
          </a:p>
          <a:p>
            <a:pPr algn="just">
              <a:spcBef>
                <a:spcPct val="0"/>
              </a:spcBef>
              <a:buFontTx/>
              <a:buNone/>
            </a:pPr>
            <a:endParaRPr lang="en-US" altLang="en-US" sz="2800" b="1">
              <a:solidFill>
                <a:srgbClr val="CC0000"/>
              </a:solidFill>
            </a:endParaRPr>
          </a:p>
          <a:p>
            <a:pPr algn="just">
              <a:spcBef>
                <a:spcPct val="0"/>
              </a:spcBef>
              <a:buFontTx/>
              <a:buNone/>
            </a:pPr>
            <a:r>
              <a:rPr lang="en-US" altLang="en-US" sz="2800" b="1">
                <a:solidFill>
                  <a:srgbClr val="CC0000"/>
                </a:solidFill>
              </a:rPr>
              <a:t>I am suffering because I am a victim.</a:t>
            </a:r>
          </a:p>
          <a:p>
            <a:pPr algn="just">
              <a:spcBef>
                <a:spcPct val="0"/>
              </a:spcBef>
              <a:buFontTx/>
              <a:buNone/>
            </a:pPr>
            <a:r>
              <a:rPr lang="en-US" altLang="en-US" sz="2800" b="1">
                <a:solidFill>
                  <a:srgbClr val="CC0000"/>
                </a:solidFill>
              </a:rPr>
              <a:t>I’m feeling miserable and this is all the fault of my parents who did not raise me well…</a:t>
            </a:r>
          </a:p>
          <a:p>
            <a:pPr algn="just">
              <a:spcBef>
                <a:spcPct val="0"/>
              </a:spcBef>
              <a:buFontTx/>
              <a:buNone/>
            </a:pPr>
            <a:r>
              <a:rPr lang="en-US" altLang="en-US" sz="2800" b="1">
                <a:solidFill>
                  <a:srgbClr val="CC0000"/>
                </a:solidFill>
              </a:rPr>
              <a:t>I want to be perfect in everything I do.</a:t>
            </a:r>
          </a:p>
          <a:p>
            <a:pPr algn="just">
              <a:spcBef>
                <a:spcPct val="0"/>
              </a:spcBef>
              <a:buFontTx/>
              <a:buNone/>
            </a:pPr>
            <a:r>
              <a:rPr lang="en-US" altLang="en-US" sz="2800" b="1">
                <a:solidFill>
                  <a:srgbClr val="CC0000"/>
                </a:solidFill>
              </a:rPr>
              <a:t>I have to be useful to people around me in order to gain their love and respect.</a:t>
            </a:r>
          </a:p>
          <a:p>
            <a:pPr algn="just">
              <a:spcBef>
                <a:spcPct val="0"/>
              </a:spcBef>
              <a:buFontTx/>
              <a:buNone/>
            </a:pPr>
            <a:r>
              <a:rPr lang="en-US" altLang="en-US" sz="2800" b="1">
                <a:solidFill>
                  <a:srgbClr val="CC0000"/>
                </a:solidFill>
              </a:rPr>
              <a:t>If nothing terrible has happened yet it probably will pretty soon…</a:t>
            </a:r>
          </a:p>
        </p:txBody>
      </p:sp>
      <p:sp>
        <p:nvSpPr>
          <p:cNvPr id="17411"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17412"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1741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47688" y="1209675"/>
            <a:ext cx="8605837"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sz="2800" b="1">
                <a:solidFill>
                  <a:schemeClr val="accent2"/>
                </a:solidFill>
              </a:rPr>
              <a:t>Some examples of functional personal narratives</a:t>
            </a:r>
          </a:p>
          <a:p>
            <a:pPr algn="just">
              <a:spcBef>
                <a:spcPct val="0"/>
              </a:spcBef>
              <a:buFontTx/>
              <a:buNone/>
            </a:pPr>
            <a:endParaRPr lang="en-US" altLang="en-US" sz="2800" b="1">
              <a:solidFill>
                <a:schemeClr val="accent2"/>
              </a:solidFill>
            </a:endParaRPr>
          </a:p>
          <a:p>
            <a:pPr algn="just">
              <a:spcBef>
                <a:spcPct val="0"/>
              </a:spcBef>
              <a:buFontTx/>
              <a:buNone/>
            </a:pPr>
            <a:r>
              <a:rPr lang="en-US" altLang="en-US" sz="2800" b="1">
                <a:solidFill>
                  <a:schemeClr val="accent2"/>
                </a:solidFill>
              </a:rPr>
              <a:t>I have the right to exist.</a:t>
            </a:r>
          </a:p>
          <a:p>
            <a:pPr algn="just">
              <a:spcBef>
                <a:spcPct val="0"/>
              </a:spcBef>
              <a:buFontTx/>
              <a:buNone/>
            </a:pPr>
            <a:r>
              <a:rPr lang="en-US" altLang="en-US" sz="2800" b="1">
                <a:solidFill>
                  <a:schemeClr val="accent2"/>
                </a:solidFill>
              </a:rPr>
              <a:t>I can learn what I do not know yet.</a:t>
            </a:r>
          </a:p>
          <a:p>
            <a:pPr algn="just">
              <a:spcBef>
                <a:spcPct val="0"/>
              </a:spcBef>
              <a:buFontTx/>
              <a:buNone/>
            </a:pPr>
            <a:r>
              <a:rPr lang="en-US" altLang="en-US" sz="2800" b="1">
                <a:solidFill>
                  <a:schemeClr val="accent2"/>
                </a:solidFill>
              </a:rPr>
              <a:t>I do not have to be perfect but I can learn from my mistakes.</a:t>
            </a:r>
          </a:p>
          <a:p>
            <a:pPr algn="just">
              <a:spcBef>
                <a:spcPct val="0"/>
              </a:spcBef>
              <a:buFontTx/>
              <a:buNone/>
            </a:pPr>
            <a:r>
              <a:rPr lang="en-US" altLang="en-US" sz="2800" b="1">
                <a:solidFill>
                  <a:schemeClr val="accent2"/>
                </a:solidFill>
              </a:rPr>
              <a:t>I cannot do everything by myself but when in need I can ask for help.</a:t>
            </a:r>
          </a:p>
          <a:p>
            <a:pPr algn="just">
              <a:spcBef>
                <a:spcPct val="0"/>
              </a:spcBef>
              <a:buFontTx/>
              <a:buNone/>
            </a:pPr>
            <a:r>
              <a:rPr lang="en-US" altLang="en-US" sz="2800" b="1">
                <a:solidFill>
                  <a:schemeClr val="accent2"/>
                </a:solidFill>
              </a:rPr>
              <a:t>I am often afraid but fears do not necessarily stop me from being courageous.</a:t>
            </a:r>
          </a:p>
        </p:txBody>
      </p:sp>
      <p:sp>
        <p:nvSpPr>
          <p:cNvPr id="18435"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18436"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1843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47688" y="1209675"/>
            <a:ext cx="8605837"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sz="2800" b="1"/>
              <a:t>Profound differences and results are created by different narratives.</a:t>
            </a:r>
          </a:p>
          <a:p>
            <a:pPr algn="just">
              <a:spcBef>
                <a:spcPct val="0"/>
              </a:spcBef>
              <a:buFontTx/>
              <a:buNone/>
            </a:pPr>
            <a:endParaRPr lang="en-US" altLang="en-US" sz="2800" b="1">
              <a:solidFill>
                <a:srgbClr val="CC0000"/>
              </a:solidFill>
            </a:endParaRPr>
          </a:p>
          <a:p>
            <a:pPr algn="just">
              <a:spcBef>
                <a:spcPct val="0"/>
              </a:spcBef>
              <a:buFontTx/>
              <a:buNone/>
            </a:pPr>
            <a:r>
              <a:rPr lang="en-US" altLang="en-US" sz="2800" b="1">
                <a:solidFill>
                  <a:srgbClr val="CC0000"/>
                </a:solidFill>
              </a:rPr>
              <a:t>Do we work to support narratives of hope and  liberation or narratives of oppression, reification and  compliance with dysfunctional status quo? </a:t>
            </a:r>
          </a:p>
        </p:txBody>
      </p:sp>
      <p:sp>
        <p:nvSpPr>
          <p:cNvPr id="19459"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19460"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1946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47688" y="638175"/>
            <a:ext cx="8943975"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GB" altLang="en-US" sz="2800" b="1">
                <a:solidFill>
                  <a:schemeClr val="accent2"/>
                </a:solidFill>
              </a:rPr>
              <a:t>A compass for scientists and professionals of the </a:t>
            </a:r>
            <a:r>
              <a:rPr lang="en-GB" altLang="en-US" sz="2800" b="1" i="1">
                <a:solidFill>
                  <a:schemeClr val="accent2"/>
                </a:solidFill>
              </a:rPr>
              <a:t>Anthropocene Era</a:t>
            </a:r>
            <a:r>
              <a:rPr lang="en-GB" altLang="en-US" sz="2800" b="1">
                <a:solidFill>
                  <a:schemeClr val="accent2"/>
                </a:solidFill>
              </a:rPr>
              <a:t> is needed.</a:t>
            </a:r>
            <a:endParaRPr lang="en-GB" altLang="en-US" sz="2800" b="1"/>
          </a:p>
          <a:p>
            <a:pPr algn="just">
              <a:spcBef>
                <a:spcPct val="0"/>
              </a:spcBef>
              <a:buFontTx/>
              <a:buNone/>
            </a:pPr>
            <a:endParaRPr lang="en-GB" altLang="en-US" sz="2800" b="1"/>
          </a:p>
          <a:p>
            <a:pPr algn="just">
              <a:spcBef>
                <a:spcPct val="0"/>
              </a:spcBef>
              <a:buFontTx/>
              <a:buNone/>
            </a:pPr>
            <a:endParaRPr lang="en-US" altLang="en-US" sz="2800" b="1"/>
          </a:p>
          <a:p>
            <a:pPr algn="just">
              <a:spcBef>
                <a:spcPct val="0"/>
              </a:spcBef>
              <a:buFontTx/>
              <a:buNone/>
            </a:pPr>
            <a:endParaRPr lang="en-US" altLang="en-US" sz="2800" b="1"/>
          </a:p>
          <a:p>
            <a:pPr algn="just">
              <a:spcBef>
                <a:spcPct val="0"/>
              </a:spcBef>
              <a:buFontTx/>
              <a:buNone/>
            </a:pPr>
            <a:endParaRPr lang="en-US" altLang="en-US" sz="2800" b="1"/>
          </a:p>
          <a:p>
            <a:pPr algn="just">
              <a:spcBef>
                <a:spcPct val="0"/>
              </a:spcBef>
              <a:buFontTx/>
              <a:buNone/>
            </a:pPr>
            <a:endParaRPr lang="en-US" altLang="en-US" sz="2800" b="1">
              <a:solidFill>
                <a:srgbClr val="CC0000"/>
              </a:solidFill>
            </a:endParaRPr>
          </a:p>
          <a:p>
            <a:pPr algn="just">
              <a:spcBef>
                <a:spcPct val="0"/>
              </a:spcBef>
              <a:buFontTx/>
              <a:buNone/>
            </a:pPr>
            <a:endParaRPr lang="en-US" altLang="en-US" sz="2800" b="1">
              <a:solidFill>
                <a:srgbClr val="CC0000"/>
              </a:solidFill>
            </a:endParaRPr>
          </a:p>
          <a:p>
            <a:pPr algn="just">
              <a:spcBef>
                <a:spcPct val="0"/>
              </a:spcBef>
              <a:buFontTx/>
              <a:buNone/>
            </a:pPr>
            <a:endParaRPr lang="en-US" altLang="en-US" sz="2800" b="1" i="1"/>
          </a:p>
          <a:p>
            <a:pPr algn="just">
              <a:spcBef>
                <a:spcPct val="0"/>
              </a:spcBef>
              <a:buFontTx/>
              <a:buNone/>
            </a:pPr>
            <a:endParaRPr lang="en-US" altLang="en-US" sz="2800" b="1" i="1"/>
          </a:p>
          <a:p>
            <a:pPr algn="just">
              <a:spcBef>
                <a:spcPct val="0"/>
              </a:spcBef>
              <a:buFontTx/>
              <a:buNone/>
            </a:pPr>
            <a:r>
              <a:rPr lang="en-US" altLang="en-US" sz="2400" b="1" i="1"/>
              <a:t>…at the basis of anything that a scientist undertakes is, first of all, an ethical and moral value judgment that he makes</a:t>
            </a:r>
            <a:r>
              <a:rPr lang="en-US" altLang="en-US" sz="2400" b="1"/>
              <a:t>.</a:t>
            </a:r>
            <a:r>
              <a:rPr lang="en-US" altLang="en-US" sz="2800" b="1"/>
              <a:t>                 </a:t>
            </a:r>
            <a:r>
              <a:rPr lang="en-US" altLang="en-US" sz="1600" b="1"/>
              <a:t>Carl Rogers</a:t>
            </a:r>
            <a:r>
              <a:rPr lang="en-US" altLang="en-US" sz="2000" b="1"/>
              <a:t> </a:t>
            </a:r>
          </a:p>
          <a:p>
            <a:pPr lvl="2" algn="ctr">
              <a:spcBef>
                <a:spcPct val="0"/>
              </a:spcBef>
              <a:buFontTx/>
              <a:buNone/>
            </a:pPr>
            <a:endParaRPr lang="en-US" altLang="en-US" b="1"/>
          </a:p>
        </p:txBody>
      </p:sp>
      <p:sp>
        <p:nvSpPr>
          <p:cNvPr id="20483"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20484"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2048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25" descr="300px-CompassRose16"/>
          <p:cNvPicPr>
            <a:picLocks noChangeAspect="1" noChangeArrowheads="1"/>
          </p:cNvPicPr>
          <p:nvPr/>
        </p:nvPicPr>
        <p:blipFill>
          <a:blip r:embed="rId3">
            <a:lum bright="30000" contrast="6000"/>
            <a:grayscl/>
            <a:extLst>
              <a:ext uri="{28A0092B-C50C-407E-A947-70E740481C1C}">
                <a14:useLocalDpi xmlns:a14="http://schemas.microsoft.com/office/drawing/2010/main" val="0"/>
              </a:ext>
            </a:extLst>
          </a:blip>
          <a:srcRect/>
          <a:stretch>
            <a:fillRect/>
          </a:stretch>
        </p:blipFill>
        <p:spPr bwMode="auto">
          <a:xfrm>
            <a:off x="3333750" y="1963738"/>
            <a:ext cx="3173413"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547688" y="1212850"/>
            <a:ext cx="8605837"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just">
              <a:spcBef>
                <a:spcPct val="0"/>
              </a:spcBef>
              <a:buFontTx/>
              <a:buNone/>
            </a:pPr>
            <a:r>
              <a:rPr lang="en-US" altLang="en-US" sz="2800" b="1"/>
              <a:t>How are our</a:t>
            </a:r>
            <a:r>
              <a:rPr lang="en-US" altLang="en-US" sz="2800" b="1">
                <a:solidFill>
                  <a:schemeClr val="accent2"/>
                </a:solidFill>
              </a:rPr>
              <a:t> Selves</a:t>
            </a:r>
            <a:r>
              <a:rPr lang="en-US" altLang="en-US" sz="2800" b="1"/>
              <a:t> presently structured?</a:t>
            </a:r>
          </a:p>
          <a:p>
            <a:pPr lvl="2" algn="just">
              <a:spcBef>
                <a:spcPct val="0"/>
              </a:spcBef>
              <a:buFontTx/>
              <a:buNone/>
            </a:pPr>
            <a:endParaRPr lang="en-US" altLang="en-US" sz="2800" b="1"/>
          </a:p>
          <a:p>
            <a:pPr lvl="2" algn="just">
              <a:spcBef>
                <a:spcPct val="0"/>
              </a:spcBef>
              <a:buFontTx/>
              <a:buNone/>
            </a:pPr>
            <a:r>
              <a:rPr lang="en-US" altLang="en-US" sz="2800" b="1"/>
              <a:t>What kind of</a:t>
            </a:r>
            <a:r>
              <a:rPr lang="en-US" altLang="en-US" sz="2800" b="1">
                <a:solidFill>
                  <a:schemeClr val="accent2"/>
                </a:solidFill>
              </a:rPr>
              <a:t> construction of experience do </a:t>
            </a:r>
            <a:r>
              <a:rPr lang="en-US" altLang="en-US" sz="2800" b="1"/>
              <a:t>we have?</a:t>
            </a:r>
          </a:p>
          <a:p>
            <a:pPr lvl="2" algn="just">
              <a:spcBef>
                <a:spcPct val="0"/>
              </a:spcBef>
              <a:buFontTx/>
              <a:buNone/>
            </a:pPr>
            <a:endParaRPr lang="en-US" altLang="en-US" sz="2800" b="1"/>
          </a:p>
          <a:p>
            <a:pPr lvl="2" algn="just">
              <a:spcBef>
                <a:spcPct val="0"/>
              </a:spcBef>
              <a:buFontTx/>
              <a:buNone/>
            </a:pPr>
            <a:r>
              <a:rPr lang="en-US" altLang="en-US" sz="2800" b="1"/>
              <a:t>What kind of</a:t>
            </a:r>
            <a:r>
              <a:rPr lang="en-US" altLang="en-US" sz="2800" b="1">
                <a:solidFill>
                  <a:schemeClr val="accent2"/>
                </a:solidFill>
              </a:rPr>
              <a:t> narratives do </a:t>
            </a:r>
            <a:r>
              <a:rPr lang="en-US" altLang="en-US" sz="2800" b="1"/>
              <a:t>we create?</a:t>
            </a:r>
          </a:p>
          <a:p>
            <a:pPr lvl="2" algn="just">
              <a:spcBef>
                <a:spcPct val="0"/>
              </a:spcBef>
              <a:buFontTx/>
              <a:buNone/>
            </a:pPr>
            <a:endParaRPr lang="en-US" altLang="en-US" sz="2800" b="1"/>
          </a:p>
          <a:p>
            <a:pPr lvl="2" algn="just">
              <a:spcBef>
                <a:spcPct val="0"/>
              </a:spcBef>
              <a:buFontTx/>
              <a:buNone/>
            </a:pPr>
            <a:r>
              <a:rPr lang="en-US" altLang="en-US" sz="2800" b="1"/>
              <a:t>What kind of</a:t>
            </a:r>
            <a:r>
              <a:rPr lang="en-US" altLang="en-US" sz="2800" b="1">
                <a:solidFill>
                  <a:schemeClr val="accent2"/>
                </a:solidFill>
              </a:rPr>
              <a:t> consequences do </a:t>
            </a:r>
            <a:r>
              <a:rPr lang="en-US" altLang="en-US" sz="2800" b="1"/>
              <a:t>we bring upon ourselves and the planet?</a:t>
            </a:r>
          </a:p>
          <a:p>
            <a:pPr lvl="2" algn="just">
              <a:spcBef>
                <a:spcPct val="0"/>
              </a:spcBef>
              <a:buFontTx/>
              <a:buNone/>
            </a:pPr>
            <a:endParaRPr lang="en-US" altLang="en-US" sz="2800" b="1"/>
          </a:p>
          <a:p>
            <a:pPr lvl="2" algn="just">
              <a:spcBef>
                <a:spcPct val="0"/>
              </a:spcBef>
              <a:buFontTx/>
              <a:buNone/>
            </a:pPr>
            <a:endParaRPr lang="en-US" altLang="en-US" sz="2800" b="1"/>
          </a:p>
        </p:txBody>
      </p:sp>
      <p:sp>
        <p:nvSpPr>
          <p:cNvPr id="3075" name="Rectangle 4"/>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3076" name="Rectangle 5"/>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307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47688" y="1209675"/>
            <a:ext cx="8605837"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ctr">
              <a:spcBef>
                <a:spcPct val="0"/>
              </a:spcBef>
              <a:buFontTx/>
              <a:buNone/>
            </a:pPr>
            <a:r>
              <a:rPr lang="en-US" altLang="en-US" sz="3200" b="1"/>
              <a:t>Today in the Anthropocene Era another requirement is urgently needed:</a:t>
            </a:r>
          </a:p>
          <a:p>
            <a:pPr lvl="2" algn="ctr">
              <a:spcBef>
                <a:spcPct val="0"/>
              </a:spcBef>
              <a:buFontTx/>
              <a:buNone/>
            </a:pPr>
            <a:r>
              <a:rPr lang="en-US" altLang="en-US" sz="4800" b="1" i="1">
                <a:solidFill>
                  <a:srgbClr val="0000FF"/>
                </a:solidFill>
              </a:rPr>
              <a:t>Values</a:t>
            </a:r>
            <a:r>
              <a:rPr lang="en-US" altLang="en-US" sz="4800" b="1"/>
              <a:t> </a:t>
            </a:r>
            <a:r>
              <a:rPr lang="en-US" altLang="en-US" sz="3200" b="1"/>
              <a:t>plus </a:t>
            </a:r>
            <a:r>
              <a:rPr lang="en-US" altLang="en-US" sz="4000" b="1" i="1">
                <a:solidFill>
                  <a:srgbClr val="0000FF"/>
                </a:solidFill>
              </a:rPr>
              <a:t>Capacity of Contact</a:t>
            </a:r>
          </a:p>
          <a:p>
            <a:pPr lvl="2" algn="ctr">
              <a:spcBef>
                <a:spcPct val="0"/>
              </a:spcBef>
              <a:buFontTx/>
              <a:buNone/>
            </a:pPr>
            <a:endParaRPr lang="en-US" altLang="en-US" sz="3200" b="1" i="1">
              <a:solidFill>
                <a:srgbClr val="0000FF"/>
              </a:solidFill>
            </a:endParaRPr>
          </a:p>
          <a:p>
            <a:pPr lvl="2" algn="ctr">
              <a:spcBef>
                <a:spcPct val="0"/>
              </a:spcBef>
              <a:buFontTx/>
              <a:buNone/>
            </a:pPr>
            <a:r>
              <a:rPr lang="en-US" altLang="en-US" sz="4400" b="1">
                <a:solidFill>
                  <a:srgbClr val="0000FF"/>
                </a:solidFill>
              </a:rPr>
              <a:t>An effective capacity of contact </a:t>
            </a:r>
          </a:p>
          <a:p>
            <a:pPr lvl="2" algn="ctr">
              <a:spcBef>
                <a:spcPct val="0"/>
              </a:spcBef>
              <a:buFontTx/>
              <a:buNone/>
            </a:pPr>
            <a:r>
              <a:rPr lang="en-US" altLang="en-US" sz="4400" b="1">
                <a:solidFill>
                  <a:srgbClr val="0000FF"/>
                </a:solidFill>
              </a:rPr>
              <a:t>with myself, others and the world</a:t>
            </a:r>
          </a:p>
        </p:txBody>
      </p:sp>
      <p:sp>
        <p:nvSpPr>
          <p:cNvPr id="21507"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21508"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2150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547688" y="1209675"/>
            <a:ext cx="8605837"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ctr">
              <a:spcBef>
                <a:spcPct val="0"/>
              </a:spcBef>
              <a:buFontTx/>
              <a:buNone/>
            </a:pPr>
            <a:r>
              <a:rPr lang="en-GB" altLang="en-US" sz="3200" b="1"/>
              <a:t>A few years ago the term </a:t>
            </a:r>
            <a:r>
              <a:rPr lang="en-GB" altLang="en-US" sz="4400" b="1" i="1">
                <a:solidFill>
                  <a:schemeClr val="accent2"/>
                </a:solidFill>
              </a:rPr>
              <a:t>Anthropocene</a:t>
            </a:r>
            <a:r>
              <a:rPr lang="en-GB" altLang="en-US" sz="3200" b="1"/>
              <a:t> was introduced by the Nobel  laureate and World Academy of Art and Science Fellow Paul Crutzen, underlining  that </a:t>
            </a:r>
            <a:r>
              <a:rPr lang="en-GB" altLang="en-US" sz="3200" b="1">
                <a:solidFill>
                  <a:schemeClr val="accent2"/>
                </a:solidFill>
              </a:rPr>
              <a:t>there’s really no separation any more between human activities and what we used to call nature</a:t>
            </a:r>
            <a:r>
              <a:rPr lang="en-GB" altLang="en-US" sz="3200" b="1"/>
              <a:t>.</a:t>
            </a:r>
            <a:endParaRPr lang="en-US" altLang="en-US" sz="3200" b="1"/>
          </a:p>
        </p:txBody>
      </p:sp>
      <p:sp>
        <p:nvSpPr>
          <p:cNvPr id="22531"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22532"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2253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47688" y="638175"/>
            <a:ext cx="8605837"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spcBef>
                <a:spcPct val="0"/>
              </a:spcBef>
              <a:buFontTx/>
              <a:buNone/>
            </a:pPr>
            <a:r>
              <a:rPr lang="en-GB" altLang="en-US" sz="2800" b="1"/>
              <a:t>In the  </a:t>
            </a:r>
            <a:r>
              <a:rPr lang="en-GB" altLang="en-US" sz="2800" b="1">
                <a:solidFill>
                  <a:schemeClr val="accent2"/>
                </a:solidFill>
              </a:rPr>
              <a:t>Anthropocene Era</a:t>
            </a:r>
            <a:r>
              <a:rPr lang="en-GB" altLang="en-US" sz="2800" b="1"/>
              <a:t> the concept of health has to be refined: I propose that a healthy human being should be in line with the World Health Organization’s focus of not just of preventing illness but promoting health:</a:t>
            </a:r>
          </a:p>
          <a:p>
            <a:pPr lvl="2">
              <a:spcBef>
                <a:spcPct val="0"/>
              </a:spcBef>
              <a:buFontTx/>
              <a:buNone/>
            </a:pPr>
            <a:endParaRPr lang="en-GB" altLang="en-US" sz="2800" b="1"/>
          </a:p>
          <a:p>
            <a:pPr algn="just">
              <a:spcBef>
                <a:spcPct val="0"/>
              </a:spcBef>
              <a:buFontTx/>
              <a:buNone/>
            </a:pPr>
            <a:r>
              <a:rPr lang="en-US" altLang="en-US" sz="2000" b="1" i="1"/>
              <a:t>Health promotion is the process of enabling people to increase control over and to improve their health.  To reach a state of complete physical, mental and social well-being, an individual or group must be able to identify and to realize aspirations, to satisfy needs, and to change or cope with the environment.  …  Health is a positive concept emphasizing social and personal resources, as well as physical capacities.  Therefore, health promotion is not just the responsibility of the health sector, but goes beyond healthy life-styles to well-being”</a:t>
            </a:r>
            <a:r>
              <a:rPr lang="it-IT" altLang="en-US" sz="2000" b="1"/>
              <a:t>. </a:t>
            </a:r>
          </a:p>
          <a:p>
            <a:pPr algn="r">
              <a:spcBef>
                <a:spcPct val="0"/>
              </a:spcBef>
              <a:buFontTx/>
              <a:buNone/>
            </a:pPr>
            <a:r>
              <a:rPr lang="it-IT" altLang="en-US" sz="2000" b="1">
                <a:solidFill>
                  <a:schemeClr val="accent2"/>
                </a:solidFill>
              </a:rPr>
              <a:t>World Health Organization</a:t>
            </a:r>
            <a:r>
              <a:rPr lang="it-IT" altLang="en-US" sz="2000" b="1"/>
              <a:t>, </a:t>
            </a:r>
            <a:r>
              <a:rPr lang="en-US" altLang="en-US" sz="2000" b="1">
                <a:solidFill>
                  <a:schemeClr val="accent2"/>
                </a:solidFill>
              </a:rPr>
              <a:t>Ottawa Charter ( 1986)</a:t>
            </a:r>
            <a:r>
              <a:rPr lang="it-IT" altLang="en-US" sz="2800" b="1">
                <a:solidFill>
                  <a:schemeClr val="accent2"/>
                </a:solidFill>
              </a:rPr>
              <a:t> </a:t>
            </a:r>
            <a:endParaRPr lang="en-GB" altLang="en-US" b="1" i="1"/>
          </a:p>
        </p:txBody>
      </p:sp>
      <p:sp>
        <p:nvSpPr>
          <p:cNvPr id="23555" name="Rectangle 3"/>
          <p:cNvSpPr>
            <a:spLocks noChangeArrowheads="1"/>
          </p:cNvSpPr>
          <p:nvPr/>
        </p:nvSpPr>
        <p:spPr bwMode="auto">
          <a:xfrm>
            <a:off x="-7137400" y="58610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23556"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2355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47688" y="1009650"/>
            <a:ext cx="8605837"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spcBef>
                <a:spcPct val="0"/>
              </a:spcBef>
              <a:buFontTx/>
              <a:buNone/>
            </a:pPr>
            <a:r>
              <a:rPr lang="en-US" altLang="en-US" sz="3600" b="1"/>
              <a:t>We are the only species that creates artificial intelligence, and fills the skies with artificial satellites.  We are the species that impacts all other life on Earth, and has begun to know it, and to contemplate the possibility that we have placed it in grave jeopardy.</a:t>
            </a:r>
          </a:p>
          <a:p>
            <a:pPr lvl="2">
              <a:spcBef>
                <a:spcPct val="0"/>
              </a:spcBef>
              <a:buFontTx/>
              <a:buNone/>
            </a:pPr>
            <a:r>
              <a:rPr lang="it-IT" altLang="en-US" sz="2800"/>
              <a:t>  </a:t>
            </a:r>
          </a:p>
          <a:p>
            <a:pPr lvl="2" algn="r">
              <a:spcBef>
                <a:spcPct val="0"/>
              </a:spcBef>
              <a:buFontTx/>
              <a:buNone/>
            </a:pPr>
            <a:r>
              <a:rPr lang="it-IT" altLang="en-US" sz="2800"/>
              <a:t>Walt Truett Anderson</a:t>
            </a:r>
            <a:endParaRPr lang="en-US" altLang="en-US" sz="2800"/>
          </a:p>
        </p:txBody>
      </p:sp>
      <p:sp>
        <p:nvSpPr>
          <p:cNvPr id="24579"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24580"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2458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47688" y="1009650"/>
            <a:ext cx="8605837"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spcBef>
                <a:spcPct val="0"/>
              </a:spcBef>
              <a:buFontTx/>
              <a:buNone/>
            </a:pPr>
            <a:r>
              <a:rPr lang="en-US" altLang="en-US" sz="2800" b="1"/>
              <a:t>It’s not too hard, most of the time, to </a:t>
            </a:r>
            <a:r>
              <a:rPr lang="en-US" altLang="en-US" sz="2800" b="1">
                <a:solidFill>
                  <a:srgbClr val="FF0000"/>
                </a:solidFill>
              </a:rPr>
              <a:t>sleepwalk along through life</a:t>
            </a:r>
            <a:r>
              <a:rPr lang="en-US" altLang="en-US" sz="2800" b="1"/>
              <a:t> without being disturbed by the cumulative </a:t>
            </a:r>
            <a:r>
              <a:rPr lang="en-US" altLang="en-US" sz="2800" b="1">
                <a:solidFill>
                  <a:srgbClr val="FF0000"/>
                </a:solidFill>
              </a:rPr>
              <a:t>knowledge of our own enormous weight on the planet</a:t>
            </a:r>
            <a:r>
              <a:rPr lang="en-US" altLang="en-US" sz="2800" b="1"/>
              <a:t>, knowledge now coming at us from all directions. But once in a while, especially when we look hard at the evidence of global climate change – spreading deserts, raging storms, suffering wildlife – we find the aspect of </a:t>
            </a:r>
          </a:p>
          <a:p>
            <a:pPr lvl="2">
              <a:spcBef>
                <a:spcPct val="0"/>
              </a:spcBef>
              <a:buFontTx/>
              <a:buNone/>
            </a:pPr>
            <a:r>
              <a:rPr lang="en-US" altLang="en-US" sz="3600" b="1" i="1">
                <a:solidFill>
                  <a:schemeClr val="accent2"/>
                </a:solidFill>
              </a:rPr>
              <a:t>Earth-humanity-evolving-accelerating </a:t>
            </a:r>
          </a:p>
          <a:p>
            <a:pPr lvl="2">
              <a:spcBef>
                <a:spcPct val="0"/>
              </a:spcBef>
              <a:buFontTx/>
              <a:buNone/>
            </a:pPr>
            <a:r>
              <a:rPr lang="en-US" altLang="en-US" sz="2800" b="1"/>
              <a:t>painful to contemplate.</a:t>
            </a:r>
            <a:r>
              <a:rPr lang="it-IT" altLang="en-US" sz="2800"/>
              <a:t> </a:t>
            </a:r>
          </a:p>
          <a:p>
            <a:pPr lvl="2" algn="r">
              <a:spcBef>
                <a:spcPct val="0"/>
              </a:spcBef>
              <a:buFontTx/>
              <a:buNone/>
            </a:pPr>
            <a:r>
              <a:rPr lang="it-IT" altLang="en-US" sz="2800"/>
              <a:t>Walt Truett Anderson</a:t>
            </a:r>
            <a:endParaRPr lang="en-US" altLang="en-US" sz="2800"/>
          </a:p>
        </p:txBody>
      </p:sp>
      <p:sp>
        <p:nvSpPr>
          <p:cNvPr id="25603"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25604"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2560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47688" y="1209675"/>
            <a:ext cx="860583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spcBef>
                <a:spcPct val="0"/>
              </a:spcBef>
              <a:buFontTx/>
              <a:buNone/>
            </a:pPr>
            <a:r>
              <a:rPr lang="en-GB" altLang="en-US" sz="4000" b="1"/>
              <a:t>WE live in a period of globalization and of growing complexity.</a:t>
            </a:r>
            <a:endParaRPr lang="en-US" altLang="en-US" sz="4000" b="1"/>
          </a:p>
          <a:p>
            <a:pPr lvl="2">
              <a:spcBef>
                <a:spcPct val="0"/>
              </a:spcBef>
              <a:buFontTx/>
              <a:buNone/>
            </a:pPr>
            <a:r>
              <a:rPr lang="en-GB" altLang="en-US" sz="4000" b="1"/>
              <a:t>To meet our present and future challenges  we need new and effective ways to cope.</a:t>
            </a:r>
          </a:p>
          <a:p>
            <a:pPr lvl="2">
              <a:spcBef>
                <a:spcPct val="0"/>
              </a:spcBef>
              <a:buFontTx/>
              <a:buNone/>
            </a:pPr>
            <a:r>
              <a:rPr lang="en-GB" altLang="en-US" sz="4000" b="1">
                <a:solidFill>
                  <a:schemeClr val="accent2"/>
                </a:solidFill>
              </a:rPr>
              <a:t>New  capacities  for new ways of knowing are required.</a:t>
            </a:r>
            <a:r>
              <a:rPr lang="it-IT" altLang="en-US" sz="4400">
                <a:solidFill>
                  <a:schemeClr val="accent2"/>
                </a:solidFill>
              </a:rPr>
              <a:t> </a:t>
            </a:r>
            <a:endParaRPr lang="en-US" altLang="en-US" sz="4400">
              <a:solidFill>
                <a:schemeClr val="accent2"/>
              </a:solidFill>
            </a:endParaRPr>
          </a:p>
        </p:txBody>
      </p:sp>
      <p:sp>
        <p:nvSpPr>
          <p:cNvPr id="26627"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26628"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266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547688" y="828675"/>
            <a:ext cx="8605837"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just">
              <a:spcBef>
                <a:spcPct val="0"/>
              </a:spcBef>
              <a:buFontTx/>
              <a:buNone/>
            </a:pPr>
            <a:r>
              <a:rPr lang="en-GB" altLang="en-US" sz="4400" b="1"/>
              <a:t>We need to foster a new </a:t>
            </a:r>
            <a:r>
              <a:rPr lang="en-GB" altLang="en-US" sz="4800" b="1" i="1">
                <a:solidFill>
                  <a:schemeClr val="accent2"/>
                </a:solidFill>
              </a:rPr>
              <a:t>psychological literacy</a:t>
            </a:r>
            <a:r>
              <a:rPr lang="en-GB" altLang="en-US" sz="4400" b="1"/>
              <a:t> for billions of people, a sort of </a:t>
            </a:r>
            <a:r>
              <a:rPr lang="en-GB" altLang="en-US" sz="6000" b="1" i="1">
                <a:solidFill>
                  <a:schemeClr val="accent1"/>
                </a:solidFill>
              </a:rPr>
              <a:t>psychological compass</a:t>
            </a:r>
            <a:r>
              <a:rPr lang="en-GB" altLang="en-US" sz="4400" b="1"/>
              <a:t>, </a:t>
            </a:r>
          </a:p>
          <a:p>
            <a:pPr lvl="2" algn="just">
              <a:spcBef>
                <a:spcPct val="0"/>
              </a:spcBef>
              <a:buFontTx/>
              <a:buNone/>
            </a:pPr>
            <a:r>
              <a:rPr lang="en-GB" altLang="en-US" sz="4400" b="1"/>
              <a:t>a needed systemic way of being able to navigate in the rippling currents of change. </a:t>
            </a:r>
            <a:r>
              <a:rPr lang="en-GB" altLang="en-US"/>
              <a:t> </a:t>
            </a:r>
            <a:endParaRPr lang="en-US" altLang="en-US"/>
          </a:p>
        </p:txBody>
      </p:sp>
      <p:sp>
        <p:nvSpPr>
          <p:cNvPr id="27651"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27652"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276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57175" y="863600"/>
            <a:ext cx="9307513"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just">
              <a:spcBef>
                <a:spcPct val="0"/>
              </a:spcBef>
              <a:buFontTx/>
              <a:buNone/>
            </a:pPr>
            <a:r>
              <a:rPr lang="en-US" altLang="en-US" sz="2800" b="1"/>
              <a:t>It is as if man has been suddenly appointed director of the biggest business of all, </a:t>
            </a:r>
            <a:r>
              <a:rPr lang="en-US" altLang="en-US" sz="2800" b="1">
                <a:solidFill>
                  <a:schemeClr val="accent1"/>
                </a:solidFill>
              </a:rPr>
              <a:t>the business of evolution</a:t>
            </a:r>
            <a:r>
              <a:rPr lang="en-US" altLang="en-US" sz="2800" b="1"/>
              <a:t> – appointed without being asked if he wanted it, and without proper warning and preparation.  </a:t>
            </a:r>
          </a:p>
          <a:p>
            <a:pPr lvl="2" algn="just">
              <a:spcBef>
                <a:spcPct val="0"/>
              </a:spcBef>
              <a:buFontTx/>
              <a:buNone/>
            </a:pPr>
            <a:r>
              <a:rPr lang="en-US" altLang="en-US" sz="2800" b="1"/>
              <a:t>What is more, </a:t>
            </a:r>
            <a:r>
              <a:rPr lang="en-US" altLang="en-US" sz="2800" b="1">
                <a:solidFill>
                  <a:schemeClr val="accent2"/>
                </a:solidFill>
              </a:rPr>
              <a:t>he can’t refuse the job</a:t>
            </a:r>
            <a:r>
              <a:rPr lang="en-US" altLang="en-US" sz="2800" b="1"/>
              <a:t>.  </a:t>
            </a:r>
          </a:p>
          <a:p>
            <a:pPr lvl="2" algn="just">
              <a:spcBef>
                <a:spcPct val="0"/>
              </a:spcBef>
              <a:buFontTx/>
              <a:buNone/>
            </a:pPr>
            <a:endParaRPr lang="en-US" altLang="en-US" sz="2800" b="1"/>
          </a:p>
          <a:p>
            <a:pPr lvl="2" algn="just">
              <a:spcBef>
                <a:spcPct val="0"/>
              </a:spcBef>
              <a:buFontTx/>
              <a:buNone/>
            </a:pPr>
            <a:r>
              <a:rPr lang="en-US" altLang="en-US" sz="2800" b="1">
                <a:solidFill>
                  <a:srgbClr val="FF00FF"/>
                </a:solidFill>
              </a:rPr>
              <a:t>Whether he wants it or not, whether he is conscious of what he is doing or not, he is in point of fact determining the future direction of evolution on this earth.</a:t>
            </a:r>
            <a:r>
              <a:rPr lang="en-US" altLang="en-US" sz="2800" b="1"/>
              <a:t>  </a:t>
            </a:r>
          </a:p>
          <a:p>
            <a:pPr lvl="2">
              <a:spcBef>
                <a:spcPct val="0"/>
              </a:spcBef>
              <a:buFontTx/>
              <a:buNone/>
            </a:pPr>
            <a:r>
              <a:rPr lang="en-US" altLang="en-US" sz="2800" b="1"/>
              <a:t>This is his inescapable destiny, and the sooner he realizes it and starts believing in it, </a:t>
            </a:r>
            <a:r>
              <a:rPr lang="en-US" altLang="en-US" sz="2800" b="1">
                <a:solidFill>
                  <a:schemeClr val="accent2"/>
                </a:solidFill>
              </a:rPr>
              <a:t>the better for all concerned…. </a:t>
            </a:r>
          </a:p>
          <a:p>
            <a:pPr lvl="2">
              <a:spcBef>
                <a:spcPct val="0"/>
              </a:spcBef>
              <a:buFontTx/>
              <a:buNone/>
            </a:pPr>
            <a:r>
              <a:rPr lang="en-US" altLang="en-US" sz="2800" b="1">
                <a:solidFill>
                  <a:schemeClr val="accent2"/>
                </a:solidFill>
              </a:rPr>
              <a:t>                                                                        </a:t>
            </a:r>
            <a:r>
              <a:rPr lang="en-US" altLang="en-US"/>
              <a:t>Julian Huxley</a:t>
            </a:r>
          </a:p>
        </p:txBody>
      </p:sp>
      <p:sp>
        <p:nvSpPr>
          <p:cNvPr id="28675"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28676"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286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47688" y="866775"/>
            <a:ext cx="8605837"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just">
              <a:spcBef>
                <a:spcPct val="0"/>
              </a:spcBef>
              <a:buFontTx/>
              <a:buNone/>
            </a:pPr>
            <a:endParaRPr lang="en-US" altLang="en-US" sz="2800" b="1">
              <a:solidFill>
                <a:srgbClr val="FF00FF"/>
              </a:solidFill>
            </a:endParaRPr>
          </a:p>
          <a:p>
            <a:pPr lvl="2" algn="just">
              <a:spcBef>
                <a:spcPct val="0"/>
              </a:spcBef>
              <a:buFontTx/>
              <a:buNone/>
            </a:pPr>
            <a:r>
              <a:rPr lang="en-US" altLang="en-US" sz="2800" b="1"/>
              <a:t>“</a:t>
            </a:r>
            <a:r>
              <a:rPr lang="en-US" altLang="en-US" sz="3200" b="1" i="1"/>
              <a:t>Within an international community based</a:t>
            </a:r>
          </a:p>
          <a:p>
            <a:pPr lvl="2" algn="just">
              <a:spcBef>
                <a:spcPct val="0"/>
              </a:spcBef>
              <a:buFontTx/>
              <a:buNone/>
            </a:pPr>
            <a:r>
              <a:rPr lang="en-US" altLang="en-US" sz="3200" b="1" i="1"/>
              <a:t>upon the rule of law and universal values of</a:t>
            </a:r>
          </a:p>
          <a:p>
            <a:pPr lvl="2" algn="just">
              <a:spcBef>
                <a:spcPct val="0"/>
              </a:spcBef>
              <a:buFontTx/>
              <a:buNone/>
            </a:pPr>
            <a:r>
              <a:rPr lang="en-US" altLang="en-US" sz="3200" b="1" i="1"/>
              <a:t>equality, human rights, and dignity, it is surely wrong for small, vulnerable communities to suffer because of the actions of other more powerful resource-rich countries, actions over which they have no control, and little or no protection</a:t>
            </a:r>
            <a:r>
              <a:rPr lang="en-US" altLang="en-US" sz="2800" b="1"/>
              <a:t>.”</a:t>
            </a:r>
          </a:p>
          <a:p>
            <a:pPr lvl="2" algn="r">
              <a:spcBef>
                <a:spcPct val="0"/>
              </a:spcBef>
              <a:buFontTx/>
              <a:buNone/>
            </a:pPr>
            <a:r>
              <a:rPr lang="en-US" altLang="en-US"/>
              <a:t>Past President Gayoom, Republic of the Maldives</a:t>
            </a:r>
          </a:p>
        </p:txBody>
      </p:sp>
      <p:sp>
        <p:nvSpPr>
          <p:cNvPr id="29699"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29700"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2970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47688" y="904875"/>
            <a:ext cx="8605837"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just">
              <a:spcBef>
                <a:spcPct val="0"/>
              </a:spcBef>
              <a:buFontTx/>
              <a:buNone/>
            </a:pPr>
            <a:r>
              <a:rPr lang="en-US" altLang="en-US" b="1"/>
              <a:t>When the Universal Declaration of Human Rights was drawn up in 1948, its authors could not have imagined the complex global interconnectedness that climate change would lead to today. </a:t>
            </a:r>
          </a:p>
          <a:p>
            <a:pPr lvl="2" algn="just">
              <a:spcBef>
                <a:spcPct val="0"/>
              </a:spcBef>
              <a:buFontTx/>
              <a:buNone/>
            </a:pPr>
            <a:r>
              <a:rPr lang="en-US" altLang="en-US" b="1"/>
              <a:t>But now it is clear that the devastating international impacts of greenhouse-gas emissions give countries undeniable international responsibility for the human-rights consequences of their policies.</a:t>
            </a:r>
          </a:p>
          <a:p>
            <a:pPr lvl="2" algn="just">
              <a:spcBef>
                <a:spcPct val="0"/>
              </a:spcBef>
              <a:buFontTx/>
              <a:buNone/>
            </a:pPr>
            <a:r>
              <a:rPr lang="en-US" altLang="en-US" b="1"/>
              <a:t>Human-rights laws and institutions need to evolve fast to rise to this unprecedented challenge. </a:t>
            </a:r>
          </a:p>
          <a:p>
            <a:pPr lvl="2" algn="just">
              <a:spcBef>
                <a:spcPct val="0"/>
              </a:spcBef>
              <a:buFontTx/>
              <a:buNone/>
            </a:pPr>
            <a:r>
              <a:rPr lang="en-US" altLang="en-US" b="1"/>
              <a:t>Creative human-rights lawyers could push to have courts recognize future injury.</a:t>
            </a:r>
          </a:p>
          <a:p>
            <a:pPr lvl="2" algn="just">
              <a:spcBef>
                <a:spcPct val="0"/>
              </a:spcBef>
              <a:buFontTx/>
              <a:buNone/>
            </a:pPr>
            <a:endParaRPr lang="en-US" altLang="en-US"/>
          </a:p>
          <a:p>
            <a:pPr lvl="2" algn="r">
              <a:spcBef>
                <a:spcPct val="0"/>
              </a:spcBef>
              <a:buFontTx/>
              <a:buNone/>
            </a:pPr>
            <a:r>
              <a:rPr lang="en-US" altLang="en-US" sz="1600" b="1"/>
              <a:t>Raworth, K.</a:t>
            </a:r>
            <a:r>
              <a:rPr lang="en-US" altLang="en-US" sz="1400" b="1"/>
              <a:t> (2008), Oxfam Report on Climate Wrongs and Human Rights: Putting people at the heart of climate-change policy</a:t>
            </a:r>
          </a:p>
        </p:txBody>
      </p:sp>
      <p:sp>
        <p:nvSpPr>
          <p:cNvPr id="30723"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30724"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307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4099"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410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6"/>
          <p:cNvSpPr>
            <a:spLocks noChangeArrowheads="1"/>
          </p:cNvSpPr>
          <p:nvPr/>
        </p:nvSpPr>
        <p:spPr bwMode="auto">
          <a:xfrm>
            <a:off x="258763" y="509588"/>
            <a:ext cx="9351962"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800"/>
              <a:t>Our identities are shaped by the accounts of our lives found in our stories or narratives.</a:t>
            </a:r>
          </a:p>
          <a:p>
            <a:pPr>
              <a:spcBef>
                <a:spcPct val="0"/>
              </a:spcBef>
              <a:buFontTx/>
              <a:buNone/>
            </a:pPr>
            <a:r>
              <a:rPr lang="en-US" altLang="en-US" sz="2800"/>
              <a:t>The term “narrative” reflects the multi-storied nature of our identities and related meanings. </a:t>
            </a:r>
          </a:p>
          <a:p>
            <a:pPr>
              <a:spcBef>
                <a:spcPct val="0"/>
              </a:spcBef>
              <a:buFontTx/>
              <a:buNone/>
            </a:pPr>
            <a:r>
              <a:rPr lang="en-US" altLang="en-US" sz="2800"/>
              <a:t>Our narratives are shaped by the dominant culture. Some narrative may be particularly limiting or even damaging to communities and individuals and often they are for disempowered  groups of people such as women, gay and lesbians, immigrants, and other  minority or other challenged groups.</a:t>
            </a:r>
          </a:p>
          <a:p>
            <a:pPr>
              <a:spcBef>
                <a:spcPct val="0"/>
              </a:spcBef>
              <a:buFontTx/>
              <a:buNone/>
            </a:pPr>
            <a:r>
              <a:rPr lang="en-US" altLang="en-US" sz="2800"/>
              <a:t>To promote change, cultures and  persons need to became conscious of the narrative they live by,  identify dysfunctional narratives and rewrite better suited ones.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47688" y="904875"/>
            <a:ext cx="8605837"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just">
              <a:spcBef>
                <a:spcPct val="0"/>
              </a:spcBef>
              <a:buFontTx/>
              <a:buNone/>
            </a:pPr>
            <a:r>
              <a:rPr lang="en-US" altLang="en-US" sz="2800" b="1"/>
              <a:t>The growing evidence of climate wrongs</a:t>
            </a:r>
          </a:p>
          <a:p>
            <a:pPr lvl="2" algn="just">
              <a:spcBef>
                <a:spcPct val="0"/>
              </a:spcBef>
              <a:buFontTx/>
              <a:buNone/>
            </a:pPr>
            <a:r>
              <a:rPr lang="en-US" altLang="en-US" sz="2800"/>
              <a:t>Climate change is set to undermine human rights on a massive scale. International human-rights law states that, ‘In no case may a people be deprived of its own means of subsistence.’ But – as the Intergovernmental Panel on Climate Change has documented in detail,  excessive greenhouse-gas emissions, primarily from rich countries, are depriving millions of people of the very water, food, soil, and land on which they subsist.</a:t>
            </a:r>
          </a:p>
          <a:p>
            <a:pPr lvl="2" algn="just">
              <a:spcBef>
                <a:spcPct val="0"/>
              </a:spcBef>
              <a:buFontTx/>
              <a:buNone/>
            </a:pPr>
            <a:endParaRPr lang="en-US" altLang="en-US" sz="2800"/>
          </a:p>
          <a:p>
            <a:pPr lvl="2">
              <a:spcBef>
                <a:spcPct val="0"/>
              </a:spcBef>
              <a:buFontTx/>
              <a:buNone/>
            </a:pPr>
            <a:r>
              <a:rPr lang="en-US" altLang="en-US" sz="1400" b="1"/>
              <a:t>Raworth, K. (2008), Oxfam Report on</a:t>
            </a:r>
            <a:r>
              <a:rPr lang="en-US" altLang="en-US" sz="1400"/>
              <a:t> </a:t>
            </a:r>
            <a:r>
              <a:rPr lang="en-US" altLang="en-US" sz="1400" b="1"/>
              <a:t>Climate Wrongs and Human Rights: Putting people at the heart of climate change policy</a:t>
            </a:r>
          </a:p>
          <a:p>
            <a:pPr lvl="2" algn="just">
              <a:spcBef>
                <a:spcPct val="0"/>
              </a:spcBef>
              <a:buFontTx/>
              <a:buNone/>
            </a:pPr>
            <a:endParaRPr lang="en-US" altLang="en-US" sz="1400"/>
          </a:p>
        </p:txBody>
      </p:sp>
      <p:sp>
        <p:nvSpPr>
          <p:cNvPr id="31747"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31748"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317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547688" y="1209675"/>
            <a:ext cx="883285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just">
              <a:spcBef>
                <a:spcPct val="0"/>
              </a:spcBef>
              <a:buFontTx/>
              <a:buNone/>
            </a:pPr>
            <a:r>
              <a:rPr lang="it-IT" altLang="en-US" sz="2800" b="1"/>
              <a:t>…“Research in the social sciences will lead us to better understand how we can change our attitudes and thus insure a healthy future for our planet. </a:t>
            </a:r>
          </a:p>
          <a:p>
            <a:pPr lvl="2" algn="just">
              <a:spcBef>
                <a:spcPct val="0"/>
              </a:spcBef>
              <a:buFontTx/>
              <a:buNone/>
            </a:pPr>
            <a:endParaRPr lang="it-IT" altLang="en-US" sz="2800" b="1"/>
          </a:p>
          <a:p>
            <a:pPr lvl="2" algn="r">
              <a:spcBef>
                <a:spcPct val="0"/>
              </a:spcBef>
              <a:buFontTx/>
              <a:buNone/>
            </a:pPr>
            <a:r>
              <a:rPr lang="it-IT" altLang="en-US" sz="2800" b="1"/>
              <a:t>The goal to raise the awareness of all people is key to making lasting changes to help our environment.”...</a:t>
            </a:r>
          </a:p>
          <a:p>
            <a:pPr lvl="2" algn="r">
              <a:spcBef>
                <a:spcPct val="0"/>
              </a:spcBef>
              <a:buFontTx/>
              <a:buNone/>
            </a:pPr>
            <a:endParaRPr lang="it-IT" altLang="en-US" sz="2800" b="1"/>
          </a:p>
          <a:p>
            <a:pPr lvl="2" algn="r">
              <a:spcBef>
                <a:spcPct val="0"/>
              </a:spcBef>
              <a:buFontTx/>
              <a:buNone/>
            </a:pPr>
            <a:r>
              <a:rPr lang="it-IT" altLang="en-US" sz="2800" b="1"/>
              <a:t> </a:t>
            </a:r>
            <a:r>
              <a:rPr lang="it-IT" altLang="en-US" sz="2800"/>
              <a:t>Neal Pargman </a:t>
            </a:r>
          </a:p>
          <a:p>
            <a:pPr lvl="2" algn="just">
              <a:spcBef>
                <a:spcPct val="0"/>
              </a:spcBef>
              <a:buFontTx/>
              <a:buNone/>
            </a:pPr>
            <a:endParaRPr lang="en-US" altLang="en-US" sz="2800"/>
          </a:p>
        </p:txBody>
      </p:sp>
      <p:sp>
        <p:nvSpPr>
          <p:cNvPr id="32771"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32772"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327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47688" y="1260475"/>
            <a:ext cx="86058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just">
              <a:spcBef>
                <a:spcPct val="0"/>
              </a:spcBef>
              <a:buFontTx/>
              <a:buNone/>
            </a:pPr>
            <a:r>
              <a:rPr lang="en-US" altLang="en-US" sz="2800"/>
              <a:t>We need to promote functional narratives at every level: </a:t>
            </a:r>
          </a:p>
          <a:p>
            <a:pPr lvl="2" algn="just">
              <a:spcBef>
                <a:spcPct val="0"/>
              </a:spcBef>
              <a:buFontTx/>
              <a:buNone/>
            </a:pPr>
            <a:endParaRPr lang="en-US" altLang="en-US" sz="2800"/>
          </a:p>
          <a:p>
            <a:pPr lvl="2" algn="just">
              <a:spcBef>
                <a:spcPct val="0"/>
              </a:spcBef>
            </a:pPr>
            <a:r>
              <a:rPr lang="en-US" altLang="en-US" sz="2800"/>
              <a:t>Socio cultural</a:t>
            </a:r>
          </a:p>
          <a:p>
            <a:pPr lvl="2" algn="just">
              <a:spcBef>
                <a:spcPct val="0"/>
              </a:spcBef>
            </a:pPr>
            <a:r>
              <a:rPr lang="en-US" altLang="en-US" sz="2800"/>
              <a:t>Environmental</a:t>
            </a:r>
          </a:p>
          <a:p>
            <a:pPr lvl="2" algn="just">
              <a:spcBef>
                <a:spcPct val="0"/>
              </a:spcBef>
            </a:pPr>
            <a:r>
              <a:rPr lang="en-US" altLang="en-US" sz="2800"/>
              <a:t>Scientific</a:t>
            </a:r>
          </a:p>
          <a:p>
            <a:pPr lvl="2" algn="just">
              <a:spcBef>
                <a:spcPct val="0"/>
              </a:spcBef>
            </a:pPr>
            <a:r>
              <a:rPr lang="en-US" altLang="en-US" sz="2800"/>
              <a:t>Economic </a:t>
            </a:r>
          </a:p>
          <a:p>
            <a:pPr lvl="2" algn="just">
              <a:spcBef>
                <a:spcPct val="0"/>
              </a:spcBef>
            </a:pPr>
            <a:r>
              <a:rPr lang="en-US" altLang="en-US" sz="2800"/>
              <a:t>Psychological  </a:t>
            </a:r>
          </a:p>
          <a:p>
            <a:pPr lvl="2" algn="just">
              <a:spcBef>
                <a:spcPct val="0"/>
              </a:spcBef>
              <a:buFontTx/>
              <a:buNone/>
            </a:pPr>
            <a:endParaRPr lang="en-US" altLang="en-US" sz="2800"/>
          </a:p>
        </p:txBody>
      </p:sp>
      <p:sp>
        <p:nvSpPr>
          <p:cNvPr id="33795"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33796"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337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47688" y="1120775"/>
            <a:ext cx="860583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spcBef>
                <a:spcPct val="0"/>
              </a:spcBef>
              <a:buFontTx/>
              <a:buNone/>
            </a:pPr>
            <a:r>
              <a:rPr lang="en-US" altLang="en-US" sz="2800" b="1"/>
              <a:t>We need a new and effective way of coping with changing realities.</a:t>
            </a:r>
          </a:p>
          <a:p>
            <a:pPr lvl="2">
              <a:spcBef>
                <a:spcPct val="0"/>
              </a:spcBef>
              <a:buFontTx/>
              <a:buNone/>
            </a:pPr>
            <a:r>
              <a:rPr lang="en-US" altLang="en-US" sz="2800" b="1"/>
              <a:t>A way to become aware of how we construe our experiences or our narratives of what we call reality: </a:t>
            </a:r>
            <a:r>
              <a:rPr lang="en-US" altLang="en-US" sz="2800" b="1">
                <a:solidFill>
                  <a:schemeClr val="accent2"/>
                </a:solidFill>
              </a:rPr>
              <a:t>the relationship with ourselves, the others, the world.</a:t>
            </a:r>
          </a:p>
          <a:p>
            <a:pPr lvl="2">
              <a:spcBef>
                <a:spcPct val="0"/>
              </a:spcBef>
              <a:buFontTx/>
              <a:buNone/>
            </a:pPr>
            <a:endParaRPr lang="en-US" altLang="en-US" sz="2800" b="1">
              <a:solidFill>
                <a:schemeClr val="accent2"/>
              </a:solidFill>
            </a:endParaRPr>
          </a:p>
          <a:p>
            <a:pPr lvl="2">
              <a:spcBef>
                <a:spcPct val="0"/>
              </a:spcBef>
              <a:buFontTx/>
              <a:buNone/>
            </a:pPr>
            <a:r>
              <a:rPr lang="en-US" altLang="en-US" sz="2800" b="1"/>
              <a:t>We need to  foster  at every level of society </a:t>
            </a:r>
            <a:r>
              <a:rPr lang="en-US" altLang="en-US" sz="2800" b="1">
                <a:solidFill>
                  <a:srgbClr val="FF00FF"/>
                </a:solidFill>
              </a:rPr>
              <a:t>awareness of our narratives,</a:t>
            </a:r>
            <a:r>
              <a:rPr lang="en-US" altLang="en-US" sz="2800" b="1"/>
              <a:t> of </a:t>
            </a:r>
            <a:r>
              <a:rPr lang="en-US" altLang="en-US" sz="2800" b="1">
                <a:solidFill>
                  <a:schemeClr val="accent2"/>
                </a:solidFill>
              </a:rPr>
              <a:t>our power and responsibilities for the present </a:t>
            </a:r>
            <a:r>
              <a:rPr lang="en-US" altLang="en-US" sz="2800" b="1">
                <a:solidFill>
                  <a:schemeClr val="accent2"/>
                </a:solidFill>
                <a:sym typeface="Symbol" pitchFamily="18" charset="2"/>
              </a:rPr>
              <a:t></a:t>
            </a:r>
            <a:r>
              <a:rPr lang="en-US" altLang="en-US" sz="2800" b="1">
                <a:solidFill>
                  <a:schemeClr val="accent2"/>
                </a:solidFill>
              </a:rPr>
              <a:t> a future of humankind &amp; the whole planet</a:t>
            </a:r>
            <a:r>
              <a:rPr lang="en-US" altLang="en-US" sz="2800" b="1"/>
              <a:t>.</a:t>
            </a:r>
          </a:p>
        </p:txBody>
      </p:sp>
      <p:sp>
        <p:nvSpPr>
          <p:cNvPr id="34819"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34820"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348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47688" y="828675"/>
            <a:ext cx="8605837" cy="570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spcBef>
                <a:spcPct val="0"/>
              </a:spcBef>
              <a:buFontTx/>
              <a:buNone/>
            </a:pPr>
            <a:r>
              <a:rPr lang="en-US" altLang="en-US" sz="2800" b="1"/>
              <a:t>We  need  to promote a new socially compelling, forward-looking vision of evolution that brings together the worlds of science and spirit, evolutionary theory and developmental psychology.</a:t>
            </a:r>
            <a:br>
              <a:rPr lang="en-US" altLang="en-US" sz="2800" b="1"/>
            </a:br>
            <a:endParaRPr lang="en-US" altLang="en-US" sz="2800" b="1"/>
          </a:p>
          <a:p>
            <a:pPr lvl="2">
              <a:spcBef>
                <a:spcPct val="0"/>
              </a:spcBef>
              <a:buFontTx/>
              <a:buNone/>
            </a:pPr>
            <a:r>
              <a:rPr lang="en-US" altLang="en-US" sz="2800" b="1"/>
              <a:t>Need for an updated recipe for resilience, on how to think, feel and act outside the present obsolete mechanistic box, to become aware of the fact that </a:t>
            </a:r>
            <a:r>
              <a:rPr lang="en-US" altLang="en-US" sz="3200" b="1">
                <a:solidFill>
                  <a:schemeClr val="accent2"/>
                </a:solidFill>
              </a:rPr>
              <a:t>we live in  a complex web of relationships</a:t>
            </a:r>
            <a:r>
              <a:rPr lang="en-US" altLang="en-US" sz="2800" b="1"/>
              <a:t>.</a:t>
            </a:r>
          </a:p>
          <a:p>
            <a:pPr lvl="2">
              <a:spcBef>
                <a:spcPct val="0"/>
              </a:spcBef>
              <a:buFontTx/>
              <a:buNone/>
            </a:pPr>
            <a:r>
              <a:rPr lang="en-US" altLang="en-US" sz="3600" b="1">
                <a:solidFill>
                  <a:srgbClr val="FF00FF"/>
                </a:solidFill>
              </a:rPr>
              <a:t>Being blind to the world of relationships brings us dire consequences.</a:t>
            </a:r>
          </a:p>
          <a:p>
            <a:pPr lvl="2">
              <a:spcBef>
                <a:spcPct val="0"/>
              </a:spcBef>
              <a:buFontTx/>
              <a:buNone/>
            </a:pPr>
            <a:endParaRPr lang="en-US" altLang="en-US" sz="3600" b="1">
              <a:solidFill>
                <a:srgbClr val="FF00FF"/>
              </a:solidFill>
            </a:endParaRPr>
          </a:p>
        </p:txBody>
      </p:sp>
      <p:sp>
        <p:nvSpPr>
          <p:cNvPr id="35843"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35844"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3584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47688" y="828675"/>
            <a:ext cx="8605837"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just">
              <a:spcBef>
                <a:spcPct val="0"/>
              </a:spcBef>
              <a:buFontTx/>
              <a:buNone/>
            </a:pPr>
            <a:r>
              <a:rPr lang="it-IT" altLang="en-US" sz="2800"/>
              <a:t>It is estimated  that there are around 100 million tons of garbage in the world’s oceans. There are five identifiable garbage patches—in the North and South Pacific, the North and South Atlantic, and the Indian Ocean. </a:t>
            </a:r>
          </a:p>
          <a:p>
            <a:pPr lvl="2" algn="just">
              <a:spcBef>
                <a:spcPct val="0"/>
              </a:spcBef>
              <a:buFontTx/>
              <a:buNone/>
            </a:pPr>
            <a:endParaRPr lang="it-IT" altLang="en-US" sz="2800"/>
          </a:p>
          <a:p>
            <a:pPr lvl="2" algn="just">
              <a:spcBef>
                <a:spcPct val="0"/>
              </a:spcBef>
              <a:buFontTx/>
              <a:buNone/>
            </a:pPr>
            <a:r>
              <a:rPr lang="it-IT" altLang="en-US" sz="2800"/>
              <a:t>The Garbage Patches are poisoning the ocean food chain, says its discoverer Captain Charles Moore, the founder of the Algalita Marine Research Foundation.</a:t>
            </a:r>
          </a:p>
          <a:p>
            <a:pPr lvl="2">
              <a:spcBef>
                <a:spcPct val="0"/>
              </a:spcBef>
              <a:buFontTx/>
              <a:buNone/>
            </a:pPr>
            <a:endParaRPr lang="en-US" altLang="en-US" sz="2800"/>
          </a:p>
        </p:txBody>
      </p:sp>
      <p:sp>
        <p:nvSpPr>
          <p:cNvPr id="36867"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36868"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3686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47688" y="752475"/>
            <a:ext cx="8605837"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spcBef>
                <a:spcPct val="0"/>
              </a:spcBef>
              <a:buFontTx/>
              <a:buNone/>
            </a:pPr>
            <a:r>
              <a:rPr lang="en-US" altLang="en-US" b="1">
                <a:sym typeface="Symbol" pitchFamily="18" charset="2"/>
              </a:rPr>
              <a:t>“</a:t>
            </a:r>
            <a:r>
              <a:rPr lang="en-US" altLang="en-US" b="1"/>
              <a:t>..one thing really bothered me during my bicycling journey across America: we’ve turned this once pristine continent with all its inherent beauty, wildlife and treasures—into a giant garbage dump.  At 15 miles per hour, a person really ‘sees’ what happened to this country.  </a:t>
            </a:r>
          </a:p>
          <a:p>
            <a:pPr lvl="2">
              <a:spcBef>
                <a:spcPct val="0"/>
              </a:spcBef>
              <a:buFontTx/>
              <a:buNone/>
            </a:pPr>
            <a:r>
              <a:rPr lang="en-US" altLang="en-US" b="1">
                <a:solidFill>
                  <a:srgbClr val="FF0000"/>
                </a:solidFill>
              </a:rPr>
              <a:t>Black, brown, red and white Americans toss their trash </a:t>
            </a:r>
            <a:r>
              <a:rPr lang="en-US" altLang="en-US" sz="2000" b="1">
                <a:solidFill>
                  <a:srgbClr val="FF0000"/>
                </a:solidFill>
              </a:rPr>
              <a:t>EVERYWHERE</a:t>
            </a:r>
            <a:r>
              <a:rPr lang="en-US" altLang="en-US" sz="2000" b="1"/>
              <a:t>!  </a:t>
            </a:r>
          </a:p>
          <a:p>
            <a:pPr lvl="2">
              <a:spcBef>
                <a:spcPct val="0"/>
              </a:spcBef>
              <a:buFontTx/>
              <a:buNone/>
            </a:pPr>
            <a:r>
              <a:rPr lang="en-US" altLang="en-US" b="1"/>
              <a:t>They toss it into rivers, lakes, streams and along every road. </a:t>
            </a:r>
          </a:p>
          <a:p>
            <a:pPr lvl="2">
              <a:spcBef>
                <a:spcPct val="0"/>
              </a:spcBef>
              <a:buFontTx/>
              <a:buNone/>
            </a:pPr>
            <a:r>
              <a:rPr lang="en-US" altLang="en-US" b="1"/>
              <a:t>They leave vehicles, trailers, couches and cans of oil by the hundreds of thousands if not millions </a:t>
            </a:r>
            <a:r>
              <a:rPr lang="en-US" altLang="en-US" b="1">
                <a:solidFill>
                  <a:srgbClr val="FF0000"/>
                </a:solidFill>
              </a:rPr>
              <a:t>EVERYWHERE</a:t>
            </a:r>
            <a:r>
              <a:rPr lang="en-US" altLang="en-US" b="1"/>
              <a:t> in the woods, on abandoned lots and without rhyme or reason. </a:t>
            </a:r>
          </a:p>
          <a:p>
            <a:pPr lvl="2">
              <a:spcBef>
                <a:spcPct val="0"/>
              </a:spcBef>
              <a:buFontTx/>
              <a:buNone/>
            </a:pPr>
            <a:r>
              <a:rPr lang="en-US" altLang="en-US" b="1"/>
              <a:t>They toss cans, plastic containers and bottles, and soiled baby diapers into the prettiest mountain streams and along hiking paths. Not just a little, but into the millions!”…</a:t>
            </a:r>
            <a:br>
              <a:rPr lang="en-US" altLang="en-US" b="1"/>
            </a:br>
            <a:r>
              <a:rPr lang="en-US" altLang="en-US" sz="2000" b="1"/>
              <a:t>                                                                                          </a:t>
            </a:r>
            <a:r>
              <a:rPr lang="en-US" altLang="en-US" sz="1600" b="1"/>
              <a:t>Frosty Wooldridge</a:t>
            </a:r>
            <a:r>
              <a:rPr lang="en-US" altLang="en-US" sz="3200" b="1"/>
              <a:t/>
            </a:r>
            <a:br>
              <a:rPr lang="en-US" altLang="en-US" sz="3200" b="1"/>
            </a:br>
            <a:endParaRPr lang="en-US" altLang="en-US" sz="3200" b="1"/>
          </a:p>
        </p:txBody>
      </p:sp>
      <p:sp>
        <p:nvSpPr>
          <p:cNvPr id="37891"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37892"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3789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47688" y="765175"/>
            <a:ext cx="8605837"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spcBef>
                <a:spcPct val="0"/>
              </a:spcBef>
              <a:buFontTx/>
              <a:buNone/>
            </a:pPr>
            <a:r>
              <a:rPr lang="en-US" altLang="en-US" sz="2800" b="1"/>
              <a:t>It is as if man had been suddenly appointed director of the biggest business of all, the business of evolution – appointed without being asked if he wanted it, and without proper warning and preparation. What is more, he can’t refuse the job.  </a:t>
            </a:r>
            <a:r>
              <a:rPr lang="en-US" altLang="en-US" sz="2800" b="1">
                <a:solidFill>
                  <a:srgbClr val="FF00FF"/>
                </a:solidFill>
              </a:rPr>
              <a:t>Whether he wants it or not, whether he is conscious of what he is doing or not, he is in point of fact determining the future direction of evolution on this earth.</a:t>
            </a:r>
            <a:r>
              <a:rPr lang="en-US" altLang="en-US" sz="2800" b="1"/>
              <a:t> This is his inescapable destiny, and the sooner he realizes it and starts believing in it, </a:t>
            </a:r>
            <a:r>
              <a:rPr lang="en-US" altLang="en-US" sz="2800" b="1">
                <a:solidFill>
                  <a:schemeClr val="accent2"/>
                </a:solidFill>
              </a:rPr>
              <a:t>the better for all concerned…………..</a:t>
            </a:r>
          </a:p>
          <a:p>
            <a:pPr lvl="2" algn="r">
              <a:spcBef>
                <a:spcPct val="0"/>
              </a:spcBef>
              <a:buFontTx/>
              <a:buNone/>
            </a:pPr>
            <a:r>
              <a:rPr lang="en-US" altLang="en-US" sz="2800" b="1"/>
              <a:t>Julian Huxley</a:t>
            </a:r>
          </a:p>
        </p:txBody>
      </p:sp>
      <p:sp>
        <p:nvSpPr>
          <p:cNvPr id="38915"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38916"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3891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47688" y="1209675"/>
            <a:ext cx="86058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just">
              <a:spcBef>
                <a:spcPct val="0"/>
              </a:spcBef>
              <a:buFontTx/>
              <a:buNone/>
            </a:pPr>
            <a:r>
              <a:rPr lang="en-US" altLang="en-US" sz="2800" b="1"/>
              <a:t>Now and then there is a sudden and rapid passage to a totally new and more comprehensive type of order or organization, with quite new emergent properties, and involving quite new methods of further evolution.</a:t>
            </a:r>
          </a:p>
          <a:p>
            <a:pPr lvl="2" algn="just">
              <a:spcBef>
                <a:spcPct val="0"/>
              </a:spcBef>
              <a:buFontTx/>
              <a:buNone/>
            </a:pPr>
            <a:endParaRPr lang="en-US" altLang="en-US" sz="2800" b="1"/>
          </a:p>
          <a:p>
            <a:pPr lvl="2" algn="just">
              <a:spcBef>
                <a:spcPct val="0"/>
              </a:spcBef>
              <a:buFontTx/>
              <a:buNone/>
            </a:pPr>
            <a:endParaRPr lang="en-US" altLang="en-US" sz="2800" b="1"/>
          </a:p>
          <a:p>
            <a:pPr lvl="2" algn="just">
              <a:spcBef>
                <a:spcPct val="0"/>
              </a:spcBef>
              <a:buFontTx/>
              <a:buNone/>
            </a:pPr>
            <a:endParaRPr lang="en-US" altLang="en-US" sz="2800" b="1"/>
          </a:p>
          <a:p>
            <a:pPr lvl="2" algn="r">
              <a:spcBef>
                <a:spcPct val="0"/>
              </a:spcBef>
              <a:buFontTx/>
              <a:buNone/>
            </a:pPr>
            <a:r>
              <a:rPr lang="en-US" altLang="en-US" sz="2800" b="1"/>
              <a:t>		Julian Huxley</a:t>
            </a:r>
          </a:p>
        </p:txBody>
      </p:sp>
      <p:sp>
        <p:nvSpPr>
          <p:cNvPr id="39939"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39940"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399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547688" y="714375"/>
            <a:ext cx="86058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spcBef>
                <a:spcPct val="0"/>
              </a:spcBef>
              <a:buFontTx/>
              <a:buNone/>
            </a:pPr>
            <a:r>
              <a:rPr lang="en-GB" altLang="en-US" sz="3200" b="1"/>
              <a:t>In the age of globalization and of growing complexity </a:t>
            </a:r>
            <a:r>
              <a:rPr lang="en-GB" altLang="en-US" sz="3200" b="1">
                <a:solidFill>
                  <a:srgbClr val="FF00FF"/>
                </a:solidFill>
              </a:rPr>
              <a:t>to meet the challenges of our present and future, </a:t>
            </a:r>
            <a:r>
              <a:rPr lang="en-GB" altLang="en-US" sz="3200" b="1">
                <a:solidFill>
                  <a:schemeClr val="accent1"/>
                </a:solidFill>
              </a:rPr>
              <a:t>new and effective ways to facilitate the capacity of integration of our ways of knowing are required</a:t>
            </a:r>
            <a:r>
              <a:rPr lang="en-GB" altLang="en-US" sz="3200" b="1"/>
              <a:t>. We need to foster a new psychological literacy for billions of people; that which I call the </a:t>
            </a:r>
            <a:r>
              <a:rPr lang="en-GB" altLang="en-US" sz="3600" b="1">
                <a:solidFill>
                  <a:schemeClr val="accent2"/>
                </a:solidFill>
              </a:rPr>
              <a:t>psychological compass</a:t>
            </a:r>
            <a:r>
              <a:rPr lang="en-GB" altLang="en-US" sz="3200" b="1"/>
              <a:t>, a needed systemic way of being in relationship with ourselves, others and the planet to navigate in the rippling currents of change.</a:t>
            </a:r>
            <a:r>
              <a:rPr lang="en-GB" altLang="en-US" sz="3200"/>
              <a:t> </a:t>
            </a:r>
            <a:endParaRPr lang="en-US" altLang="en-US" sz="3200"/>
          </a:p>
        </p:txBody>
      </p:sp>
      <p:sp>
        <p:nvSpPr>
          <p:cNvPr id="40963"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40964"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4096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11150" y="720725"/>
            <a:ext cx="9212263"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spcBef>
                <a:spcPct val="0"/>
              </a:spcBef>
              <a:buFontTx/>
              <a:buNone/>
            </a:pPr>
            <a:r>
              <a:rPr lang="en-US" altLang="en-US" sz="2800"/>
              <a:t>We have lived for thousands of years with the </a:t>
            </a:r>
            <a:r>
              <a:rPr lang="en-US" altLang="en-US" sz="2800" i="1"/>
              <a:t>Genesis</a:t>
            </a:r>
            <a:r>
              <a:rPr lang="en-US" altLang="en-US" sz="2800"/>
              <a:t> story:  a man and a woman are created by an all-powerful God, and then (in a development that owes a lot to the Prometheus myth) thrown out of the garden for seeking knowledge.</a:t>
            </a:r>
          </a:p>
          <a:p>
            <a:pPr lvl="2">
              <a:spcBef>
                <a:spcPct val="0"/>
              </a:spcBef>
              <a:buFontTx/>
              <a:buNone/>
            </a:pPr>
            <a:endParaRPr lang="en-US" altLang="en-US" sz="2800"/>
          </a:p>
          <a:p>
            <a:pPr lvl="2">
              <a:spcBef>
                <a:spcPct val="0"/>
              </a:spcBef>
              <a:buFontTx/>
              <a:buNone/>
            </a:pPr>
            <a:r>
              <a:rPr lang="en-US" altLang="en-US" sz="2800"/>
              <a:t>Now </a:t>
            </a:r>
            <a:r>
              <a:rPr lang="en-US" altLang="en-US" sz="2800">
                <a:sym typeface="Symbol" pitchFamily="18" charset="2"/>
              </a:rPr>
              <a:t></a:t>
            </a:r>
            <a:r>
              <a:rPr lang="en-US" altLang="en-US" sz="2800"/>
              <a:t> slowly </a:t>
            </a:r>
            <a:r>
              <a:rPr lang="en-US" altLang="en-US" sz="2800">
                <a:sym typeface="Symbol" pitchFamily="18" charset="2"/>
              </a:rPr>
              <a:t></a:t>
            </a:r>
            <a:r>
              <a:rPr lang="en-US" altLang="en-US" sz="2800"/>
              <a:t> we awaken to a new creation story, in which we find that we are still in the garden. In fact, we are an inseparable part of it, one with the process that created the beasts and flowers.  </a:t>
            </a:r>
          </a:p>
          <a:p>
            <a:pPr lvl="2">
              <a:spcBef>
                <a:spcPct val="0"/>
              </a:spcBef>
              <a:buFontTx/>
              <a:buNone/>
            </a:pPr>
            <a:endParaRPr lang="en-US" altLang="en-US" sz="2800"/>
          </a:p>
          <a:p>
            <a:pPr lvl="2">
              <a:spcBef>
                <a:spcPct val="0"/>
              </a:spcBef>
              <a:buFontTx/>
              <a:buNone/>
            </a:pPr>
            <a:r>
              <a:rPr lang="en-US" altLang="en-US" sz="2800" b="1">
                <a:solidFill>
                  <a:srgbClr val="0000FF"/>
                </a:solidFill>
              </a:rPr>
              <a:t>And, in the most surprising development of all, </a:t>
            </a:r>
          </a:p>
          <a:p>
            <a:pPr lvl="2">
              <a:spcBef>
                <a:spcPct val="0"/>
              </a:spcBef>
              <a:buFontTx/>
              <a:buNone/>
            </a:pPr>
            <a:r>
              <a:rPr lang="en-US" altLang="en-US" sz="3600" b="1">
                <a:solidFill>
                  <a:srgbClr val="0000FF"/>
                </a:solidFill>
              </a:rPr>
              <a:t>we are also the gardeners</a:t>
            </a:r>
            <a:r>
              <a:rPr lang="en-US" altLang="en-US" sz="2800" b="1">
                <a:solidFill>
                  <a:schemeClr val="accent2"/>
                </a:solidFill>
              </a:rPr>
              <a:t>.  </a:t>
            </a:r>
          </a:p>
          <a:p>
            <a:pPr lvl="2" algn="r">
              <a:spcBef>
                <a:spcPct val="0"/>
              </a:spcBef>
              <a:buFontTx/>
              <a:buNone/>
            </a:pPr>
            <a:r>
              <a:rPr lang="en-US" altLang="en-US" sz="1600" b="1"/>
              <a:t>Walter Truett Anderson</a:t>
            </a:r>
          </a:p>
        </p:txBody>
      </p:sp>
      <p:sp>
        <p:nvSpPr>
          <p:cNvPr id="5123"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5124" name="Rectangle 4"/>
          <p:cNvSpPr>
            <a:spLocks noChangeArrowheads="1"/>
          </p:cNvSpPr>
          <p:nvPr/>
        </p:nvSpPr>
        <p:spPr bwMode="auto">
          <a:xfrm>
            <a:off x="200025" y="180975"/>
            <a:ext cx="9505950" cy="519113"/>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it-IT" altLang="en-US" sz="2800"/>
              <a:t>Some narratives</a:t>
            </a:r>
          </a:p>
        </p:txBody>
      </p:sp>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41987" name="Rectangle 3"/>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419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8"/>
          <p:cNvSpPr txBox="1">
            <a:spLocks noChangeArrowheads="1"/>
          </p:cNvSpPr>
          <p:nvPr/>
        </p:nvSpPr>
        <p:spPr bwMode="auto">
          <a:xfrm>
            <a:off x="820738" y="828675"/>
            <a:ext cx="8242300"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indent="-357188"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sz="4400" i="1"/>
              <a:t>“in every act of love and will – and in the long run they are both present in each genuine act – we mold ourselves and our world simultaneously.  </a:t>
            </a:r>
          </a:p>
          <a:p>
            <a:pPr algn="just">
              <a:spcBef>
                <a:spcPct val="0"/>
              </a:spcBef>
              <a:buFontTx/>
              <a:buNone/>
            </a:pPr>
            <a:r>
              <a:rPr lang="en-US" altLang="en-US" sz="4400" i="1"/>
              <a:t>  This is what it means to embrace the future.”</a:t>
            </a:r>
          </a:p>
          <a:p>
            <a:pPr algn="r">
              <a:spcBef>
                <a:spcPct val="0"/>
              </a:spcBef>
              <a:buFontTx/>
              <a:buNone/>
            </a:pPr>
            <a:r>
              <a:rPr lang="en-US" altLang="en-US" sz="2800"/>
              <a:t> </a:t>
            </a:r>
            <a:r>
              <a:rPr lang="en-US" altLang="en-US" sz="2000"/>
              <a:t>Rollo May, </a:t>
            </a:r>
            <a:r>
              <a:rPr lang="en-US" altLang="en-US" sz="2000" i="1"/>
              <a:t>Love and Will </a:t>
            </a:r>
            <a:r>
              <a:rPr lang="en-US" altLang="en-US" sz="2000"/>
              <a:t>(1969)</a:t>
            </a:r>
            <a:endParaRPr lang="it-IT" altLang="en-US" sz="20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43011" name="Rectangle 3"/>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430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descr="DSCN09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906000" cy="121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47688" y="800100"/>
            <a:ext cx="8605837"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spcBef>
                <a:spcPct val="0"/>
              </a:spcBef>
              <a:buFontTx/>
              <a:buNone/>
            </a:pPr>
            <a:endParaRPr lang="it-IT" altLang="en-US" sz="1200" b="1"/>
          </a:p>
          <a:p>
            <a:pPr lvl="2" algn="just">
              <a:spcBef>
                <a:spcPct val="0"/>
              </a:spcBef>
              <a:buFontTx/>
              <a:buNone/>
            </a:pPr>
            <a:r>
              <a:rPr lang="en-US" altLang="en-US" sz="3200"/>
              <a:t>Today, in order to assure a tomorrow, our science and our conscience, our feelings, our thinking and our actions need to be grounded in the awareness of the inextricable bond we have with each other and with every life form…</a:t>
            </a:r>
          </a:p>
          <a:p>
            <a:pPr lvl="2" algn="just">
              <a:spcBef>
                <a:spcPct val="0"/>
              </a:spcBef>
              <a:buFontTx/>
              <a:buNone/>
            </a:pPr>
            <a:r>
              <a:rPr lang="en-US" altLang="en-US" sz="3200"/>
              <a:t>.</a:t>
            </a:r>
          </a:p>
          <a:p>
            <a:pPr lvl="2" algn="just">
              <a:spcBef>
                <a:spcPct val="0"/>
              </a:spcBef>
              <a:buFontTx/>
              <a:buNone/>
            </a:pPr>
            <a:r>
              <a:rPr lang="en-US" altLang="en-US" sz="6600" b="1" i="1">
                <a:solidFill>
                  <a:srgbClr val="008000"/>
                </a:solidFill>
                <a:latin typeface="Bradley Hand ITC" pitchFamily="66" charset="0"/>
              </a:rPr>
              <a:t>We are the earth….</a:t>
            </a:r>
          </a:p>
          <a:p>
            <a:pPr lvl="2" algn="just">
              <a:spcBef>
                <a:spcPct val="0"/>
              </a:spcBef>
              <a:buFontTx/>
              <a:buNone/>
            </a:pPr>
            <a:r>
              <a:rPr lang="en-US" altLang="en-US" sz="6600" b="1" i="1">
                <a:solidFill>
                  <a:srgbClr val="008000"/>
                </a:solidFill>
                <a:latin typeface="Bradley Hand ITC" pitchFamily="66" charset="0"/>
              </a:rPr>
              <a:t>we are the people….</a:t>
            </a:r>
          </a:p>
        </p:txBody>
      </p:sp>
      <p:sp>
        <p:nvSpPr>
          <p:cNvPr id="44035"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44036" name="Rectangle 4"/>
          <p:cNvSpPr>
            <a:spLocks noChangeArrowheads="1"/>
          </p:cNvSpPr>
          <p:nvPr/>
        </p:nvSpPr>
        <p:spPr bwMode="auto">
          <a:xfrm>
            <a:off x="200025" y="439738"/>
            <a:ext cx="9505950" cy="520700"/>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it-IT" altLang="en-US" sz="2800"/>
              <a:t>We need life affirming narratives</a:t>
            </a:r>
          </a:p>
        </p:txBody>
      </p:sp>
      <p:pic>
        <p:nvPicPr>
          <p:cNvPr id="4403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45059" name="Rectangle 4"/>
          <p:cNvSpPr>
            <a:spLocks noChangeArrowheads="1"/>
          </p:cNvSpPr>
          <p:nvPr/>
        </p:nvSpPr>
        <p:spPr bwMode="auto">
          <a:xfrm>
            <a:off x="200025" y="180975"/>
            <a:ext cx="9505950" cy="519113"/>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it-IT" altLang="en-US" sz="2800"/>
              <a:t>We need life affirming narratives</a:t>
            </a:r>
          </a:p>
        </p:txBody>
      </p:sp>
      <p:pic>
        <p:nvPicPr>
          <p:cNvPr id="4506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descr="DSCN09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350750" cy="93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547688" y="800100"/>
            <a:ext cx="8605837"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spcBef>
                <a:spcPct val="0"/>
              </a:spcBef>
              <a:buFontTx/>
              <a:buNone/>
            </a:pPr>
            <a:endParaRPr lang="it-IT" altLang="en-US" sz="1200" b="1"/>
          </a:p>
          <a:p>
            <a:pPr lvl="2">
              <a:spcBef>
                <a:spcPct val="0"/>
              </a:spcBef>
              <a:buFontTx/>
              <a:buNone/>
            </a:pPr>
            <a:endParaRPr lang="it-IT" altLang="en-US" sz="1200" b="1"/>
          </a:p>
          <a:p>
            <a:pPr algn="ctr">
              <a:spcBef>
                <a:spcPct val="0"/>
              </a:spcBef>
              <a:buFontTx/>
              <a:buNone/>
            </a:pPr>
            <a:r>
              <a:rPr lang="en-US" altLang="en-US" sz="2800" b="1">
                <a:solidFill>
                  <a:srgbClr val="008000"/>
                </a:solidFill>
              </a:rPr>
              <a:t>Alberto Zucconi </a:t>
            </a:r>
          </a:p>
          <a:p>
            <a:pPr algn="ctr">
              <a:spcBef>
                <a:spcPct val="0"/>
              </a:spcBef>
              <a:buFontTx/>
              <a:buNone/>
            </a:pPr>
            <a:r>
              <a:rPr lang="en-US" altLang="en-US" sz="2800" b="1">
                <a:solidFill>
                  <a:srgbClr val="008000"/>
                </a:solidFill>
              </a:rPr>
              <a:t>azucconi@iacp.it</a:t>
            </a:r>
            <a:endParaRPr lang="it-IT" altLang="en-US" sz="1000" b="1"/>
          </a:p>
          <a:p>
            <a:pPr algn="ctr">
              <a:spcBef>
                <a:spcPct val="0"/>
              </a:spcBef>
              <a:buFontTx/>
              <a:buNone/>
            </a:pPr>
            <a:endParaRPr lang="en-US" altLang="en-US" sz="2800" b="1">
              <a:solidFill>
                <a:srgbClr val="008000"/>
              </a:solidFill>
            </a:endParaRPr>
          </a:p>
          <a:p>
            <a:pPr algn="ctr">
              <a:spcBef>
                <a:spcPct val="0"/>
              </a:spcBef>
              <a:buFontTx/>
              <a:buNone/>
            </a:pPr>
            <a:r>
              <a:rPr lang="en-US" altLang="en-US" b="1">
                <a:solidFill>
                  <a:srgbClr val="008000"/>
                </a:solidFill>
              </a:rPr>
              <a:t>World Academy of Art and Science (WAAS)</a:t>
            </a:r>
          </a:p>
          <a:p>
            <a:pPr algn="ctr">
              <a:spcBef>
                <a:spcPct val="0"/>
              </a:spcBef>
              <a:buFontTx/>
              <a:buNone/>
            </a:pPr>
            <a:r>
              <a:rPr lang="en-US" altLang="en-US" sz="2800" b="1" u="sng">
                <a:solidFill>
                  <a:srgbClr val="008000"/>
                </a:solidFill>
              </a:rPr>
              <a:t>www.worldacademy.org</a:t>
            </a:r>
          </a:p>
          <a:p>
            <a:pPr algn="ctr">
              <a:spcBef>
                <a:spcPct val="0"/>
              </a:spcBef>
              <a:buFontTx/>
              <a:buNone/>
            </a:pPr>
            <a:r>
              <a:rPr lang="en-US" altLang="en-US" b="1">
                <a:solidFill>
                  <a:srgbClr val="008000"/>
                </a:solidFill>
              </a:rPr>
              <a:t>World University Consortium</a:t>
            </a:r>
            <a:r>
              <a:rPr lang="en-US" altLang="en-US" sz="2800" b="1">
                <a:solidFill>
                  <a:srgbClr val="008000"/>
                </a:solidFill>
              </a:rPr>
              <a:t> (WUC)</a:t>
            </a:r>
          </a:p>
          <a:p>
            <a:pPr algn="ctr">
              <a:spcBef>
                <a:spcPct val="0"/>
              </a:spcBef>
              <a:buFontTx/>
              <a:buNone/>
            </a:pPr>
            <a:r>
              <a:rPr lang="en-US" altLang="en-US" sz="2800" b="1">
                <a:solidFill>
                  <a:srgbClr val="008000"/>
                </a:solidFill>
              </a:rPr>
              <a:t>www.wunicon.org</a:t>
            </a:r>
          </a:p>
          <a:p>
            <a:pPr algn="ctr">
              <a:spcBef>
                <a:spcPct val="0"/>
              </a:spcBef>
              <a:buFontTx/>
              <a:buNone/>
            </a:pPr>
            <a:r>
              <a:rPr lang="en-US" altLang="en-US" sz="2800" b="1">
                <a:solidFill>
                  <a:srgbClr val="008000"/>
                </a:solidFill>
              </a:rPr>
              <a:t>Person Centered Approach Institute (IACP) </a:t>
            </a:r>
          </a:p>
          <a:p>
            <a:pPr algn="ctr">
              <a:spcBef>
                <a:spcPct val="0"/>
              </a:spcBef>
              <a:buFontTx/>
              <a:buNone/>
            </a:pPr>
            <a:r>
              <a:rPr lang="en-US" altLang="en-US" sz="2800" b="1">
                <a:solidFill>
                  <a:srgbClr val="008000"/>
                </a:solidFill>
              </a:rPr>
              <a:t>www.iacp.it</a:t>
            </a:r>
          </a:p>
          <a:p>
            <a:pPr lvl="2">
              <a:spcBef>
                <a:spcPct val="0"/>
              </a:spcBef>
              <a:buFontTx/>
              <a:buNone/>
            </a:pPr>
            <a:endParaRPr lang="it-IT" altLang="en-US" sz="1000" b="1"/>
          </a:p>
          <a:p>
            <a:pPr lvl="2">
              <a:spcBef>
                <a:spcPct val="0"/>
              </a:spcBef>
              <a:buFontTx/>
              <a:buNone/>
            </a:pPr>
            <a:endParaRPr lang="it-IT" altLang="en-US" sz="1200" b="1"/>
          </a:p>
          <a:p>
            <a:pPr lvl="2">
              <a:spcBef>
                <a:spcPct val="0"/>
              </a:spcBef>
              <a:buFontTx/>
              <a:buNone/>
            </a:pPr>
            <a:endParaRPr lang="it-IT" altLang="en-US" sz="1200" b="1"/>
          </a:p>
          <a:p>
            <a:pPr lvl="2">
              <a:spcBef>
                <a:spcPct val="0"/>
              </a:spcBef>
              <a:buFontTx/>
              <a:buNone/>
            </a:pPr>
            <a:endParaRPr lang="it-IT" altLang="en-US" sz="1200" b="1"/>
          </a:p>
        </p:txBody>
      </p:sp>
      <p:sp>
        <p:nvSpPr>
          <p:cNvPr id="46083"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46084" name="Rectangle 4"/>
          <p:cNvSpPr>
            <a:spLocks noChangeArrowheads="1"/>
          </p:cNvSpPr>
          <p:nvPr/>
        </p:nvSpPr>
        <p:spPr bwMode="auto">
          <a:xfrm>
            <a:off x="200025" y="180975"/>
            <a:ext cx="9505950" cy="519113"/>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endParaRPr lang="it-IT" altLang="en-US" sz="2800"/>
          </a:p>
        </p:txBody>
      </p:sp>
      <p:pic>
        <p:nvPicPr>
          <p:cNvPr id="4608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2425" y="815975"/>
            <a:ext cx="9067800"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just">
              <a:spcBef>
                <a:spcPct val="0"/>
              </a:spcBef>
              <a:buFontTx/>
              <a:buNone/>
            </a:pPr>
            <a:r>
              <a:rPr lang="it-IT" altLang="en-US" sz="6000" b="1" i="1"/>
              <a:t>We are in the garden</a:t>
            </a:r>
          </a:p>
          <a:p>
            <a:pPr lvl="2" algn="just">
              <a:spcBef>
                <a:spcPct val="0"/>
              </a:spcBef>
              <a:buFontTx/>
              <a:buNone/>
            </a:pPr>
            <a:r>
              <a:rPr lang="it-IT" altLang="en-US" sz="6000" b="1" i="1"/>
              <a:t>called planet Earth but our garden is in a mess!</a:t>
            </a:r>
            <a:r>
              <a:rPr lang="it-IT" altLang="en-US" sz="2800" b="1"/>
              <a:t> </a:t>
            </a:r>
          </a:p>
          <a:p>
            <a:pPr lvl="2" algn="just">
              <a:spcBef>
                <a:spcPct val="0"/>
              </a:spcBef>
              <a:buFontTx/>
              <a:buNone/>
            </a:pPr>
            <a:endParaRPr lang="it-IT" altLang="en-US" sz="2800" b="1"/>
          </a:p>
          <a:p>
            <a:pPr lvl="2" algn="just">
              <a:spcBef>
                <a:spcPct val="0"/>
              </a:spcBef>
              <a:buFontTx/>
              <a:buNone/>
            </a:pPr>
            <a:r>
              <a:rPr lang="it-IT" altLang="en-US" sz="2800" b="1"/>
              <a:t>And….</a:t>
            </a:r>
          </a:p>
          <a:p>
            <a:pPr lvl="2" algn="r">
              <a:spcBef>
                <a:spcPct val="0"/>
              </a:spcBef>
              <a:buFontTx/>
              <a:buNone/>
            </a:pPr>
            <a:endParaRPr lang="it-IT" altLang="en-US" sz="2800" b="1"/>
          </a:p>
          <a:p>
            <a:pPr lvl="2" algn="r">
              <a:spcBef>
                <a:spcPct val="0"/>
              </a:spcBef>
              <a:buFontTx/>
              <a:buNone/>
            </a:pPr>
            <a:endParaRPr lang="en-US" altLang="en-US" sz="2800" b="1"/>
          </a:p>
        </p:txBody>
      </p:sp>
      <p:sp>
        <p:nvSpPr>
          <p:cNvPr id="6147"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6148"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61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47688" y="1158875"/>
            <a:ext cx="8605837"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just">
              <a:spcBef>
                <a:spcPct val="0"/>
              </a:spcBef>
              <a:buFontTx/>
              <a:buNone/>
            </a:pPr>
            <a:r>
              <a:rPr lang="en-US" altLang="en-US" sz="6000" b="1" i="1"/>
              <a:t>We can't solve problems by using the same kind of thinking we used when we created them.</a:t>
            </a:r>
            <a:endParaRPr lang="it-IT" altLang="en-US" sz="2800" b="1"/>
          </a:p>
          <a:p>
            <a:pPr lvl="2" algn="r">
              <a:spcBef>
                <a:spcPct val="0"/>
              </a:spcBef>
              <a:buFontTx/>
              <a:buNone/>
            </a:pPr>
            <a:r>
              <a:rPr lang="it-IT" altLang="en-US" sz="2800" b="1"/>
              <a:t>Albert Einstein</a:t>
            </a:r>
            <a:endParaRPr lang="en-US" altLang="en-US" sz="2800" b="1"/>
          </a:p>
        </p:txBody>
      </p:sp>
      <p:sp>
        <p:nvSpPr>
          <p:cNvPr id="7171"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7172"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717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25450" y="862013"/>
            <a:ext cx="912336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just">
              <a:spcBef>
                <a:spcPct val="0"/>
              </a:spcBef>
              <a:buFontTx/>
              <a:buNone/>
            </a:pPr>
            <a:r>
              <a:rPr lang="en-US" altLang="en-US" sz="2800"/>
              <a:t> </a:t>
            </a:r>
            <a:r>
              <a:rPr lang="en-US" altLang="en-US" sz="4000" b="1"/>
              <a:t>In the late 20’s the discoveries in the “hard sciences” sprung  from  the work of </a:t>
            </a:r>
            <a:r>
              <a:rPr lang="en-US" altLang="en-US" sz="4000" b="1">
                <a:solidFill>
                  <a:srgbClr val="339966"/>
                </a:solidFill>
              </a:rPr>
              <a:t>Einstein, Bohr, Heisenberg</a:t>
            </a:r>
            <a:r>
              <a:rPr lang="en-US" altLang="en-US" sz="4000" b="1"/>
              <a:t> and others  which generated a new, integrated view of the universe based  on </a:t>
            </a:r>
            <a:r>
              <a:rPr lang="en-US" altLang="en-US" sz="4000" b="1">
                <a:solidFill>
                  <a:schemeClr val="accent2"/>
                </a:solidFill>
              </a:rPr>
              <a:t>relationships. This new narrative revolutionalized the old narrative which was based on an orderly mechanistic universe.</a:t>
            </a:r>
          </a:p>
        </p:txBody>
      </p:sp>
      <p:sp>
        <p:nvSpPr>
          <p:cNvPr id="8195"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8196" name="Rectangle 4"/>
          <p:cNvSpPr>
            <a:spLocks noChangeArrowheads="1"/>
          </p:cNvSpPr>
          <p:nvPr/>
        </p:nvSpPr>
        <p:spPr bwMode="auto">
          <a:xfrm>
            <a:off x="200025" y="180975"/>
            <a:ext cx="9505950" cy="519113"/>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it-IT" altLang="en-US" sz="2800"/>
              <a:t>Changes of narratives</a:t>
            </a:r>
          </a:p>
        </p:txBody>
      </p:sp>
      <p:pic>
        <p:nvPicPr>
          <p:cNvPr id="81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11150" y="833438"/>
            <a:ext cx="9294813"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365125"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lvl="2" algn="just">
              <a:spcBef>
                <a:spcPct val="0"/>
              </a:spcBef>
              <a:buFontTx/>
              <a:buNone/>
            </a:pPr>
            <a:r>
              <a:rPr lang="en-US" altLang="en-US" sz="2800" b="1"/>
              <a:t>In the 1960s, Lynn Margulis discovered that eukaryotic cells (the kind found in nearly all animals, plants and fungi) contain smaller entities, the mitochondria, that were once separate organisms, and bacteria which invaded ancestral one-celled creatures and stayed on. The parasitic relationship evolved into a symbiotic one. </a:t>
            </a:r>
          </a:p>
          <a:p>
            <a:pPr lvl="2" algn="just">
              <a:spcBef>
                <a:spcPct val="0"/>
              </a:spcBef>
              <a:buFontTx/>
              <a:buNone/>
            </a:pPr>
            <a:r>
              <a:rPr lang="en-US" altLang="en-US" sz="2800" b="1"/>
              <a:t> </a:t>
            </a:r>
          </a:p>
          <a:p>
            <a:pPr lvl="2" algn="just">
              <a:spcBef>
                <a:spcPct val="0"/>
              </a:spcBef>
              <a:buFontTx/>
              <a:buNone/>
            </a:pPr>
            <a:r>
              <a:rPr lang="en-US" altLang="en-US" sz="2800" b="1"/>
              <a:t>The mitochondria regulate the metabolism of the cell and process energy. These symbiotic cells evolved, creating the incredible variety of life forms we see today. Each of us carries millions if not billions of mitochondria, unsuspected microscopic cousins.  </a:t>
            </a:r>
            <a:endParaRPr lang="en-US" altLang="en-US" sz="4400" b="1">
              <a:solidFill>
                <a:schemeClr val="accent2"/>
              </a:solidFill>
            </a:endParaRPr>
          </a:p>
        </p:txBody>
      </p:sp>
      <p:sp>
        <p:nvSpPr>
          <p:cNvPr id="9219"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9220" name="Rectangle 4"/>
          <p:cNvSpPr>
            <a:spLocks noChangeArrowheads="1"/>
          </p:cNvSpPr>
          <p:nvPr/>
        </p:nvSpPr>
        <p:spPr bwMode="auto">
          <a:xfrm>
            <a:off x="200025" y="180975"/>
            <a:ext cx="9505950" cy="519113"/>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0"/>
              </a:spcBef>
              <a:buFontTx/>
              <a:buNone/>
            </a:pPr>
            <a:r>
              <a:rPr lang="it-IT" altLang="en-US" sz="2800"/>
              <a:t>Narrative changes</a:t>
            </a:r>
          </a:p>
        </p:txBody>
      </p:sp>
      <p:pic>
        <p:nvPicPr>
          <p:cNvPr id="922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196850" y="6165850"/>
            <a:ext cx="9509125" cy="503238"/>
          </a:xfrm>
          <a:prstGeom prst="rect">
            <a:avLst/>
          </a:prstGeom>
          <a:solidFill>
            <a:srgbClr val="9999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sp>
        <p:nvSpPr>
          <p:cNvPr id="10243" name="Rectangle 4"/>
          <p:cNvSpPr>
            <a:spLocks noChangeArrowheads="1"/>
          </p:cNvSpPr>
          <p:nvPr/>
        </p:nvSpPr>
        <p:spPr bwMode="auto">
          <a:xfrm>
            <a:off x="200025" y="188913"/>
            <a:ext cx="9505950" cy="503237"/>
          </a:xfrm>
          <a:prstGeom prst="rect">
            <a:avLst/>
          </a:prstGeom>
          <a:solidFill>
            <a:srgbClr val="FF66CC">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endParaRPr lang="hr-HR" altLang="en-US" sz="2800"/>
          </a:p>
        </p:txBody>
      </p:sp>
      <p:pic>
        <p:nvPicPr>
          <p:cNvPr id="1024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5" y="6232525"/>
            <a:ext cx="27178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8"/>
          <p:cNvSpPr>
            <a:spLocks noChangeArrowheads="1"/>
          </p:cNvSpPr>
          <p:nvPr/>
        </p:nvSpPr>
        <p:spPr bwMode="auto">
          <a:xfrm>
            <a:off x="268288" y="771525"/>
            <a:ext cx="948055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har char="•"/>
              <a:defRPr sz="3200">
                <a:solidFill>
                  <a:schemeClr val="tx1"/>
                </a:solidFill>
                <a:latin typeface="Times New Roman" pitchFamily="18" charset="0"/>
              </a:defRPr>
            </a:lvl1pPr>
            <a:lvl2pPr marL="742950" indent="-285750" algn="l">
              <a:spcBef>
                <a:spcPct val="20000"/>
              </a:spcBef>
              <a:buChar char="–"/>
              <a:defRPr sz="2800">
                <a:solidFill>
                  <a:schemeClr val="tx1"/>
                </a:solidFill>
                <a:latin typeface="Times New Roman" pitchFamily="18" charset="0"/>
              </a:defRPr>
            </a:lvl2pPr>
            <a:lvl3pPr marL="1143000" indent="-228600" algn="l">
              <a:spcBef>
                <a:spcPct val="20000"/>
              </a:spcBef>
              <a:buChar char="•"/>
              <a:defRPr sz="2400">
                <a:solidFill>
                  <a:schemeClr val="tx1"/>
                </a:solidFill>
                <a:latin typeface="Times New Roman" pitchFamily="18" charset="0"/>
              </a:defRPr>
            </a:lvl3pPr>
            <a:lvl4pPr marL="1600200" indent="-228600" algn="l">
              <a:spcBef>
                <a:spcPct val="20000"/>
              </a:spcBef>
              <a:buChar char="–"/>
              <a:defRPr sz="2000">
                <a:solidFill>
                  <a:schemeClr val="tx1"/>
                </a:solidFill>
                <a:latin typeface="Times New Roman" pitchFamily="18" charset="0"/>
              </a:defRPr>
            </a:lvl4pPr>
            <a:lvl5pPr marL="2057400" indent="-228600" algn="l">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None/>
            </a:pPr>
            <a:r>
              <a:rPr lang="en-US" altLang="en-US" sz="2000" b="1"/>
              <a:t>Differing narratives, values, concepts of reality, of human nature, generate different relationships, priorities, goals &amp; actions based on strategies of:</a:t>
            </a:r>
            <a:endParaRPr lang="en-US" altLang="en-US" b="1">
              <a:solidFill>
                <a:srgbClr val="009900"/>
              </a:solidFill>
            </a:endParaRPr>
          </a:p>
          <a:p>
            <a:pPr algn="just">
              <a:spcBef>
                <a:spcPct val="0"/>
              </a:spcBef>
              <a:buFontTx/>
              <a:buNone/>
            </a:pPr>
            <a:r>
              <a:rPr lang="en-US" altLang="en-US" sz="3600" b="1">
                <a:solidFill>
                  <a:srgbClr val="009900"/>
                </a:solidFill>
              </a:rPr>
              <a:t>Empowerment</a:t>
            </a:r>
            <a:r>
              <a:rPr lang="en-US" altLang="en-US" sz="3600" b="1">
                <a:solidFill>
                  <a:srgbClr val="FF0000"/>
                </a:solidFill>
              </a:rPr>
              <a:t>         Disempowerment</a:t>
            </a:r>
          </a:p>
          <a:p>
            <a:pPr algn="just">
              <a:spcBef>
                <a:spcPct val="0"/>
              </a:spcBef>
            </a:pPr>
            <a:r>
              <a:rPr lang="en-US" altLang="en-US" sz="2000" b="1">
                <a:solidFill>
                  <a:srgbClr val="009900"/>
                </a:solidFill>
              </a:rPr>
              <a:t>Democratic Relationship                    </a:t>
            </a:r>
            <a:r>
              <a:rPr lang="en-US" altLang="en-US" sz="2000" b="1">
                <a:solidFill>
                  <a:srgbClr val="FF0000"/>
                </a:solidFill>
              </a:rPr>
              <a:t>Authoritarian Relationship</a:t>
            </a:r>
          </a:p>
          <a:p>
            <a:pPr algn="just">
              <a:spcBef>
                <a:spcPct val="0"/>
              </a:spcBef>
            </a:pPr>
            <a:r>
              <a:rPr lang="en-US" altLang="en-US" sz="2000" b="1">
                <a:solidFill>
                  <a:srgbClr val="009900"/>
                </a:solidFill>
              </a:rPr>
              <a:t>Equal rights &amp; opportunities             </a:t>
            </a:r>
            <a:r>
              <a:rPr lang="en-US" altLang="en-US" sz="2000" b="1">
                <a:solidFill>
                  <a:srgbClr val="FF0000"/>
                </a:solidFill>
              </a:rPr>
              <a:t>Oppression</a:t>
            </a:r>
          </a:p>
          <a:p>
            <a:pPr algn="just">
              <a:spcBef>
                <a:spcPct val="0"/>
              </a:spcBef>
            </a:pPr>
            <a:r>
              <a:rPr lang="en-US" altLang="en-US" sz="2000" b="1">
                <a:solidFill>
                  <a:srgbClr val="009900"/>
                </a:solidFill>
              </a:rPr>
              <a:t>Promotes responsibility                      </a:t>
            </a:r>
            <a:r>
              <a:rPr lang="en-US" altLang="en-US" sz="2000" b="1">
                <a:solidFill>
                  <a:srgbClr val="FF0000"/>
                </a:solidFill>
              </a:rPr>
              <a:t>Promotes passivity</a:t>
            </a:r>
            <a:endParaRPr lang="en-US" altLang="en-US" sz="2000" b="1">
              <a:solidFill>
                <a:srgbClr val="009900"/>
              </a:solidFill>
            </a:endParaRPr>
          </a:p>
          <a:p>
            <a:pPr algn="just">
              <a:spcBef>
                <a:spcPct val="0"/>
              </a:spcBef>
            </a:pPr>
            <a:r>
              <a:rPr lang="en-US" altLang="en-US" sz="2000" b="1">
                <a:solidFill>
                  <a:srgbClr val="009900"/>
                </a:solidFill>
              </a:rPr>
              <a:t>Bio-psycho-social Paradigm               </a:t>
            </a:r>
            <a:r>
              <a:rPr lang="en-US" altLang="en-US" sz="2000" b="1">
                <a:solidFill>
                  <a:srgbClr val="FF0000"/>
                </a:solidFill>
              </a:rPr>
              <a:t>Mechanistic- reductionist Paradigm</a:t>
            </a:r>
          </a:p>
          <a:p>
            <a:pPr algn="just">
              <a:spcBef>
                <a:spcPct val="0"/>
              </a:spcBef>
            </a:pPr>
            <a:r>
              <a:rPr lang="en-US" altLang="en-US" sz="2000" b="1">
                <a:solidFill>
                  <a:srgbClr val="009900"/>
                </a:solidFill>
              </a:rPr>
              <a:t>Health Promotion                                </a:t>
            </a:r>
            <a:r>
              <a:rPr lang="en-US" altLang="en-US" sz="2000" b="1">
                <a:solidFill>
                  <a:srgbClr val="FF0000"/>
                </a:solidFill>
              </a:rPr>
              <a:t>Reductionist Medicine </a:t>
            </a:r>
          </a:p>
          <a:p>
            <a:pPr algn="just">
              <a:spcBef>
                <a:spcPct val="0"/>
              </a:spcBef>
            </a:pPr>
            <a:r>
              <a:rPr lang="en-US" altLang="en-US" sz="2000" b="1">
                <a:solidFill>
                  <a:srgbClr val="009900"/>
                </a:solidFill>
              </a:rPr>
              <a:t>Patient Centered Medicine                 </a:t>
            </a:r>
            <a:r>
              <a:rPr lang="en-US" altLang="en-US" sz="2000" b="1">
                <a:solidFill>
                  <a:srgbClr val="FF0000"/>
                </a:solidFill>
              </a:rPr>
              <a:t>Disease Centered Medicine</a:t>
            </a:r>
          </a:p>
          <a:p>
            <a:pPr algn="just">
              <a:spcBef>
                <a:spcPct val="0"/>
              </a:spcBef>
            </a:pPr>
            <a:r>
              <a:rPr lang="en-US" altLang="en-US" sz="2000" b="1">
                <a:solidFill>
                  <a:srgbClr val="009900"/>
                </a:solidFill>
              </a:rPr>
              <a:t>Biofeedback , neurofeedback              </a:t>
            </a:r>
            <a:r>
              <a:rPr lang="en-US" altLang="en-US" sz="2000" b="1">
                <a:solidFill>
                  <a:srgbClr val="FF0000"/>
                </a:solidFill>
              </a:rPr>
              <a:t>Electroshock</a:t>
            </a:r>
          </a:p>
          <a:p>
            <a:pPr algn="just">
              <a:spcBef>
                <a:spcPct val="0"/>
              </a:spcBef>
            </a:pPr>
            <a:r>
              <a:rPr lang="en-US" altLang="en-US" sz="2000" b="1">
                <a:solidFill>
                  <a:srgbClr val="009900"/>
                </a:solidFill>
              </a:rPr>
              <a:t>Transparency, shared knowledge</a:t>
            </a:r>
            <a:r>
              <a:rPr lang="en-US" altLang="en-US" sz="2000" b="1">
                <a:solidFill>
                  <a:srgbClr val="FF0000"/>
                </a:solidFill>
              </a:rPr>
              <a:t>      Manipulation of Information</a:t>
            </a:r>
          </a:p>
          <a:p>
            <a:pPr algn="just">
              <a:spcBef>
                <a:spcPct val="0"/>
              </a:spcBef>
            </a:pPr>
            <a:r>
              <a:rPr lang="en-US" altLang="en-US" sz="2000" b="1">
                <a:solidFill>
                  <a:srgbClr val="009900"/>
                </a:solidFill>
              </a:rPr>
              <a:t>People Centered</a:t>
            </a:r>
            <a:r>
              <a:rPr lang="en-US" altLang="en-US" sz="2000" b="1">
                <a:solidFill>
                  <a:srgbClr val="FF0000"/>
                </a:solidFill>
              </a:rPr>
              <a:t>                                   Racism, sexism, bigotry etc. </a:t>
            </a:r>
          </a:p>
          <a:p>
            <a:pPr algn="just">
              <a:spcBef>
                <a:spcPct val="0"/>
              </a:spcBef>
            </a:pPr>
            <a:r>
              <a:rPr lang="en-US" altLang="en-US" sz="2000" b="1">
                <a:solidFill>
                  <a:srgbClr val="009900"/>
                </a:solidFill>
              </a:rPr>
              <a:t>Capacity </a:t>
            </a:r>
            <a:r>
              <a:rPr lang="en-US" altLang="en-US" sz="1800" b="1">
                <a:solidFill>
                  <a:srgbClr val="009900"/>
                </a:solidFill>
              </a:rPr>
              <a:t>for deep contact, Empathy      </a:t>
            </a:r>
            <a:r>
              <a:rPr lang="en-US" altLang="en-US" sz="2000" b="1">
                <a:solidFill>
                  <a:srgbClr val="FF0000"/>
                </a:solidFill>
              </a:rPr>
              <a:t>Alienation from self, others, depletion of natural</a:t>
            </a:r>
          </a:p>
          <a:p>
            <a:pPr algn="just">
              <a:spcBef>
                <a:spcPct val="0"/>
              </a:spcBef>
              <a:buFontTx/>
              <a:buNone/>
            </a:pPr>
            <a:r>
              <a:rPr lang="en-US" altLang="en-US" sz="2000" b="1">
                <a:solidFill>
                  <a:srgbClr val="FF0000"/>
                </a:solidFill>
              </a:rPr>
              <a:t>   </a:t>
            </a:r>
            <a:r>
              <a:rPr lang="en-US" altLang="en-US" sz="1800" b="1">
                <a:solidFill>
                  <a:srgbClr val="009900"/>
                </a:solidFill>
              </a:rPr>
              <a:t>&amp; Respect for all the life forms</a:t>
            </a:r>
            <a:r>
              <a:rPr lang="en-US" altLang="en-US" sz="2000" b="1">
                <a:solidFill>
                  <a:srgbClr val="FF0000"/>
                </a:solidFill>
              </a:rPr>
              <a:t>              &amp; human resources</a:t>
            </a:r>
          </a:p>
          <a:p>
            <a:pPr algn="just">
              <a:spcBef>
                <a:spcPct val="0"/>
              </a:spcBef>
            </a:pPr>
            <a:r>
              <a:rPr lang="en-US" altLang="en-US" sz="2000" b="1">
                <a:solidFill>
                  <a:srgbClr val="008000"/>
                </a:solidFill>
              </a:rPr>
              <a:t>Microcredit</a:t>
            </a:r>
            <a:r>
              <a:rPr lang="en-US" altLang="en-US" sz="2000" b="1">
                <a:solidFill>
                  <a:schemeClr val="accent1"/>
                </a:solidFill>
              </a:rPr>
              <a:t>  </a:t>
            </a:r>
            <a:r>
              <a:rPr lang="en-US" altLang="en-US" sz="2000" b="1">
                <a:solidFill>
                  <a:srgbClr val="0000FF"/>
                </a:solidFill>
              </a:rPr>
              <a:t>       </a:t>
            </a:r>
            <a:r>
              <a:rPr lang="en-US" altLang="en-US" sz="2000" b="1">
                <a:solidFill>
                  <a:srgbClr val="FF0000"/>
                </a:solidFill>
              </a:rPr>
              <a:t>                                   Profit to all cost, Subprime caper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zione vuo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G:\office97\Modelli\Presentazione vuota.pot</Template>
  <TotalTime>5580</TotalTime>
  <Words>2603</Words>
  <Application>Microsoft Office PowerPoint</Application>
  <PresentationFormat>A4 Paper (210x297 mm)</PresentationFormat>
  <Paragraphs>203</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Times New Roman</vt:lpstr>
      <vt:lpstr>Arial</vt:lpstr>
      <vt:lpstr>Symbol</vt:lpstr>
      <vt:lpstr>Bradley Hand ITC</vt:lpstr>
      <vt:lpstr>Presentazione vuota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Studio Associato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Spaziani Sulprizio</dc:creator>
  <cp:lastModifiedBy>Ranganayaki Somaskandan</cp:lastModifiedBy>
  <cp:revision>290</cp:revision>
  <cp:lastPrinted>2000-05-27T20:30:21Z</cp:lastPrinted>
  <dcterms:created xsi:type="dcterms:W3CDTF">1998-10-22T20:40:18Z</dcterms:created>
  <dcterms:modified xsi:type="dcterms:W3CDTF">2014-09-08T12:53:42Z</dcterms:modified>
</cp:coreProperties>
</file>