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47B"/>
    <a:srgbClr val="006600"/>
    <a:srgbClr val="AC0000"/>
    <a:srgbClr val="F8E4F4"/>
    <a:srgbClr val="F0C2E7"/>
    <a:srgbClr val="A50721"/>
    <a:srgbClr val="CC0066"/>
    <a:srgbClr val="58541C"/>
    <a:srgbClr val="8A3A51"/>
    <a:srgbClr val="757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94980" autoAdjust="0"/>
  </p:normalViewPr>
  <p:slideViewPr>
    <p:cSldViewPr snapToGrid="0">
      <p:cViewPr>
        <p:scale>
          <a:sx n="77" d="100"/>
          <a:sy n="77" d="100"/>
        </p:scale>
        <p:origin x="-9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5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35075-9D60-46FC-9A6B-716C27D322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C184D1E-DF0B-4E1C-8E91-C39D616BAE47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SKILLS</a:t>
          </a:r>
          <a:endParaRPr lang="en-IN" dirty="0"/>
        </a:p>
      </dgm:t>
    </dgm:pt>
    <dgm:pt modelId="{D16318C5-D6B5-46DD-853F-26C6D2B30643}" type="parTrans" cxnId="{DEB7784F-63B0-4829-BB75-3BB6B77E7B5D}">
      <dgm:prSet/>
      <dgm:spPr/>
      <dgm:t>
        <a:bodyPr/>
        <a:lstStyle/>
        <a:p>
          <a:endParaRPr lang="en-IN"/>
        </a:p>
      </dgm:t>
    </dgm:pt>
    <dgm:pt modelId="{C973F5EF-EC95-41D6-9CB8-83B6EB772A9B}" type="sibTrans" cxnId="{DEB7784F-63B0-4829-BB75-3BB6B77E7B5D}">
      <dgm:prSet/>
      <dgm:spPr/>
      <dgm:t>
        <a:bodyPr/>
        <a:lstStyle/>
        <a:p>
          <a:endParaRPr lang="en-IN"/>
        </a:p>
      </dgm:t>
    </dgm:pt>
    <dgm:pt modelId="{5951A6DE-BC4C-4BB8-B9B5-42EA310EB0F9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smtClean="0"/>
            <a:t>TECHNICAL</a:t>
          </a:r>
          <a:endParaRPr lang="en-IN" sz="2800" b="1" dirty="0"/>
        </a:p>
      </dgm:t>
    </dgm:pt>
    <dgm:pt modelId="{C2B82A78-7338-4AED-BF7B-83E67C9E8100}" type="parTrans" cxnId="{8212DBD1-3810-4DD6-ABB9-0DB3E68DD34F}">
      <dgm:prSet/>
      <dgm:spPr/>
      <dgm:t>
        <a:bodyPr/>
        <a:lstStyle/>
        <a:p>
          <a:endParaRPr lang="en-IN"/>
        </a:p>
      </dgm:t>
    </dgm:pt>
    <dgm:pt modelId="{FC9B5EFE-5BC9-4632-B57A-C41B6499BCC3}" type="sibTrans" cxnId="{8212DBD1-3810-4DD6-ABB9-0DB3E68DD34F}">
      <dgm:prSet/>
      <dgm:spPr/>
      <dgm:t>
        <a:bodyPr/>
        <a:lstStyle/>
        <a:p>
          <a:endParaRPr lang="en-IN"/>
        </a:p>
      </dgm:t>
    </dgm:pt>
    <dgm:pt modelId="{CE743450-0779-422E-B073-12526C181417}">
      <dgm:prSet phldrT="[Text]" custT="1"/>
      <dgm:spPr>
        <a:solidFill>
          <a:srgbClr val="A50721"/>
        </a:solidFill>
      </dgm:spPr>
      <dgm:t>
        <a:bodyPr/>
        <a:lstStyle/>
        <a:p>
          <a:r>
            <a:rPr lang="en-US" sz="2800" b="1" dirty="0" smtClean="0"/>
            <a:t>ARTISTIC</a:t>
          </a:r>
          <a:endParaRPr lang="en-IN" sz="2800" b="1" dirty="0"/>
        </a:p>
      </dgm:t>
    </dgm:pt>
    <dgm:pt modelId="{22BFE593-0FEF-41AE-9ED1-B1105DF7670F}" type="parTrans" cxnId="{DF7466F4-F032-4299-B54B-46E234D1F8B0}">
      <dgm:prSet/>
      <dgm:spPr/>
      <dgm:t>
        <a:bodyPr/>
        <a:lstStyle/>
        <a:p>
          <a:endParaRPr lang="en-IN"/>
        </a:p>
      </dgm:t>
    </dgm:pt>
    <dgm:pt modelId="{A8BB030F-FDB6-4BD0-B0CE-7AA6E68BE810}" type="sibTrans" cxnId="{DF7466F4-F032-4299-B54B-46E234D1F8B0}">
      <dgm:prSet/>
      <dgm:spPr/>
      <dgm:t>
        <a:bodyPr/>
        <a:lstStyle/>
        <a:p>
          <a:endParaRPr lang="en-IN"/>
        </a:p>
      </dgm:t>
    </dgm:pt>
    <dgm:pt modelId="{49754F11-9D99-4FE3-B837-A133F20A781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ORGANIZATIONAL</a:t>
          </a:r>
          <a:endParaRPr lang="en-IN" sz="2800" b="1" dirty="0"/>
        </a:p>
      </dgm:t>
    </dgm:pt>
    <dgm:pt modelId="{1935B818-8075-4631-B3E6-77310A7496BD}" type="parTrans" cxnId="{01DEE883-E64F-4430-93E1-14606FC43721}">
      <dgm:prSet/>
      <dgm:spPr/>
      <dgm:t>
        <a:bodyPr/>
        <a:lstStyle/>
        <a:p>
          <a:endParaRPr lang="en-IN"/>
        </a:p>
      </dgm:t>
    </dgm:pt>
    <dgm:pt modelId="{5DC842A2-F18A-449E-835B-7C39AC8A5E2D}" type="sibTrans" cxnId="{01DEE883-E64F-4430-93E1-14606FC43721}">
      <dgm:prSet/>
      <dgm:spPr/>
      <dgm:t>
        <a:bodyPr/>
        <a:lstStyle/>
        <a:p>
          <a:endParaRPr lang="en-IN"/>
        </a:p>
      </dgm:t>
    </dgm:pt>
    <dgm:pt modelId="{BDE67384-A91E-4332-9C0A-023C08FF7E92}">
      <dgm:prSet custT="1"/>
      <dgm:spPr>
        <a:solidFill>
          <a:srgbClr val="0070C0"/>
        </a:solidFill>
      </dgm:spPr>
      <dgm:t>
        <a:bodyPr/>
        <a:lstStyle/>
        <a:p>
          <a:r>
            <a:rPr lang="en-US" sz="2800" b="1" dirty="0" smtClean="0"/>
            <a:t>PHYSICAL</a:t>
          </a:r>
          <a:endParaRPr lang="en-IN" sz="2800" b="1" dirty="0"/>
        </a:p>
      </dgm:t>
    </dgm:pt>
    <dgm:pt modelId="{794AD126-0EE8-4E4B-BFA8-563530B549AC}" type="parTrans" cxnId="{5C4D729C-186D-4211-B47A-DC6F085021F6}">
      <dgm:prSet/>
      <dgm:spPr/>
      <dgm:t>
        <a:bodyPr/>
        <a:lstStyle/>
        <a:p>
          <a:endParaRPr lang="en-IN"/>
        </a:p>
      </dgm:t>
    </dgm:pt>
    <dgm:pt modelId="{81C6D170-9A4E-496E-A401-DC982E720F4E}" type="sibTrans" cxnId="{5C4D729C-186D-4211-B47A-DC6F085021F6}">
      <dgm:prSet/>
      <dgm:spPr/>
      <dgm:t>
        <a:bodyPr/>
        <a:lstStyle/>
        <a:p>
          <a:endParaRPr lang="en-IN"/>
        </a:p>
      </dgm:t>
    </dgm:pt>
    <dgm:pt modelId="{152F7108-0D32-4D25-A651-57081BB542D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 smtClean="0"/>
            <a:t>SOCIAL</a:t>
          </a:r>
          <a:endParaRPr lang="en-IN" sz="2800" b="1" dirty="0"/>
        </a:p>
      </dgm:t>
    </dgm:pt>
    <dgm:pt modelId="{A8E0C128-D0CB-4DCB-8AF8-960E6945DDC8}" type="parTrans" cxnId="{24D4379A-FF17-4888-825D-51AFB8E922D1}">
      <dgm:prSet/>
      <dgm:spPr/>
      <dgm:t>
        <a:bodyPr/>
        <a:lstStyle/>
        <a:p>
          <a:endParaRPr lang="en-IN"/>
        </a:p>
      </dgm:t>
    </dgm:pt>
    <dgm:pt modelId="{3D988437-8E5F-44BD-8358-6BC19C793504}" type="sibTrans" cxnId="{24D4379A-FF17-4888-825D-51AFB8E922D1}">
      <dgm:prSet/>
      <dgm:spPr/>
      <dgm:t>
        <a:bodyPr/>
        <a:lstStyle/>
        <a:p>
          <a:endParaRPr lang="en-IN"/>
        </a:p>
      </dgm:t>
    </dgm:pt>
    <dgm:pt modelId="{F36583F8-A795-4BB0-AC19-5388F56AA456}">
      <dgm:prSet custT="1"/>
      <dgm:spPr>
        <a:solidFill>
          <a:srgbClr val="90247B"/>
        </a:solidFill>
      </dgm:spPr>
      <dgm:t>
        <a:bodyPr/>
        <a:lstStyle/>
        <a:p>
          <a:r>
            <a:rPr lang="en-US" sz="2800" b="1" dirty="0" smtClean="0"/>
            <a:t>MENTAL</a:t>
          </a:r>
          <a:endParaRPr lang="en-IN" sz="2800" b="1" dirty="0"/>
        </a:p>
      </dgm:t>
    </dgm:pt>
    <dgm:pt modelId="{5BFB0175-2D9F-4267-BB4C-DFE83AF13437}" type="parTrans" cxnId="{ABBA0659-F6AC-402C-BF90-FAA76BDBA2B2}">
      <dgm:prSet/>
      <dgm:spPr/>
      <dgm:t>
        <a:bodyPr/>
        <a:lstStyle/>
        <a:p>
          <a:endParaRPr lang="en-IN"/>
        </a:p>
      </dgm:t>
    </dgm:pt>
    <dgm:pt modelId="{1EBD849C-D80A-47D3-92AF-C80578018C33}" type="sibTrans" cxnId="{ABBA0659-F6AC-402C-BF90-FAA76BDBA2B2}">
      <dgm:prSet/>
      <dgm:spPr/>
      <dgm:t>
        <a:bodyPr/>
        <a:lstStyle/>
        <a:p>
          <a:endParaRPr lang="en-IN"/>
        </a:p>
      </dgm:t>
    </dgm:pt>
    <dgm:pt modelId="{C8F1FB37-D9E4-4466-A83D-12B76EFC9986}" type="pres">
      <dgm:prSet presAssocID="{D8935075-9D60-46FC-9A6B-716C27D322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17ACAE8-0EA9-4BA7-915D-B3CCA4F007C4}" type="pres">
      <dgm:prSet presAssocID="{2C184D1E-DF0B-4E1C-8E91-C39D616BAE47}" presName="root1" presStyleCnt="0"/>
      <dgm:spPr/>
    </dgm:pt>
    <dgm:pt modelId="{4B08DB8E-3972-4D10-B0B5-6FCA61324B86}" type="pres">
      <dgm:prSet presAssocID="{2C184D1E-DF0B-4E1C-8E91-C39D616BAE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544489B-CEFC-42BE-B1B2-94BA924624BD}" type="pres">
      <dgm:prSet presAssocID="{2C184D1E-DF0B-4E1C-8E91-C39D616BAE47}" presName="level2hierChild" presStyleCnt="0"/>
      <dgm:spPr/>
    </dgm:pt>
    <dgm:pt modelId="{0831A632-63EE-4C8F-A239-4A0EC5713259}" type="pres">
      <dgm:prSet presAssocID="{794AD126-0EE8-4E4B-BFA8-563530B549AC}" presName="conn2-1" presStyleLbl="parChTrans1D2" presStyleIdx="0" presStyleCnt="3"/>
      <dgm:spPr/>
      <dgm:t>
        <a:bodyPr/>
        <a:lstStyle/>
        <a:p>
          <a:endParaRPr lang="en-IN"/>
        </a:p>
      </dgm:t>
    </dgm:pt>
    <dgm:pt modelId="{88D7DDDF-6BCC-40FF-B71E-97B8F5CE0730}" type="pres">
      <dgm:prSet presAssocID="{794AD126-0EE8-4E4B-BFA8-563530B549AC}" presName="connTx" presStyleLbl="parChTrans1D2" presStyleIdx="0" presStyleCnt="3"/>
      <dgm:spPr/>
      <dgm:t>
        <a:bodyPr/>
        <a:lstStyle/>
        <a:p>
          <a:endParaRPr lang="en-IN"/>
        </a:p>
      </dgm:t>
    </dgm:pt>
    <dgm:pt modelId="{47E835D8-3904-4D67-B140-0C6CA6DCA480}" type="pres">
      <dgm:prSet presAssocID="{BDE67384-A91E-4332-9C0A-023C08FF7E92}" presName="root2" presStyleCnt="0"/>
      <dgm:spPr/>
    </dgm:pt>
    <dgm:pt modelId="{02C6223D-B4B2-4805-8BFB-9B5F67A1F6E8}" type="pres">
      <dgm:prSet presAssocID="{BDE67384-A91E-4332-9C0A-023C08FF7E92}" presName="LevelTwoTextNode" presStyleLbl="node2" presStyleIdx="0" presStyleCnt="3" custScaleX="11192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5C8F1F6-79C9-4461-BA63-B56E797B921B}" type="pres">
      <dgm:prSet presAssocID="{BDE67384-A91E-4332-9C0A-023C08FF7E92}" presName="level3hierChild" presStyleCnt="0"/>
      <dgm:spPr/>
    </dgm:pt>
    <dgm:pt modelId="{E0BA78D7-38CA-462D-A439-8F396A538B83}" type="pres">
      <dgm:prSet presAssocID="{C2B82A78-7338-4AED-BF7B-83E67C9E8100}" presName="conn2-1" presStyleLbl="parChTrans1D3" presStyleIdx="0" presStyleCnt="3"/>
      <dgm:spPr/>
      <dgm:t>
        <a:bodyPr/>
        <a:lstStyle/>
        <a:p>
          <a:endParaRPr lang="en-IN"/>
        </a:p>
      </dgm:t>
    </dgm:pt>
    <dgm:pt modelId="{CE5D6BC2-DA99-4F5A-ADEA-6EC67D6EA399}" type="pres">
      <dgm:prSet presAssocID="{C2B82A78-7338-4AED-BF7B-83E67C9E8100}" presName="connTx" presStyleLbl="parChTrans1D3" presStyleIdx="0" presStyleCnt="3"/>
      <dgm:spPr/>
      <dgm:t>
        <a:bodyPr/>
        <a:lstStyle/>
        <a:p>
          <a:endParaRPr lang="en-IN"/>
        </a:p>
      </dgm:t>
    </dgm:pt>
    <dgm:pt modelId="{EAE29DEE-0592-49C4-9985-D001962D5AC0}" type="pres">
      <dgm:prSet presAssocID="{5951A6DE-BC4C-4BB8-B9B5-42EA310EB0F9}" presName="root2" presStyleCnt="0"/>
      <dgm:spPr/>
    </dgm:pt>
    <dgm:pt modelId="{9B6F63E1-5403-4871-A76F-3E6EFC9D1916}" type="pres">
      <dgm:prSet presAssocID="{5951A6DE-BC4C-4BB8-B9B5-42EA310EB0F9}" presName="LevelTwoTextNode" presStyleLbl="node3" presStyleIdx="0" presStyleCnt="3" custScaleX="11533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1DAA737-A41F-43DF-B8DA-79514DCD260A}" type="pres">
      <dgm:prSet presAssocID="{5951A6DE-BC4C-4BB8-B9B5-42EA310EB0F9}" presName="level3hierChild" presStyleCnt="0"/>
      <dgm:spPr/>
    </dgm:pt>
    <dgm:pt modelId="{ECBFEDA7-4215-4D52-B230-08E35FB95D76}" type="pres">
      <dgm:prSet presAssocID="{22BFE593-0FEF-41AE-9ED1-B1105DF7670F}" presName="conn2-1" presStyleLbl="parChTrans1D2" presStyleIdx="1" presStyleCnt="3"/>
      <dgm:spPr/>
      <dgm:t>
        <a:bodyPr/>
        <a:lstStyle/>
        <a:p>
          <a:endParaRPr lang="en-IN"/>
        </a:p>
      </dgm:t>
    </dgm:pt>
    <dgm:pt modelId="{71036B1D-9D80-4D9D-BF47-D7B8CAD865E5}" type="pres">
      <dgm:prSet presAssocID="{22BFE593-0FEF-41AE-9ED1-B1105DF7670F}" presName="connTx" presStyleLbl="parChTrans1D2" presStyleIdx="1" presStyleCnt="3"/>
      <dgm:spPr/>
      <dgm:t>
        <a:bodyPr/>
        <a:lstStyle/>
        <a:p>
          <a:endParaRPr lang="en-IN"/>
        </a:p>
      </dgm:t>
    </dgm:pt>
    <dgm:pt modelId="{FA2ADA57-928C-4A17-AA60-5E5679E52AE1}" type="pres">
      <dgm:prSet presAssocID="{CE743450-0779-422E-B073-12526C181417}" presName="root2" presStyleCnt="0"/>
      <dgm:spPr/>
    </dgm:pt>
    <dgm:pt modelId="{D917DE17-AF2E-4C40-9727-C89341F7AD93}" type="pres">
      <dgm:prSet presAssocID="{CE743450-0779-422E-B073-12526C181417}" presName="LevelTwoTextNode" presStyleLbl="node2" presStyleIdx="1" presStyleCnt="3" custScaleX="10964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427AB13-09E3-481B-9003-8A14FA663EC8}" type="pres">
      <dgm:prSet presAssocID="{CE743450-0779-422E-B073-12526C181417}" presName="level3hierChild" presStyleCnt="0"/>
      <dgm:spPr/>
    </dgm:pt>
    <dgm:pt modelId="{3A9E58C7-768F-4ADF-AEA1-47E1B959B18C}" type="pres">
      <dgm:prSet presAssocID="{A8E0C128-D0CB-4DCB-8AF8-960E6945DDC8}" presName="conn2-1" presStyleLbl="parChTrans1D3" presStyleIdx="1" presStyleCnt="3"/>
      <dgm:spPr/>
      <dgm:t>
        <a:bodyPr/>
        <a:lstStyle/>
        <a:p>
          <a:endParaRPr lang="en-IN"/>
        </a:p>
      </dgm:t>
    </dgm:pt>
    <dgm:pt modelId="{F8D1C05A-0C51-4B36-A85A-031703A262D4}" type="pres">
      <dgm:prSet presAssocID="{A8E0C128-D0CB-4DCB-8AF8-960E6945DDC8}" presName="connTx" presStyleLbl="parChTrans1D3" presStyleIdx="1" presStyleCnt="3"/>
      <dgm:spPr/>
      <dgm:t>
        <a:bodyPr/>
        <a:lstStyle/>
        <a:p>
          <a:endParaRPr lang="en-IN"/>
        </a:p>
      </dgm:t>
    </dgm:pt>
    <dgm:pt modelId="{A1550917-8C9E-4A27-BC17-6501829AEE37}" type="pres">
      <dgm:prSet presAssocID="{152F7108-0D32-4D25-A651-57081BB542D2}" presName="root2" presStyleCnt="0"/>
      <dgm:spPr/>
    </dgm:pt>
    <dgm:pt modelId="{0B46C206-11A8-42EA-956B-6644F03C6946}" type="pres">
      <dgm:prSet presAssocID="{152F7108-0D32-4D25-A651-57081BB542D2}" presName="LevelTwoTextNode" presStyleLbl="node3" presStyleIdx="1" presStyleCnt="3" custScaleX="11745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AB079DC-6DED-436A-AADE-0A4AC6313C96}" type="pres">
      <dgm:prSet presAssocID="{152F7108-0D32-4D25-A651-57081BB542D2}" presName="level3hierChild" presStyleCnt="0"/>
      <dgm:spPr/>
    </dgm:pt>
    <dgm:pt modelId="{E90172F2-D3F1-4F4D-8E71-62898E6D1048}" type="pres">
      <dgm:prSet presAssocID="{1935B818-8075-4631-B3E6-77310A7496BD}" presName="conn2-1" presStyleLbl="parChTrans1D2" presStyleIdx="2" presStyleCnt="3"/>
      <dgm:spPr/>
      <dgm:t>
        <a:bodyPr/>
        <a:lstStyle/>
        <a:p>
          <a:endParaRPr lang="en-IN"/>
        </a:p>
      </dgm:t>
    </dgm:pt>
    <dgm:pt modelId="{785812D6-CBAB-4094-A767-DDA0360AB437}" type="pres">
      <dgm:prSet presAssocID="{1935B818-8075-4631-B3E6-77310A7496BD}" presName="connTx" presStyleLbl="parChTrans1D2" presStyleIdx="2" presStyleCnt="3"/>
      <dgm:spPr/>
      <dgm:t>
        <a:bodyPr/>
        <a:lstStyle/>
        <a:p>
          <a:endParaRPr lang="en-IN"/>
        </a:p>
      </dgm:t>
    </dgm:pt>
    <dgm:pt modelId="{43DA6D31-E7A0-45C7-9B0F-7DE522C32E80}" type="pres">
      <dgm:prSet presAssocID="{49754F11-9D99-4FE3-B837-A133F20A7817}" presName="root2" presStyleCnt="0"/>
      <dgm:spPr/>
    </dgm:pt>
    <dgm:pt modelId="{0569A3D4-ADEC-4F6F-AC59-149BFBE6F5FA}" type="pres">
      <dgm:prSet presAssocID="{49754F11-9D99-4FE3-B837-A133F20A7817}" presName="LevelTwoTextNode" presStyleLbl="node2" presStyleIdx="2" presStyleCnt="3" custScaleX="1098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F5C3C3E-C61C-4699-A391-7C5A147E4AD4}" type="pres">
      <dgm:prSet presAssocID="{49754F11-9D99-4FE3-B837-A133F20A7817}" presName="level3hierChild" presStyleCnt="0"/>
      <dgm:spPr/>
    </dgm:pt>
    <dgm:pt modelId="{B7EE55D2-B37A-458C-BABB-7133B6B5502D}" type="pres">
      <dgm:prSet presAssocID="{5BFB0175-2D9F-4267-BB4C-DFE83AF13437}" presName="conn2-1" presStyleLbl="parChTrans1D3" presStyleIdx="2" presStyleCnt="3"/>
      <dgm:spPr/>
      <dgm:t>
        <a:bodyPr/>
        <a:lstStyle/>
        <a:p>
          <a:endParaRPr lang="en-IN"/>
        </a:p>
      </dgm:t>
    </dgm:pt>
    <dgm:pt modelId="{D23A23B4-D9B0-4D5E-804B-38BE6D8C6D14}" type="pres">
      <dgm:prSet presAssocID="{5BFB0175-2D9F-4267-BB4C-DFE83AF13437}" presName="connTx" presStyleLbl="parChTrans1D3" presStyleIdx="2" presStyleCnt="3"/>
      <dgm:spPr/>
      <dgm:t>
        <a:bodyPr/>
        <a:lstStyle/>
        <a:p>
          <a:endParaRPr lang="en-IN"/>
        </a:p>
      </dgm:t>
    </dgm:pt>
    <dgm:pt modelId="{863765B7-19DA-430E-98E5-006F3C890E71}" type="pres">
      <dgm:prSet presAssocID="{F36583F8-A795-4BB0-AC19-5388F56AA456}" presName="root2" presStyleCnt="0"/>
      <dgm:spPr/>
    </dgm:pt>
    <dgm:pt modelId="{92EA8ABA-17BB-4AFF-A877-A5230B5B3AD6}" type="pres">
      <dgm:prSet presAssocID="{F36583F8-A795-4BB0-AC19-5388F56AA456}" presName="LevelTwoTextNode" presStyleLbl="node3" presStyleIdx="2" presStyleCnt="3" custScaleX="11595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9BF1AFC-2EDD-4439-8540-83C0F7C7D4AA}" type="pres">
      <dgm:prSet presAssocID="{F36583F8-A795-4BB0-AC19-5388F56AA456}" presName="level3hierChild" presStyleCnt="0"/>
      <dgm:spPr/>
    </dgm:pt>
  </dgm:ptLst>
  <dgm:cxnLst>
    <dgm:cxn modelId="{997FF6BE-69D6-45C5-815E-DB85681D8CD6}" type="presOf" srcId="{5951A6DE-BC4C-4BB8-B9B5-42EA310EB0F9}" destId="{9B6F63E1-5403-4871-A76F-3E6EFC9D1916}" srcOrd="0" destOrd="0" presId="urn:microsoft.com/office/officeart/2008/layout/HorizontalMultiLevelHierarchy"/>
    <dgm:cxn modelId="{B1AB3F4D-F88E-47F3-9AB9-8A4BF7863EFF}" type="presOf" srcId="{CE743450-0779-422E-B073-12526C181417}" destId="{D917DE17-AF2E-4C40-9727-C89341F7AD93}" srcOrd="0" destOrd="0" presId="urn:microsoft.com/office/officeart/2008/layout/HorizontalMultiLevelHierarchy"/>
    <dgm:cxn modelId="{67237571-BB66-46B8-BBDA-9CDAA0AE0CFD}" type="presOf" srcId="{22BFE593-0FEF-41AE-9ED1-B1105DF7670F}" destId="{71036B1D-9D80-4D9D-BF47-D7B8CAD865E5}" srcOrd="1" destOrd="0" presId="urn:microsoft.com/office/officeart/2008/layout/HorizontalMultiLevelHierarchy"/>
    <dgm:cxn modelId="{60CE06F5-7FF9-4D7B-9EA1-D1400D3F240C}" type="presOf" srcId="{F36583F8-A795-4BB0-AC19-5388F56AA456}" destId="{92EA8ABA-17BB-4AFF-A877-A5230B5B3AD6}" srcOrd="0" destOrd="0" presId="urn:microsoft.com/office/officeart/2008/layout/HorizontalMultiLevelHierarchy"/>
    <dgm:cxn modelId="{54B7563B-6EE5-423B-A207-125BF868EBFD}" type="presOf" srcId="{C2B82A78-7338-4AED-BF7B-83E67C9E8100}" destId="{CE5D6BC2-DA99-4F5A-ADEA-6EC67D6EA399}" srcOrd="1" destOrd="0" presId="urn:microsoft.com/office/officeart/2008/layout/HorizontalMultiLevelHierarchy"/>
    <dgm:cxn modelId="{DF7466F4-F032-4299-B54B-46E234D1F8B0}" srcId="{2C184D1E-DF0B-4E1C-8E91-C39D616BAE47}" destId="{CE743450-0779-422E-B073-12526C181417}" srcOrd="1" destOrd="0" parTransId="{22BFE593-0FEF-41AE-9ED1-B1105DF7670F}" sibTransId="{A8BB030F-FDB6-4BD0-B0CE-7AA6E68BE810}"/>
    <dgm:cxn modelId="{84129E01-7D45-471B-BA84-E2025AFC77EB}" type="presOf" srcId="{22BFE593-0FEF-41AE-9ED1-B1105DF7670F}" destId="{ECBFEDA7-4215-4D52-B230-08E35FB95D76}" srcOrd="0" destOrd="0" presId="urn:microsoft.com/office/officeart/2008/layout/HorizontalMultiLevelHierarchy"/>
    <dgm:cxn modelId="{3239DF91-0BBD-49F2-9026-F54367341915}" type="presOf" srcId="{D8935075-9D60-46FC-9A6B-716C27D322D5}" destId="{C8F1FB37-D9E4-4466-A83D-12B76EFC9986}" srcOrd="0" destOrd="0" presId="urn:microsoft.com/office/officeart/2008/layout/HorizontalMultiLevelHierarchy"/>
    <dgm:cxn modelId="{78C73B9B-333A-4094-93B1-26DC709A1E24}" type="presOf" srcId="{1935B818-8075-4631-B3E6-77310A7496BD}" destId="{785812D6-CBAB-4094-A767-DDA0360AB437}" srcOrd="1" destOrd="0" presId="urn:microsoft.com/office/officeart/2008/layout/HorizontalMultiLevelHierarchy"/>
    <dgm:cxn modelId="{1C3646C8-7879-47C4-B577-CC7943D30D1D}" type="presOf" srcId="{152F7108-0D32-4D25-A651-57081BB542D2}" destId="{0B46C206-11A8-42EA-956B-6644F03C6946}" srcOrd="0" destOrd="0" presId="urn:microsoft.com/office/officeart/2008/layout/HorizontalMultiLevelHierarchy"/>
    <dgm:cxn modelId="{ABBA0659-F6AC-402C-BF90-FAA76BDBA2B2}" srcId="{49754F11-9D99-4FE3-B837-A133F20A7817}" destId="{F36583F8-A795-4BB0-AC19-5388F56AA456}" srcOrd="0" destOrd="0" parTransId="{5BFB0175-2D9F-4267-BB4C-DFE83AF13437}" sibTransId="{1EBD849C-D80A-47D3-92AF-C80578018C33}"/>
    <dgm:cxn modelId="{23088C35-F83C-4624-9785-618DB0AE4C08}" type="presOf" srcId="{C2B82A78-7338-4AED-BF7B-83E67C9E8100}" destId="{E0BA78D7-38CA-462D-A439-8F396A538B83}" srcOrd="0" destOrd="0" presId="urn:microsoft.com/office/officeart/2008/layout/HorizontalMultiLevelHierarchy"/>
    <dgm:cxn modelId="{B6389B29-737C-46AC-B0BB-13750F8EAC92}" type="presOf" srcId="{A8E0C128-D0CB-4DCB-8AF8-960E6945DDC8}" destId="{3A9E58C7-768F-4ADF-AEA1-47E1B959B18C}" srcOrd="0" destOrd="0" presId="urn:microsoft.com/office/officeart/2008/layout/HorizontalMultiLevelHierarchy"/>
    <dgm:cxn modelId="{8212DBD1-3810-4DD6-ABB9-0DB3E68DD34F}" srcId="{BDE67384-A91E-4332-9C0A-023C08FF7E92}" destId="{5951A6DE-BC4C-4BB8-B9B5-42EA310EB0F9}" srcOrd="0" destOrd="0" parTransId="{C2B82A78-7338-4AED-BF7B-83E67C9E8100}" sibTransId="{FC9B5EFE-5BC9-4632-B57A-C41B6499BCC3}"/>
    <dgm:cxn modelId="{44738570-F7DB-4EDC-9C5C-ABB1FDCBF014}" type="presOf" srcId="{BDE67384-A91E-4332-9C0A-023C08FF7E92}" destId="{02C6223D-B4B2-4805-8BFB-9B5F67A1F6E8}" srcOrd="0" destOrd="0" presId="urn:microsoft.com/office/officeart/2008/layout/HorizontalMultiLevelHierarchy"/>
    <dgm:cxn modelId="{01DEE883-E64F-4430-93E1-14606FC43721}" srcId="{2C184D1E-DF0B-4E1C-8E91-C39D616BAE47}" destId="{49754F11-9D99-4FE3-B837-A133F20A7817}" srcOrd="2" destOrd="0" parTransId="{1935B818-8075-4631-B3E6-77310A7496BD}" sibTransId="{5DC842A2-F18A-449E-835B-7C39AC8A5E2D}"/>
    <dgm:cxn modelId="{A9C07C61-6E63-4F1C-98FD-17CA3BB8B71F}" type="presOf" srcId="{49754F11-9D99-4FE3-B837-A133F20A7817}" destId="{0569A3D4-ADEC-4F6F-AC59-149BFBE6F5FA}" srcOrd="0" destOrd="0" presId="urn:microsoft.com/office/officeart/2008/layout/HorizontalMultiLevelHierarchy"/>
    <dgm:cxn modelId="{5C4D729C-186D-4211-B47A-DC6F085021F6}" srcId="{2C184D1E-DF0B-4E1C-8E91-C39D616BAE47}" destId="{BDE67384-A91E-4332-9C0A-023C08FF7E92}" srcOrd="0" destOrd="0" parTransId="{794AD126-0EE8-4E4B-BFA8-563530B549AC}" sibTransId="{81C6D170-9A4E-496E-A401-DC982E720F4E}"/>
    <dgm:cxn modelId="{6056F9C8-22E7-4EED-82CF-8BE740233126}" type="presOf" srcId="{A8E0C128-D0CB-4DCB-8AF8-960E6945DDC8}" destId="{F8D1C05A-0C51-4B36-A85A-031703A262D4}" srcOrd="1" destOrd="0" presId="urn:microsoft.com/office/officeart/2008/layout/HorizontalMultiLevelHierarchy"/>
    <dgm:cxn modelId="{073705BC-E938-4BD8-AA5C-CA3DEB232F3C}" type="presOf" srcId="{794AD126-0EE8-4E4B-BFA8-563530B549AC}" destId="{0831A632-63EE-4C8F-A239-4A0EC5713259}" srcOrd="0" destOrd="0" presId="urn:microsoft.com/office/officeart/2008/layout/HorizontalMultiLevelHierarchy"/>
    <dgm:cxn modelId="{8B4DB869-B305-4777-9DE5-2F9BEF6A15DE}" type="presOf" srcId="{5BFB0175-2D9F-4267-BB4C-DFE83AF13437}" destId="{B7EE55D2-B37A-458C-BABB-7133B6B5502D}" srcOrd="0" destOrd="0" presId="urn:microsoft.com/office/officeart/2008/layout/HorizontalMultiLevelHierarchy"/>
    <dgm:cxn modelId="{362BFC9F-82CE-4A37-A9E3-A92267E399C3}" type="presOf" srcId="{5BFB0175-2D9F-4267-BB4C-DFE83AF13437}" destId="{D23A23B4-D9B0-4D5E-804B-38BE6D8C6D14}" srcOrd="1" destOrd="0" presId="urn:microsoft.com/office/officeart/2008/layout/HorizontalMultiLevelHierarchy"/>
    <dgm:cxn modelId="{24D4379A-FF17-4888-825D-51AFB8E922D1}" srcId="{CE743450-0779-422E-B073-12526C181417}" destId="{152F7108-0D32-4D25-A651-57081BB542D2}" srcOrd="0" destOrd="0" parTransId="{A8E0C128-D0CB-4DCB-8AF8-960E6945DDC8}" sibTransId="{3D988437-8E5F-44BD-8358-6BC19C793504}"/>
    <dgm:cxn modelId="{DEB7784F-63B0-4829-BB75-3BB6B77E7B5D}" srcId="{D8935075-9D60-46FC-9A6B-716C27D322D5}" destId="{2C184D1E-DF0B-4E1C-8E91-C39D616BAE47}" srcOrd="0" destOrd="0" parTransId="{D16318C5-D6B5-46DD-853F-26C6D2B30643}" sibTransId="{C973F5EF-EC95-41D6-9CB8-83B6EB772A9B}"/>
    <dgm:cxn modelId="{BCFFD264-874D-41FF-897A-CC07EF2FE47D}" type="presOf" srcId="{794AD126-0EE8-4E4B-BFA8-563530B549AC}" destId="{88D7DDDF-6BCC-40FF-B71E-97B8F5CE0730}" srcOrd="1" destOrd="0" presId="urn:microsoft.com/office/officeart/2008/layout/HorizontalMultiLevelHierarchy"/>
    <dgm:cxn modelId="{D8493824-786E-4D16-B550-F7D6EFE9D110}" type="presOf" srcId="{1935B818-8075-4631-B3E6-77310A7496BD}" destId="{E90172F2-D3F1-4F4D-8E71-62898E6D1048}" srcOrd="0" destOrd="0" presId="urn:microsoft.com/office/officeart/2008/layout/HorizontalMultiLevelHierarchy"/>
    <dgm:cxn modelId="{83D13549-82FE-48BE-AE51-A34B4667BFA5}" type="presOf" srcId="{2C184D1E-DF0B-4E1C-8E91-C39D616BAE47}" destId="{4B08DB8E-3972-4D10-B0B5-6FCA61324B86}" srcOrd="0" destOrd="0" presId="urn:microsoft.com/office/officeart/2008/layout/HorizontalMultiLevelHierarchy"/>
    <dgm:cxn modelId="{59FAD2DA-AF69-4713-B2EA-5A98E6D4DDF7}" type="presParOf" srcId="{C8F1FB37-D9E4-4466-A83D-12B76EFC9986}" destId="{A17ACAE8-0EA9-4BA7-915D-B3CCA4F007C4}" srcOrd="0" destOrd="0" presId="urn:microsoft.com/office/officeart/2008/layout/HorizontalMultiLevelHierarchy"/>
    <dgm:cxn modelId="{3AE6CF4A-D005-4B0A-80F8-1DCDD9E8DE21}" type="presParOf" srcId="{A17ACAE8-0EA9-4BA7-915D-B3CCA4F007C4}" destId="{4B08DB8E-3972-4D10-B0B5-6FCA61324B86}" srcOrd="0" destOrd="0" presId="urn:microsoft.com/office/officeart/2008/layout/HorizontalMultiLevelHierarchy"/>
    <dgm:cxn modelId="{E3914BE8-5F71-4A91-8C78-F444358010A9}" type="presParOf" srcId="{A17ACAE8-0EA9-4BA7-915D-B3CCA4F007C4}" destId="{F544489B-CEFC-42BE-B1B2-94BA924624BD}" srcOrd="1" destOrd="0" presId="urn:microsoft.com/office/officeart/2008/layout/HorizontalMultiLevelHierarchy"/>
    <dgm:cxn modelId="{58E19AA8-63E3-4D7A-BEE5-0BCC3A75CCA8}" type="presParOf" srcId="{F544489B-CEFC-42BE-B1B2-94BA924624BD}" destId="{0831A632-63EE-4C8F-A239-4A0EC5713259}" srcOrd="0" destOrd="0" presId="urn:microsoft.com/office/officeart/2008/layout/HorizontalMultiLevelHierarchy"/>
    <dgm:cxn modelId="{8612DE4C-5AB3-4B3C-BFF5-B2E1EB81C284}" type="presParOf" srcId="{0831A632-63EE-4C8F-A239-4A0EC5713259}" destId="{88D7DDDF-6BCC-40FF-B71E-97B8F5CE0730}" srcOrd="0" destOrd="0" presId="urn:microsoft.com/office/officeart/2008/layout/HorizontalMultiLevelHierarchy"/>
    <dgm:cxn modelId="{BF0CF8CD-8EAC-4B1D-90CC-AA6697C7A48D}" type="presParOf" srcId="{F544489B-CEFC-42BE-B1B2-94BA924624BD}" destId="{47E835D8-3904-4D67-B140-0C6CA6DCA480}" srcOrd="1" destOrd="0" presId="urn:microsoft.com/office/officeart/2008/layout/HorizontalMultiLevelHierarchy"/>
    <dgm:cxn modelId="{A1AF45D6-655B-4203-85D0-04037F90649B}" type="presParOf" srcId="{47E835D8-3904-4D67-B140-0C6CA6DCA480}" destId="{02C6223D-B4B2-4805-8BFB-9B5F67A1F6E8}" srcOrd="0" destOrd="0" presId="urn:microsoft.com/office/officeart/2008/layout/HorizontalMultiLevelHierarchy"/>
    <dgm:cxn modelId="{6B00885F-0605-4A51-84FE-D29B31447D4C}" type="presParOf" srcId="{47E835D8-3904-4D67-B140-0C6CA6DCA480}" destId="{45C8F1F6-79C9-4461-BA63-B56E797B921B}" srcOrd="1" destOrd="0" presId="urn:microsoft.com/office/officeart/2008/layout/HorizontalMultiLevelHierarchy"/>
    <dgm:cxn modelId="{48FB8724-93BE-4F22-8D82-00B57EA97034}" type="presParOf" srcId="{45C8F1F6-79C9-4461-BA63-B56E797B921B}" destId="{E0BA78D7-38CA-462D-A439-8F396A538B83}" srcOrd="0" destOrd="0" presId="urn:microsoft.com/office/officeart/2008/layout/HorizontalMultiLevelHierarchy"/>
    <dgm:cxn modelId="{FB8DBC7A-2A3A-412F-8A9A-29BE5E289964}" type="presParOf" srcId="{E0BA78D7-38CA-462D-A439-8F396A538B83}" destId="{CE5D6BC2-DA99-4F5A-ADEA-6EC67D6EA399}" srcOrd="0" destOrd="0" presId="urn:microsoft.com/office/officeart/2008/layout/HorizontalMultiLevelHierarchy"/>
    <dgm:cxn modelId="{043A0BEC-9F72-4DF4-BF74-5D1596EDBB46}" type="presParOf" srcId="{45C8F1F6-79C9-4461-BA63-B56E797B921B}" destId="{EAE29DEE-0592-49C4-9985-D001962D5AC0}" srcOrd="1" destOrd="0" presId="urn:microsoft.com/office/officeart/2008/layout/HorizontalMultiLevelHierarchy"/>
    <dgm:cxn modelId="{98E6681A-935A-4DC8-90E4-39B72681A2C6}" type="presParOf" srcId="{EAE29DEE-0592-49C4-9985-D001962D5AC0}" destId="{9B6F63E1-5403-4871-A76F-3E6EFC9D1916}" srcOrd="0" destOrd="0" presId="urn:microsoft.com/office/officeart/2008/layout/HorizontalMultiLevelHierarchy"/>
    <dgm:cxn modelId="{771D4C95-4DC5-4042-984C-385732AF50E8}" type="presParOf" srcId="{EAE29DEE-0592-49C4-9985-D001962D5AC0}" destId="{91DAA737-A41F-43DF-B8DA-79514DCD260A}" srcOrd="1" destOrd="0" presId="urn:microsoft.com/office/officeart/2008/layout/HorizontalMultiLevelHierarchy"/>
    <dgm:cxn modelId="{E68D75FA-0FD2-4FD0-A800-C804413CF07C}" type="presParOf" srcId="{F544489B-CEFC-42BE-B1B2-94BA924624BD}" destId="{ECBFEDA7-4215-4D52-B230-08E35FB95D76}" srcOrd="2" destOrd="0" presId="urn:microsoft.com/office/officeart/2008/layout/HorizontalMultiLevelHierarchy"/>
    <dgm:cxn modelId="{89F41E6A-2F48-4FF3-9119-5A06DD36CFA8}" type="presParOf" srcId="{ECBFEDA7-4215-4D52-B230-08E35FB95D76}" destId="{71036B1D-9D80-4D9D-BF47-D7B8CAD865E5}" srcOrd="0" destOrd="0" presId="urn:microsoft.com/office/officeart/2008/layout/HorizontalMultiLevelHierarchy"/>
    <dgm:cxn modelId="{8AC91C95-868A-4875-82E3-0A6AE41173EF}" type="presParOf" srcId="{F544489B-CEFC-42BE-B1B2-94BA924624BD}" destId="{FA2ADA57-928C-4A17-AA60-5E5679E52AE1}" srcOrd="3" destOrd="0" presId="urn:microsoft.com/office/officeart/2008/layout/HorizontalMultiLevelHierarchy"/>
    <dgm:cxn modelId="{0DDACE90-67A0-49D0-A3EF-882D6BAD6497}" type="presParOf" srcId="{FA2ADA57-928C-4A17-AA60-5E5679E52AE1}" destId="{D917DE17-AF2E-4C40-9727-C89341F7AD93}" srcOrd="0" destOrd="0" presId="urn:microsoft.com/office/officeart/2008/layout/HorizontalMultiLevelHierarchy"/>
    <dgm:cxn modelId="{3B60ABCE-86D4-4918-8B55-4B8F09315390}" type="presParOf" srcId="{FA2ADA57-928C-4A17-AA60-5E5679E52AE1}" destId="{6427AB13-09E3-481B-9003-8A14FA663EC8}" srcOrd="1" destOrd="0" presId="urn:microsoft.com/office/officeart/2008/layout/HorizontalMultiLevelHierarchy"/>
    <dgm:cxn modelId="{639CF1FB-A1F6-454A-8E60-E9342EE8ADE0}" type="presParOf" srcId="{6427AB13-09E3-481B-9003-8A14FA663EC8}" destId="{3A9E58C7-768F-4ADF-AEA1-47E1B959B18C}" srcOrd="0" destOrd="0" presId="urn:microsoft.com/office/officeart/2008/layout/HorizontalMultiLevelHierarchy"/>
    <dgm:cxn modelId="{2EA4E7E6-C60C-45FB-99DD-C557E61E14FD}" type="presParOf" srcId="{3A9E58C7-768F-4ADF-AEA1-47E1B959B18C}" destId="{F8D1C05A-0C51-4B36-A85A-031703A262D4}" srcOrd="0" destOrd="0" presId="urn:microsoft.com/office/officeart/2008/layout/HorizontalMultiLevelHierarchy"/>
    <dgm:cxn modelId="{D1923EB3-C2D9-410F-9062-4C2BB973ECE4}" type="presParOf" srcId="{6427AB13-09E3-481B-9003-8A14FA663EC8}" destId="{A1550917-8C9E-4A27-BC17-6501829AEE37}" srcOrd="1" destOrd="0" presId="urn:microsoft.com/office/officeart/2008/layout/HorizontalMultiLevelHierarchy"/>
    <dgm:cxn modelId="{4491F34E-80C5-4AC5-9FEE-943BC4A0F1C3}" type="presParOf" srcId="{A1550917-8C9E-4A27-BC17-6501829AEE37}" destId="{0B46C206-11A8-42EA-956B-6644F03C6946}" srcOrd="0" destOrd="0" presId="urn:microsoft.com/office/officeart/2008/layout/HorizontalMultiLevelHierarchy"/>
    <dgm:cxn modelId="{06E6DC48-D538-45E2-BF0F-747A42F00F80}" type="presParOf" srcId="{A1550917-8C9E-4A27-BC17-6501829AEE37}" destId="{5AB079DC-6DED-436A-AADE-0A4AC6313C96}" srcOrd="1" destOrd="0" presId="urn:microsoft.com/office/officeart/2008/layout/HorizontalMultiLevelHierarchy"/>
    <dgm:cxn modelId="{E05655CC-AC75-4DD5-B5C7-61272541EDD6}" type="presParOf" srcId="{F544489B-CEFC-42BE-B1B2-94BA924624BD}" destId="{E90172F2-D3F1-4F4D-8E71-62898E6D1048}" srcOrd="4" destOrd="0" presId="urn:microsoft.com/office/officeart/2008/layout/HorizontalMultiLevelHierarchy"/>
    <dgm:cxn modelId="{01036C3D-0408-4ED1-9A1D-AF478F226CD7}" type="presParOf" srcId="{E90172F2-D3F1-4F4D-8E71-62898E6D1048}" destId="{785812D6-CBAB-4094-A767-DDA0360AB437}" srcOrd="0" destOrd="0" presId="urn:microsoft.com/office/officeart/2008/layout/HorizontalMultiLevelHierarchy"/>
    <dgm:cxn modelId="{2C81679D-BEC0-44D3-91A0-4FA1487E1F07}" type="presParOf" srcId="{F544489B-CEFC-42BE-B1B2-94BA924624BD}" destId="{43DA6D31-E7A0-45C7-9B0F-7DE522C32E80}" srcOrd="5" destOrd="0" presId="urn:microsoft.com/office/officeart/2008/layout/HorizontalMultiLevelHierarchy"/>
    <dgm:cxn modelId="{F3FD2DDB-B44F-46DF-9FE5-970517DCA2AB}" type="presParOf" srcId="{43DA6D31-E7A0-45C7-9B0F-7DE522C32E80}" destId="{0569A3D4-ADEC-4F6F-AC59-149BFBE6F5FA}" srcOrd="0" destOrd="0" presId="urn:microsoft.com/office/officeart/2008/layout/HorizontalMultiLevelHierarchy"/>
    <dgm:cxn modelId="{A02F281F-710B-4792-A1B9-C285F620B858}" type="presParOf" srcId="{43DA6D31-E7A0-45C7-9B0F-7DE522C32E80}" destId="{4F5C3C3E-C61C-4699-A391-7C5A147E4AD4}" srcOrd="1" destOrd="0" presId="urn:microsoft.com/office/officeart/2008/layout/HorizontalMultiLevelHierarchy"/>
    <dgm:cxn modelId="{838E31B5-ADC8-4EFD-B680-F7E33E8C9E18}" type="presParOf" srcId="{4F5C3C3E-C61C-4699-A391-7C5A147E4AD4}" destId="{B7EE55D2-B37A-458C-BABB-7133B6B5502D}" srcOrd="0" destOrd="0" presId="urn:microsoft.com/office/officeart/2008/layout/HorizontalMultiLevelHierarchy"/>
    <dgm:cxn modelId="{64E57A37-B23B-4AE2-8A26-4D6575B957AE}" type="presParOf" srcId="{B7EE55D2-B37A-458C-BABB-7133B6B5502D}" destId="{D23A23B4-D9B0-4D5E-804B-38BE6D8C6D14}" srcOrd="0" destOrd="0" presId="urn:microsoft.com/office/officeart/2008/layout/HorizontalMultiLevelHierarchy"/>
    <dgm:cxn modelId="{97A5074D-7FEC-44A0-84FC-9AB7419AFE63}" type="presParOf" srcId="{4F5C3C3E-C61C-4699-A391-7C5A147E4AD4}" destId="{863765B7-19DA-430E-98E5-006F3C890E71}" srcOrd="1" destOrd="0" presId="urn:microsoft.com/office/officeart/2008/layout/HorizontalMultiLevelHierarchy"/>
    <dgm:cxn modelId="{700013A3-59A9-4505-9DAB-9494E39B0F6A}" type="presParOf" srcId="{863765B7-19DA-430E-98E5-006F3C890E71}" destId="{92EA8ABA-17BB-4AFF-A877-A5230B5B3AD6}" srcOrd="0" destOrd="0" presId="urn:microsoft.com/office/officeart/2008/layout/HorizontalMultiLevelHierarchy"/>
    <dgm:cxn modelId="{A3DA2C9C-F661-48C2-835E-92C40D856BBC}" type="presParOf" srcId="{863765B7-19DA-430E-98E5-006F3C890E71}" destId="{09BF1AFC-2EDD-4439-8540-83C0F7C7D4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4F25-5145-4FE7-B510-BC00DD488EA8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816F0-FDA1-4ECE-8CFF-5147CD44FA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2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feder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of Accomplishment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accomplishment is a fundamental human process </a:t>
            </a: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result of the interaction between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circumstances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is essentially the same at micro and macro scale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achievement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development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evolution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is common to all levels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&amp; Cultural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 &amp; Intellectual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&amp; Spiritual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235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Society is continuously evolving 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The more we organize it, the faster society evolves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Organization can never keep pace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Today technological development outpaces our capacity for regulation 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Each new link releases further energy and creates new needs and opportunities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Opportunity comes from identifying a missing link in the social organism and provide it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Sears did it by the money-back guarantee to </a:t>
            </a:r>
            <a:r>
              <a:rPr lang="en-IN" b="1" i="0" u="none" strike="noStrike" baseline="0" dirty="0" err="1" smtClean="0">
                <a:latin typeface="Times New Roman" panose="02020603050405020304" pitchFamily="18" charset="0"/>
              </a:rPr>
              <a:t>instill</a:t>
            </a:r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 trust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hotmail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iTunes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The gap between social advancement and social organization is a goldmine of opportunity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Sears mail order catalog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Fed X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Amazon 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Google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Facebook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2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Physical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Technical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Wozniak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Artistic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Jobs’ product design – show images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Pixar Toy Story designer 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Social 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Sears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Gandhi salt march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Organizational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Marriott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Mental</a:t>
            </a:r>
          </a:p>
          <a:p>
            <a:pPr marR="0" lvl="1" rtl="0"/>
            <a:r>
              <a:rPr lang="en-US" b="1" i="0" u="none" strike="noStrike" baseline="0" dirty="0" err="1" smtClean="0">
                <a:latin typeface="Times New Roman" panose="02020603050405020304" pitchFamily="18" charset="0"/>
              </a:rPr>
              <a:t>Rosenwald</a:t>
            </a:r>
            <a:endParaRPr lang="en-US" b="1" i="0" u="none" strike="noStrike" baseline="0" dirty="0" smtClean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297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Like traffic signals green or red</a:t>
            </a:r>
          </a:p>
          <a:p>
            <a:pPr marR="0" lvl="0" rtl="0"/>
            <a:endParaRPr lang="en-IN" b="1" i="0" u="none" strike="noStrike" baseline="0" dirty="0" smtClean="0">
              <a:latin typeface="Times New Roman" panose="02020603050405020304" pitchFamily="18" charset="0"/>
            </a:endParaRP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Leadership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FDR -- trust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Washington -- courage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Churchill -- courage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Psychological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FDR – fireside chat – great communicator </a:t>
            </a:r>
          </a:p>
          <a:p>
            <a:pPr marR="0" lvl="1" rtl="0"/>
            <a:r>
              <a:rPr lang="en-IN" b="1" i="0" u="none" strike="noStrike" baseline="0" dirty="0" err="1" smtClean="0">
                <a:latin typeface="Times New Roman" panose="02020603050405020304" pitchFamily="18" charset="0"/>
              </a:rPr>
              <a:t>Woolman’s</a:t>
            </a:r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 charm – sleeping on the job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Spiritual Values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Lincoln – freedom and unity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Jobs – simplicity, ease of use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88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Marriott’s skill at site selection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Marriott’s attitude to employees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Sear’s attitude to customer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04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German precision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American enterprise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Indian generosity 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Japanese honor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56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energy is the fuel for all accomplishment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interaction between human beings is a potential source of potential energy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potential energies of society are immeasurable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the possible combinations and mutations of interaction between 7 billion human beings </a:t>
            </a: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is generated by perceiving an opportunity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of freedom or free land in America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technology like Apple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market like Marriott 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Eliza’s attraction to Wickham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Darcy’s admiration for her fine eyes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is generated by challenges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Crash and Great Depression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 War threatening the nation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challenges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Wickham’s meeting with Darcy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Darcy’s tolerable – pride and prejudice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is released by aspiration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26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Energy is not enough for high accomplishment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The kindergarten children are full of energy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So is a mob and a city street at rush hour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Energy needs to be focused by a clear direction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The quest of the colonies for Independence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Churchill’s determination – never to surrender -- was a born military leader who knew his chosen calling 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JFK’s challenge for moon landing and NASA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Jobs set out to revolutionize the world – a new religion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Direction is given by leadership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Newton was possessed by an insatiable quest to understand the laws of the universe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Of a person like Washington, Lincoln or FDR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An entrepreneur like Edison, Watson, Marriott or Jobs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Gandhi dedicated his whole life to Indian freedom and justice for the downtrodden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All of them channelled their energies focused like laser beams</a:t>
            </a:r>
          </a:p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Clear goals, objectives and values convert energy into FORCE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Independence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Freedom for slaves and Unity of America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Victory in WWII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World’s best computer or smartphone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47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Hindu numerals – double entry book keeping – accounting – financial reporting – stock exchanges 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Fighting skills, tactics, strategies, war plans </a:t>
            </a:r>
          </a:p>
          <a:p>
            <a:pPr marR="0" lvl="1" rtl="0"/>
            <a:r>
              <a:rPr lang="en-US" b="1" i="0" u="none" strike="noStrike" baseline="0" dirty="0" smtClean="0">
                <a:latin typeface="Times New Roman" panose="02020603050405020304" pitchFamily="18" charset="0"/>
              </a:rPr>
              <a:t>Fast Food restaurant -- SOPS</a:t>
            </a:r>
          </a:p>
          <a:p>
            <a:r>
              <a:rPr lang="en-IN" dirty="0" smtClean="0"/>
              <a:t>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50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Raw energy is generated by people  -- like small children at purposeless play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Google harnesses the energy of internet search terms to create the largest advertising empire in the world </a:t>
            </a:r>
            <a:r>
              <a:rPr lang="en-IN" b="1" i="0" u="none" strike="noStrike" baseline="0" dirty="0" smtClean="0">
                <a:solidFill>
                  <a:srgbClr val="222222"/>
                </a:solidFill>
                <a:latin typeface="Arial" panose="020B0604020202020204" pitchFamily="34" charset="0"/>
              </a:rPr>
              <a:t>USD $42.5 billion in 2012.</a:t>
            </a:r>
            <a:endParaRPr lang="en-IN" b="1" i="0" u="none" strike="noStrike" baseline="0" dirty="0" smtClean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36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Gladiator clip</a:t>
            </a:r>
          </a:p>
          <a:p>
            <a:pPr marR="0" lvl="0" rtl="0"/>
            <a:r>
              <a:rPr lang="en-IN" b="1" i="0" u="none" strike="noStrike" baseline="0" dirty="0" smtClean="0">
                <a:highlight>
                  <a:srgbClr val="FFFF00"/>
                </a:highlight>
                <a:latin typeface="Times New Roman" panose="02020603050405020304" pitchFamily="18" charset="0"/>
              </a:rPr>
              <a:t>Bill Marriott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677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7825" y="4400549"/>
            <a:ext cx="5812971" cy="4416879"/>
          </a:xfrm>
        </p:spPr>
        <p:txBody>
          <a:bodyPr/>
          <a:lstStyle/>
          <a:p>
            <a:pPr marR="0" lvl="0" algn="ctr" rtl="0"/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Genghis Khan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During the early 13th century the Central Asian plateau north of China was divided into numerous tribes or </a:t>
            </a:r>
            <a:r>
              <a:rPr lang="en-IN" sz="1400" b="1" i="0" u="none" strike="noStrike" baseline="0" dirty="0" smtClean="0">
                <a:latin typeface="Times New Roman" panose="02020603050405020304" pitchFamily="18" charset="0"/>
                <a:hlinkClick r:id="rId3" tooltip="Confederation"/>
              </a:rPr>
              <a:t>confederations – mostly organized to defend themselves against one another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Unable to unite they could only migrate continuously to escape the threat from the huge armies of Tartars and Chinese who occasionally came to dominate them.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Outcast from a small nomadic tribe, he united  warring tribes of Mongolia into a single nation and the greatest military force of its time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Those who were excluded from any tribe lived without any protection and were victimized by any who found them.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His early successes enabled him to build the alliance from a few thousand warriors to 30,000 and later to 100,000 or more. 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His conquest of Northern China made him the most formidable power in the region attracting more tribes to unite under his leadership</a:t>
            </a:r>
          </a:p>
          <a:p>
            <a:pPr marL="171450" marR="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b="1" i="0" u="none" strike="noStrike" baseline="0" dirty="0" smtClean="0">
                <a:latin typeface="Times New Roman" panose="02020603050405020304" pitchFamily="18" charset="0"/>
              </a:rPr>
              <a:t>Later he turned his attention Westward to Uzbekistan, Persia, Afghanistan and conquered vast territories up to the borders of India.</a:t>
            </a:r>
          </a:p>
          <a:p>
            <a:pPr marR="0" lvl="0" rtl="0"/>
            <a:endParaRPr lang="en-IN" sz="1400" b="1" i="0" u="none" strike="noStrike" baseline="0" dirty="0" smtClean="0">
              <a:latin typeface="Times New Roman" panose="02020603050405020304" pitchFamily="18" charset="0"/>
            </a:endParaRPr>
          </a:p>
          <a:p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57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60421"/>
          </a:xfrm>
        </p:spPr>
        <p:txBody>
          <a:bodyPr/>
          <a:lstStyle/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Genghis was a master of military organization based on mobile nomadic social structure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Perfected art of horse warfare with unmatched speed, skill, discipline and coordination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Highly structured hierarchy of </a:t>
            </a:r>
            <a:r>
              <a:rPr lang="en-IN" sz="1600" b="1" i="0" u="none" strike="noStrike" baseline="0" dirty="0" err="1" smtClean="0">
                <a:latin typeface="Times New Roman" panose="02020603050405020304" pitchFamily="18" charset="0"/>
              </a:rPr>
              <a:t>tumans</a:t>
            </a: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 of 10,000 men with subunits of 1000, 100 and 10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Created the largest horse cavalry ever known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Sophisticated systems for YAM communication, intelligence, logistics spanning 5000 miles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He established orderly trade from the </a:t>
            </a:r>
            <a:r>
              <a:rPr lang="en-IN" sz="1600" b="1" i="0" u="none" strike="noStrike" baseline="0" dirty="0" err="1" smtClean="0">
                <a:latin typeface="Times New Roman" panose="02020603050405020304" pitchFamily="18" charset="0"/>
              </a:rPr>
              <a:t>Mediterreanean</a:t>
            </a: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 to the Pacific along the entire Silk Road 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His empire covered 1/5</a:t>
            </a:r>
            <a:r>
              <a:rPr lang="en-IN" sz="1600" b="1" i="0" u="none" strike="noStrike" baseline="30000" dirty="0" smtClean="0">
                <a:latin typeface="Times New Roman" panose="02020603050405020304" pitchFamily="18" charset="0"/>
              </a:rPr>
              <a:t>th</a:t>
            </a: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 of humanity – more than Alexander and Caesar </a:t>
            </a:r>
          </a:p>
          <a:p>
            <a:pPr marL="285750" marR="0" lvl="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600" b="1" i="0" u="none" strike="noStrike" baseline="0" dirty="0" smtClean="0">
                <a:latin typeface="Times New Roman" panose="02020603050405020304" pitchFamily="18" charset="0"/>
              </a:rPr>
              <a:t>His descendants conquered all of China and extended the empire through Russia, Ukraine, Georgia into Europe as far as Spain. </a:t>
            </a:r>
          </a:p>
          <a:p>
            <a:pPr marR="0" lvl="0" rtl="0"/>
            <a:endParaRPr lang="en-IN" sz="1600" b="1" i="0" u="none" strike="noStrike" baseline="0" dirty="0" smtClean="0">
              <a:latin typeface="Times New Roman" panose="02020603050405020304" pitchFamily="18" charset="0"/>
            </a:endParaRPr>
          </a:p>
          <a:p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00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The city is a physical </a:t>
            </a:r>
            <a:r>
              <a:rPr lang="en-IN" b="1" i="0" u="none" strike="noStrike" baseline="0" dirty="0" err="1" smtClean="0">
                <a:latin typeface="Times New Roman" panose="02020603050405020304" pitchFamily="18" charset="0"/>
              </a:rPr>
              <a:t>center</a:t>
            </a:r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 for integration of all human activities</a:t>
            </a:r>
          </a:p>
          <a:p>
            <a:pPr marR="0" lvl="1" rtl="0"/>
            <a:r>
              <a:rPr lang="en-IN" b="1" i="0" u="none" strike="noStrike" baseline="0" dirty="0" smtClean="0">
                <a:latin typeface="Times New Roman" panose="02020603050405020304" pitchFamily="18" charset="0"/>
              </a:rPr>
              <a:t>Urbanization has become a global phenomena because of the attraction generated by the intense energy of urban life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16F0-FDA1-4ECE-8CFF-5147CD44FA1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56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9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439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51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50B-AE61-4F7B-9CA6-FC6424B9B667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B985-B869-4AFB-8199-B109B6C44B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1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36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23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19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68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3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63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7561-6CC6-41DC-973A-FC96D2F6E4F5}" type="datetimeFigureOut">
              <a:rPr lang="en-IN" smtClean="0"/>
              <a:t>08-09-2014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C182-35D3-4561-9608-90E4561319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2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65325"/>
            <a:ext cx="7673976" cy="3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"/>
            <a:ext cx="7683501" cy="1397001"/>
          </a:xfr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/>
              <a:t>Psychology of Accomplishment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7600" y="5041900"/>
            <a:ext cx="212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LECTURE 4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GARRY JACOBS </a:t>
            </a:r>
            <a:endParaRPr lang="en-IN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/>
        </p:nvSpPr>
        <p:spPr>
          <a:xfrm>
            <a:off x="6184900" y="5953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12" y="365127"/>
            <a:ext cx="8307532" cy="1171574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Organization creates networks for interaction, interchange &amp; cooperation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29" y="1759528"/>
            <a:ext cx="8349095" cy="47117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IN" sz="3200" b="1" dirty="0" smtClean="0">
                <a:solidFill>
                  <a:srgbClr val="C00000"/>
                </a:solidFill>
              </a:rPr>
              <a:t>Language organizes communication </a:t>
            </a:r>
          </a:p>
          <a:p>
            <a:pPr>
              <a:spcBef>
                <a:spcPts val="1800"/>
              </a:spcBef>
            </a:pPr>
            <a:r>
              <a:rPr lang="en-IN" sz="3200" b="1" dirty="0" smtClean="0">
                <a:solidFill>
                  <a:srgbClr val="0070C0"/>
                </a:solidFill>
              </a:rPr>
              <a:t>Market organizes exchange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740000"/>
                </a:solidFill>
              </a:rPr>
              <a:t>Cities organize dense networks of activities</a:t>
            </a:r>
            <a:endParaRPr lang="en-IN" sz="3200" b="1" dirty="0" smtClean="0">
              <a:solidFill>
                <a:srgbClr val="740000"/>
              </a:solidFill>
            </a:endParaRPr>
          </a:p>
          <a:p>
            <a:pPr>
              <a:spcBef>
                <a:spcPts val="1800"/>
              </a:spcBef>
            </a:pPr>
            <a:r>
              <a:rPr lang="en-IN" sz="3200" b="1" dirty="0" smtClean="0">
                <a:solidFill>
                  <a:srgbClr val="740000"/>
                </a:solidFill>
              </a:rPr>
              <a:t>Money organizes social power &amp; converts it into multiple forms</a:t>
            </a:r>
          </a:p>
          <a:p>
            <a:pPr>
              <a:spcBef>
                <a:spcPts val="1800"/>
              </a:spcBef>
            </a:pPr>
            <a:r>
              <a:rPr lang="en-IN" sz="3200" b="1" dirty="0" smtClean="0">
                <a:solidFill>
                  <a:srgbClr val="7030A0"/>
                </a:solidFill>
              </a:rPr>
              <a:t>Technology organizes productive processes</a:t>
            </a:r>
          </a:p>
          <a:p>
            <a:pPr>
              <a:spcBef>
                <a:spcPts val="1800"/>
              </a:spcBef>
            </a:pPr>
            <a:r>
              <a:rPr lang="en-IN" sz="3200" b="1" dirty="0" smtClean="0">
                <a:solidFill>
                  <a:srgbClr val="FF0000"/>
                </a:solidFill>
              </a:rPr>
              <a:t>Internet integrates all nodes, levels and types of social activity </a:t>
            </a:r>
          </a:p>
        </p:txBody>
      </p:sp>
      <p:sp>
        <p:nvSpPr>
          <p:cNvPr id="7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73100" y="2108200"/>
            <a:ext cx="7874000" cy="3530600"/>
          </a:xfrm>
          <a:prstGeom prst="flowChartAlternateProcess">
            <a:avLst/>
          </a:prstGeom>
          <a:solidFill>
            <a:srgbClr val="E6DCEE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rgbClr val="90247B"/>
                </a:solidFill>
              </a:rPr>
              <a:t>Linking activities through positive feedback loops of information and learning multiplies the efficiency and increases the scope</a:t>
            </a:r>
          </a:p>
        </p:txBody>
      </p:sp>
      <p:sp>
        <p:nvSpPr>
          <p:cNvPr id="4" name="Bevel 3"/>
          <p:cNvSpPr/>
          <p:nvPr/>
        </p:nvSpPr>
        <p:spPr>
          <a:xfrm>
            <a:off x="571500" y="317500"/>
            <a:ext cx="7975600" cy="1409700"/>
          </a:xfrm>
          <a:prstGeom prst="bevel">
            <a:avLst/>
          </a:prstGeom>
          <a:solidFill>
            <a:srgbClr val="90247B"/>
          </a:solidFill>
          <a:ln>
            <a:solidFill>
              <a:srgbClr val="8A3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Organization Magnifies the Energy it Transmits by Integration </a:t>
            </a:r>
          </a:p>
        </p:txBody>
      </p:sp>
      <p:sp>
        <p:nvSpPr>
          <p:cNvPr id="7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Evolution of organization creates  Social Opportunity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89125"/>
            <a:ext cx="7886700" cy="397827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Society is continuously evolving </a:t>
            </a:r>
          </a:p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The more we organize it, the faster society evolves</a:t>
            </a:r>
          </a:p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Each new link releases further energy and creates new needs and opportunities</a:t>
            </a:r>
          </a:p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Opportunity comes from identifying a missing link in the social organism and provide it </a:t>
            </a:r>
          </a:p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The gap between social advancement and social organization is a goldmine of opportunity</a:t>
            </a:r>
          </a:p>
        </p:txBody>
      </p:sp>
      <p:sp>
        <p:nvSpPr>
          <p:cNvPr id="4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4161172"/>
            <a:ext cx="2352675" cy="180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Continuous improvement and perfection </a:t>
            </a:r>
          </a:p>
          <a:p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Development of specialized knowledge and skills </a:t>
            </a:r>
          </a:p>
          <a:p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Fosters development of shared values and culture </a:t>
            </a:r>
          </a:p>
          <a:p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Utilization of unique capacities of</a:t>
            </a:r>
            <a:b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each member </a:t>
            </a:r>
          </a:p>
          <a:p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Empowering the Individual</a:t>
            </a:r>
            <a:r>
              <a:rPr lang="en-IN" sz="3200" dirty="0" smtClean="0"/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35000" y="508000"/>
            <a:ext cx="7861300" cy="11938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25574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Organization supports growth and development of people</a:t>
            </a:r>
          </a:p>
        </p:txBody>
      </p:sp>
      <p:sp>
        <p:nvSpPr>
          <p:cNvPr id="6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99" y="822323"/>
            <a:ext cx="272203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7822899"/>
              </p:ext>
            </p:extLst>
          </p:nvPr>
        </p:nvGraphicFramePr>
        <p:xfrm>
          <a:off x="800100" y="1727200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AC0000"/>
                </a:solidFill>
              </a:rPr>
              <a:t>SKILLS ARE ORGANIZATION OF ENERGY</a:t>
            </a:r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Attitudes are organizations of psychological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87" y="3517898"/>
            <a:ext cx="6569526" cy="27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vel 3"/>
          <p:cNvSpPr/>
          <p:nvPr/>
        </p:nvSpPr>
        <p:spPr>
          <a:xfrm>
            <a:off x="3124200" y="1816100"/>
            <a:ext cx="3111500" cy="558800"/>
          </a:xfrm>
          <a:prstGeom prst="bevel">
            <a:avLst/>
          </a:prstGeom>
          <a:solidFill>
            <a:srgbClr val="AC0000"/>
          </a:solidFill>
          <a:ln>
            <a:solidFill>
              <a:srgbClr val="A50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LEADERSHIP</a:t>
            </a:r>
            <a:endParaRPr lang="en-IN" sz="3200" b="1" dirty="0"/>
          </a:p>
        </p:txBody>
      </p:sp>
      <p:sp>
        <p:nvSpPr>
          <p:cNvPr id="7" name="Bevel 6"/>
          <p:cNvSpPr/>
          <p:nvPr/>
        </p:nvSpPr>
        <p:spPr>
          <a:xfrm>
            <a:off x="4870450" y="2603500"/>
            <a:ext cx="3613150" cy="736600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SPIRITUAL VALUES</a:t>
            </a:r>
            <a:endParaRPr lang="en-IN" sz="3200" b="1" dirty="0"/>
          </a:p>
        </p:txBody>
      </p:sp>
      <p:sp>
        <p:nvSpPr>
          <p:cNvPr id="8" name="Bevel 7"/>
          <p:cNvSpPr/>
          <p:nvPr/>
        </p:nvSpPr>
        <p:spPr>
          <a:xfrm>
            <a:off x="666750" y="2603500"/>
            <a:ext cx="3613150" cy="736600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PSYCHOLOGICAL</a:t>
            </a:r>
            <a:endParaRPr lang="en-IN" sz="3200" b="1" dirty="0"/>
          </a:p>
        </p:txBody>
      </p:sp>
      <p:sp>
        <p:nvSpPr>
          <p:cNvPr id="9" name="Slide Number Placeholder 4"/>
          <p:cNvSpPr>
            <a:spLocks noGrp="1"/>
          </p:cNvSpPr>
          <p:nvPr/>
        </p:nvSpPr>
        <p:spPr>
          <a:xfrm>
            <a:off x="6184900" y="6207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33400" y="406400"/>
            <a:ext cx="7982241" cy="2133600"/>
          </a:xfrm>
          <a:prstGeom prst="flowChartAlternateProcess">
            <a:avLst/>
          </a:prstGeom>
          <a:solidFill>
            <a:srgbClr val="7578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748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Organizations internalize skills &amp; attitudes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44" y="2755900"/>
            <a:ext cx="3906597" cy="25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7" y="2755900"/>
            <a:ext cx="3466714" cy="260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Culture expresses energy as social skills &amp; attitudes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1822449"/>
            <a:ext cx="7353300" cy="451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and Round Single Corner Rectangle 3"/>
          <p:cNvSpPr/>
          <p:nvPr/>
        </p:nvSpPr>
        <p:spPr>
          <a:xfrm>
            <a:off x="609600" y="355600"/>
            <a:ext cx="7899400" cy="1346200"/>
          </a:xfrm>
          <a:prstGeom prst="snip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Organization converts Force into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3600" b="1" dirty="0" smtClean="0">
                <a:solidFill>
                  <a:srgbClr val="A50721"/>
                </a:solidFill>
              </a:rPr>
              <a:t>Skill is physical organization of </a:t>
            </a:r>
            <a:r>
              <a:rPr lang="en-US" sz="3600" b="1" dirty="0">
                <a:solidFill>
                  <a:srgbClr val="A50721"/>
                </a:solidFill>
              </a:rPr>
              <a:t> </a:t>
            </a:r>
            <a:r>
              <a:rPr lang="en-US" sz="3600" b="1" dirty="0" smtClean="0">
                <a:solidFill>
                  <a:srgbClr val="A50721"/>
                </a:solidFill>
              </a:rPr>
              <a:t>       </a:t>
            </a:r>
            <a:r>
              <a:rPr lang="en-IN" sz="3600" b="1" dirty="0" smtClean="0">
                <a:solidFill>
                  <a:srgbClr val="A50721"/>
                </a:solidFill>
              </a:rPr>
              <a:t>physical energy</a:t>
            </a:r>
          </a:p>
          <a:p>
            <a:pPr>
              <a:buFont typeface="Wingdings" pitchFamily="2" charset="2"/>
              <a:buChar char="§"/>
            </a:pPr>
            <a:r>
              <a:rPr lang="en-IN" sz="3600" b="1" dirty="0" smtClean="0">
                <a:solidFill>
                  <a:srgbClr val="0070C0"/>
                </a:solidFill>
              </a:rPr>
              <a:t>Attitude is vital organization of emotions</a:t>
            </a:r>
          </a:p>
          <a:p>
            <a:pPr>
              <a:buFont typeface="Wingdings" pitchFamily="2" charset="2"/>
              <a:buChar char="§"/>
            </a:pPr>
            <a:r>
              <a:rPr lang="en-IN" sz="3600" b="1" dirty="0" smtClean="0">
                <a:solidFill>
                  <a:srgbClr val="90247B"/>
                </a:solidFill>
              </a:rPr>
              <a:t>Understanding is mental organization of data and thoughts</a:t>
            </a:r>
          </a:p>
          <a:p>
            <a:pPr>
              <a:buFont typeface="Wingdings" pitchFamily="2" charset="2"/>
              <a:buChar char="§"/>
            </a:pPr>
            <a:r>
              <a:rPr lang="en-IN" sz="3600" b="1" dirty="0" smtClean="0"/>
              <a:t>Values is psychological organization of motives</a:t>
            </a:r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wikia.nocookie.net/__cb20070403091750/humanscience/images/1/16/Energy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62" y="-301335"/>
            <a:ext cx="3237245" cy="70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151244" y="187033"/>
            <a:ext cx="3429000" cy="1619827"/>
          </a:xfrm>
          <a:prstGeom prst="round2DiagRect">
            <a:avLst/>
          </a:prstGeom>
          <a:solidFill>
            <a:srgbClr val="8A3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/>
              <a:t>ENERGY CONVERSION</a:t>
            </a:r>
            <a:endParaRPr lang="en-IN" sz="4000" b="1" dirty="0"/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685800" y="508000"/>
            <a:ext cx="7899400" cy="102870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0701"/>
            <a:ext cx="7886700" cy="10541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Process of Accomplishment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1689100"/>
            <a:ext cx="7899400" cy="12827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FF00"/>
                </a:solidFill>
              </a:rPr>
              <a:t>Human accomplishment is result of the interaction </a:t>
            </a:r>
            <a:r>
              <a:rPr lang="en-IN" sz="2400" b="1" dirty="0" smtClean="0">
                <a:solidFill>
                  <a:srgbClr val="FFFF00"/>
                </a:solidFill>
              </a:rPr>
              <a:t>between</a:t>
            </a:r>
          </a:p>
          <a:p>
            <a:pPr lvl="0" algn="ctr"/>
            <a:r>
              <a:rPr lang="en-IN" sz="2400" b="1" dirty="0" smtClean="0"/>
              <a:t>Individuals </a:t>
            </a:r>
            <a:r>
              <a:rPr lang="en-IN" sz="2400" b="1" dirty="0" smtClean="0">
                <a:solidFill>
                  <a:schemeClr val="bg1"/>
                </a:solidFill>
              </a:rPr>
              <a:t>– </a:t>
            </a:r>
            <a:r>
              <a:rPr lang="en-IN" sz="2400" b="1" dirty="0" smtClean="0"/>
              <a:t> Organizations  </a:t>
            </a:r>
            <a:r>
              <a:rPr lang="en-IN" sz="2400" b="1" dirty="0" smtClean="0">
                <a:solidFill>
                  <a:schemeClr val="bg1"/>
                </a:solidFill>
              </a:rPr>
              <a:t>– </a:t>
            </a:r>
            <a:r>
              <a:rPr lang="en-IN" sz="2400" b="1" dirty="0" smtClean="0"/>
              <a:t> Society </a:t>
            </a:r>
            <a:r>
              <a:rPr lang="en-IN" sz="2400" b="1" dirty="0" smtClean="0">
                <a:solidFill>
                  <a:schemeClr val="bg1"/>
                </a:solidFill>
              </a:rPr>
              <a:t>– </a:t>
            </a:r>
            <a:r>
              <a:rPr lang="en-IN" sz="2400" b="1" dirty="0" smtClean="0"/>
              <a:t>Environment </a:t>
            </a:r>
            <a:br>
              <a:rPr lang="en-IN" sz="2400" b="1" dirty="0" smtClean="0"/>
            </a:br>
            <a:r>
              <a:rPr lang="en-IN" sz="2400" b="1" dirty="0" smtClean="0"/>
              <a:t>Life Circumstances </a:t>
            </a:r>
            <a:endParaRPr lang="en-IN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3225800"/>
            <a:ext cx="7899400" cy="12065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/>
          </a:p>
          <a:p>
            <a:pPr algn="ctr"/>
            <a:r>
              <a:rPr lang="en-IN" sz="2400" b="1" dirty="0" smtClean="0">
                <a:solidFill>
                  <a:srgbClr val="FFFF00"/>
                </a:solidFill>
              </a:rPr>
              <a:t>Process </a:t>
            </a:r>
            <a:r>
              <a:rPr lang="en-IN" sz="2400" b="1" dirty="0">
                <a:solidFill>
                  <a:srgbClr val="FFFF00"/>
                </a:solidFill>
              </a:rPr>
              <a:t>is essentially the same at micro and macro </a:t>
            </a:r>
            <a:r>
              <a:rPr lang="en-IN" sz="2400" b="1" dirty="0" smtClean="0">
                <a:solidFill>
                  <a:srgbClr val="FFFF00"/>
                </a:solidFill>
              </a:rPr>
              <a:t>scale</a:t>
            </a:r>
          </a:p>
          <a:p>
            <a:pPr algn="ctr"/>
            <a:r>
              <a:rPr lang="en-IN" sz="2400" b="1" dirty="0"/>
              <a:t>Individual </a:t>
            </a:r>
            <a:r>
              <a:rPr lang="en-IN" sz="2400" b="1" dirty="0" smtClean="0"/>
              <a:t>Achievement </a:t>
            </a:r>
            <a:r>
              <a:rPr lang="en-IN" sz="2400" b="1" dirty="0" smtClean="0">
                <a:solidFill>
                  <a:schemeClr val="bg1"/>
                </a:solidFill>
              </a:rPr>
              <a:t>– </a:t>
            </a:r>
            <a:r>
              <a:rPr lang="en-IN" sz="2400" b="1" dirty="0" smtClean="0"/>
              <a:t>Organizational Development</a:t>
            </a:r>
            <a:endParaRPr lang="en-IN" sz="2400" b="1" dirty="0"/>
          </a:p>
          <a:p>
            <a:pPr algn="ctr"/>
            <a:r>
              <a:rPr lang="en-IN" sz="2400" b="1" dirty="0"/>
              <a:t>Social </a:t>
            </a:r>
            <a:r>
              <a:rPr lang="en-IN" sz="2400" b="1" dirty="0" smtClean="0"/>
              <a:t>Evolution </a:t>
            </a:r>
            <a:endParaRPr lang="en-IN" sz="2400" b="1" dirty="0"/>
          </a:p>
          <a:p>
            <a:pPr algn="ctr"/>
            <a:endParaRPr lang="en-IN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4699000"/>
            <a:ext cx="7899400" cy="1219200"/>
          </a:xfrm>
          <a:prstGeom prst="roundRect">
            <a:avLst/>
          </a:prstGeom>
          <a:solidFill>
            <a:srgbClr val="9024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FF00"/>
                </a:solidFill>
              </a:rPr>
              <a:t>Process is common to all levels &amp; fields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Physical </a:t>
            </a:r>
            <a:r>
              <a:rPr lang="en-IN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Commercial, Social &amp; Political </a:t>
            </a:r>
            <a:r>
              <a:rPr lang="en-IN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Artistic &amp; Intellectual </a:t>
            </a:r>
            <a:r>
              <a:rPr lang="en-IN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Psychological, Cultural &amp; Spiritual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/>
        </p:nvSpPr>
        <p:spPr>
          <a:xfrm>
            <a:off x="6184900" y="5953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4499"/>
            <a:ext cx="7886700" cy="647701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Washington’s Personality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44700" y="1358900"/>
            <a:ext cx="6407150" cy="6477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/>
              <a:t>Intensely aspired to be a wealthy plantation-owner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/>
              <a:t>Rejected</a:t>
            </a:r>
            <a:r>
              <a:rPr lang="en-IN" sz="2000" b="1" dirty="0"/>
              <a:t>, he joined the colonial rebellion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44700" y="2073274"/>
            <a:ext cx="6407150" cy="682626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/>
              <a:t>His </a:t>
            </a:r>
            <a:r>
              <a:rPr lang="en-IN" sz="2000" b="1" dirty="0"/>
              <a:t>ideal was to be an English gentleman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His goal a career in the British army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44700" y="2819400"/>
            <a:ext cx="6407150" cy="18796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/>
              <a:t>Fearless </a:t>
            </a:r>
            <a:r>
              <a:rPr lang="en-IN" sz="2000" b="1" dirty="0"/>
              <a:t>in battle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Imparted discipline, character and courage to raw recruits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Refused to overstep the authority given by Congress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Implicitly trusted for impartiality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Refused payment for 8 years of service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44700" y="4762500"/>
            <a:ext cx="6407150" cy="15113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dirty="0" smtClean="0"/>
              <a:t>A </a:t>
            </a:r>
            <a:r>
              <a:rPr lang="en-IN" sz="2000" b="1" dirty="0"/>
              <a:t>good listener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Exhibited a remarkable capacity for self-sacrifice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Concern for his men won their loyalty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Shunned attention and popularity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b="1" dirty="0"/>
              <a:t>Patience and endurance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0" y="1346200"/>
            <a:ext cx="1371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ENERGY</a:t>
            </a:r>
            <a:endParaRPr lang="en-IN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95300" y="2139950"/>
            <a:ext cx="1384300" cy="57785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DIRECTION</a:t>
            </a:r>
            <a:endParaRPr lang="en-IN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95300" y="2854325"/>
            <a:ext cx="1384300" cy="64135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 smtClean="0"/>
              <a:t>CHARACTER</a:t>
            </a:r>
            <a:endParaRPr lang="en-IN" sz="2000" b="1" spc="-150" dirty="0"/>
          </a:p>
        </p:txBody>
      </p:sp>
      <p:sp>
        <p:nvSpPr>
          <p:cNvPr id="11" name="Rectangle 10"/>
          <p:cNvSpPr/>
          <p:nvPr/>
        </p:nvSpPr>
        <p:spPr>
          <a:xfrm>
            <a:off x="495300" y="4851400"/>
            <a:ext cx="1384300" cy="901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ATTITUDES &amp; SKILLS</a:t>
            </a:r>
            <a:endParaRPr lang="en-IN" sz="2000" b="1" dirty="0"/>
          </a:p>
        </p:txBody>
      </p:sp>
      <p:sp>
        <p:nvSpPr>
          <p:cNvPr id="12" name="Slide Number Placeholder 4"/>
          <p:cNvSpPr>
            <a:spLocks noGrp="1"/>
          </p:cNvSpPr>
          <p:nvPr/>
        </p:nvSpPr>
        <p:spPr>
          <a:xfrm>
            <a:off x="6184900" y="63221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20700" y="546100"/>
            <a:ext cx="8026400" cy="901700"/>
          </a:xfrm>
          <a:prstGeom prst="beve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Washington’s Accomplishment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7500"/>
            <a:ext cx="7886700" cy="4729163"/>
          </a:xfrm>
        </p:spPr>
        <p:txBody>
          <a:bodyPr>
            <a:noAutofit/>
          </a:bodyPr>
          <a:lstStyle/>
          <a:p>
            <a:r>
              <a:rPr lang="en-IN" sz="3100" b="1" dirty="0">
                <a:solidFill>
                  <a:srgbClr val="006600"/>
                </a:solidFill>
              </a:rPr>
              <a:t>His idealism inspired his troops to incredible self-sacrifice</a:t>
            </a:r>
          </a:p>
          <a:p>
            <a:r>
              <a:rPr lang="en-IN" sz="3100" b="1" dirty="0">
                <a:solidFill>
                  <a:srgbClr val="AC0000"/>
                </a:solidFill>
              </a:rPr>
              <a:t>Ill-equipped, half-starving militia fought world’s best army </a:t>
            </a:r>
          </a:p>
          <a:p>
            <a:r>
              <a:rPr lang="en-IN" sz="3100" b="1" dirty="0">
                <a:solidFill>
                  <a:srgbClr val="002060"/>
                </a:solidFill>
              </a:rPr>
              <a:t>America outlasted the British by perseverance</a:t>
            </a:r>
          </a:p>
          <a:p>
            <a:r>
              <a:rPr lang="en-IN" sz="3100" b="1" dirty="0">
                <a:solidFill>
                  <a:srgbClr val="CC0066"/>
                </a:solidFill>
              </a:rPr>
              <a:t>Model for subordination of military to civilian rule </a:t>
            </a:r>
          </a:p>
          <a:p>
            <a:r>
              <a:rPr lang="en-IN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 personal values became those of America</a:t>
            </a:r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22374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His Opponent’s Assessment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1990725"/>
            <a:ext cx="5505450" cy="1616075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IN" sz="2600" b="1" dirty="0" smtClean="0">
                <a:solidFill>
                  <a:srgbClr val="A50721"/>
                </a:solidFill>
              </a:rPr>
              <a:t>On conclusion of the war in 1783, </a:t>
            </a:r>
            <a:r>
              <a:rPr lang="en-IN" sz="2600" b="1" dirty="0">
                <a:solidFill>
                  <a:srgbClr val="A50721"/>
                </a:solidFill>
              </a:rPr>
              <a:t>Washington resigned his commission formally handing control of the military to the US Congress</a:t>
            </a:r>
          </a:p>
          <a:p>
            <a:pPr marL="0" lvl="0" indent="0" fontAlgn="base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6" y="1758157"/>
            <a:ext cx="1954847" cy="20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vel 3"/>
          <p:cNvSpPr/>
          <p:nvPr/>
        </p:nvSpPr>
        <p:spPr>
          <a:xfrm>
            <a:off x="534988" y="4017169"/>
            <a:ext cx="8037512" cy="1939131"/>
          </a:xfrm>
          <a:prstGeom prst="beve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When told that Washington would return to his farm after winning independence, King George III replied incredulously, “If he does that, he will be the greatest man in the world.”</a:t>
            </a:r>
          </a:p>
        </p:txBody>
      </p:sp>
      <p:sp>
        <p:nvSpPr>
          <p:cNvPr id="7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766" y="3467100"/>
            <a:ext cx="19548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George Washington</a:t>
            </a:r>
            <a:endParaRPr lang="en-IN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0247B"/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Cycle of Individual and Social Development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rogress of organization &amp; society ultimately depends on the development of each of its individual members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The individual develops by raising his consciousness and organizing his personality at a higher level </a:t>
            </a:r>
          </a:p>
          <a:p>
            <a:r>
              <a:rPr lang="en-IN" b="1" dirty="0" smtClean="0">
                <a:solidFill>
                  <a:srgbClr val="AC0000"/>
                </a:solidFill>
              </a:rPr>
              <a:t>Organization fosters the development of personality and capacity </a:t>
            </a:r>
          </a:p>
          <a:p>
            <a:r>
              <a:rPr lang="en-IN" b="1" dirty="0" smtClean="0">
                <a:solidFill>
                  <a:srgbClr val="006600"/>
                </a:solidFill>
              </a:rPr>
              <a:t>The highest stage of organization of personality is what we mean by individuality</a:t>
            </a:r>
          </a:p>
          <a:p>
            <a:r>
              <a:rPr lang="en-IN" b="1" dirty="0" smtClean="0">
                <a:solidFill>
                  <a:srgbClr val="90247B"/>
                </a:solidFill>
              </a:rPr>
              <a:t>The formed individual is the catalyst of further social development </a:t>
            </a:r>
          </a:p>
        </p:txBody>
      </p:sp>
      <p:sp>
        <p:nvSpPr>
          <p:cNvPr id="4" name="Slide Number Placeholder 4"/>
          <p:cNvSpPr>
            <a:spLocks noGrp="1"/>
          </p:cNvSpPr>
          <p:nvPr/>
        </p:nvSpPr>
        <p:spPr>
          <a:xfrm>
            <a:off x="6184900" y="6118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LxcDiai241GNFClB9jkrsI4GhElEpRR9DehzVwEASR861oAjo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89017"/>
            <a:ext cx="3183302" cy="23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2626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/>
              <a:t>Human Energy is the Fuel for all Accomplishment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855789"/>
            <a:ext cx="7926752" cy="4351338"/>
          </a:xfrm>
        </p:spPr>
        <p:txBody>
          <a:bodyPr>
            <a:normAutofit lnSpcReduction="10000"/>
          </a:bodyPr>
          <a:lstStyle/>
          <a:p>
            <a:r>
              <a:rPr lang="en-IN" sz="3200" b="1" dirty="0" smtClean="0">
                <a:solidFill>
                  <a:srgbClr val="A50721"/>
                </a:solidFill>
              </a:rPr>
              <a:t>Energy is generated by need, aspiration or idealism</a:t>
            </a:r>
          </a:p>
          <a:p>
            <a:r>
              <a:rPr lang="en-IN" sz="3200" b="1" dirty="0" smtClean="0">
                <a:solidFill>
                  <a:srgbClr val="00589A"/>
                </a:solidFill>
              </a:rPr>
              <a:t>Energy is generated by responding to an opportunity </a:t>
            </a:r>
          </a:p>
          <a:p>
            <a:r>
              <a:rPr lang="en-IN" sz="3200" b="1" dirty="0" smtClean="0">
                <a:solidFill>
                  <a:srgbClr val="D46112"/>
                </a:solidFill>
              </a:rPr>
              <a:t>Energy is generated by</a:t>
            </a:r>
            <a:br>
              <a:rPr lang="en-IN" sz="3200" b="1" dirty="0" smtClean="0">
                <a:solidFill>
                  <a:srgbClr val="D46112"/>
                </a:solidFill>
              </a:rPr>
            </a:br>
            <a:r>
              <a:rPr lang="en-IN" sz="3200" b="1" dirty="0" smtClean="0">
                <a:solidFill>
                  <a:srgbClr val="D46112"/>
                </a:solidFill>
              </a:rPr>
              <a:t>confronting a challenge </a:t>
            </a:r>
          </a:p>
          <a:p>
            <a:r>
              <a:rPr lang="en-IN" sz="3200" b="1" dirty="0" smtClean="0">
                <a:solidFill>
                  <a:srgbClr val="626262"/>
                </a:solidFill>
              </a:rPr>
              <a:t>Every human interaction</a:t>
            </a:r>
            <a:br>
              <a:rPr lang="en-IN" sz="3200" b="1" dirty="0" smtClean="0">
                <a:solidFill>
                  <a:srgbClr val="626262"/>
                </a:solidFill>
              </a:rPr>
            </a:br>
            <a:r>
              <a:rPr lang="en-IN" sz="3200" b="1" dirty="0" smtClean="0">
                <a:solidFill>
                  <a:srgbClr val="626262"/>
                </a:solidFill>
              </a:rPr>
              <a:t>is a potential source of</a:t>
            </a:r>
            <a:br>
              <a:rPr lang="en-IN" sz="3200" b="1" dirty="0" smtClean="0">
                <a:solidFill>
                  <a:srgbClr val="626262"/>
                </a:solidFill>
              </a:rPr>
            </a:br>
            <a:r>
              <a:rPr lang="en-IN" sz="3200" b="1" dirty="0" smtClean="0">
                <a:solidFill>
                  <a:srgbClr val="626262"/>
                </a:solidFill>
              </a:rPr>
              <a:t>energy</a:t>
            </a:r>
            <a:r>
              <a:rPr lang="en-IN" b="1" dirty="0" smtClean="0">
                <a:solidFill>
                  <a:srgbClr val="626262"/>
                </a:solidFill>
              </a:rPr>
              <a:t> </a:t>
            </a:r>
          </a:p>
        </p:txBody>
      </p:sp>
      <p:sp>
        <p:nvSpPr>
          <p:cNvPr id="10" name="Slide Number Placeholder 4"/>
          <p:cNvSpPr>
            <a:spLocks noGrp="1"/>
          </p:cNvSpPr>
          <p:nvPr/>
        </p:nvSpPr>
        <p:spPr>
          <a:xfrm>
            <a:off x="6184900" y="5953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1.gstatic.com/images?q=tbn:ANd9GcTm4diSyyYUgkNsUUoG_qF3SBiMR5SH4AEA3G3fC8dB9hOI8CmE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b="15874"/>
          <a:stretch/>
        </p:blipFill>
        <p:spPr bwMode="auto">
          <a:xfrm>
            <a:off x="3536823" y="3632200"/>
            <a:ext cx="480512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91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N" sz="4000" b="1" dirty="0" smtClean="0"/>
              <a:t>Direction Converts Energy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IN" sz="4000" b="1" dirty="0" smtClean="0"/>
              <a:t>into 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1625"/>
            <a:ext cx="7886700" cy="4351338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Energy is not enough for high accomplishment</a:t>
            </a:r>
          </a:p>
          <a:p>
            <a:r>
              <a:rPr lang="en-IN" b="1" dirty="0" smtClean="0">
                <a:solidFill>
                  <a:srgbClr val="0070C0"/>
                </a:solidFill>
              </a:rPr>
              <a:t>Energy needs to be focused by a clear direction </a:t>
            </a:r>
          </a:p>
          <a:p>
            <a:r>
              <a:rPr lang="en-IN" b="1" dirty="0" smtClean="0">
                <a:solidFill>
                  <a:srgbClr val="0070C0"/>
                </a:solidFill>
              </a:rPr>
              <a:t>Direction is given by leadership </a:t>
            </a:r>
          </a:p>
          <a:p>
            <a:r>
              <a:rPr lang="en-IN" b="1" dirty="0" smtClean="0">
                <a:solidFill>
                  <a:srgbClr val="0070C0"/>
                </a:solidFill>
              </a:rPr>
              <a:t>Clear goals, objectives and values convert energy into FORCE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>
              <a:solidFill>
                <a:srgbClr val="D4611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73" y="40005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426"/>
            <a:ext cx="7886700" cy="1325563"/>
          </a:xfrm>
          <a:solidFill>
            <a:srgbClr val="A50721"/>
          </a:solidFill>
        </p:spPr>
        <p:txBody>
          <a:bodyPr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Organization Converts </a:t>
            </a:r>
            <a:r>
              <a:rPr lang="en-IN" dirty="0" smtClean="0">
                <a:solidFill>
                  <a:srgbClr val="FFFF00"/>
                </a:solidFill>
              </a:rPr>
              <a:t>Force </a:t>
            </a:r>
            <a:r>
              <a:rPr lang="en-IN" dirty="0" smtClean="0">
                <a:solidFill>
                  <a:schemeClr val="bg1"/>
                </a:solidFill>
              </a:rPr>
              <a:t>into </a:t>
            </a:r>
            <a:r>
              <a:rPr lang="en-IN" dirty="0">
                <a:solidFill>
                  <a:srgbClr val="FFFF00"/>
                </a:solidFill>
              </a:rPr>
              <a:t>Power </a:t>
            </a:r>
            <a:r>
              <a:rPr lang="en-IN" dirty="0" smtClean="0">
                <a:solidFill>
                  <a:schemeClr val="bg1"/>
                </a:solidFill>
              </a:rPr>
              <a:t>for </a:t>
            </a:r>
            <a:r>
              <a:rPr lang="en-IN" dirty="0">
                <a:solidFill>
                  <a:schemeClr val="bg1"/>
                </a:solidFill>
              </a:rPr>
              <a:t>Action </a:t>
            </a:r>
            <a:endParaRPr lang="en-IN" dirty="0" smtClean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93901"/>
            <a:ext cx="7886700" cy="418306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AC0000"/>
                </a:solidFill>
              </a:rPr>
              <a:t>Act is the basic unit of accomplishment</a:t>
            </a:r>
          </a:p>
          <a:p>
            <a:r>
              <a:rPr lang="en-IN" sz="3200" b="1" dirty="0" smtClean="0">
                <a:solidFill>
                  <a:srgbClr val="AC0000"/>
                </a:solidFill>
              </a:rPr>
              <a:t>Organization consists of chains of interrelated acts</a:t>
            </a:r>
          </a:p>
          <a:p>
            <a:r>
              <a:rPr lang="en-IN" sz="3200" b="1" dirty="0" smtClean="0">
                <a:solidFill>
                  <a:srgbClr val="AC0000"/>
                </a:solidFill>
              </a:rPr>
              <a:t>Organization links individual acts to form activities, systems, functions, and structures</a:t>
            </a:r>
          </a:p>
          <a:p>
            <a:endParaRPr lang="en-I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79588" y="4602163"/>
            <a:ext cx="5680075" cy="1514475"/>
            <a:chOff x="2274888" y="4525963"/>
            <a:chExt cx="5680075" cy="15144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4525963"/>
              <a:ext cx="302895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438" y="4883150"/>
              <a:ext cx="2676525" cy="76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/>
              <a:t>Organization Transforms Energy into Usable Power</a:t>
            </a:r>
          </a:p>
        </p:txBody>
      </p:sp>
      <p:sp>
        <p:nvSpPr>
          <p:cNvPr id="4" name="AutoShape 2" descr="data:image/jpeg;base64,/9j/4AAQSkZJRgABAQAAAQABAAD/2wCEAAkGBxQTEhUUExQWFhUWGBUXGBcYGRsaHRcXFRwWGBwcHBoYHCggGBolHBgYITEkJSkrLi4uHB8zODMsNygtLisBCgoKDg0OGxAQGzIkHyQsLCwsLy8sLS8sLjUsLi0vLCwsLC4sLCwsLCwsLCwsLCwsLCwsLCwsLCwsLCwsLCwsLP/AABEIANoA5wMBIgACEQEDEQH/xAAbAAACAwEBAQAAAAAAAAAAAAAABQMEBgIBB//EAFIQAAIBAgMDBgYPBQYEBQUAAAECEQADBBIhBTFBBhMiUWFxFDKBkaHRBxUzQlJTVHKTlLGywdPwIzRigpIkc8LS4fFDY3SiFqOz4uMlNUSDhP/EABoBAAMBAQEBAAAAAAAAAAAAAAABAgMEBQb/xAAyEQACAQIDBQUIAwEBAAAAAAAAAQIDERIhMQQUQVGhBWFxkcEVIjNSgbHR8BMy4UIj/9oADAMBAAIRAxEAPwD6nc23duO64WwLq22KNce5zaZ18ZUIVmcjcSBEyJkEA8Lx3ybD/WW/Io5F/uOHPE2wx7WaWJ7ySTShOWnN3MSL6My28WmFtC0ssS9vOJBbXWRp2UzMb+F475Nh/rLfkUeF475Nh/rLfkUqb2RMNzdthbvlrhvDmsqB05ggXM2a4FkFhoGJPAGvcVyyWzdxXOZmt2kwhRET9ozYnOAvSYAkkDQ5YgyaAsNPC8d8mw/1lvyKPC8d8mw/1lvyKQbO5fCLxv23DDFPh7NlQouHKivD53CBhJk5gN1anZW2rWIw4xFok2yGO45hlkMMo1zAgiBTEVfC8d8mw/1lvyKPC8d8mw/1lvyKi2DystYq61lbd63cVBcy3VVcyE5cwysY1I0aD2Ug2/y9OGv4+07W1azaRsMCGm5cZCxVoMROXq30h2NJ4Xjvk2H+st+RR4Xjvk2H+st+RVHDcs7UBLi3OeyYQ5VURcOLKqpty2qhiZmIg76oNy9D4qylq2/MMcWHuOoHOeDIWJskPqAwIOYDhQFh74Xjvk2H+st+RR4Xjvk2H+st+RSuz7IFh7du4lnEsbvOFLYRc7JaVWe4AXAyDNEzJIMA17jPZBwyAMEvXENlMQXtoCFtO2XM2ZgRB3iJ76AsM/C8d8mw/wBZb8ijwvHfJsP9Zb8iqr8tsOL/ADQFwrziWTeCjmheuDMqFi2bMRxywOJFVV9kTCQhIuqWTEXIZVBXwfPmVuloxyNA1mOFAWGnheO+TYf6y35FHheO+TYf6y35FUW5d4YXhaZbqktaRmIULbuXgCiN082bUAlQQDoTV7k/ylt4t7y27d1RZbIzuoCswLKQpDGSMsnsZevRiDwvHfJsP9Zb8ijwvHfJsP8AWW/IrG3OX+IXEOk4ZguL8GGH6QvuhKjnFgkQM28iJU052fy1IsPcvWnuMMTibKrYUeJYMSzXHCrp1sJ4CkOw58Lx3ybD/WW/Io8Lx3ybD/WW/IpTivZFwqKrC3iHBsJiSUQHLaZ2ty0sIylTPomrOxeVRv46/hhZcW7a22W5l+EJljm0VhBXTXWYoCxd8Lx3ybD/AFlvyKPC8d8mw/1lvyKdUUxCXwvHfJsP9Zb8ijwvHfJsP9Zb8inVFACXwvHfJsP9Zb8ijwvHfJsP9Zb8inVFACXwvHfJsP8AWW/Io8Lx3ybD/WG/Ip1RQApwO2m50WcRaNm4wYp0s9u5l1IW4AOkBrlYKYkiQDBSr2TrhTAs6mGR0KniCTlMfysR5aKTLjoMeRf7hhv7pPsqjc5Gobj3OdaWxdvGRA0a2uQJ807531e5F/uGG/uk+ynVMgxWK9jxHtm2bxKm5iLkNatuJxBBMBwSrLEBgRv41Lf9j+0VuKLtxcyYNUOhNs4PMUbXxicxma2FQ38Uqbzr1Df/AKeWgLsyR9j5CCxvu144hsSLjJbPTdFRlKEZWQ5Zjup9hNhqmEOF5xyGR0NyQHm4DLDKAFOukDTSu7u0GPiiO/U+oemomxTnTN5gKQ8xZyW5FJg7ourdLkWeYy5EQZQwbN0Bq2mpMzJNTY3kilx8axuMPDbS2m0H7MKpWV6zrOtTFf8Af/Wu0usNzEeWfQaYCr/wuWx+FulALeEs5BcLAm8csKCgHRCEu0k7yK4wvIBUdCMRcKWziubtlVhBigwcSBJ1aRPVT04x+seb113bx7DfDDzH1GiwZie5yJXm8Ktu+9u5hbTWFuBVJa26hWlSInSQRuNKcR7H7NdNpLjWsJ4Jbw5IyszhbhZlMjSd+YdZrd2cUrbjr1HQ+apqLBdmTbkLa57MLriyb1vEGxCwb1pQqnNGYDQSOMVWxnsb4e5cuOXYG5iEvkADQLmzWx/Axdie+trRRYV2Ze9yLQ4psQt1lFy4l17YVDL2wAIcjMqmBKjf2U05PbGGFtuisWz3bt0kgCDdYsRpwG6mlFAXE+weT6YZr7A52vX3vywEoXCrlB6uj6TSO57HqHJ+3foXsTe1RGBOJieiwIzLHRbeJNbSigLmLt+x5bFprfPP0sGMHOUeKLj3M/zumR1aU12dyZ5nFNiEvND27Vu5bKrDm0uRWneunAU/oosFwooooEFFFFABRRQTQAUVC2LQe+HkM/ZUTbRThJ7gfximOzM57Kn/ANuufOt/eFFVfZMxufAXBlI6VvUn+IcBXlS8jSKsh/yL/cMN/dJ9lOLtwKJYwKyGwNrC1gMNmZba82iydSTB3dW49e6mQvBulmDSAQ0zodQRwg9lLEjJsu38eToug6zv83CqgH666Mw66Cw66nEK57RXNu4GAIIIIBHcdRXVFwuFeRXtFO47lS3tG0WZQ4lJzTI8U5TqYBAOhI3GpufWYzLOmkiddRp3Ukx+wwfGut0nbm1AAym5cW83a3idYgA8a8wnJS0mQ5iWQKAxVZ6Jwx3/AP8AOo/mNPEVwuPyKkS8w3MfKZ+2ua8p3C5bTaDDeAe7T11Om0EO+R3j8RNLaKdwyHNu+reKwPcakpCyg769XTcSO4kfZQFhpe2haW4ttriLcbxULAM0yNFJk7j5qs1ksZsznbpuO7noIoWYANtndWI3MQzAjMDBE0t/8NEqgN3LlJJFlebUghEjKWPvQ5OurXGPVQFjfk1zauBgGUgqQCCNQQdQQRvFZLC7BtK5d7gIN4OFKGSx54Jm6RDMHvAhgBGReqR3Y5FBDbyXQFRkOXJuyrhgSkN0HY2CS2ulxxxmgLGsorJ2+SDjmpvqTae2VJtnRLS21AguRnItiWI3kwBTLk9scYNHDXA2Zgc0FZgRLSxzXDxYROmlAh1UV/EKg1PcOJqpe2j8AeU+rf8AZVJjJkmSeJqkrlKNy2+0W4KB2kz6B66pvrqxk9uv+3kooq0kjRJIKKKKoszfsh/uT/Ot/eFFHsh/uT/Ot/eFFY1NSGSbK2cL+BwylmUBFaUJVtUdNGUgr48yOqo7nJBSH6Y6QQaoYGXm94FwAgc2MogQDGo3seSv7nh/7tau48/syBvaEHe5C+iZ8lcrlY5o3c8PeJ8HyaQNnL84CUfVfGjpDN0srCYKwoygca5/8KjMpF09FywlQSqh7bKqGehAthJ1lSw41odAOoD0CqrbTsgxzqFvgqQzf0rJ9FO4rtvIj2TsxbCsAZLFSWgAnKqoJ6/Fnymr9Z/bnKVrJUJh71wtO+1dSIa2vG3qOn1j00mPLG+zZQiodeiQhbo3ObMA4gHdJ8XyRrTKwy5G5orC3Nq7QdgLeHxb63NQlu0mlyFIZ7ZkFAdzak6Vft7Yu2P2N9Li37t39msh2S26oA2hOYBg/lFEnhV2a0qFSpNQis/xm+mZobPTcvwWUXv9+fOMvkPXVqubVsKAo3AADuFdUJmc5pvLTh+/uYV4TGte0VVyblbA4+1eUtauJcUEqSjBgCN4kcasxSO/ydDKwzAsTfIJScvP3ueYQT1dA9Y81V05KgW8udS+Tm82Q6pky5dHnJPSifXTuVc0AvLmKSMwAYrOoUmAY6pBqSKy9/kupUW86ZyqknmtGW0ty2NFYeLzylddCinWKsXOS1tsuYhouXLjZlnPzl23cIOuvQQ256mPDSncehoIryszb5IgMxNzMrIiEFT4qc0CnjxzZFs9GN7kzWmAjSncLlfF77Y63+6rN9oFXLWIZdx8h1FU73utsdlxu6Mq/wCI1YpJ5s0m/dj4erLnti0eKJ65080VVdixljJ+zuHCuaKu5CM9heU4KlrltlUDMCssMgzFmJZV8QAE5c3jLE12OVuHMgZ2ZSAUCjMCQDG+PhjfvtuN4ptcwNplVWtoVQyoKghTruHDea4bZlk5ptWzm8bojpQzNrpr0nc97N1mncq5Wu7ZXmzcVGIFy1b6Qy5jcuJbkcYGfiBuiub+3raOVcMIcoWAkL7nBbiJNxRoDVjH4dBaKm2jW5BdCoIiQSY3SDDeTrqRNnWgIFpAJB0UbwVIPnVfMOqjEVwuUcNyitObYC3BzhKgsoABhSNSYMhhAWTv3QYb1UtbLsrGW1bGXUQoEHTdp/CPMOqrlVcLma9kP9xf51v7woo9kP8Acn+db+8KKieoDDkqw8Dw+o9zWvMTtVPC7eHhpg3ZEZdzKAddOJ81KOT92z4NZzZZyLMjj5qtomHzl4WSFXxeCydBH8X6itn2dKSTT17v9PGp9pqnOeOlJ5SUbc9E9NLXZc2ph0uOQ6LcARTBgjU3PhaawPMK5tYQAQoCDdCjd+G7hFR4cKXfIB4tvcBoZuQderWrOUGQBvOp6zG89ekVjOn/AByw8j0dlqOpSjJq1+BE2FtC4r3La3Ao1VkDdAxmImelOU+SONbPDWkVRzaqFjTKABHZHCserQCcxHUWGg3DXUSZBPlpvsTHBJtOQFGtskwI4r/Kd3YR1VnLJHQPZpNt/ZuYrfQFrtoHKs+Mh8dADpmYRB61XWJm++NGkKxkwNIE97RUdy88icqgmDEsQTundE+XWOusHIpNrQUNjEFo3c37MKXzQfFAmY37uG+q9va9owGPNsxKhHgGRlHAkRLoJnewG/SoOctNmUEtYvl1IIgrdaS6nLuDglhHvg2uoFRJyfw4cOcxcMXzMxkk82DMj/lJujd2maucjWF2Zctbbw7BSt5CHICwfGJyxHYc6QdxzL1iuLu3sOq5udBEZhlBMjXdA13E6cATuqBNgYYG2Rvt5QvSnRBbUAzvEWk8x6zMdvYOHuBWhgVQ2gM5lQqva375hm7Nxp3QcLjD22szl51ZzBInXOcwgDiZVhpuynqNXaXWNiWlcOMxYMXEsTDNzhaB2m45PaewUxouK5WxOj2j/Ey+RlLfai1ZqvjvFBHvWQ+QMJ9E1MXHWPPQnmayd4xfivX1OqK55wdY89HODrHnqrmdyAa3j/DbH/ezf5Ks0m2Zj2fE4lWVQtvIgafG3sPQ3ppvzg6x5xSjK6udG0QdOSi+UX5pP1OqK8DDrFe1VzG4UUUq2xiMUCqYa3bJYe6XC2VTOsqo3Aa+MJ1G+quO40IqrgdAbZ324A7UPiHt0ET1qay+xds7RcMzW8PeVX5voZ7bZsqt/GMstE8NCeMOOUN+9aNq7bClQyreOpItsyye4a68J7TUylhzOnZ4OrL+JPXS/NfnTxY4uXAoJYgAbyTAHlNQ4THWrvudxHjfkYNHmNZPlltyxm5tsMmI5ohpdsttGIBhnCMAd0qewmBrWY5Obew1so9zD4bOjOVuJeTOMxIjJkBYA6LqdIYADWulUar0i/JmF0bb2Q/3F/nW/vCva59kBwcC5BB6VvcZ4jqorIuJmNme5J3CmuHFKtl+5J3Cm2Hr6uHwo+CMeI02YvSfSYFo+Y3YpisgnedJGoPWT3H0bqX7MnM+sdG3wnjc/wBaYC2NeOad/bw14cYr5za/jS/eBtHQIgy2sBo0JMdHgBru765aRqGOYNKTA6Q4cJB17wTrRu6J3DLHRMandI/QrpQDrG/XWZBHfuGlcwxk+OuXHtlVJs3BlcAdK24JmSN0EDXdp3V1hdnft3ct4y5bifCMCGGugIE9moqpsvF83dg+JcKjsDkQDPGYg9608xIIhxvG8da8e8jePKONcNWTg8JSKK7Ltst22RDPBYjeSNUuLwUgifnCqeCvMcyPpctnK/AE7ww/hYQw6pI3g05vjc66ka6e+U7x+I7Ypbtm14uJt6lVhwNc9k6mAN7KekP5gPGrGFb3s+JFWGJZHsVVVAt0iBDjMPnLCt6Mp8hqyjAgEEEESCNxB4ioMcpy5hvQ5x2xow8qlh5a6Wc9J54eeX46nV9QqswA0Vj1bgTwpPi5Qpz20rNlmRbnN83HRafhXSYkETpuNN8WwNpyNQUYg9hU1i+WazirX/R4b79+tYJMqkr3uNcQcMysDjcM5KkdPnW14QGxBUHyVPYxmEZQef2dqN3g+48R7rwOlZSzZrjYQBtmJgPc36b2J+w0nSpuSTR2xjJ0nJLJNdb/AINnz+F+P2f9X/8Alo57C/H7P+r/APy1nb163bEvcRB1swH2mp7ShlDKZUiQRxFW9kiliccvqZYh7hUwzuES7s8u50Aw5kmOH7XqFS4XZtp0L3zaSHxC5bVm2uZbFy5bJ6Qdtyg9EiKT7LsxiLJ/5ifbTfICsloAbaYjeTN+7uG7TtIqHRpxzsPE3qReAYVL1vweytts4zXIGZw9m8wBYy0d5ptk7T6PVS3MvOplBEPb1J1P9nvRpuECpsXtmxbOVrq5jMIpzO0b4RZY+QVcIym7RV/A56updydp9HqrC4zD4vEhnt3L72CzKhtXbdouknpgQm73vShgJO8Q3vY44k5IZLOoZF6V67/C2SRYQjrIYzHR1mXlDibtvB37gy2Et2bhVRBbRTlB0y2xMCBm03EV1qkqS99Jt827Lyd233ZLjnpmmfOOSIu3s3gz4zW6UOW7bAUIFAZsxOpAGY5YOsEnSt7ZwGNK5b5BQ7+ZKG5B3qXcIAsaSozanUVn/YuPMX2wxNvp4e3cAQkw9tir5ibaS5DqToYiJ0FfSqHtMIv3ILxz9W7fuZTvcR38bbwuGuFLNxEtJceMoAEAsSWJ1PEmST21mPYwJfnLd0pNrmbqpbBy5nt82zNmE581tiRuDOx6o3O1MCt+09p5yuMrRGo4jXgd3lpRY5J20fOty4GKLbOo1VIAnTUwBrWLratLN8eP71C+RD7IkeBPunNb7/GFFUOW+yFt4VnDMSGTfHEx1UVMc0a09BPsr3JO4U3w9Kdle5J3Cm+Hr6yPwo+CM+Iz2aTncD4Ka9XuvDjXvthlcIJeTIYkRE2xpAGn7QQdeNGzl6b6+8TSd+tzs/U1RxIJvgGJ6UwT8LC8d9eFVgpV53/dDVaD7Xzzx0BGkTv69YqMpow0OkgGSP4Zn5vCpBqdCO3yzpw3V4JiPG3DTeNNSSTqf9K4SguaggwQdIneDHr+ynWxcYXQqxm5bgN2g+K3lHpBpJIzRB1k+aBvJ0Fe2L5tsriSUkONJKHfu37gRx04Sa59ppY4ZaoaZorfQbL70yV7DvK/iPL1V4pyNHvWkjsbeR5dT5+yunAdRB0MMrDzgiuV6akHQjQxwYcR6CPJXiuV/U1E62uYu81/w3lrPUI1a32R4yj4JIGiVbqTF4fnrRQnK6kEMPeXF1Vh1jdpxBIPGqeCxGddRldSVdZnK43ju1BB4gg8a79nqYlZ6o4q9PC7rRlfxbd238BWj5jAlfINV/lrN8qknFW/+jw33sRWk2r0QX4FXRu5gcp8jafzGkPKJZxNv/o8N97EV2UeJpHP3uf34/n6lKxapZ7S3Ww1u4+Rld+eZMrZZYHTp2iPfdZ3VoMPbqNLf9htGB4g97B3DjzQ+010Rk4yUo6o1Umk48HqINl4HnrgtixhRMmeaJOUaR0V8aeOWI0jjXd572DDoi29GdwCGCxvIgIpH60q7yZSb66T0T72eI/5bfZUHKhek+nvX3Ds+aPsrSVepKOGUm0RZGtw9mL1r+9t/eFSkLllifG2l0RvI5+7Ou4emrT2oe2f+bb+8K72bs9bilmOgu45Y6w9+6Drw3VxbTUUIpvn6MqKuJto4K1iGS1dtq1vPaOUzrGHukSQdYq9hOT2FtCLdi2o3xlnd31f2rbVXwwUAftG9Fm6B36VLU7PtVR07Rk0uV3Y56+UjlVAEAQBuA4Uu5RbL8Jw72c2UPlk9ikNGnAxB7CaZ0VVzJMyrcnbwxFq9bdV5tChGvTkEEmREnQnT3o7aYthcSd9wDuMfYKc15Re4PMoYfBXB415j3f+4GrHMt8Y3lCn/CKnooAzXshj+wv86394UUeyJ+4v86394UVtDQ6aWhl9k+5J3CnGHpPsn3JO6nWHr6yPwo+CM+JYsFueVQJVgM+k6AXYnsk/ZXGNH9oH833sLXtxTntMpAILb+Om6qOJ2gPC7aZSC89WhLWidJkxzTSQIEr11484tVpS4W/BpwNM7AleJ1I3bxpGuvXrHCvWtzDFRm6O7hqDv4gGTXbNpr2yZ3fjMVGo6LbzOsT0hPDfINeaWdATB366Eg6bwdOB3ieqK9W4TpOvAwY4+fdwoz8TpG/06b9DurkSB5oPWT1gCRGmtAF/YeIK/sm4yydnwl8m8dhI97TG+cpz8Nzd3X5PsJrOXU6Qbc4nIZHjDUaTvMHyTT3CYoXEDRB1BHUw0I8/nryNsoYJ41ozWGeR3iDBzjgIbtXr8m/z9dLdqDm3F8eIQFvfN97c/lJ1/hJPvRVrnhbBDEBQJBJgBeIJPV9kdtVLN97gK2bedDoHeUSDvGozOOrKCDukb6wg3B3RcqacbSOtp2g9m4rCVKOD3QeNZjad7nL9tog+C4cEfBZXxAI8h/CtCdjXbdhl58EKjADm9wgwoJYmAIAJk6azWMxGzrGGJu3nY2nCQBr0zIIKDRliImRvr0qFVTfu/UyoUkqc1N2azj352fhln9C6mJuM5t4dFuMoBc51/ZhpA6MgsdN0jvro4fFDDpYGDtsUAXnOeVS0ACSuUwf5jWR2dyoxF3FG1h3S22QZVWwpGQEnXNcUAgk7t/ZurSYnZ+13tsGuDI4KmLdtTBEGCuIBU9o1qpzqYvd08GVB03HNO51sjZWKs3Futh1cgFeaNxApB1zZ9Tm4eLEVV29s/FXczHDW7SnoyLwaM5CgwFG4mlwwuJwrq9ktaItKjyBdDsDLPBvwpOmkGI0OpqPaW3cbzLtcxEWwMzEYdAQFIOkXpmQKTnVTy+zH/wCdtDdbNvX+f5u5cW6Fu2CW0BQsZyAKsNHR1MHWY3CnezcQqWXZmCqL+LJJIAH9ovbyd1fNuSHKwXFto75GZ7Zt5LehJIPSLliTMSSdZO/edfYwuW4SbpdszXFVwpCG4zOSqhQAcxYyZPCYp16MqlNR4kRmr3sM7xu32ttaSEtszZrsoHlWTorlLR0pkgA6RMyJ/BsT8Gz/AFv/AJKgGPu/Gbt/RXQ+aocTir7CA5AMbgFMaE9KOjIBWYkTI3VzRobRFWjaxM1CTu0F/EYjPzdtLNy4CMwFxwEB4u3NwumoG88BEkWcNisxKMpS4vjId8fCU+/Q8GHcYMgMtlG3zY5oBV1kcQ3vs3W07yd++TM0p27iUuABd6mVujerfwHjO48CNIINLZp1qtTBbx7jm2p0aFPHJ29S7RSuy9zKMzme5P8ALvrvnH+GfMvqr1txqc11/B43tah3+Qxopfztz4Q8qj8Io5x/h+YD8QaNyqdxXtXZ+b8hT7In7i/zrf3hRVPl2W8EeXJ6SaaRv7AKKUqbpe6z1Ngrx2im5w0vbP6CTZHuSdwq5jsY9pVKWzcJYCBwnuHkqpsf3JO4U24D5yfeWvpKqb2f3XZ2Wf0OvZ3FVouccSvpnn5FlwM9qZBloET730Um2ygO0sKD8Tiftt05xDgPakEmWiJkdHqG+km1bn/1LCyCCLWIEbzJ5qN3eK4pyjiab4r0MzQptTL0bo0M9NZ9IUSO8eir2HxC3IyuraycpBiOGhBHmpBjHjfI7wR9tRWLYMSAacuz6dRYoSt1QY2jUXABJAMkg6dGSIA18g8nXXpfXcdI1nQg79x+2luGzRAdgOqZ+9JHkq6qOQQQrA79Sp8kzr5RXBU2SpDvKUkSsZLAru4kGCDwkj7K5drqFjaKS0SHBgRxhd5jTXs6orjwmPHBQ9epEA6dJezr66MPkJDIdCDu1nMQZOu+evrNctSldWmi07Zo6sMQ2a5aF1hEPcuyAf4UFvKh0GoAPaaYjbNz4per3Q6937PyeSqJnUDojSDI1JmRFFsaGZncd4A7tB17xXM9kovVdX+R4mWMRti4ysnNKCwZRNw7yOxOozSTbWy+etrbzqsFJJTNqobqdd8j09dMx0tQSNNOyZg7tT2GvLWgCkEkDf1xHHT8K0p0YU74FYTdzCYHkjdsYw4nMTlTIAttIfiSFOIUr2ameytMOV1w2wOaux0RPgrb3Clf/wAjiGWO8UyxmJVEZySQoMhdfFBJ+zjS5Qyg27iNbcNgTlbLMf2e3PRYgjNaceTtFOUJN5Sa8vwS78BFtPGs7FGF5W16PghnQEnQ4nqBqn7TtibVyyrXQGSCxwyrAJK6ZsVrqrDyGtLtIxtIH533LlS7NzFpe2yrdtm5bz5YcC7deeixI6N62dRx7DUqnP535L8CSfERcm+Rr2FsFnANsrKFJPR/jV4104ceyteoM6zqWO89eggTpHbv766dJBGnGIJEDvGv+9CDQNPAcP0a2KPGIglpIiG6J1jTd1dlc33yiWBOq6b/AH2hAG/WK6uOQJJkgTAgZt3X29vGocWuhMal7cnsDLGv641UFeSQFXE3WhivOdIyy6AEDcNN8dvceEQ2g/jOxngoOijv4nrP6N65Vd69mjQjT0OapSp1HecU/FEbXmHvm/XfXBx1we+nvA/CKHqvcrrUYvgYy2PZ3rBeSLPtu43qp8pX11y23m+KH9Z/yVReq71qqFN6o532Xsrf9Or/ACR8qtqNcw7KVABK7p4GaKobe9xPeKK8LtSKhWSjy/J6Gy0YUYYaasrlrY3uSfNFNuA+cn3hSrY3uSd1Okw7lFYAQXUDXqcDq6xXqVqsYUFifD0NKS/9F4r7lizPOoQNMxUmJgBC2+Oj41ZvlJeybRs3YJS2tzMYOmuH9MAwOMVs8FZKrDDWWOnCd2vHSK7xFhbiMjgFTvGu4Qda8KrUblJx43t6GtLApxxq8bq/hxO1cOs6FWAI4ggiQRNVjs21A6MfNkcOoaV3sxQLaoAAElNBHiyN3Cd/lqwDx7xvrKEms1kOpFKTS0uUxgWXxWnsYfisfZU9u8y+Mkz8Az9sH7amJ03/AK/GhV3b9BHfu9VbLaKnFmdkU7+KXicvYwK/epCzXTiHDKothQVcaNJjiDO/N5hWpA6zw1/R4VQu4G2boGUDMrGVlfFK9W/xq13vTFwfDj3GtGyxKyd09eHG678hT4S6ElWmd+YT6dDPbNWLG3DIzod+uVpnhuaIHHfVi/sSd1wj5wB+yKoPse6NwDj+Ex6Giu5S2Gqs8n5f4c/vIZpti3oOkN89FuBEbljXU17c2mPeZjEQMpGYnQiSIEb/APaKTpZcb0f+hvVVq2curBgOsqwHDiRUS2PZ+E+qDEw2tiALZFwuedzJ0IyqSDwLCfKdTVLGbUxGIbnFBLfsg2S2IAsnPHujf8QsDuMAbpNXdqYR7mQLaS6OkCHiFMoytBIkgrHcxrP2dnPzd5EtKufIFbKwa2yCCRJlg0AkcTJ415W241VcIq0bZNL1LsnHXMlxe0LvPi+5yuDqMqAQZUiC0+KT6Ka7N2wrtZt3czi2ng9oIoU9MqJeLpn9nbttu0l9NBWev4bMy3BYUjMHAFl3Vh+z6OmhU5D/AFtTLk5si4AhTDp0Lpm4U5t4a5bcGWILZLea3I3gkdYrjpyqRkrXefFcBxp4LqTf1NliLRQiSWB0G6ZgwG4Eb49NEk8Inzxxnq/2qbaZ6McSy8Y0BDHXhoDUAWZJXXTcTrA9c99ehVilLISOoGo0MCIP2dgqpi92pAJa3AHEBkHoM7uyrQB3Zj3kDuiq+LMoCOJt9/joR3cdO2pp/wB14obOHqC5U71XeveiZED1A9TvVd63iSQPUD1M9QNXREQt297ie8UUbe9xPeKK+f7W+OvBfdmsNC5sX3JO4VqMF7gm/wAdT/5tZjYvuSdwrS4QfsF09+o3/wDN7N1bdo/Ah4ehVD4i8V9xkNN/fNDbjr/pXoB49Zj9frfXjDyb/wBfb6K8kZCul1h8MBx3r0W4/M89TTr+t36ioMWYyvwUievK0qfJqD5Kskfr/ekuRpPNJ/uX+WPG/RrwHj6Oqfx3UA/qPLQDuny/qNeFMzPQvo66gu6XLZniy+dS3+AVOhkbqr4xRKN1OvZ40rv/AJqUtDSn/bz+xNl7N0Aa7/1NekjrHWda90kHs84rmNJk+XSmZhETG/8AE8IJ9VdOs6ESK8jfv4iOH+lB3ebX/bdQBWTDFTCNA4AjNA75B85Nc4m2xBPOEMbd0BvgDI25QY8u+rjcIj/Sq+OPi6aO3Nn/APb0B96KqVSTVmy6WU1bmifDYA2cEllmzFAikjSemI48AY8lepeuCFzA6bysn7wP27t9McehZCAJPRMdxB/ClQtNp+zfQ9a6xI1JbtmtHFxsoinN1JOctW7v6nlxGMkwzEEdLdEGBA0id9dXJiB3n1Cg2rm/KAeuRuB7J1gmhkuaeKvnafQKX8U5cCLo8zbh0jJ367xrrp0QYrjG+J/Nb8vSSgW34uO8Lv8AOTVLagItOelcIBITQZj/ACitI0JxeJ8MxxWJqK1eRM9QPUWzMQbllHZChI8UkmOA1Ouo18tSXK9enJSipLiRUg4TcJap2f0ILlQPU71XeumJmQPUDVM9QNXREQu297ie8UUbe9xPeKK+e7W+OvBfdmsNC9sT3JO4VpMLPMprHSH/AKorNbFYCykkDStFhcQnMKM6eOu9hu50cOqK17R+BDw9C6HxF4r7jYmKDPD/AGqI4u38NP6h6688LT4xO7MPXXlASXUzBlO4gjz7/LrUeFuFrYJ0YiGncGGjekGvFxSfDXuBnWOsb6gs4lQ7rqZIcZVJjNodAOtZ/mqHOKeprGLcGraZ+j9PIvSdPxoI/wB6hF/qW5/Sw+9Ar0G4Yi3G/ewHoWal16a1khKlN8DsrpGnbpUeM8Q9hQ/0sp/CuwLnwF/rP+SoMdbuG24yoJVtzHq+ZWctqpW/sa0qE8ay4otKPRQeM9enoqNUuNqCigwRvb/LXosXPhp/QfzKN8o8+jJ3epyOuzt8+n69FBns/X+lc8xc+Gn0Z/Mrzwe58NO3oHX/AMylvlHn0YbvU5Emv66v1+NVsaAwRTuLCTujKC89hkCpmtXPhJ35SPRmNQXbNw3FBZPFc+ITHij4eu80ntlHn0ZdPZ6mLTn9hhZxzgAMuf8AiWNe8EiD3eivXx/Uj/8AaPtaqosXJ8dPoz+ZXpwzfGHyKv4g1p7Sprj0I3WbJGxbHdbPlKj7Cahe8/Ug/mY/4R1134KfjH81v/JXngh+Nuf9n+Sj2rHv8h7pMjKXD75R3Kfxb8K48HM63G1+aP8ADU4wh4XG8oX8FFeHDv8ADXhvSd3cwo9qRf8A0xPZZlPAYNTbWZPRA8ZuGm4GOFTeBW/i1IjiAT5DvrjBpcKHRCQ10AyREOw0GU/bViLkzlXuz/8AsoW2U2s5fcqrQnjeXFlDEbNYeIdPgsfsbf5576W3QQYYFT1H8OB8laD9p8DT5wrm8jMIa1IPCVP2xXbQ7XVPJyTX7xMXs8+RmXqA04xOx3/4at81mU+ZpnzzUI2FfPBB3sfwU17FLtjY2ruaRnu9TkZzb3uJ7xRV7lRsm5bw7O+SAV3Ek6ntUUV5e3V6e0VMdJ3VrBglDKRpOTOCtnC2GNtCSiknKJPliml6z0QFAEMhgaaB1Y+gGs/hMPefB4XmWysqkzI0m26gw0g9Ig6g0X8NjQGyu5Y6A5rcBVa/lOUx0ipszu99vjKflpxvJ58T14SwpWRp4oisr4Jj1DAOBmuOy5crFQzXiJDkaS1snXxRAGhzaqspRtxKi78Clf2kFuc3lcwFLsIy2w5YKWkzBKtuBiJMCq7bZw5ZW5wyAwAytuOU6jLInoxMTmETIrrbGHsqr37isebQlgrEZ1t5mAZQQHiTE9dKLRw6dC7bIc3VQ5brXOkhslSzMVYwTaG7hxXWrjFNEuTTG6bfw5E548WZVhlzqHGbTo9FlJncCJiRV3CYgXFDCYMjX+ElftFZ3Zgwt8LbFu6CVV2zMxgm1bGR2DazaFuR4p041pLFlUXKogCT17ySd/aTSmkshxbZJRFItqbMvNde7afKy2wLY11cC6IPSy5ZZTBUyQOqofB8blBFwzDCCLc6i/BIEgsDzHvo0PbRgXMMT5DzAzzaSIORZHUYFT1llw+N1Ym5LKggNa0ym/qA3RVjmslt+gYSSBMl3DY45TmGZbmZtVyskXRFsDUEg2xLzBkxpJf8fehupd3saWiiubiBgQdQRBHYazGdVCts84zHdlQDvBcn7VrP2cDirdsWrZy9AdPMpytkuA+PJJzm224jQ9x98BxY5wK7eNdZCxQwW8IyFdN3StyG4jqmrwLmJVGuBpaKSYWxihfXNcJtDNwQ5hN2M5EHNBtRlHvTMay7qZKwJ3CiiipKK208SbVm5cVcxRHYL1lQTGmtKLHKKCVfIxz5EdOilyTYHRktuN6DBPiN3DQVyLY00Gm7Td3dVWmlqiWnwZmbfKS6FW49u2EKIxCsWOZrV66wDGAINsDUdc1ZTlOvOJbNp8znKCvSSc7W5zxqsqxnq6qehB1DzV6EHUNN1NyjyFhlzPaKKKzLCiiigDOcv/3J/nJ94UUcv/3J/nJ94UV7XZ3wn4/g83a/7/Qv8njltcwdLlibbqd4ykw0fBYQwPEGmkVPyq2dafIz2rbNqMzIpMdUkTFZ72psfEWvo19VZT2DFJtSLjtVlZodRRFJfamx8Ra+jX1Ue1Nj4i19GvqqfZz+boVvncOWWRBEg6EdYqimxMOIixbEEMOiPGGSD3jIkfNXqFVPamx8Ra+jX1Ue1Nj4i19Gvqprs+S0l0/0W9r5RjY2daQhktqpAgEDcOqrMUl9qbHxFr6NfVR7U2PiLX0a+qk+z2/+ugb2uQ6iiKS+1Nj4i19Gvqo9qbHxFr6NfVR7OfzdB753DqKIpL7U2PiLX0a+qj2psfEWvo19VHs5/N0DfO4dRRFJfamx8Ra+jX1Ue1Nj4i19Gvqo9nP5ugb53DqKIpL7U2PiLX0a+qj2psfEWvo19VHs5/N0DfO4dRRFJfamx8Ra+jX1Ue1Nj4i19Gvqo9nP5ugb53DqKIpL7U2PiLX0a+qj2psfEWvo19VHs5/N0DfO4j2js7EtiBcRzzcDQXGSAAcy5QCCWMdI6jyVCuy8VA6ZBgyOdeBPOygmSRLW4c6jLw3Va9qbHxFr6NfVR7U2PiLX0a+qr3KVrYun+kbyuXUm2bhbyP0ySuVhq5OXpsyiDvIQhSxMmKo2dn41co54HRAx6oCA6Mpn/idRJKnrqx7U2PiLX0a+qj2psfEWvo19VLcX8y8h7yuXUrjAY1she4ucFpyMyqFbL70DpMBmAJkdmunT7PxbhVa6VC5SCrjMxCXB0oTXplD1GDpU3tTY+ItfRr6qPamx8Ra+jX1U9ylzXkLeVy6lG1sfGI5y3yUEBQWJbKIO9gQWPOXhJkdCz1GrT4PG6EXVnKwYabyihSvRiA4YmRJkagaGT2psfEWvo19VHtTY+ItfRr6qNylzXkG8rl1K208K+Jt28FIa+wDXCuoRUBOdoELmYBR1kmJg0VtuTmCt27I5u2iZtTlULJ6zA1NFddCl/FHCjCpPG7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data:image/jpeg;base64,/9j/4AAQSkZJRgABAQAAAQABAAD/2wCEAAkGBxQTEhUUExQWFhUWGBUXGBcYGRsaHRcXFRwWGBwcHBoYHCggGBolHBgYITEkJSkrLi4uHB8zODMsNygtLisBCgoKDg0OGxAQGzIkHyQsLCwsLy8sLS8sLjUsLi0vLCwsLC4sLCwsLCwsLCwsLCwsLCwsLCwsLCwsLCwsLCwsLP/AABEIANoA5wMBIgACEQEDEQH/xAAbAAACAwEBAQAAAAAAAAAAAAAABQMEBgIBB//EAFIQAAIBAgMDBgYPBQYEBQUAAAECEQADBBIhBTFBBhMiUWFxFDKBkaHRBxUzQlJTVHKTlLGywdPwIzRigpIkc8LS4fFDY3SiFqOz4uMlNUSDhP/EABoBAAMBAQEBAAAAAAAAAAAAAAABAgMEBQb/xAAyEQACAQIDBQUIAwEBAAAAAAAAAQIDERIhMQQUQVGhBWFxkcEVIjNSgbHR8BMy4UIj/9oADAMBAAIRAxEAPwD6nc23duO64WwLq22KNce5zaZ18ZUIVmcjcSBEyJkEA8Lx3ybD/WW/Io5F/uOHPE2wx7WaWJ7ySTShOWnN3MSL6My28WmFtC0ssS9vOJBbXWRp2UzMb+F475Nh/rLfkUeF475Nh/rLfkUqb2RMNzdthbvlrhvDmsqB05ggXM2a4FkFhoGJPAGvcVyyWzdxXOZmt2kwhRET9ozYnOAvSYAkkDQ5YgyaAsNPC8d8mw/1lvyKPC8d8mw/1lvyKQbO5fCLxv23DDFPh7NlQouHKivD53CBhJk5gN1anZW2rWIw4xFok2yGO45hlkMMo1zAgiBTEVfC8d8mw/1lvyKPC8d8mw/1lvyKi2DystYq61lbd63cVBcy3VVcyE5cwysY1I0aD2Ug2/y9OGv4+07W1azaRsMCGm5cZCxVoMROXq30h2NJ4Xjvk2H+st+RR4Xjvk2H+st+RVHDcs7UBLi3OeyYQ5VURcOLKqpty2qhiZmIg76oNy9D4qylq2/MMcWHuOoHOeDIWJskPqAwIOYDhQFh74Xjvk2H+st+RR4Xjvk2H+st+RSuz7IFh7du4lnEsbvOFLYRc7JaVWe4AXAyDNEzJIMA17jPZBwyAMEvXENlMQXtoCFtO2XM2ZgRB3iJ76AsM/C8d8mw/wBZb8ijwvHfJsP9Zb8iqr8tsOL/ADQFwrziWTeCjmheuDMqFi2bMRxywOJFVV9kTCQhIuqWTEXIZVBXwfPmVuloxyNA1mOFAWGnheO+TYf6y35FHheO+TYf6y35FUW5d4YXhaZbqktaRmIULbuXgCiN082bUAlQQDoTV7k/ylt4t7y27d1RZbIzuoCswLKQpDGSMsnsZevRiDwvHfJsP9Zb8ijwvHfJsP8AWW/IrG3OX+IXEOk4ZguL8GGH6QvuhKjnFgkQM28iJU052fy1IsPcvWnuMMTibKrYUeJYMSzXHCrp1sJ4CkOw58Lx3ybD/WW/Io8Lx3ybD/WW/IpTivZFwqKrC3iHBsJiSUQHLaZ2ty0sIylTPomrOxeVRv46/hhZcW7a22W5l+EJljm0VhBXTXWYoCxd8Lx3ybD/AFlvyKPC8d8mw/1lvyKdUUxCXwvHfJsP9Zb8ijwvHfJsP9Zb8inVFACXwvHfJsP9Zb8ijwvHfJsP9Zb8inVFACXwvHfJsP8AWW/Io8Lx3ybD/WG/Ip1RQApwO2m50WcRaNm4wYp0s9u5l1IW4AOkBrlYKYkiQDBSr2TrhTAs6mGR0KniCTlMfysR5aKTLjoMeRf7hhv7pPsqjc5Gobj3OdaWxdvGRA0a2uQJ807531e5F/uGG/uk+ynVMgxWK9jxHtm2bxKm5iLkNatuJxBBMBwSrLEBgRv41Lf9j+0VuKLtxcyYNUOhNs4PMUbXxicxma2FQ38Uqbzr1Df/AKeWgLsyR9j5CCxvu144hsSLjJbPTdFRlKEZWQ5Zjup9hNhqmEOF5xyGR0NyQHm4DLDKAFOukDTSu7u0GPiiO/U+oemomxTnTN5gKQ8xZyW5FJg7ourdLkWeYy5EQZQwbN0Bq2mpMzJNTY3kilx8axuMPDbS2m0H7MKpWV6zrOtTFf8Af/Wu0usNzEeWfQaYCr/wuWx+FulALeEs5BcLAm8csKCgHRCEu0k7yK4wvIBUdCMRcKWziubtlVhBigwcSBJ1aRPVT04x+seb113bx7DfDDzH1GiwZie5yJXm8Ktu+9u5hbTWFuBVJa26hWlSInSQRuNKcR7H7NdNpLjWsJ4Jbw5IyszhbhZlMjSd+YdZrd2cUrbjr1HQ+apqLBdmTbkLa57MLriyb1vEGxCwb1pQqnNGYDQSOMVWxnsb4e5cuOXYG5iEvkADQLmzWx/Axdie+trRRYV2Ze9yLQ4psQt1lFy4l17YVDL2wAIcjMqmBKjf2U05PbGGFtuisWz3bt0kgCDdYsRpwG6mlFAXE+weT6YZr7A52vX3vywEoXCrlB6uj6TSO57HqHJ+3foXsTe1RGBOJieiwIzLHRbeJNbSigLmLt+x5bFprfPP0sGMHOUeKLj3M/zumR1aU12dyZ5nFNiEvND27Vu5bKrDm0uRWneunAU/oosFwooooEFFFFABRRQTQAUVC2LQe+HkM/ZUTbRThJ7gfximOzM57Kn/ANuufOt/eFFVfZMxufAXBlI6VvUn+IcBXlS8jSKsh/yL/cMN/dJ9lOLtwKJYwKyGwNrC1gMNmZba82iydSTB3dW49e6mQvBulmDSAQ0zodQRwg9lLEjJsu38eToug6zv83CqgH666Mw66Cw66nEK57RXNu4GAIIIIBHcdRXVFwuFeRXtFO47lS3tG0WZQ4lJzTI8U5TqYBAOhI3GpufWYzLOmkiddRp3Ukx+wwfGut0nbm1AAym5cW83a3idYgA8a8wnJS0mQ5iWQKAxVZ6Jwx3/AP8AOo/mNPEVwuPyKkS8w3MfKZ+2ua8p3C5bTaDDeAe7T11Om0EO+R3j8RNLaKdwyHNu+reKwPcakpCyg769XTcSO4kfZQFhpe2haW4ttriLcbxULAM0yNFJk7j5qs1ksZsznbpuO7noIoWYANtndWI3MQzAjMDBE0t/8NEqgN3LlJJFlebUghEjKWPvQ5OurXGPVQFjfk1zauBgGUgqQCCNQQdQQRvFZLC7BtK5d7gIN4OFKGSx54Jm6RDMHvAhgBGReqR3Y5FBDbyXQFRkOXJuyrhgSkN0HY2CS2ulxxxmgLGsorJ2+SDjmpvqTae2VJtnRLS21AguRnItiWI3kwBTLk9scYNHDXA2Zgc0FZgRLSxzXDxYROmlAh1UV/EKg1PcOJqpe2j8AeU+rf8AZVJjJkmSeJqkrlKNy2+0W4KB2kz6B66pvrqxk9uv+3kooq0kjRJIKKKKoszfsh/uT/Ot/eFFHsh/uT/Ot/eFFY1NSGSbK2cL+BwylmUBFaUJVtUdNGUgr48yOqo7nJBSH6Y6QQaoYGXm94FwAgc2MogQDGo3seSv7nh/7tau48/syBvaEHe5C+iZ8lcrlY5o3c8PeJ8HyaQNnL84CUfVfGjpDN0srCYKwoygca5/8KjMpF09FywlQSqh7bKqGehAthJ1lSw41odAOoD0CqrbTsgxzqFvgqQzf0rJ9FO4rtvIj2TsxbCsAZLFSWgAnKqoJ6/Fnymr9Z/bnKVrJUJh71wtO+1dSIa2vG3qOn1j00mPLG+zZQiodeiQhbo3ObMA4gHdJ8XyRrTKwy5G5orC3Nq7QdgLeHxb63NQlu0mlyFIZ7ZkFAdzak6Vft7Yu2P2N9Li37t39msh2S26oA2hOYBg/lFEnhV2a0qFSpNQis/xm+mZobPTcvwWUXv9+fOMvkPXVqubVsKAo3AADuFdUJmc5pvLTh+/uYV4TGte0VVyblbA4+1eUtauJcUEqSjBgCN4kcasxSO/ydDKwzAsTfIJScvP3ueYQT1dA9Y81V05KgW8udS+Tm82Q6pky5dHnJPSifXTuVc0AvLmKSMwAYrOoUmAY6pBqSKy9/kupUW86ZyqknmtGW0ty2NFYeLzylddCinWKsXOS1tsuYhouXLjZlnPzl23cIOuvQQ256mPDSncehoIryszb5IgMxNzMrIiEFT4qc0CnjxzZFs9GN7kzWmAjSncLlfF77Y63+6rN9oFXLWIZdx8h1FU73utsdlxu6Mq/wCI1YpJ5s0m/dj4erLnti0eKJ65080VVdixljJ+zuHCuaKu5CM9heU4KlrltlUDMCssMgzFmJZV8QAE5c3jLE12OVuHMgZ2ZSAUCjMCQDG+PhjfvtuN4ptcwNplVWtoVQyoKghTruHDea4bZlk5ptWzm8bojpQzNrpr0nc97N1mncq5Wu7ZXmzcVGIFy1b6Qy5jcuJbkcYGfiBuiub+3raOVcMIcoWAkL7nBbiJNxRoDVjH4dBaKm2jW5BdCoIiQSY3SDDeTrqRNnWgIFpAJB0UbwVIPnVfMOqjEVwuUcNyitObYC3BzhKgsoABhSNSYMhhAWTv3QYb1UtbLsrGW1bGXUQoEHTdp/CPMOqrlVcLma9kP9xf51v7woo9kP8Acn+db+8KKieoDDkqw8Dw+o9zWvMTtVPC7eHhpg3ZEZdzKAddOJ81KOT92z4NZzZZyLMjj5qtomHzl4WSFXxeCydBH8X6itn2dKSTT17v9PGp9pqnOeOlJ5SUbc9E9NLXZc2ph0uOQ6LcARTBgjU3PhaawPMK5tYQAQoCDdCjd+G7hFR4cKXfIB4tvcBoZuQderWrOUGQBvOp6zG89ekVjOn/AByw8j0dlqOpSjJq1+BE2FtC4r3La3Ao1VkDdAxmImelOU+SONbPDWkVRzaqFjTKABHZHCserQCcxHUWGg3DXUSZBPlpvsTHBJtOQFGtskwI4r/Kd3YR1VnLJHQPZpNt/ZuYrfQFrtoHKs+Mh8dADpmYRB61XWJm++NGkKxkwNIE97RUdy88icqgmDEsQTundE+XWOusHIpNrQUNjEFo3c37MKXzQfFAmY37uG+q9va9owGPNsxKhHgGRlHAkRLoJnewG/SoOctNmUEtYvl1IIgrdaS6nLuDglhHvg2uoFRJyfw4cOcxcMXzMxkk82DMj/lJujd2maucjWF2Zctbbw7BSt5CHICwfGJyxHYc6QdxzL1iuLu3sOq5udBEZhlBMjXdA13E6cATuqBNgYYG2Rvt5QvSnRBbUAzvEWk8x6zMdvYOHuBWhgVQ2gM5lQqva375hm7Nxp3QcLjD22szl51ZzBInXOcwgDiZVhpuynqNXaXWNiWlcOMxYMXEsTDNzhaB2m45PaewUxouK5WxOj2j/Ey+RlLfai1ZqvjvFBHvWQ+QMJ9E1MXHWPPQnmayd4xfivX1OqK55wdY89HODrHnqrmdyAa3j/DbH/ezf5Ks0m2Zj2fE4lWVQtvIgafG3sPQ3ppvzg6x5xSjK6udG0QdOSi+UX5pP1OqK8DDrFe1VzG4UUUq2xiMUCqYa3bJYe6XC2VTOsqo3Aa+MJ1G+quO40IqrgdAbZ324A7UPiHt0ET1qay+xds7RcMzW8PeVX5voZ7bZsqt/GMstE8NCeMOOUN+9aNq7bClQyreOpItsyye4a68J7TUylhzOnZ4OrL+JPXS/NfnTxY4uXAoJYgAbyTAHlNQ4THWrvudxHjfkYNHmNZPlltyxm5tsMmI5ohpdsttGIBhnCMAd0qewmBrWY5Obew1so9zD4bOjOVuJeTOMxIjJkBYA6LqdIYADWulUar0i/JmF0bb2Q/3F/nW/vCva59kBwcC5BB6VvcZ4jqorIuJmNme5J3CmuHFKtl+5J3Cm2Hr6uHwo+CMeI02YvSfSYFo+Y3YpisgnedJGoPWT3H0bqX7MnM+sdG3wnjc/wBaYC2NeOad/bw14cYr5za/jS/eBtHQIgy2sBo0JMdHgBru765aRqGOYNKTA6Q4cJB17wTrRu6J3DLHRMandI/QrpQDrG/XWZBHfuGlcwxk+OuXHtlVJs3BlcAdK24JmSN0EDXdp3V1hdnft3ct4y5bifCMCGGugIE9moqpsvF83dg+JcKjsDkQDPGYg9608xIIhxvG8da8e8jePKONcNWTg8JSKK7Ltst22RDPBYjeSNUuLwUgifnCqeCvMcyPpctnK/AE7ww/hYQw6pI3g05vjc66ka6e+U7x+I7Ypbtm14uJt6lVhwNc9k6mAN7KekP5gPGrGFb3s+JFWGJZHsVVVAt0iBDjMPnLCt6Mp8hqyjAgEEEESCNxB4ioMcpy5hvQ5x2xow8qlh5a6Wc9J54eeX46nV9QqswA0Vj1bgTwpPi5Qpz20rNlmRbnN83HRafhXSYkETpuNN8WwNpyNQUYg9hU1i+WazirX/R4b79+tYJMqkr3uNcQcMysDjcM5KkdPnW14QGxBUHyVPYxmEZQef2dqN3g+48R7rwOlZSzZrjYQBtmJgPc36b2J+w0nSpuSTR2xjJ0nJLJNdb/AINnz+F+P2f9X/8Alo57C/H7P+r/APy1nb163bEvcRB1swH2mp7ShlDKZUiQRxFW9kiliccvqZYh7hUwzuES7s8u50Aw5kmOH7XqFS4XZtp0L3zaSHxC5bVm2uZbFy5bJ6Qdtyg9EiKT7LsxiLJ/5ifbTfICsloAbaYjeTN+7uG7TtIqHRpxzsPE3qReAYVL1vweytts4zXIGZw9m8wBYy0d5ptk7T6PVS3MvOplBEPb1J1P9nvRpuECpsXtmxbOVrq5jMIpzO0b4RZY+QVcIym7RV/A56updydp9HqrC4zD4vEhnt3L72CzKhtXbdouknpgQm73vShgJO8Q3vY44k5IZLOoZF6V67/C2SRYQjrIYzHR1mXlDibtvB37gy2Et2bhVRBbRTlB0y2xMCBm03EV1qkqS99Jt827Lyd233ZLjnpmmfOOSIu3s3gz4zW6UOW7bAUIFAZsxOpAGY5YOsEnSt7ZwGNK5b5BQ7+ZKG5B3qXcIAsaSozanUVn/YuPMX2wxNvp4e3cAQkw9tir5ibaS5DqToYiJ0FfSqHtMIv3ILxz9W7fuZTvcR38bbwuGuFLNxEtJceMoAEAsSWJ1PEmST21mPYwJfnLd0pNrmbqpbBy5nt82zNmE581tiRuDOx6o3O1MCt+09p5yuMrRGo4jXgd3lpRY5J20fOty4GKLbOo1VIAnTUwBrWLratLN8eP71C+RD7IkeBPunNb7/GFFUOW+yFt4VnDMSGTfHEx1UVMc0a09BPsr3JO4U3w9Kdle5J3Cm+Hr6yPwo+CM+Iz2aTncD4Ka9XuvDjXvthlcIJeTIYkRE2xpAGn7QQdeNGzl6b6+8TSd+tzs/U1RxIJvgGJ6UwT8LC8d9eFVgpV53/dDVaD7Xzzx0BGkTv69YqMpow0OkgGSP4Zn5vCpBqdCO3yzpw3V4JiPG3DTeNNSSTqf9K4SguaggwQdIneDHr+ynWxcYXQqxm5bgN2g+K3lHpBpJIzRB1k+aBvJ0Fe2L5tsriSUkONJKHfu37gRx04Sa59ppY4ZaoaZorfQbL70yV7DvK/iPL1V4pyNHvWkjsbeR5dT5+yunAdRB0MMrDzgiuV6akHQjQxwYcR6CPJXiuV/U1E62uYu81/w3lrPUI1a32R4yj4JIGiVbqTF4fnrRQnK6kEMPeXF1Vh1jdpxBIPGqeCxGddRldSVdZnK43ju1BB4gg8a79nqYlZ6o4q9PC7rRlfxbd238BWj5jAlfINV/lrN8qknFW/+jw33sRWk2r0QX4FXRu5gcp8jafzGkPKJZxNv/o8N97EV2UeJpHP3uf34/n6lKxapZ7S3Ww1u4+Rld+eZMrZZYHTp2iPfdZ3VoMPbqNLf9htGB4g97B3DjzQ+010Rk4yUo6o1Umk48HqINl4HnrgtixhRMmeaJOUaR0V8aeOWI0jjXd572DDoi29GdwCGCxvIgIpH60q7yZSb66T0T72eI/5bfZUHKhek+nvX3Ds+aPsrSVepKOGUm0RZGtw9mL1r+9t/eFSkLllifG2l0RvI5+7Ou4emrT2oe2f+bb+8K72bs9bilmOgu45Y6w9+6Drw3VxbTUUIpvn6MqKuJto4K1iGS1dtq1vPaOUzrGHukSQdYq9hOT2FtCLdi2o3xlnd31f2rbVXwwUAftG9Fm6B36VLU7PtVR07Rk0uV3Y56+UjlVAEAQBuA4Uu5RbL8Jw72c2UPlk9ikNGnAxB7CaZ0VVzJMyrcnbwxFq9bdV5tChGvTkEEmREnQnT3o7aYthcSd9wDuMfYKc15Re4PMoYfBXB415j3f+4GrHMt8Y3lCn/CKnooAzXshj+wv86394UUeyJ+4v86394UVtDQ6aWhl9k+5J3CnGHpPsn3JO6nWHr6yPwo+CM+JYsFueVQJVgM+k6AXYnsk/ZXGNH9oH833sLXtxTntMpAILb+Om6qOJ2gPC7aZSC89WhLWidJkxzTSQIEr11484tVpS4W/BpwNM7AleJ1I3bxpGuvXrHCvWtzDFRm6O7hqDv4gGTXbNpr2yZ3fjMVGo6LbzOsT0hPDfINeaWdATB366Eg6bwdOB3ieqK9W4TpOvAwY4+fdwoz8TpG/06b9DurkSB5oPWT1gCRGmtAF/YeIK/sm4yydnwl8m8dhI97TG+cpz8Nzd3X5PsJrOXU6Qbc4nIZHjDUaTvMHyTT3CYoXEDRB1BHUw0I8/nryNsoYJ41ozWGeR3iDBzjgIbtXr8m/z9dLdqDm3F8eIQFvfN97c/lJ1/hJPvRVrnhbBDEBQJBJgBeIJPV9kdtVLN97gK2bedDoHeUSDvGozOOrKCDukb6wg3B3RcqacbSOtp2g9m4rCVKOD3QeNZjad7nL9tog+C4cEfBZXxAI8h/CtCdjXbdhl58EKjADm9wgwoJYmAIAJk6azWMxGzrGGJu3nY2nCQBr0zIIKDRliImRvr0qFVTfu/UyoUkqc1N2azj352fhln9C6mJuM5t4dFuMoBc51/ZhpA6MgsdN0jvro4fFDDpYGDtsUAXnOeVS0ACSuUwf5jWR2dyoxF3FG1h3S22QZVWwpGQEnXNcUAgk7t/ZurSYnZ+13tsGuDI4KmLdtTBEGCuIBU9o1qpzqYvd08GVB03HNO51sjZWKs3Futh1cgFeaNxApB1zZ9Tm4eLEVV29s/FXczHDW7SnoyLwaM5CgwFG4mlwwuJwrq9ktaItKjyBdDsDLPBvwpOmkGI0OpqPaW3cbzLtcxEWwMzEYdAQFIOkXpmQKTnVTy+zH/wCdtDdbNvX+f5u5cW6Fu2CW0BQsZyAKsNHR1MHWY3CnezcQqWXZmCqL+LJJIAH9ovbyd1fNuSHKwXFto75GZ7Zt5LehJIPSLliTMSSdZO/edfYwuW4SbpdszXFVwpCG4zOSqhQAcxYyZPCYp16MqlNR4kRmr3sM7xu32ttaSEtszZrsoHlWTorlLR0pkgA6RMyJ/BsT8Gz/AFv/AJKgGPu/Gbt/RXQ+aocTir7CA5AMbgFMaE9KOjIBWYkTI3VzRobRFWjaxM1CTu0F/EYjPzdtLNy4CMwFxwEB4u3NwumoG88BEkWcNisxKMpS4vjId8fCU+/Q8GHcYMgMtlG3zY5oBV1kcQ3vs3W07yd++TM0p27iUuABd6mVujerfwHjO48CNIINLZp1qtTBbx7jm2p0aFPHJ29S7RSuy9zKMzme5P8ALvrvnH+GfMvqr1txqc11/B43tah3+Qxopfztz4Q8qj8Io5x/h+YD8QaNyqdxXtXZ+b8hT7In7i/zrf3hRVPl2W8EeXJ6SaaRv7AKKUqbpe6z1Ngrx2im5w0vbP6CTZHuSdwq5jsY9pVKWzcJYCBwnuHkqpsf3JO4U24D5yfeWvpKqb2f3XZ2Wf0OvZ3FVouccSvpnn5FlwM9qZBloET730Um2ygO0sKD8Tiftt05xDgPakEmWiJkdHqG+km1bn/1LCyCCLWIEbzJ5qN3eK4pyjiab4r0MzQptTL0bo0M9NZ9IUSO8eir2HxC3IyuraycpBiOGhBHmpBjHjfI7wR9tRWLYMSAacuz6dRYoSt1QY2jUXABJAMkg6dGSIA18g8nXXpfXcdI1nQg79x+2luGzRAdgOqZ+9JHkq6qOQQQrA79Sp8kzr5RXBU2SpDvKUkSsZLAru4kGCDwkj7K5drqFjaKS0SHBgRxhd5jTXs6orjwmPHBQ9epEA6dJezr66MPkJDIdCDu1nMQZOu+evrNctSldWmi07Zo6sMQ2a5aF1hEPcuyAf4UFvKh0GoAPaaYjbNz4per3Q6937PyeSqJnUDojSDI1JmRFFsaGZncd4A7tB17xXM9kovVdX+R4mWMRti4ysnNKCwZRNw7yOxOozSTbWy+etrbzqsFJJTNqobqdd8j09dMx0tQSNNOyZg7tT2GvLWgCkEkDf1xHHT8K0p0YU74FYTdzCYHkjdsYw4nMTlTIAttIfiSFOIUr2ameytMOV1w2wOaux0RPgrb3Clf/wAjiGWO8UyxmJVEZySQoMhdfFBJ+zjS5Qyg27iNbcNgTlbLMf2e3PRYgjNaceTtFOUJN5Sa8vwS78BFtPGs7FGF5W16PghnQEnQ4nqBqn7TtibVyyrXQGSCxwyrAJK6ZsVrqrDyGtLtIxtIH533LlS7NzFpe2yrdtm5bz5YcC7deeixI6N62dRx7DUqnP535L8CSfERcm+Rr2FsFnANsrKFJPR/jV4104ceyteoM6zqWO89eggTpHbv766dJBGnGIJEDvGv+9CDQNPAcP0a2KPGIglpIiG6J1jTd1dlc33yiWBOq6b/AH2hAG/WK6uOQJJkgTAgZt3X29vGocWuhMal7cnsDLGv641UFeSQFXE3WhivOdIyy6AEDcNN8dvceEQ2g/jOxngoOijv4nrP6N65Vd69mjQjT0OapSp1HecU/FEbXmHvm/XfXBx1we+nvA/CKHqvcrrUYvgYy2PZ3rBeSLPtu43qp8pX11y23m+KH9Z/yVReq71qqFN6o532Xsrf9Or/ACR8qtqNcw7KVABK7p4GaKobe9xPeKK8LtSKhWSjy/J6Gy0YUYYaasrlrY3uSfNFNuA+cn3hSrY3uSd1Okw7lFYAQXUDXqcDq6xXqVqsYUFifD0NKS/9F4r7lizPOoQNMxUmJgBC2+Oj41ZvlJeybRs3YJS2tzMYOmuH9MAwOMVs8FZKrDDWWOnCd2vHSK7xFhbiMjgFTvGu4Qda8KrUblJx43t6GtLApxxq8bq/hxO1cOs6FWAI4ggiQRNVjs21A6MfNkcOoaV3sxQLaoAAElNBHiyN3Cd/lqwDx7xvrKEms1kOpFKTS0uUxgWXxWnsYfisfZU9u8y+Mkz8Az9sH7amJ03/AK/GhV3b9BHfu9VbLaKnFmdkU7+KXicvYwK/epCzXTiHDKothQVcaNJjiDO/N5hWpA6zw1/R4VQu4G2boGUDMrGVlfFK9W/xq13vTFwfDj3GtGyxKyd09eHG678hT4S6ElWmd+YT6dDPbNWLG3DIzod+uVpnhuaIHHfVi/sSd1wj5wB+yKoPse6NwDj+Ex6Giu5S2Gqs8n5f4c/vIZpti3oOkN89FuBEbljXU17c2mPeZjEQMpGYnQiSIEb/APaKTpZcb0f+hvVVq2curBgOsqwHDiRUS2PZ+E+qDEw2tiALZFwuedzJ0IyqSDwLCfKdTVLGbUxGIbnFBLfsg2S2IAsnPHujf8QsDuMAbpNXdqYR7mQLaS6OkCHiFMoytBIkgrHcxrP2dnPzd5EtKufIFbKwa2yCCRJlg0AkcTJ415W241VcIq0bZNL1LsnHXMlxe0LvPi+5yuDqMqAQZUiC0+KT6Ka7N2wrtZt3czi2ng9oIoU9MqJeLpn9nbttu0l9NBWev4bMy3BYUjMHAFl3Vh+z6OmhU5D/AFtTLk5si4AhTDp0Lpm4U5t4a5bcGWILZLea3I3gkdYrjpyqRkrXefFcBxp4LqTf1NliLRQiSWB0G6ZgwG4Eb49NEk8Inzxxnq/2qbaZ6McSy8Y0BDHXhoDUAWZJXXTcTrA9c99ehVilLISOoGo0MCIP2dgqpi92pAJa3AHEBkHoM7uyrQB3Zj3kDuiq+LMoCOJt9/joR3cdO2pp/wB14obOHqC5U71XeveiZED1A9TvVd63iSQPUD1M9QNXREQt297ie8UUbe9xPeKK+f7W+OvBfdmsNC5sX3JO4VqMF7gm/wAdT/5tZjYvuSdwrS4QfsF09+o3/wDN7N1bdo/Ah4ehVD4i8V9xkNN/fNDbjr/pXoB49Zj9frfXjDyb/wBfb6K8kZCul1h8MBx3r0W4/M89TTr+t36ioMWYyvwUievK0qfJqD5Kskfr/ekuRpPNJ/uX+WPG/RrwHj6Oqfx3UA/qPLQDuny/qNeFMzPQvo66gu6XLZniy+dS3+AVOhkbqr4xRKN1OvZ40rv/AJqUtDSn/bz+xNl7N0Aa7/1NekjrHWda90kHs84rmNJk+XSmZhETG/8AE8IJ9VdOs6ESK8jfv4iOH+lB3ebX/bdQBWTDFTCNA4AjNA75B85Nc4m2xBPOEMbd0BvgDI25QY8u+rjcIj/Sq+OPi6aO3Nn/APb0B96KqVSTVmy6WU1bmifDYA2cEllmzFAikjSemI48AY8lepeuCFzA6bysn7wP27t9McehZCAJPRMdxB/ClQtNp+zfQ9a6xI1JbtmtHFxsoinN1JOctW7v6nlxGMkwzEEdLdEGBA0id9dXJiB3n1Cg2rm/KAeuRuB7J1gmhkuaeKvnafQKX8U5cCLo8zbh0jJ367xrrp0QYrjG+J/Nb8vSSgW34uO8Lv8AOTVLagItOelcIBITQZj/ACitI0JxeJ8MxxWJqK1eRM9QPUWzMQbllHZChI8UkmOA1Ouo18tSXK9enJSipLiRUg4TcJap2f0ILlQPU71XeumJmQPUDVM9QNXREQu297ie8UUbe9xPeKK+e7W+OvBfdmsNC9sT3JO4VpMLPMprHSH/AKorNbFYCykkDStFhcQnMKM6eOu9hu50cOqK17R+BDw9C6HxF4r7jYmKDPD/AGqI4u38NP6h6688LT4xO7MPXXlASXUzBlO4gjz7/LrUeFuFrYJ0YiGncGGjekGvFxSfDXuBnWOsb6gs4lQ7rqZIcZVJjNodAOtZ/mqHOKeprGLcGraZ+j9PIvSdPxoI/wB6hF/qW5/Sw+9Ar0G4Yi3G/ewHoWal16a1khKlN8DsrpGnbpUeM8Q9hQ/0sp/CuwLnwF/rP+SoMdbuG24yoJVtzHq+ZWctqpW/sa0qE8ay4otKPRQeM9enoqNUuNqCigwRvb/LXosXPhp/QfzKN8o8+jJ3epyOuzt8+n69FBns/X+lc8xc+Gn0Z/Mrzwe58NO3oHX/AMylvlHn0YbvU5Emv66v1+NVsaAwRTuLCTujKC89hkCpmtXPhJ35SPRmNQXbNw3FBZPFc+ITHij4eu80ntlHn0ZdPZ6mLTn9hhZxzgAMuf8AiWNe8EiD3eivXx/Uj/8AaPtaqosXJ8dPoz+ZXpwzfGHyKv4g1p7Sprj0I3WbJGxbHdbPlKj7Cahe8/Ug/mY/4R1134KfjH81v/JXngh+Nuf9n+Sj2rHv8h7pMjKXD75R3Kfxb8K48HM63G1+aP8ADU4wh4XG8oX8FFeHDv8ADXhvSd3cwo9qRf8A0xPZZlPAYNTbWZPRA8ZuGm4GOFTeBW/i1IjiAT5DvrjBpcKHRCQ10AyREOw0GU/bViLkzlXuz/8AsoW2U2s5fcqrQnjeXFlDEbNYeIdPgsfsbf5576W3QQYYFT1H8OB8laD9p8DT5wrm8jMIa1IPCVP2xXbQ7XVPJyTX7xMXs8+RmXqA04xOx3/4at81mU+ZpnzzUI2FfPBB3sfwU17FLtjY2ruaRnu9TkZzb3uJ7xRV7lRsm5bw7O+SAV3Ek6ntUUV5e3V6e0VMdJ3VrBglDKRpOTOCtnC2GNtCSiknKJPliml6z0QFAEMhgaaB1Y+gGs/hMPefB4XmWysqkzI0m26gw0g9Ig6g0X8NjQGyu5Y6A5rcBVa/lOUx0ipszu99vjKflpxvJ58T14SwpWRp4oisr4Jj1DAOBmuOy5crFQzXiJDkaS1snXxRAGhzaqspRtxKi78Clf2kFuc3lcwFLsIy2w5YKWkzBKtuBiJMCq7bZw5ZW5wyAwAytuOU6jLInoxMTmETIrrbGHsqr37isebQlgrEZ1t5mAZQQHiTE9dKLRw6dC7bIc3VQ5brXOkhslSzMVYwTaG7hxXWrjFNEuTTG6bfw5E548WZVhlzqHGbTo9FlJncCJiRV3CYgXFDCYMjX+ElftFZ3Zgwt8LbFu6CVV2zMxgm1bGR2DazaFuR4p041pLFlUXKogCT17ySd/aTSmkshxbZJRFItqbMvNde7afKy2wLY11cC6IPSy5ZZTBUyQOqofB8blBFwzDCCLc6i/BIEgsDzHvo0PbRgXMMT5DzAzzaSIORZHUYFT1llw+N1Ym5LKggNa0ym/qA3RVjmslt+gYSSBMl3DY45TmGZbmZtVyskXRFsDUEg2xLzBkxpJf8fehupd3saWiiubiBgQdQRBHYazGdVCts84zHdlQDvBcn7VrP2cDirdsWrZy9AdPMpytkuA+PJJzm224jQ9x98BxY5wK7eNdZCxQwW8IyFdN3StyG4jqmrwLmJVGuBpaKSYWxihfXNcJtDNwQ5hN2M5EHNBtRlHvTMay7qZKwJ3CiiipKK208SbVm5cVcxRHYL1lQTGmtKLHKKCVfIxz5EdOilyTYHRktuN6DBPiN3DQVyLY00Gm7Td3dVWmlqiWnwZmbfKS6FW49u2EKIxCsWOZrV66wDGAINsDUdc1ZTlOvOJbNp8znKCvSSc7W5zxqsqxnq6qehB1DzV6EHUNN1NyjyFhlzPaKKKzLCiiigDOcv/3J/nJ94UUcv/3J/nJ94UV7XZ3wn4/g83a/7/Qv8njltcwdLlibbqd4ykw0fBYQwPEGmkVPyq2dafIz2rbNqMzIpMdUkTFZ72psfEWvo19VZT2DFJtSLjtVlZodRRFJfamx8Ra+jX1Ue1Nj4i19GvqqfZz+boVvncOWWRBEg6EdYqimxMOIixbEEMOiPGGSD3jIkfNXqFVPamx8Ra+jX1Ue1Nj4i19Gvqprs+S0l0/0W9r5RjY2daQhktqpAgEDcOqrMUl9qbHxFr6NfVR7U2PiLX0a+qk+z2/+ugb2uQ6iiKS+1Nj4i19Gvqo9qbHxFr6NfVR7OfzdB753DqKIpL7U2PiLX0a+qj2psfEWvo19VHs5/N0DfO4dRRFJfamx8Ra+jX1Ue1Nj4i19Gvqo9nP5ugb53DqKIpL7U2PiLX0a+qj2psfEWvo19VHs5/N0DfO4dRRFJfamx8Ra+jX1Ue1Nj4i19Gvqo9nP5ugb53DqKIpL7U2PiLX0a+qj2psfEWvo19VHs5/N0DfO4j2js7EtiBcRzzcDQXGSAAcy5QCCWMdI6jyVCuy8VA6ZBgyOdeBPOygmSRLW4c6jLw3Va9qbHxFr6NfVR7U2PiLX0a+qr3KVrYun+kbyuXUm2bhbyP0ySuVhq5OXpsyiDvIQhSxMmKo2dn41co54HRAx6oCA6Mpn/idRJKnrqx7U2PiLX0a+qj2psfEWvo19VLcX8y8h7yuXUrjAY1she4ucFpyMyqFbL70DpMBmAJkdmunT7PxbhVa6VC5SCrjMxCXB0oTXplD1GDpU3tTY+ItfRr6qPamx8Ra+jX1U9ylzXkLeVy6lG1sfGI5y3yUEBQWJbKIO9gQWPOXhJkdCz1GrT4PG6EXVnKwYabyihSvRiA4YmRJkagaGT2psfEWvo19VHtTY+ItfRr6qNylzXkG8rl1K208K+Jt28FIa+wDXCuoRUBOdoELmYBR1kmJg0VtuTmCt27I5u2iZtTlULJ6zA1NFddCl/FHCjCpPG7n/2Q=="/>
          <p:cNvSpPr>
            <a:spLocks noChangeAspect="1" noChangeArrowheads="1"/>
          </p:cNvSpPr>
          <p:nvPr/>
        </p:nvSpPr>
        <p:spPr bwMode="auto">
          <a:xfrm>
            <a:off x="5055870" y="49758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4" name="Picture 6" descr="http://s.hswstatic.com/gif/hydropower-plant-par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57" y="1813174"/>
            <a:ext cx="4235971" cy="39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1" y="3718874"/>
            <a:ext cx="2486659" cy="16634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1" y="2211245"/>
            <a:ext cx="2486659" cy="13430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2600"/>
            <a:ext cx="8216900" cy="5435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65126"/>
            <a:ext cx="4171950" cy="5413374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Organization channels and utilizes energy efficiently by differentiation of function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</p:txBody>
      </p:sp>
      <p:sp>
        <p:nvSpPr>
          <p:cNvPr id="6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69950" y="906947"/>
            <a:ext cx="3486150" cy="4516528"/>
            <a:chOff x="869950" y="1084747"/>
            <a:chExt cx="3486150" cy="451652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50" y="1084747"/>
              <a:ext cx="3486150" cy="3926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69950" y="5016500"/>
              <a:ext cx="3486150" cy="584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Bill Marriott</a:t>
              </a:r>
              <a:endParaRPr lang="en-I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9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650" y="540485"/>
            <a:ext cx="8216900" cy="5435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8629" y="423011"/>
            <a:ext cx="5011171" cy="5413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>
                <a:solidFill>
                  <a:srgbClr val="00589A"/>
                </a:solidFill>
              </a:rPr>
              <a:t>Organization coordinates energies </a:t>
            </a:r>
            <a:r>
              <a:rPr lang="en-IN" b="1" dirty="0" smtClean="0">
                <a:solidFill>
                  <a:srgbClr val="00589A"/>
                </a:solidFill>
              </a:rPr>
              <a:t>and activities </a:t>
            </a:r>
            <a:r>
              <a:rPr lang="en-IN" b="1" dirty="0">
                <a:solidFill>
                  <a:srgbClr val="00589A"/>
                </a:solidFill>
              </a:rPr>
              <a:t>of many people and integrates them within a larger whole</a:t>
            </a:r>
            <a:endParaRPr lang="en-IN" b="1" dirty="0" smtClean="0">
              <a:solidFill>
                <a:srgbClr val="00589A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9" y="2884489"/>
            <a:ext cx="2076328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6" y="857768"/>
            <a:ext cx="2435813" cy="15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076" y="2387600"/>
            <a:ext cx="243581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Genghis Khan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65500" y="3628354"/>
            <a:ext cx="5003086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“</a:t>
            </a:r>
            <a:r>
              <a:rPr lang="en-IN" sz="3600" b="1" dirty="0">
                <a:solidFill>
                  <a:schemeClr val="bg1"/>
                </a:solidFill>
              </a:rPr>
              <a:t>Take away everything, but leave me my organization and I will be back on top in 10 years.”</a:t>
            </a:r>
            <a:endParaRPr lang="en-IN" sz="3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" y="3593478"/>
            <a:ext cx="1901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7" y="844787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93" y="604707"/>
            <a:ext cx="4406900" cy="27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4"/>
          <p:cNvSpPr>
            <a:spLocks noGrp="1"/>
          </p:cNvSpPr>
          <p:nvPr/>
        </p:nvSpPr>
        <p:spPr>
          <a:xfrm>
            <a:off x="6184900" y="6017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1930-F5CC-4285-A780-F722F3E05A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1450</Words>
  <Application>Microsoft Office PowerPoint</Application>
  <PresentationFormat>On-screen Show (4:3)</PresentationFormat>
  <Paragraphs>274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Psychology of Accomplishment </vt:lpstr>
      <vt:lpstr>Process of Accomplishment</vt:lpstr>
      <vt:lpstr>Human Energy is the Fuel for all Accomplishment </vt:lpstr>
      <vt:lpstr>Direction Converts Energy  into Force</vt:lpstr>
      <vt:lpstr>Organization Converts Force into Power for Action </vt:lpstr>
      <vt:lpstr>Organization Transforms Energy into Usable Power</vt:lpstr>
      <vt:lpstr>Organization channels and utilizes energy efficiently by differentiation of function </vt:lpstr>
      <vt:lpstr>PowerPoint Presentation</vt:lpstr>
      <vt:lpstr>PowerPoint Presentation</vt:lpstr>
      <vt:lpstr>Organization creates networks for interaction, interchange &amp; cooperation</vt:lpstr>
      <vt:lpstr>Organization Magnifies the Energy it Transmits by Integration </vt:lpstr>
      <vt:lpstr>Evolution of organization creates  Social Opportunity</vt:lpstr>
      <vt:lpstr>Organization supports growth and development of people</vt:lpstr>
      <vt:lpstr>SKILLS ARE ORGANIZATION OF ENERGY</vt:lpstr>
      <vt:lpstr>Attitudes are organizations of psychological energy</vt:lpstr>
      <vt:lpstr>Organizations internalize skills &amp; attitudes</vt:lpstr>
      <vt:lpstr>Culture expresses energy as social skills &amp; attitudes </vt:lpstr>
      <vt:lpstr>Organization converts Force into Power</vt:lpstr>
      <vt:lpstr>PowerPoint Presentation</vt:lpstr>
      <vt:lpstr>Washington’s Personality  </vt:lpstr>
      <vt:lpstr>Washington’s Accomplishment </vt:lpstr>
      <vt:lpstr>His Opponent’s Assessment</vt:lpstr>
      <vt:lpstr>Cycle of Individual and Social Development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of Accomplishment – GJ4</dc:title>
  <dc:creator>Garry Jacobs</dc:creator>
  <cp:lastModifiedBy>Ranganayaki Somaskandan</cp:lastModifiedBy>
  <cp:revision>56</cp:revision>
  <dcterms:created xsi:type="dcterms:W3CDTF">2014-08-16T13:44:17Z</dcterms:created>
  <dcterms:modified xsi:type="dcterms:W3CDTF">2014-09-08T12:46:02Z</dcterms:modified>
</cp:coreProperties>
</file>