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256" r:id="rId2"/>
    <p:sldId id="432" r:id="rId3"/>
    <p:sldId id="456" r:id="rId4"/>
    <p:sldId id="467" r:id="rId5"/>
    <p:sldId id="469" r:id="rId6"/>
    <p:sldId id="471" r:id="rId7"/>
    <p:sldId id="468" r:id="rId8"/>
    <p:sldId id="457" r:id="rId9"/>
    <p:sldId id="452" r:id="rId10"/>
    <p:sldId id="458" r:id="rId11"/>
    <p:sldId id="462" r:id="rId12"/>
    <p:sldId id="460" r:id="rId13"/>
    <p:sldId id="463" r:id="rId14"/>
    <p:sldId id="464" r:id="rId15"/>
    <p:sldId id="466" r:id="rId16"/>
    <p:sldId id="465" r:id="rId17"/>
    <p:sldId id="433" r:id="rId18"/>
    <p:sldId id="369" r:id="rId19"/>
    <p:sldId id="415" r:id="rId20"/>
    <p:sldId id="370" r:id="rId21"/>
    <p:sldId id="371" r:id="rId22"/>
    <p:sldId id="451" r:id="rId23"/>
    <p:sldId id="416" r:id="rId24"/>
    <p:sldId id="420" r:id="rId25"/>
    <p:sldId id="422" r:id="rId26"/>
    <p:sldId id="379" r:id="rId27"/>
    <p:sldId id="385" r:id="rId28"/>
    <p:sldId id="386" r:id="rId29"/>
    <p:sldId id="428" r:id="rId30"/>
    <p:sldId id="443" r:id="rId31"/>
    <p:sldId id="404" r:id="rId32"/>
    <p:sldId id="449" r:id="rId33"/>
    <p:sldId id="438" r:id="rId34"/>
    <p:sldId id="472" r:id="rId35"/>
    <p:sldId id="436" r:id="rId36"/>
    <p:sldId id="445" r:id="rId37"/>
  </p:sldIdLst>
  <p:sldSz cx="9906000" cy="6858000" type="A4"/>
  <p:notesSz cx="6669088" cy="9820275"/>
  <p:defaultTextStyle>
    <a:defPPr>
      <a:defRPr lang="en-US"/>
    </a:defPPr>
    <a:lvl1pPr algn="just"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just"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just"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just"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just"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84AE"/>
    <a:srgbClr val="7769C9"/>
    <a:srgbClr val="656ACD"/>
    <a:srgbClr val="006600"/>
    <a:srgbClr val="CC0000"/>
    <a:srgbClr val="3399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2308" autoAdjust="0"/>
  </p:normalViewPr>
  <p:slideViewPr>
    <p:cSldViewPr snapToGrid="0">
      <p:cViewPr>
        <p:scale>
          <a:sx n="79" d="100"/>
          <a:sy n="79" d="100"/>
        </p:scale>
        <p:origin x="-1566" y="4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1026"/>
          <p:cNvSpPr>
            <a:spLocks noGrp="1" noChangeArrowheads="1"/>
          </p:cNvSpPr>
          <p:nvPr>
            <p:ph type="hdr" sz="quarter"/>
          </p:nvPr>
        </p:nvSpPr>
        <p:spPr bwMode="auto">
          <a:xfrm>
            <a:off x="0" y="0"/>
            <a:ext cx="287655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it-IT"/>
          </a:p>
        </p:txBody>
      </p:sp>
      <p:sp>
        <p:nvSpPr>
          <p:cNvPr id="131075" name="Rectangle 1027"/>
          <p:cNvSpPr>
            <a:spLocks noGrp="1" noChangeArrowheads="1"/>
          </p:cNvSpPr>
          <p:nvPr>
            <p:ph type="dt" sz="quarter" idx="1"/>
          </p:nvPr>
        </p:nvSpPr>
        <p:spPr bwMode="auto">
          <a:xfrm>
            <a:off x="3762375" y="0"/>
            <a:ext cx="2878138"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it-IT"/>
          </a:p>
        </p:txBody>
      </p:sp>
      <p:sp>
        <p:nvSpPr>
          <p:cNvPr id="131076" name="Rectangle 1028"/>
          <p:cNvSpPr>
            <a:spLocks noGrp="1" noChangeArrowheads="1"/>
          </p:cNvSpPr>
          <p:nvPr>
            <p:ph type="ftr" sz="quarter" idx="2"/>
          </p:nvPr>
        </p:nvSpPr>
        <p:spPr bwMode="auto">
          <a:xfrm>
            <a:off x="0" y="9331325"/>
            <a:ext cx="2876550" cy="466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it-IT"/>
          </a:p>
        </p:txBody>
      </p:sp>
      <p:sp>
        <p:nvSpPr>
          <p:cNvPr id="131077" name="Rectangle 1029"/>
          <p:cNvSpPr>
            <a:spLocks noGrp="1" noChangeArrowheads="1"/>
          </p:cNvSpPr>
          <p:nvPr>
            <p:ph type="sldNum" sz="quarter" idx="3"/>
          </p:nvPr>
        </p:nvSpPr>
        <p:spPr bwMode="auto">
          <a:xfrm>
            <a:off x="3762375" y="9331325"/>
            <a:ext cx="2878138" cy="466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7F4BF9E7-3AC1-479C-9057-5E371259D784}" type="slidenum">
              <a:rPr lang="it-IT"/>
              <a:pPr>
                <a:defRPr/>
              </a:pPr>
              <a:t>‹#›</a:t>
            </a:fld>
            <a:endParaRPr lang="it-IT"/>
          </a:p>
        </p:txBody>
      </p:sp>
    </p:spTree>
    <p:extLst>
      <p:ext uri="{BB962C8B-B14F-4D97-AF65-F5344CB8AC3E}">
        <p14:creationId xmlns:p14="http://schemas.microsoft.com/office/powerpoint/2010/main" val="102638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xfrm>
            <a:off x="0" y="0"/>
            <a:ext cx="28892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it-IT"/>
          </a:p>
        </p:txBody>
      </p:sp>
      <p:sp>
        <p:nvSpPr>
          <p:cNvPr id="171011" name="Rectangle 3"/>
          <p:cNvSpPr>
            <a:spLocks noGrp="1" noChangeArrowheads="1"/>
          </p:cNvSpPr>
          <p:nvPr>
            <p:ph type="dt" idx="1"/>
          </p:nvPr>
        </p:nvSpPr>
        <p:spPr bwMode="auto">
          <a:xfrm>
            <a:off x="3778250" y="0"/>
            <a:ext cx="28892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it-IT"/>
          </a:p>
        </p:txBody>
      </p:sp>
      <p:sp>
        <p:nvSpPr>
          <p:cNvPr id="38916" name="Rectangle 4"/>
          <p:cNvSpPr>
            <a:spLocks noRot="1" noChangeArrowheads="1" noTextEdit="1"/>
          </p:cNvSpPr>
          <p:nvPr>
            <p:ph type="sldImg" idx="2"/>
          </p:nvPr>
        </p:nvSpPr>
        <p:spPr bwMode="auto">
          <a:xfrm>
            <a:off x="676275" y="736600"/>
            <a:ext cx="5319713" cy="368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3" name="Rectangle 5"/>
          <p:cNvSpPr>
            <a:spLocks noGrp="1" noChangeArrowheads="1"/>
          </p:cNvSpPr>
          <p:nvPr>
            <p:ph type="body" sz="quarter" idx="3"/>
          </p:nvPr>
        </p:nvSpPr>
        <p:spPr bwMode="auto">
          <a:xfrm>
            <a:off x="666750" y="4664075"/>
            <a:ext cx="5335588"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71014" name="Rectangle 6"/>
          <p:cNvSpPr>
            <a:spLocks noGrp="1" noChangeArrowheads="1"/>
          </p:cNvSpPr>
          <p:nvPr>
            <p:ph type="ftr" sz="quarter" idx="4"/>
          </p:nvPr>
        </p:nvSpPr>
        <p:spPr bwMode="auto">
          <a:xfrm>
            <a:off x="0" y="9328150"/>
            <a:ext cx="2889250"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it-IT"/>
          </a:p>
        </p:txBody>
      </p:sp>
      <p:sp>
        <p:nvSpPr>
          <p:cNvPr id="171015" name="Rectangle 7"/>
          <p:cNvSpPr>
            <a:spLocks noGrp="1" noChangeArrowheads="1"/>
          </p:cNvSpPr>
          <p:nvPr>
            <p:ph type="sldNum" sz="quarter" idx="5"/>
          </p:nvPr>
        </p:nvSpPr>
        <p:spPr bwMode="auto">
          <a:xfrm>
            <a:off x="3778250" y="9328150"/>
            <a:ext cx="2889250"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AC3370B1-190B-44AF-83F5-C6B344378817}" type="slidenum">
              <a:rPr lang="it-IT"/>
              <a:pPr>
                <a:defRPr/>
              </a:pPr>
              <a:t>‹#›</a:t>
            </a:fld>
            <a:endParaRPr lang="it-IT"/>
          </a:p>
        </p:txBody>
      </p:sp>
    </p:spTree>
    <p:extLst>
      <p:ext uri="{BB962C8B-B14F-4D97-AF65-F5344CB8AC3E}">
        <p14:creationId xmlns:p14="http://schemas.microsoft.com/office/powerpoint/2010/main" val="21119678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fld id="{822419A6-339C-410B-A6EB-F0B58DB5AB91}" type="slidenum">
              <a:rPr lang="it-IT" altLang="en-US" sz="1200" b="0" smtClean="0"/>
              <a:pPr/>
              <a:t>1</a:t>
            </a:fld>
            <a:endParaRPr lang="it-IT" altLang="en-US" sz="1200" b="0" smtClean="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778250" y="9328150"/>
            <a:ext cx="28892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pPr algn="r"/>
            <a:fld id="{5C389652-7BB0-4894-A509-157583AB4F1C}" type="slidenum">
              <a:rPr lang="it-IT" altLang="en-US" sz="1200" b="0"/>
              <a:pPr algn="r"/>
              <a:t>11</a:t>
            </a:fld>
            <a:endParaRPr lang="it-IT" altLang="en-US" sz="1200" b="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778250" y="9328150"/>
            <a:ext cx="28892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pPr algn="r"/>
            <a:fld id="{14C180D4-8C86-4B86-BB3F-843D0F680113}" type="slidenum">
              <a:rPr lang="it-IT" altLang="en-US" sz="1200" b="0"/>
              <a:pPr algn="r"/>
              <a:t>12</a:t>
            </a:fld>
            <a:endParaRPr lang="it-IT" altLang="en-US" sz="1200" b="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778250" y="9328150"/>
            <a:ext cx="28892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pPr algn="r"/>
            <a:fld id="{E862619A-34F9-4833-B93B-F0B472423BA8}" type="slidenum">
              <a:rPr lang="it-IT" altLang="en-US" sz="1200" b="0"/>
              <a:pPr algn="r"/>
              <a:t>13</a:t>
            </a:fld>
            <a:endParaRPr lang="it-IT" altLang="en-US" sz="1200" b="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778250" y="9328150"/>
            <a:ext cx="28892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pPr algn="r"/>
            <a:fld id="{8F160E66-C4A3-4A84-88E0-D96EFE6CE0FC}" type="slidenum">
              <a:rPr lang="it-IT" altLang="en-US" sz="1200" b="0"/>
              <a:pPr algn="r"/>
              <a:t>14</a:t>
            </a:fld>
            <a:endParaRPr lang="it-IT" altLang="en-US" sz="1200" b="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778250" y="9328150"/>
            <a:ext cx="28892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pPr algn="r"/>
            <a:fld id="{52A25303-8BF3-4307-BB26-DF8E38724451}" type="slidenum">
              <a:rPr lang="it-IT" altLang="en-US" sz="1200" b="0"/>
              <a:pPr algn="r"/>
              <a:t>15</a:t>
            </a:fld>
            <a:endParaRPr lang="it-IT" altLang="en-US" sz="1200" b="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778250" y="9328150"/>
            <a:ext cx="28892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pPr algn="r"/>
            <a:fld id="{BF66A576-3CC4-49A9-9B91-6A245D455118}" type="slidenum">
              <a:rPr lang="it-IT" altLang="en-US" sz="1200" b="0"/>
              <a:pPr algn="r"/>
              <a:t>16</a:t>
            </a:fld>
            <a:endParaRPr lang="it-IT" altLang="en-US" sz="1200" b="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fld id="{756200EA-09AB-4DBA-87BD-A6464A7909FB}" type="slidenum">
              <a:rPr lang="it-IT" altLang="en-US" sz="1200" b="0" smtClean="0"/>
              <a:pPr/>
              <a:t>17</a:t>
            </a:fld>
            <a:endParaRPr lang="it-IT" altLang="en-US" sz="1200" b="0"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fld id="{0B9B1C93-2437-4FFF-8128-848B9CDBDC76}" type="slidenum">
              <a:rPr lang="it-IT" altLang="en-US" sz="1200" b="0" smtClean="0"/>
              <a:pPr/>
              <a:t>18</a:t>
            </a:fld>
            <a:endParaRPr lang="it-IT" altLang="en-US" sz="1200" b="0"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fld id="{7050F1F5-3ED9-4A23-A915-C11C2F677F99}" type="slidenum">
              <a:rPr lang="it-IT" altLang="en-US" sz="1200" b="0" smtClean="0"/>
              <a:pPr/>
              <a:t>19</a:t>
            </a:fld>
            <a:endParaRPr lang="it-IT" altLang="en-US" sz="1200" b="0"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fld id="{7DDE76F0-413C-4263-99B1-ED59DA7A350A}" type="slidenum">
              <a:rPr lang="it-IT" altLang="en-US" sz="1200" b="0" smtClean="0"/>
              <a:pPr/>
              <a:t>20</a:t>
            </a:fld>
            <a:endParaRPr lang="it-IT" altLang="en-US" sz="1200" b="0"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fld id="{A1A1ED3C-34FA-48D5-B5DC-EC89A4577465}" type="slidenum">
              <a:rPr lang="it-IT" altLang="en-US" sz="1200" b="0" smtClean="0"/>
              <a:pPr/>
              <a:t>2</a:t>
            </a:fld>
            <a:endParaRPr lang="it-IT" altLang="en-US" sz="1200" b="0"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fld id="{7717B379-B005-4A95-8D0B-AD67DDEA17B8}" type="slidenum">
              <a:rPr lang="it-IT" altLang="en-US" sz="1200" b="0" smtClean="0"/>
              <a:pPr/>
              <a:t>21</a:t>
            </a:fld>
            <a:endParaRPr lang="it-IT" altLang="en-US" sz="1200" b="0"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778250" y="9328150"/>
            <a:ext cx="28892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pPr algn="r"/>
            <a:fld id="{59CEA94C-1E5B-42C6-851D-F77366D764F1}" type="slidenum">
              <a:rPr lang="it-IT" altLang="en-US" sz="1200" b="0"/>
              <a:pPr algn="r"/>
              <a:t>22</a:t>
            </a:fld>
            <a:endParaRPr lang="it-IT" altLang="en-US" sz="1200" b="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fld id="{7BBA90E4-82CC-4760-AD1C-71556B9C349C}" type="slidenum">
              <a:rPr lang="it-IT" altLang="en-US" sz="1200" b="0" smtClean="0"/>
              <a:pPr/>
              <a:t>23</a:t>
            </a:fld>
            <a:endParaRPr lang="it-IT" altLang="en-US" sz="1200" b="0"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fld id="{E77516B9-F0E1-4542-AA2A-D25D18683BFA}" type="slidenum">
              <a:rPr lang="it-IT" altLang="en-US" sz="1200" b="0" smtClean="0"/>
              <a:pPr/>
              <a:t>24</a:t>
            </a:fld>
            <a:endParaRPr lang="it-IT" altLang="en-US" sz="1200" b="0"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fld id="{DFE101B6-CA1F-462E-BCF2-B89B606C3B6A}" type="slidenum">
              <a:rPr lang="it-IT" altLang="en-US" sz="1200" b="0" smtClean="0"/>
              <a:pPr/>
              <a:t>25</a:t>
            </a:fld>
            <a:endParaRPr lang="it-IT" altLang="en-US" sz="1200" b="0"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fld id="{E18E2588-561A-4E84-A05E-79E3C45D29EC}" type="slidenum">
              <a:rPr lang="it-IT" altLang="en-US" sz="1200" b="0" smtClean="0"/>
              <a:pPr/>
              <a:t>26</a:t>
            </a:fld>
            <a:endParaRPr lang="it-IT" altLang="en-US" sz="1200" b="0"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fld id="{FF6E6794-B54B-49AF-8612-867DF34EAC65}" type="slidenum">
              <a:rPr lang="it-IT" altLang="en-US" sz="1200" b="0" smtClean="0"/>
              <a:pPr/>
              <a:t>27</a:t>
            </a:fld>
            <a:endParaRPr lang="it-IT" altLang="en-US" sz="1200" b="0"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fld id="{C56AA5F2-D0B2-40AC-995D-9BDC21BEA078}" type="slidenum">
              <a:rPr lang="it-IT" altLang="en-US" sz="1200" b="0" smtClean="0"/>
              <a:pPr/>
              <a:t>28</a:t>
            </a:fld>
            <a:endParaRPr lang="it-IT" altLang="en-US" sz="1200" b="0"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fld id="{DD05A669-0CB1-4BA9-84B3-B6D9E3F5C345}" type="slidenum">
              <a:rPr lang="it-IT" altLang="en-US" sz="1200" b="0" smtClean="0"/>
              <a:pPr/>
              <a:t>29</a:t>
            </a:fld>
            <a:endParaRPr lang="it-IT" altLang="en-US" sz="1200" b="0"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778250" y="9328150"/>
            <a:ext cx="28892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pPr algn="r"/>
            <a:fld id="{53FD5E62-7182-46BE-B8A1-2FC60D23F8A4}" type="slidenum">
              <a:rPr lang="it-IT" altLang="en-US" sz="1200" b="0"/>
              <a:pPr algn="r"/>
              <a:t>30</a:t>
            </a:fld>
            <a:endParaRPr lang="it-IT" altLang="en-US" sz="1200" b="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778250" y="9328150"/>
            <a:ext cx="28892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pPr algn="r"/>
            <a:fld id="{846340BD-FA6B-4A48-B828-6DBB6F2ADA15}" type="slidenum">
              <a:rPr lang="it-IT" altLang="en-US" sz="1200" b="0"/>
              <a:pPr algn="r"/>
              <a:t>3</a:t>
            </a:fld>
            <a:endParaRPr lang="it-IT" altLang="en-US" sz="1200" b="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fld id="{94C118D0-DCC7-48EF-8CBF-A58867C8EDA8}" type="slidenum">
              <a:rPr lang="it-IT" altLang="en-US" sz="1200" b="0" smtClean="0"/>
              <a:pPr/>
              <a:t>31</a:t>
            </a:fld>
            <a:endParaRPr lang="it-IT" altLang="en-US" sz="1200" b="0"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778250" y="9328150"/>
            <a:ext cx="28892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pPr algn="r"/>
            <a:fld id="{87425834-FB3B-4E0D-801C-A8E2417446A1}" type="slidenum">
              <a:rPr lang="it-IT" altLang="en-US" sz="1200" b="0"/>
              <a:pPr algn="r"/>
              <a:t>32</a:t>
            </a:fld>
            <a:endParaRPr lang="it-IT" altLang="en-US" sz="1200" b="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fld id="{B224B630-D55A-4FB6-A36B-65AC8901A844}" type="slidenum">
              <a:rPr lang="it-IT" altLang="en-US" sz="1200" b="0" smtClean="0"/>
              <a:pPr/>
              <a:t>33</a:t>
            </a:fld>
            <a:endParaRPr lang="it-IT" altLang="en-US" sz="1200" b="0"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778250" y="9328150"/>
            <a:ext cx="28892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pPr algn="r"/>
            <a:fld id="{A6126ABF-B512-421C-BACC-E97357A4CFEB}" type="slidenum">
              <a:rPr lang="it-IT" altLang="en-US" sz="1200" b="0"/>
              <a:pPr algn="r"/>
              <a:t>34</a:t>
            </a:fld>
            <a:endParaRPr lang="it-IT" altLang="en-US" sz="1200" b="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778250" y="9328150"/>
            <a:ext cx="28892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pPr algn="r"/>
            <a:fld id="{DCB452EE-C1E6-4C0A-9563-4BF41BECF29F}" type="slidenum">
              <a:rPr lang="it-IT" altLang="en-US" sz="1200" b="0"/>
              <a:pPr algn="r"/>
              <a:t>36</a:t>
            </a:fld>
            <a:endParaRPr lang="it-IT" altLang="en-US" sz="1200" b="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778250" y="9328150"/>
            <a:ext cx="28892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pPr algn="r"/>
            <a:fld id="{78014B52-8A7E-4355-954B-6100ACCD6426}" type="slidenum">
              <a:rPr lang="it-IT" altLang="en-US" sz="1200" b="0"/>
              <a:pPr algn="r"/>
              <a:t>4</a:t>
            </a:fld>
            <a:endParaRPr lang="it-IT" altLang="en-US" sz="1200" b="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778250" y="9328150"/>
            <a:ext cx="28892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pPr algn="r"/>
            <a:fld id="{42E14355-85A0-45DB-9A0F-ADD2B7C3CCAA}" type="slidenum">
              <a:rPr lang="it-IT" altLang="en-US" sz="1200" b="0"/>
              <a:pPr algn="r"/>
              <a:t>5</a:t>
            </a:fld>
            <a:endParaRPr lang="it-IT" altLang="en-US" sz="1200" b="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778250" y="9328150"/>
            <a:ext cx="28892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pPr algn="r"/>
            <a:fld id="{CC900C50-FEBE-456F-B7DB-874EA0DAD92D}" type="slidenum">
              <a:rPr lang="it-IT" altLang="en-US" sz="1200" b="0"/>
              <a:pPr algn="r"/>
              <a:t>7</a:t>
            </a:fld>
            <a:endParaRPr lang="it-IT" altLang="en-US" sz="1200" b="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778250" y="9328150"/>
            <a:ext cx="28892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pPr algn="r"/>
            <a:fld id="{6BF76964-AFEA-45E5-A193-42D8A0AC7D0A}" type="slidenum">
              <a:rPr lang="it-IT" altLang="en-US" sz="1200" b="0"/>
              <a:pPr algn="r"/>
              <a:t>8</a:t>
            </a:fld>
            <a:endParaRPr lang="it-IT" altLang="en-US" sz="1200" b="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778250" y="9328150"/>
            <a:ext cx="28892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pPr algn="r"/>
            <a:fld id="{9E9558B6-7D0B-4378-A107-AFC6154BFCC7}" type="slidenum">
              <a:rPr lang="it-IT" altLang="en-US" sz="1200" b="0"/>
              <a:pPr algn="r"/>
              <a:t>9</a:t>
            </a:fld>
            <a:endParaRPr lang="it-IT" altLang="en-US" sz="1200" b="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778250" y="9328150"/>
            <a:ext cx="28892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defRPr>
            </a:lvl9pPr>
          </a:lstStyle>
          <a:p>
            <a:pPr algn="r"/>
            <a:fld id="{C9328F4B-2B38-4117-9803-454D84CE8AFA}" type="slidenum">
              <a:rPr lang="it-IT" altLang="en-US" sz="1200" b="0"/>
              <a:pPr algn="r"/>
              <a:t>10</a:t>
            </a:fld>
            <a:endParaRPr lang="it-IT" altLang="en-US" sz="1200" b="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A3068EE-8F25-4C3C-93F0-7562FAD46D8E}" type="slidenum">
              <a:rPr lang="it-IT"/>
              <a:pPr>
                <a:defRPr/>
              </a:pPr>
              <a:t>‹#›</a:t>
            </a:fld>
            <a:endParaRPr lang="it-IT"/>
          </a:p>
        </p:txBody>
      </p:sp>
    </p:spTree>
    <p:extLst>
      <p:ext uri="{BB962C8B-B14F-4D97-AF65-F5344CB8AC3E}">
        <p14:creationId xmlns:p14="http://schemas.microsoft.com/office/powerpoint/2010/main" val="320608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45C0C5E-19CA-4E8B-B467-0FF81B4E3CE1}" type="slidenum">
              <a:rPr lang="it-IT"/>
              <a:pPr>
                <a:defRPr/>
              </a:pPr>
              <a:t>‹#›</a:t>
            </a:fld>
            <a:endParaRPr lang="it-IT"/>
          </a:p>
        </p:txBody>
      </p:sp>
    </p:spTree>
    <p:extLst>
      <p:ext uri="{BB962C8B-B14F-4D97-AF65-F5344CB8AC3E}">
        <p14:creationId xmlns:p14="http://schemas.microsoft.com/office/powerpoint/2010/main" val="164877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6" y="609600"/>
            <a:ext cx="2105025"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2952" y="609600"/>
            <a:ext cx="6162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D2607A2-A054-4448-A5EE-386832C8B340}" type="slidenum">
              <a:rPr lang="it-IT"/>
              <a:pPr>
                <a:defRPr/>
              </a:pPr>
              <a:t>‹#›</a:t>
            </a:fld>
            <a:endParaRPr lang="it-IT"/>
          </a:p>
        </p:txBody>
      </p:sp>
    </p:spTree>
    <p:extLst>
      <p:ext uri="{BB962C8B-B14F-4D97-AF65-F5344CB8AC3E}">
        <p14:creationId xmlns:p14="http://schemas.microsoft.com/office/powerpoint/2010/main" val="363318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7D1B5F4-3805-4FF5-90B2-FCA16AB5754B}" type="slidenum">
              <a:rPr lang="it-IT"/>
              <a:pPr>
                <a:defRPr/>
              </a:pPr>
              <a:t>‹#›</a:t>
            </a:fld>
            <a:endParaRPr lang="it-IT"/>
          </a:p>
        </p:txBody>
      </p:sp>
    </p:spTree>
    <p:extLst>
      <p:ext uri="{BB962C8B-B14F-4D97-AF65-F5344CB8AC3E}">
        <p14:creationId xmlns:p14="http://schemas.microsoft.com/office/powerpoint/2010/main" val="190698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4"/>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B64FF0D-4D28-4EBB-B357-4AC12D4D5FD7}" type="slidenum">
              <a:rPr lang="it-IT"/>
              <a:pPr>
                <a:defRPr/>
              </a:pPr>
              <a:t>‹#›</a:t>
            </a:fld>
            <a:endParaRPr lang="it-IT"/>
          </a:p>
        </p:txBody>
      </p:sp>
    </p:spTree>
    <p:extLst>
      <p:ext uri="{BB962C8B-B14F-4D97-AF65-F5344CB8AC3E}">
        <p14:creationId xmlns:p14="http://schemas.microsoft.com/office/powerpoint/2010/main" val="145869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3A96611-4621-4031-A771-085F5BCD1D07}" type="slidenum">
              <a:rPr lang="it-IT"/>
              <a:pPr>
                <a:defRPr/>
              </a:pPr>
              <a:t>‹#›</a:t>
            </a:fld>
            <a:endParaRPr lang="it-IT"/>
          </a:p>
        </p:txBody>
      </p:sp>
    </p:spTree>
    <p:extLst>
      <p:ext uri="{BB962C8B-B14F-4D97-AF65-F5344CB8AC3E}">
        <p14:creationId xmlns:p14="http://schemas.microsoft.com/office/powerpoint/2010/main" val="313475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1"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58892217-BB05-4347-9440-2511BFD6FBFC}" type="slidenum">
              <a:rPr lang="it-IT"/>
              <a:pPr>
                <a:defRPr/>
              </a:pPr>
              <a:t>‹#›</a:t>
            </a:fld>
            <a:endParaRPr lang="it-IT"/>
          </a:p>
        </p:txBody>
      </p:sp>
    </p:spTree>
    <p:extLst>
      <p:ext uri="{BB962C8B-B14F-4D97-AF65-F5344CB8AC3E}">
        <p14:creationId xmlns:p14="http://schemas.microsoft.com/office/powerpoint/2010/main" val="271256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1DE48F79-D9F8-4DF3-A41A-39158A1192A0}" type="slidenum">
              <a:rPr lang="it-IT"/>
              <a:pPr>
                <a:defRPr/>
              </a:pPr>
              <a:t>‹#›</a:t>
            </a:fld>
            <a:endParaRPr lang="it-IT"/>
          </a:p>
        </p:txBody>
      </p:sp>
    </p:spTree>
    <p:extLst>
      <p:ext uri="{BB962C8B-B14F-4D97-AF65-F5344CB8AC3E}">
        <p14:creationId xmlns:p14="http://schemas.microsoft.com/office/powerpoint/2010/main" val="82031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762DB884-540E-4878-8CDA-4D725255E9DE}" type="slidenum">
              <a:rPr lang="it-IT"/>
              <a:pPr>
                <a:defRPr/>
              </a:pPr>
              <a:t>‹#›</a:t>
            </a:fld>
            <a:endParaRPr lang="it-IT"/>
          </a:p>
        </p:txBody>
      </p:sp>
    </p:spTree>
    <p:extLst>
      <p:ext uri="{BB962C8B-B14F-4D97-AF65-F5344CB8AC3E}">
        <p14:creationId xmlns:p14="http://schemas.microsoft.com/office/powerpoint/2010/main" val="52081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1"/>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0890800-6322-476C-9949-C593D8C2DDD8}" type="slidenum">
              <a:rPr lang="it-IT"/>
              <a:pPr>
                <a:defRPr/>
              </a:pPr>
              <a:t>‹#›</a:t>
            </a:fld>
            <a:endParaRPr lang="it-IT"/>
          </a:p>
        </p:txBody>
      </p:sp>
    </p:spTree>
    <p:extLst>
      <p:ext uri="{BB962C8B-B14F-4D97-AF65-F5344CB8AC3E}">
        <p14:creationId xmlns:p14="http://schemas.microsoft.com/office/powerpoint/2010/main" val="3104955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2"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2"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2"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139399E-E181-47C4-AE8F-0D92D53BC453}" type="slidenum">
              <a:rPr lang="it-IT"/>
              <a:pPr>
                <a:defRPr/>
              </a:pPr>
              <a:t>‹#›</a:t>
            </a:fld>
            <a:endParaRPr lang="it-IT"/>
          </a:p>
        </p:txBody>
      </p:sp>
    </p:spTree>
    <p:extLst>
      <p:ext uri="{BB962C8B-B14F-4D97-AF65-F5344CB8AC3E}">
        <p14:creationId xmlns:p14="http://schemas.microsoft.com/office/powerpoint/2010/main" val="395928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Fare clic per modificare lo stile del titolo dello schema</a:t>
            </a:r>
          </a:p>
        </p:txBody>
      </p:sp>
      <p:sp>
        <p:nvSpPr>
          <p:cNvPr id="1027" name="Rectangle 3"/>
          <p:cNvSpPr>
            <a:spLocks noGrp="1" noChangeArrowheads="1"/>
          </p:cNvSpPr>
          <p:nvPr>
            <p:ph type="body" idx="1"/>
          </p:nvPr>
        </p:nvSpPr>
        <p:spPr bwMode="auto">
          <a:xfrm>
            <a:off x="742950" y="1981200"/>
            <a:ext cx="8420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Fare clic per modificare gli stili del testo dello schema</a:t>
            </a:r>
          </a:p>
          <a:p>
            <a:pPr lvl="1"/>
            <a:r>
              <a:rPr lang="en-US" altLang="en-US" smtClean="0"/>
              <a:t>Secondo livello</a:t>
            </a:r>
          </a:p>
          <a:p>
            <a:pPr lvl="2"/>
            <a:r>
              <a:rPr lang="en-US" altLang="en-US" smtClean="0"/>
              <a:t>Terzo livello</a:t>
            </a:r>
          </a:p>
          <a:p>
            <a:pPr lvl="3"/>
            <a:r>
              <a:rPr lang="en-US" altLang="en-US" smtClean="0"/>
              <a:t>Quarto livello</a:t>
            </a:r>
          </a:p>
          <a:p>
            <a:pPr lvl="4"/>
            <a:r>
              <a:rPr lang="en-US" altLang="en-US" smtClean="0"/>
              <a:t>Quinto livello</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a:defRPr/>
            </a:pPr>
            <a:endParaRPr lang="it-IT"/>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it-IT"/>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D420E33D-7235-4E84-9FE7-9EF1ED216642}"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img3.wikia.nocookie.net/__cb20140620160743/creepypastaitalia/it/images/d/d6/Frustate_ad_uno_schiavo_incatenato.gi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25" descr="300px-CompassRose16"/>
          <p:cNvPicPr>
            <a:picLocks noChangeAspect="1" noChangeArrowheads="1"/>
          </p:cNvPicPr>
          <p:nvPr/>
        </p:nvPicPr>
        <p:blipFill>
          <a:blip r:embed="rId3">
            <a:lum bright="30000" contrast="6000"/>
            <a:grayscl/>
            <a:extLst>
              <a:ext uri="{28A0092B-C50C-407E-A947-70E740481C1C}">
                <a14:useLocalDpi xmlns:a14="http://schemas.microsoft.com/office/drawing/2010/main" val="0"/>
              </a:ext>
            </a:extLst>
          </a:blip>
          <a:srcRect/>
          <a:stretch>
            <a:fillRect/>
          </a:stretch>
        </p:blipFill>
        <p:spPr bwMode="auto">
          <a:xfrm>
            <a:off x="3333750" y="1773238"/>
            <a:ext cx="3173413"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9"/>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2" name="Rectangle 48"/>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3" name="Text Box 51"/>
          <p:cNvSpPr txBox="1">
            <a:spLocks noChangeArrowheads="1"/>
          </p:cNvSpPr>
          <p:nvPr/>
        </p:nvSpPr>
        <p:spPr bwMode="auto">
          <a:xfrm>
            <a:off x="358775" y="622300"/>
            <a:ext cx="9185275"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it-IT" altLang="en-US" sz="5400">
                <a:solidFill>
                  <a:srgbClr val="CC0000"/>
                </a:solidFill>
              </a:rPr>
              <a:t>Power: uses and abuses</a:t>
            </a:r>
          </a:p>
          <a:p>
            <a:pPr algn="ctr">
              <a:spcBef>
                <a:spcPct val="50000"/>
              </a:spcBef>
              <a:buFontTx/>
              <a:buNone/>
            </a:pPr>
            <a:endParaRPr lang="it-IT" altLang="en-US" sz="5400"/>
          </a:p>
          <a:p>
            <a:pPr algn="ctr">
              <a:spcBef>
                <a:spcPct val="50000"/>
              </a:spcBef>
              <a:buFontTx/>
              <a:buNone/>
            </a:pPr>
            <a:endParaRPr lang="it-IT" altLang="en-US" sz="1200"/>
          </a:p>
          <a:p>
            <a:pPr algn="ctr">
              <a:spcBef>
                <a:spcPct val="50000"/>
              </a:spcBef>
              <a:buFontTx/>
              <a:buNone/>
            </a:pPr>
            <a:endParaRPr lang="it-IT" altLang="en-US" sz="1200"/>
          </a:p>
          <a:p>
            <a:pPr algn="ctr">
              <a:spcBef>
                <a:spcPct val="50000"/>
              </a:spcBef>
              <a:buFontTx/>
              <a:buNone/>
            </a:pPr>
            <a:endParaRPr lang="it-IT" altLang="en-US" sz="1200"/>
          </a:p>
          <a:p>
            <a:pPr algn="ctr">
              <a:spcBef>
                <a:spcPct val="50000"/>
              </a:spcBef>
              <a:buFontTx/>
              <a:buNone/>
            </a:pPr>
            <a:endParaRPr lang="it-IT" altLang="en-US" sz="1200"/>
          </a:p>
          <a:p>
            <a:pPr algn="ctr">
              <a:spcBef>
                <a:spcPct val="50000"/>
              </a:spcBef>
              <a:buFontTx/>
              <a:buNone/>
            </a:pPr>
            <a:endParaRPr lang="it-IT" altLang="en-US" sz="1000"/>
          </a:p>
          <a:p>
            <a:pPr algn="ctr">
              <a:spcBef>
                <a:spcPct val="0"/>
              </a:spcBef>
              <a:buFontTx/>
              <a:buNone/>
            </a:pPr>
            <a:r>
              <a:rPr lang="it-IT" altLang="en-US" sz="2800"/>
              <a:t>Alberto Zucconi</a:t>
            </a:r>
            <a:r>
              <a:rPr lang="it-IT" altLang="en-US" sz="3600">
                <a:solidFill>
                  <a:schemeClr val="accent2"/>
                </a:solidFill>
              </a:rPr>
              <a:t/>
            </a:r>
            <a:br>
              <a:rPr lang="it-IT" altLang="en-US" sz="3600">
                <a:solidFill>
                  <a:schemeClr val="accent2"/>
                </a:solidFill>
              </a:rPr>
            </a:br>
            <a:r>
              <a:rPr lang="it-IT" altLang="en-US" sz="2800">
                <a:solidFill>
                  <a:schemeClr val="accent2"/>
                </a:solidFill>
              </a:rPr>
              <a:t>World Academy of Art and Science (WAAS)</a:t>
            </a:r>
          </a:p>
          <a:p>
            <a:pPr algn="ctr">
              <a:spcBef>
                <a:spcPct val="0"/>
              </a:spcBef>
              <a:buFontTx/>
              <a:buNone/>
            </a:pPr>
            <a:r>
              <a:rPr lang="it-IT" altLang="en-US" sz="2800">
                <a:solidFill>
                  <a:schemeClr val="accent2"/>
                </a:solidFill>
              </a:rPr>
              <a:t>World University Consortium (WUC)</a:t>
            </a:r>
          </a:p>
          <a:p>
            <a:pPr algn="ctr">
              <a:spcBef>
                <a:spcPct val="0"/>
              </a:spcBef>
              <a:buFontTx/>
              <a:buNone/>
            </a:pPr>
            <a:r>
              <a:rPr lang="en-GB" altLang="en-US" sz="2800">
                <a:solidFill>
                  <a:schemeClr val="accent2"/>
                </a:solidFill>
              </a:rPr>
              <a:t>Istituto dell’Approccio Centrato sulla Persona (IACP) </a:t>
            </a:r>
          </a:p>
          <a:p>
            <a:pPr algn="ctr">
              <a:spcBef>
                <a:spcPct val="0"/>
              </a:spcBef>
              <a:buFontTx/>
              <a:buNone/>
            </a:pPr>
            <a:r>
              <a:rPr lang="en-GB" altLang="en-US" sz="2800"/>
              <a:t>IUC</a:t>
            </a:r>
            <a:r>
              <a:rPr lang="en-GB" altLang="en-US" sz="2800">
                <a:solidFill>
                  <a:schemeClr val="accent2"/>
                </a:solidFill>
              </a:rPr>
              <a:t> </a:t>
            </a:r>
            <a:r>
              <a:rPr lang="it-IT" altLang="en-US" sz="2800"/>
              <a:t>August 29, 2014 Dubrovnik</a:t>
            </a:r>
            <a:endParaRPr lang="en-GB" altLang="en-US" sz="2800">
              <a:solidFill>
                <a:schemeClr val="accent2"/>
              </a:solidFill>
            </a:endParaRPr>
          </a:p>
          <a:p>
            <a:pPr algn="ctr">
              <a:spcBef>
                <a:spcPct val="0"/>
              </a:spcBef>
              <a:buFontTx/>
              <a:buNone/>
            </a:pPr>
            <a:endParaRPr lang="it-IT" altLang="en-US"/>
          </a:p>
        </p:txBody>
      </p:sp>
      <p:grpSp>
        <p:nvGrpSpPr>
          <p:cNvPr id="2054" name="Group 90"/>
          <p:cNvGrpSpPr>
            <a:grpSpLocks/>
          </p:cNvGrpSpPr>
          <p:nvPr/>
        </p:nvGrpSpPr>
        <p:grpSpPr bwMode="auto">
          <a:xfrm>
            <a:off x="306388" y="6238875"/>
            <a:ext cx="854075" cy="344488"/>
            <a:chOff x="193" y="3930"/>
            <a:chExt cx="538" cy="217"/>
          </a:xfrm>
        </p:grpSpPr>
        <p:sp>
          <p:nvSpPr>
            <p:cNvPr id="2091" name="Freeform 5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2092" name="Oval 5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93" name="Rectangle 59"/>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94" name="Rectangle 60"/>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95" name="Oval 61"/>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96" name="Rectangle 62"/>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97" name="Rectangle 63"/>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98" name="Oval 64"/>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99" name="Rectangle 65"/>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00" name="Oval 66"/>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01" name="Rectangle 67"/>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02" name="Rectangle 68"/>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03" name="Rectangle 69"/>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04" name="Rectangle 70"/>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05" name="Oval 71"/>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06" name="Rectangle 72"/>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07" name="Oval 73"/>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08" name="Oval 74"/>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09" name="Freeform 75"/>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2110" name="Oval 76"/>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11" name="Rectangle 77"/>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12" name="Freeform 78"/>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2113" name="Oval 79"/>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14" name="Rectangle 80"/>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15" name="Oval 81"/>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16" name="Rectangle 82"/>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17" name="Rectangle 83"/>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18" name="Oval 84"/>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19" name="Rectangle 85"/>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20" name="Rectangle 86"/>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21" name="Rectangle 87"/>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2055" name="Rectangle 88"/>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2056" name="Rectangle 89"/>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2057" name="Group 91"/>
          <p:cNvGrpSpPr>
            <a:grpSpLocks/>
          </p:cNvGrpSpPr>
          <p:nvPr/>
        </p:nvGrpSpPr>
        <p:grpSpPr bwMode="auto">
          <a:xfrm>
            <a:off x="306388" y="6238875"/>
            <a:ext cx="2546350" cy="344488"/>
            <a:chOff x="193" y="3930"/>
            <a:chExt cx="1604" cy="217"/>
          </a:xfrm>
        </p:grpSpPr>
        <p:sp>
          <p:nvSpPr>
            <p:cNvPr id="2058" name="Rectangle 92"/>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2059" name="Group 93"/>
            <p:cNvGrpSpPr>
              <a:grpSpLocks/>
            </p:cNvGrpSpPr>
            <p:nvPr/>
          </p:nvGrpSpPr>
          <p:grpSpPr bwMode="auto">
            <a:xfrm>
              <a:off x="193" y="3930"/>
              <a:ext cx="538" cy="217"/>
              <a:chOff x="193" y="3930"/>
              <a:chExt cx="538" cy="217"/>
            </a:xfrm>
          </p:grpSpPr>
          <p:sp>
            <p:nvSpPr>
              <p:cNvPr id="2060" name="Freeform 94"/>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2061" name="Oval 95"/>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62" name="Rectangle 96"/>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63" name="Oval 97"/>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64" name="Rectangle 98"/>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65" name="Rectangle 99"/>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66" name="Oval 100"/>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67" name="Rectangle 101"/>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68" name="Oval 102"/>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69" name="Rectangle 103"/>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70" name="Rectangle 104"/>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71" name="Rectangle 105"/>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72" name="Rectangle 106"/>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73" name="Oval 107"/>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74" name="Rectangle 108"/>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75" name="Oval 109"/>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76" name="Oval 110"/>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77" name="Freeform 111"/>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2078" name="Oval 112"/>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79" name="Rectangle 113"/>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80" name="Freeform 114"/>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2081" name="Oval 115"/>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82" name="Rectangle 116"/>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83" name="Oval 117"/>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84" name="Rectangle 118"/>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85" name="Rectangle 119"/>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86" name="Oval 120"/>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87" name="Rectangle 121"/>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88" name="Rectangle 122"/>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89" name="Rectangle 123"/>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90" name="Rectangle 124"/>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67"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it-IT" altLang="en-US" sz="2800">
                <a:solidFill>
                  <a:schemeClr val="bg1"/>
                </a:solidFill>
              </a:rPr>
              <a:t>Empowerment in the health professions</a:t>
            </a:r>
            <a:r>
              <a:rPr lang="it-IT" altLang="en-US" sz="2800">
                <a:solidFill>
                  <a:srgbClr val="CC0000"/>
                </a:solidFill>
              </a:rPr>
              <a:t> </a:t>
            </a:r>
          </a:p>
        </p:txBody>
      </p:sp>
      <p:sp>
        <p:nvSpPr>
          <p:cNvPr id="11268" name="Text Box 7"/>
          <p:cNvSpPr txBox="1">
            <a:spLocks noChangeArrowheads="1"/>
          </p:cNvSpPr>
          <p:nvPr/>
        </p:nvSpPr>
        <p:spPr bwMode="auto">
          <a:xfrm>
            <a:off x="628650" y="1041400"/>
            <a:ext cx="8712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US" altLang="en-US" sz="2800"/>
              <a:t>Rogers’ critique raised important issues:</a:t>
            </a:r>
            <a:r>
              <a:rPr lang="en-US" altLang="en-US" sz="2800">
                <a:solidFill>
                  <a:srgbClr val="CC0000"/>
                </a:solidFill>
              </a:rPr>
              <a:t> mechanistic reductionist visions were scientifically outdated and their impact had some risks:</a:t>
            </a:r>
          </a:p>
          <a:p>
            <a:pPr algn="just">
              <a:spcBef>
                <a:spcPct val="0"/>
              </a:spcBef>
              <a:buFontTx/>
              <a:buNone/>
            </a:pPr>
            <a:r>
              <a:rPr lang="en-US" altLang="en-US" sz="2800"/>
              <a:t>Treating people as</a:t>
            </a:r>
            <a:r>
              <a:rPr lang="en-US" altLang="en-US" sz="2800">
                <a:solidFill>
                  <a:srgbClr val="CC0000"/>
                </a:solidFill>
              </a:rPr>
              <a:t> passive patients </a:t>
            </a:r>
            <a:r>
              <a:rPr lang="en-US" altLang="en-US" sz="2800"/>
              <a:t>increased chances of</a:t>
            </a:r>
            <a:r>
              <a:rPr lang="en-US" altLang="en-US" sz="2800">
                <a:solidFill>
                  <a:srgbClr val="CC0000"/>
                </a:solidFill>
              </a:rPr>
              <a:t> inducing dependence and learned helplessness, </a:t>
            </a:r>
            <a:r>
              <a:rPr lang="en-US" altLang="en-US" sz="2800"/>
              <a:t>a barrage of</a:t>
            </a:r>
            <a:r>
              <a:rPr lang="en-US" altLang="en-US" sz="2800">
                <a:solidFill>
                  <a:srgbClr val="CC0000"/>
                </a:solidFill>
              </a:rPr>
              <a:t> diagnostic labeling  </a:t>
            </a:r>
            <a:r>
              <a:rPr lang="en-US" altLang="en-US" sz="2800"/>
              <a:t>could become a</a:t>
            </a:r>
            <a:r>
              <a:rPr lang="en-US" altLang="en-US" sz="2800">
                <a:solidFill>
                  <a:srgbClr val="CC0000"/>
                </a:solidFill>
              </a:rPr>
              <a:t> self fulfilling iatrogenic prophecy, </a:t>
            </a:r>
            <a:r>
              <a:rPr lang="en-US" altLang="en-US" sz="2800"/>
              <a:t>and </a:t>
            </a:r>
            <a:r>
              <a:rPr lang="en-US" altLang="en-US" sz="2800">
                <a:solidFill>
                  <a:srgbClr val="CC0000"/>
                </a:solidFill>
              </a:rPr>
              <a:t>psychotherapy </a:t>
            </a:r>
            <a:r>
              <a:rPr lang="en-US" altLang="en-US" sz="2800"/>
              <a:t>risked to become a force of political conservatism</a:t>
            </a:r>
            <a:r>
              <a:rPr lang="en-US" altLang="en-US" sz="2800">
                <a:solidFill>
                  <a:srgbClr val="CC0000"/>
                </a:solidFill>
              </a:rPr>
              <a:t> sacrificing people’s dignity and rights </a:t>
            </a:r>
            <a:r>
              <a:rPr lang="en-US" altLang="en-US" sz="2800"/>
              <a:t>to</a:t>
            </a:r>
            <a:r>
              <a:rPr lang="en-US" altLang="en-US" sz="2800">
                <a:solidFill>
                  <a:srgbClr val="CC0000"/>
                </a:solidFill>
              </a:rPr>
              <a:t> maintain the status quo.</a:t>
            </a:r>
            <a:endParaRPr lang="en-US" altLang="en-US" sz="3600">
              <a:solidFill>
                <a:srgbClr val="339966"/>
              </a:solidFill>
            </a:endParaRPr>
          </a:p>
        </p:txBody>
      </p:sp>
      <p:grpSp>
        <p:nvGrpSpPr>
          <p:cNvPr id="11269" name="Group 10"/>
          <p:cNvGrpSpPr>
            <a:grpSpLocks/>
          </p:cNvGrpSpPr>
          <p:nvPr/>
        </p:nvGrpSpPr>
        <p:grpSpPr bwMode="auto">
          <a:xfrm>
            <a:off x="306388" y="6238875"/>
            <a:ext cx="854075" cy="344488"/>
            <a:chOff x="193" y="3930"/>
            <a:chExt cx="538" cy="217"/>
          </a:xfrm>
        </p:grpSpPr>
        <p:sp>
          <p:nvSpPr>
            <p:cNvPr id="11306"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11307"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08"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09"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10"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11"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12"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13"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14"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15"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16"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17"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18"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19"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20"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21"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22"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23"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24"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11325"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26"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27"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11328"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29"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30"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31"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32"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33"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34"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35"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36"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11270"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11271"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11272" name="Group 44"/>
          <p:cNvGrpSpPr>
            <a:grpSpLocks/>
          </p:cNvGrpSpPr>
          <p:nvPr/>
        </p:nvGrpSpPr>
        <p:grpSpPr bwMode="auto">
          <a:xfrm>
            <a:off x="306388" y="6238875"/>
            <a:ext cx="2546350" cy="344488"/>
            <a:chOff x="193" y="3930"/>
            <a:chExt cx="1604" cy="217"/>
          </a:xfrm>
        </p:grpSpPr>
        <p:sp>
          <p:nvSpPr>
            <p:cNvPr id="11273"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11274" name="Group 46"/>
            <p:cNvGrpSpPr>
              <a:grpSpLocks/>
            </p:cNvGrpSpPr>
            <p:nvPr/>
          </p:nvGrpSpPr>
          <p:grpSpPr bwMode="auto">
            <a:xfrm>
              <a:off x="193" y="3930"/>
              <a:ext cx="538" cy="217"/>
              <a:chOff x="193" y="3930"/>
              <a:chExt cx="538" cy="217"/>
            </a:xfrm>
          </p:grpSpPr>
          <p:sp>
            <p:nvSpPr>
              <p:cNvPr id="11275"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11276"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77"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78"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79"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80"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81"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82"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83"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84"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85"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86"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87"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88"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89"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90"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91"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92"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11293"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94"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95"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11296"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97"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98"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299"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00"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01"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02"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03"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04"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1305"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291" name="Rectangle 3"/>
          <p:cNvSpPr>
            <a:spLocks noChangeArrowheads="1"/>
          </p:cNvSpPr>
          <p:nvPr/>
        </p:nvSpPr>
        <p:spPr bwMode="auto">
          <a:xfrm>
            <a:off x="0" y="-152400"/>
            <a:ext cx="9906000" cy="94615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a:solidFill>
                  <a:schemeClr val="bg1"/>
                </a:solidFill>
              </a:rPr>
              <a:t>Empowerment in the health professions</a:t>
            </a:r>
            <a:r>
              <a:rPr lang="en-US" altLang="en-US" sz="2800">
                <a:solidFill>
                  <a:srgbClr val="CC0000"/>
                </a:solidFill>
              </a:rPr>
              <a:t> </a:t>
            </a:r>
          </a:p>
          <a:p>
            <a:pPr algn="just">
              <a:spcBef>
                <a:spcPct val="0"/>
              </a:spcBef>
              <a:buFontTx/>
              <a:buNone/>
            </a:pPr>
            <a:endParaRPr lang="en-US" altLang="en-US" sz="2800">
              <a:solidFill>
                <a:srgbClr val="CC0000"/>
              </a:solidFill>
            </a:endParaRPr>
          </a:p>
        </p:txBody>
      </p:sp>
      <p:sp>
        <p:nvSpPr>
          <p:cNvPr id="12292" name="Text Box 7"/>
          <p:cNvSpPr txBox="1">
            <a:spLocks noChangeArrowheads="1"/>
          </p:cNvSpPr>
          <p:nvPr/>
        </p:nvSpPr>
        <p:spPr bwMode="auto">
          <a:xfrm>
            <a:off x="628650" y="1041400"/>
            <a:ext cx="87122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2800"/>
              <a:t>Health care has been evolving away from a "disease-centered model" and toward a "patient-centered model." In the older, disease-centered model, physicians make almost all treatment decisions based largely on clinical experience and data from various medical tests. </a:t>
            </a:r>
          </a:p>
          <a:p>
            <a:pPr algn="just">
              <a:spcBef>
                <a:spcPct val="0"/>
              </a:spcBef>
              <a:buFontTx/>
              <a:buNone/>
            </a:pPr>
            <a:endParaRPr lang="it-IT" altLang="en-US" sz="2800"/>
          </a:p>
          <a:p>
            <a:pPr algn="just">
              <a:spcBef>
                <a:spcPct val="0"/>
              </a:spcBef>
              <a:buFontTx/>
              <a:buNone/>
            </a:pPr>
            <a:r>
              <a:rPr lang="it-IT" altLang="en-US" sz="2800"/>
              <a:t>In a patient-centered model, patients become active participants in their own care and receive services designed to focus on their individual needs and preferences, in addition to advice and counsel from health professionals.</a:t>
            </a:r>
          </a:p>
        </p:txBody>
      </p:sp>
      <p:grpSp>
        <p:nvGrpSpPr>
          <p:cNvPr id="12293" name="Group 10"/>
          <p:cNvGrpSpPr>
            <a:grpSpLocks/>
          </p:cNvGrpSpPr>
          <p:nvPr/>
        </p:nvGrpSpPr>
        <p:grpSpPr bwMode="auto">
          <a:xfrm>
            <a:off x="306388" y="6238875"/>
            <a:ext cx="854075" cy="344488"/>
            <a:chOff x="193" y="3930"/>
            <a:chExt cx="538" cy="217"/>
          </a:xfrm>
        </p:grpSpPr>
        <p:sp>
          <p:nvSpPr>
            <p:cNvPr id="12330"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12331"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32"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33"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34"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35"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36"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37"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38"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39"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40"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41"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42"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43"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44"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45"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46"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47"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48"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12349"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50"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51"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12352"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53"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54"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55"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56"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57"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58"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59"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60"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12294"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12295"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12296" name="Group 44"/>
          <p:cNvGrpSpPr>
            <a:grpSpLocks/>
          </p:cNvGrpSpPr>
          <p:nvPr/>
        </p:nvGrpSpPr>
        <p:grpSpPr bwMode="auto">
          <a:xfrm>
            <a:off x="306388" y="6238875"/>
            <a:ext cx="2546350" cy="344488"/>
            <a:chOff x="193" y="3930"/>
            <a:chExt cx="1604" cy="217"/>
          </a:xfrm>
        </p:grpSpPr>
        <p:sp>
          <p:nvSpPr>
            <p:cNvPr id="12297"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12298" name="Group 46"/>
            <p:cNvGrpSpPr>
              <a:grpSpLocks/>
            </p:cNvGrpSpPr>
            <p:nvPr/>
          </p:nvGrpSpPr>
          <p:grpSpPr bwMode="auto">
            <a:xfrm>
              <a:off x="193" y="3930"/>
              <a:ext cx="538" cy="217"/>
              <a:chOff x="193" y="3930"/>
              <a:chExt cx="538" cy="217"/>
            </a:xfrm>
          </p:grpSpPr>
          <p:sp>
            <p:nvSpPr>
              <p:cNvPr id="12299"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12300"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01"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02"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03"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04"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05"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06"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07"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08"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09"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10"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11"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12"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13"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14"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15"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16"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12317"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18"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19"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12320"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21"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22"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23"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24"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25"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26"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27"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28"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2329"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15"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16" name="Text Box 7"/>
          <p:cNvSpPr txBox="1">
            <a:spLocks noChangeArrowheads="1"/>
          </p:cNvSpPr>
          <p:nvPr/>
        </p:nvSpPr>
        <p:spPr bwMode="auto">
          <a:xfrm>
            <a:off x="404813" y="1022350"/>
            <a:ext cx="9178925"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2800"/>
              <a:t>When patients and providers have a choice among treatment plans, a patient-centered approach has much to recommend it. </a:t>
            </a:r>
          </a:p>
          <a:p>
            <a:pPr algn="just">
              <a:spcBef>
                <a:spcPct val="0"/>
              </a:spcBef>
              <a:buFontTx/>
              <a:buNone/>
            </a:pPr>
            <a:endParaRPr lang="it-IT" altLang="en-US" sz="2800"/>
          </a:p>
          <a:p>
            <a:pPr algn="just">
              <a:spcBef>
                <a:spcPct val="0"/>
              </a:spcBef>
              <a:buFontTx/>
              <a:buNone/>
            </a:pPr>
            <a:r>
              <a:rPr lang="it-IT" altLang="en-US" sz="2800"/>
              <a:t>In such cases, the best treatment strategy depends on the  patients' preferences for the different health outcomes that may result from a treatment decision. </a:t>
            </a:r>
          </a:p>
          <a:p>
            <a:pPr algn="just">
              <a:spcBef>
                <a:spcPct val="0"/>
              </a:spcBef>
              <a:buFontTx/>
              <a:buNone/>
            </a:pPr>
            <a:endParaRPr lang="it-IT" altLang="en-US" sz="2800"/>
          </a:p>
          <a:p>
            <a:pPr algn="just">
              <a:spcBef>
                <a:spcPct val="0"/>
              </a:spcBef>
              <a:buFontTx/>
              <a:buNone/>
            </a:pPr>
            <a:r>
              <a:rPr lang="it-IT" altLang="en-US" sz="1800"/>
              <a:t>Mark W. Stanton</a:t>
            </a:r>
            <a:r>
              <a:rPr lang="it-IT" altLang="en-US" sz="1800" i="1"/>
              <a:t> </a:t>
            </a:r>
            <a:r>
              <a:rPr lang="it-IT" altLang="en-US" sz="1800"/>
              <a:t>(2001).</a:t>
            </a:r>
          </a:p>
          <a:p>
            <a:pPr algn="just">
              <a:spcBef>
                <a:spcPct val="0"/>
              </a:spcBef>
              <a:buFontTx/>
              <a:buNone/>
            </a:pPr>
            <a:r>
              <a:rPr lang="it-IT" altLang="en-US" sz="1800"/>
              <a:t>Agency for Healthcare Research and Quality and National Institute of Mental Health. Program announcement. </a:t>
            </a:r>
            <a:r>
              <a:rPr lang="it-IT" altLang="en-US" sz="1800" i="1"/>
              <a:t>Patient-centered care: customizing care to meet patients' needs</a:t>
            </a:r>
            <a:r>
              <a:rPr lang="it-IT" altLang="en-US" sz="1800"/>
              <a:t>. </a:t>
            </a:r>
            <a:endParaRPr lang="en-US" altLang="en-US" sz="3600">
              <a:solidFill>
                <a:srgbClr val="339966"/>
              </a:solidFill>
            </a:endParaRPr>
          </a:p>
        </p:txBody>
      </p:sp>
      <p:grpSp>
        <p:nvGrpSpPr>
          <p:cNvPr id="13317" name="Group 10"/>
          <p:cNvGrpSpPr>
            <a:grpSpLocks/>
          </p:cNvGrpSpPr>
          <p:nvPr/>
        </p:nvGrpSpPr>
        <p:grpSpPr bwMode="auto">
          <a:xfrm>
            <a:off x="306388" y="6238875"/>
            <a:ext cx="854075" cy="344488"/>
            <a:chOff x="193" y="3930"/>
            <a:chExt cx="538" cy="217"/>
          </a:xfrm>
        </p:grpSpPr>
        <p:sp>
          <p:nvSpPr>
            <p:cNvPr id="13354"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13355"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56"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57"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58"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59"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60"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61"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62"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63"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64"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65"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66"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67"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68"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69"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70"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71"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72"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13373"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74"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75"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13376"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77"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78"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79"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80"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81"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82"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83"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84"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13318"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13319"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13320" name="Group 44"/>
          <p:cNvGrpSpPr>
            <a:grpSpLocks/>
          </p:cNvGrpSpPr>
          <p:nvPr/>
        </p:nvGrpSpPr>
        <p:grpSpPr bwMode="auto">
          <a:xfrm>
            <a:off x="306388" y="6238875"/>
            <a:ext cx="2546350" cy="344488"/>
            <a:chOff x="193" y="3930"/>
            <a:chExt cx="1604" cy="217"/>
          </a:xfrm>
        </p:grpSpPr>
        <p:sp>
          <p:nvSpPr>
            <p:cNvPr id="13321"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13322" name="Group 46"/>
            <p:cNvGrpSpPr>
              <a:grpSpLocks/>
            </p:cNvGrpSpPr>
            <p:nvPr/>
          </p:nvGrpSpPr>
          <p:grpSpPr bwMode="auto">
            <a:xfrm>
              <a:off x="193" y="3930"/>
              <a:ext cx="538" cy="217"/>
              <a:chOff x="193" y="3930"/>
              <a:chExt cx="538" cy="217"/>
            </a:xfrm>
          </p:grpSpPr>
          <p:sp>
            <p:nvSpPr>
              <p:cNvPr id="13323"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13324"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25"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26"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27"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28"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29"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30"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31"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32"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33"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34"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35"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36"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37"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38"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39"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40"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13341"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42"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43"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13344"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45"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46"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47"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48"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49"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50"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51"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52"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3353"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39"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40" name="Text Box 7"/>
          <p:cNvSpPr txBox="1">
            <a:spLocks noChangeArrowheads="1"/>
          </p:cNvSpPr>
          <p:nvPr/>
        </p:nvSpPr>
        <p:spPr bwMode="auto">
          <a:xfrm>
            <a:off x="628650" y="889000"/>
            <a:ext cx="87122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US" altLang="en-US" sz="2800" b="0"/>
              <a:t>The number of medical home providers has grown to the tens of thousands, serving millions of Americans. Momentum for the model is rapidly increasing with public</a:t>
            </a:r>
          </a:p>
          <a:p>
            <a:pPr algn="just">
              <a:spcBef>
                <a:spcPct val="0"/>
              </a:spcBef>
              <a:buFontTx/>
              <a:buNone/>
            </a:pPr>
            <a:r>
              <a:rPr lang="en-US" altLang="en-US" sz="2800" b="0"/>
              <a:t>and private sector investment.</a:t>
            </a:r>
          </a:p>
          <a:p>
            <a:pPr algn="just">
              <a:spcBef>
                <a:spcPct val="0"/>
              </a:spcBef>
              <a:buFontTx/>
              <a:buNone/>
            </a:pPr>
            <a:r>
              <a:rPr lang="en-US" altLang="en-US" sz="2800" b="0"/>
              <a:t>As medical home implementation increases, the Triple Aim outcomes of </a:t>
            </a:r>
          </a:p>
          <a:p>
            <a:pPr algn="just">
              <a:spcBef>
                <a:spcPct val="0"/>
              </a:spcBef>
            </a:pPr>
            <a:r>
              <a:rPr lang="en-US" altLang="en-US" sz="2800"/>
              <a:t>better health</a:t>
            </a:r>
          </a:p>
          <a:p>
            <a:pPr algn="just">
              <a:spcBef>
                <a:spcPct val="0"/>
              </a:spcBef>
            </a:pPr>
            <a:r>
              <a:rPr lang="en-US" altLang="en-US" sz="2800"/>
              <a:t>better care </a:t>
            </a:r>
          </a:p>
          <a:p>
            <a:pPr algn="just">
              <a:spcBef>
                <a:spcPct val="0"/>
              </a:spcBef>
            </a:pPr>
            <a:r>
              <a:rPr lang="en-US" altLang="en-US" sz="2800"/>
              <a:t>lower costs</a:t>
            </a:r>
            <a:r>
              <a:rPr lang="en-US" altLang="en-US" sz="2800" b="0"/>
              <a:t> </a:t>
            </a:r>
          </a:p>
          <a:p>
            <a:pPr algn="just">
              <a:spcBef>
                <a:spcPct val="0"/>
              </a:spcBef>
              <a:buFontTx/>
              <a:buNone/>
            </a:pPr>
            <a:r>
              <a:rPr lang="en-US" altLang="en-US" sz="2800">
                <a:solidFill>
                  <a:schemeClr val="accent2"/>
                </a:solidFill>
              </a:rPr>
              <a:t>are being achieved</a:t>
            </a:r>
          </a:p>
          <a:p>
            <a:pPr>
              <a:spcBef>
                <a:spcPct val="0"/>
              </a:spcBef>
              <a:buFontTx/>
              <a:buNone/>
            </a:pPr>
            <a:r>
              <a:rPr lang="it-IT" altLang="en-US" sz="2000" b="0"/>
              <a:t>Agency for Healthcare Research and Quality (AHRQ)</a:t>
            </a:r>
            <a:r>
              <a:rPr lang="it-IT" altLang="en-US" sz="2000" b="0" i="1"/>
              <a:t> </a:t>
            </a:r>
          </a:p>
          <a:p>
            <a:pPr>
              <a:spcBef>
                <a:spcPct val="0"/>
              </a:spcBef>
              <a:buFontTx/>
              <a:buNone/>
            </a:pPr>
            <a:r>
              <a:rPr lang="it-IT" altLang="en-US" sz="2000"/>
              <a:t>U.S. Department of Health &amp; Human Services</a:t>
            </a:r>
            <a:endParaRPr lang="en-US" altLang="en-US" sz="2000" b="0" i="1"/>
          </a:p>
        </p:txBody>
      </p:sp>
      <p:grpSp>
        <p:nvGrpSpPr>
          <p:cNvPr id="14341" name="Group 10"/>
          <p:cNvGrpSpPr>
            <a:grpSpLocks/>
          </p:cNvGrpSpPr>
          <p:nvPr/>
        </p:nvGrpSpPr>
        <p:grpSpPr bwMode="auto">
          <a:xfrm>
            <a:off x="306388" y="6238875"/>
            <a:ext cx="854075" cy="344488"/>
            <a:chOff x="193" y="3930"/>
            <a:chExt cx="538" cy="217"/>
          </a:xfrm>
        </p:grpSpPr>
        <p:sp>
          <p:nvSpPr>
            <p:cNvPr id="14378"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14379"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80"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81"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82"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83"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84"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85"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86"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87"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88"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89"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90"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91"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92"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93"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94"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95"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96"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14397"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98"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99"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14400"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401"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402"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403"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404"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405"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406"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407"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408"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14342"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14343"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14344" name="Group 44"/>
          <p:cNvGrpSpPr>
            <a:grpSpLocks/>
          </p:cNvGrpSpPr>
          <p:nvPr/>
        </p:nvGrpSpPr>
        <p:grpSpPr bwMode="auto">
          <a:xfrm>
            <a:off x="306388" y="6238875"/>
            <a:ext cx="2546350" cy="344488"/>
            <a:chOff x="193" y="3930"/>
            <a:chExt cx="1604" cy="217"/>
          </a:xfrm>
        </p:grpSpPr>
        <p:sp>
          <p:nvSpPr>
            <p:cNvPr id="14345"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14346" name="Group 46"/>
            <p:cNvGrpSpPr>
              <a:grpSpLocks/>
            </p:cNvGrpSpPr>
            <p:nvPr/>
          </p:nvGrpSpPr>
          <p:grpSpPr bwMode="auto">
            <a:xfrm>
              <a:off x="193" y="3930"/>
              <a:ext cx="538" cy="217"/>
              <a:chOff x="193" y="3930"/>
              <a:chExt cx="538" cy="217"/>
            </a:xfrm>
          </p:grpSpPr>
          <p:sp>
            <p:nvSpPr>
              <p:cNvPr id="14347"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14348"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49"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50"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51"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52"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53"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54"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55"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56"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57"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58"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59"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60"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61"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62"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63"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64"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14365"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66"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67"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14368"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69"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70"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71"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72"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73"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74"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75"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76"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4377"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63"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it-IT" altLang="en-US" sz="2800">
                <a:solidFill>
                  <a:schemeClr val="bg1"/>
                </a:solidFill>
              </a:rPr>
              <a:t>Empowerment in Education</a:t>
            </a:r>
          </a:p>
        </p:txBody>
      </p:sp>
      <p:sp>
        <p:nvSpPr>
          <p:cNvPr id="15364" name="Text Box 7"/>
          <p:cNvSpPr txBox="1">
            <a:spLocks noChangeArrowheads="1"/>
          </p:cNvSpPr>
          <p:nvPr/>
        </p:nvSpPr>
        <p:spPr bwMode="auto">
          <a:xfrm>
            <a:off x="628650" y="1041400"/>
            <a:ext cx="87122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2800">
                <a:solidFill>
                  <a:schemeClr val="accent2"/>
                </a:solidFill>
              </a:rPr>
              <a:t>Student Centered Education</a:t>
            </a:r>
          </a:p>
          <a:p>
            <a:pPr algn="just">
              <a:spcBef>
                <a:spcPct val="0"/>
              </a:spcBef>
              <a:buFontTx/>
              <a:buNone/>
            </a:pPr>
            <a:r>
              <a:rPr lang="it-IT" altLang="en-US" sz="2800"/>
              <a:t>Influenced by the work of John Dewey, Jean Piaget, Lev Vygotsky and Carl Rogers whose work focused on how students learn and grow. </a:t>
            </a:r>
          </a:p>
          <a:p>
            <a:pPr algn="just">
              <a:spcBef>
                <a:spcPct val="0"/>
              </a:spcBef>
              <a:buFontTx/>
              <a:buNone/>
            </a:pPr>
            <a:r>
              <a:rPr lang="it-IT" altLang="en-US" sz="2800"/>
              <a:t> Student-centred learning moves away from the traditional teacher-centred understanding of the learning process and puts students at the centre of the learning process. Maria Montessori also had an influence in student-centred learning. </a:t>
            </a:r>
          </a:p>
          <a:p>
            <a:pPr algn="just">
              <a:spcBef>
                <a:spcPct val="0"/>
              </a:spcBef>
              <a:buFontTx/>
              <a:buNone/>
            </a:pPr>
            <a:r>
              <a:rPr lang="it-IT" altLang="en-US" sz="2800"/>
              <a:t>For Rogers, self discovery is the only significant form of learning. </a:t>
            </a:r>
            <a:endParaRPr lang="it-IT" altLang="en-US" sz="1400"/>
          </a:p>
        </p:txBody>
      </p:sp>
      <p:grpSp>
        <p:nvGrpSpPr>
          <p:cNvPr id="15365" name="Group 10"/>
          <p:cNvGrpSpPr>
            <a:grpSpLocks/>
          </p:cNvGrpSpPr>
          <p:nvPr/>
        </p:nvGrpSpPr>
        <p:grpSpPr bwMode="auto">
          <a:xfrm>
            <a:off x="306388" y="6238875"/>
            <a:ext cx="854075" cy="344488"/>
            <a:chOff x="193" y="3930"/>
            <a:chExt cx="538" cy="217"/>
          </a:xfrm>
        </p:grpSpPr>
        <p:sp>
          <p:nvSpPr>
            <p:cNvPr id="15402"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15403"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04"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05"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06"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07"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08"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09"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10"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11"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12"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13"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14"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15"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16"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17"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18"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19"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20"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15421"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22"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23"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15424"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25"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26"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27"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28"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29"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30"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31"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32"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15366"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15367"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15368" name="Group 44"/>
          <p:cNvGrpSpPr>
            <a:grpSpLocks/>
          </p:cNvGrpSpPr>
          <p:nvPr/>
        </p:nvGrpSpPr>
        <p:grpSpPr bwMode="auto">
          <a:xfrm>
            <a:off x="306388" y="6238875"/>
            <a:ext cx="2546350" cy="344488"/>
            <a:chOff x="193" y="3930"/>
            <a:chExt cx="1604" cy="217"/>
          </a:xfrm>
        </p:grpSpPr>
        <p:sp>
          <p:nvSpPr>
            <p:cNvPr id="15369"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15370" name="Group 46"/>
            <p:cNvGrpSpPr>
              <a:grpSpLocks/>
            </p:cNvGrpSpPr>
            <p:nvPr/>
          </p:nvGrpSpPr>
          <p:grpSpPr bwMode="auto">
            <a:xfrm>
              <a:off x="193" y="3930"/>
              <a:ext cx="538" cy="217"/>
              <a:chOff x="193" y="3930"/>
              <a:chExt cx="538" cy="217"/>
            </a:xfrm>
          </p:grpSpPr>
          <p:sp>
            <p:nvSpPr>
              <p:cNvPr id="15371"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15372"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73"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74"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75"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76"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77"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78"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79"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80"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81"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82"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83"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84"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85"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86"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87"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88"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15389"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90"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91"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15392"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93"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94"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95"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96"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97"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98"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399"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00"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5401"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387"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388" name="Text Box 7"/>
          <p:cNvSpPr txBox="1">
            <a:spLocks noChangeArrowheads="1"/>
          </p:cNvSpPr>
          <p:nvPr/>
        </p:nvSpPr>
        <p:spPr bwMode="auto">
          <a:xfrm>
            <a:off x="777875" y="1077913"/>
            <a:ext cx="87122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2800">
                <a:solidFill>
                  <a:schemeClr val="accent2"/>
                </a:solidFill>
              </a:rPr>
              <a:t>Student Centered Education</a:t>
            </a:r>
          </a:p>
          <a:p>
            <a:pPr algn="just">
              <a:spcBef>
                <a:spcPct val="0"/>
              </a:spcBef>
              <a:buFontTx/>
              <a:buNone/>
            </a:pPr>
            <a:endParaRPr lang="it-IT" altLang="en-US" sz="1400"/>
          </a:p>
          <a:p>
            <a:pPr algn="just">
              <a:spcBef>
                <a:spcPct val="0"/>
              </a:spcBef>
              <a:buFontTx/>
              <a:buNone/>
            </a:pPr>
            <a:r>
              <a:rPr lang="it-IT" altLang="en-US" sz="2800"/>
              <a:t>There is growing evidence that courses with learner-centered approaches—those approaches that use active learning strategies to engage students directly in learning processes</a:t>
            </a:r>
          </a:p>
          <a:p>
            <a:pPr algn="just">
              <a:spcBef>
                <a:spcPct val="0"/>
              </a:spcBef>
              <a:buFontTx/>
              <a:buNone/>
            </a:pPr>
            <a:endParaRPr lang="it-IT" altLang="en-US" sz="1000"/>
          </a:p>
          <a:p>
            <a:pPr algn="just">
              <a:spcBef>
                <a:spcPct val="0"/>
              </a:spcBef>
            </a:pPr>
            <a:r>
              <a:rPr lang="it-IT" altLang="en-US" sz="2800"/>
              <a:t>enhance academic achievement. </a:t>
            </a:r>
          </a:p>
          <a:p>
            <a:pPr algn="just">
              <a:spcBef>
                <a:spcPct val="0"/>
              </a:spcBef>
            </a:pPr>
            <a:r>
              <a:rPr lang="it-IT" altLang="en-US" sz="2800"/>
              <a:t>promote the development of important learning skills, critical thinking, problem solving, and working cooperatively with others. </a:t>
            </a:r>
            <a:endParaRPr lang="en-US" altLang="en-US" sz="2800"/>
          </a:p>
        </p:txBody>
      </p:sp>
      <p:grpSp>
        <p:nvGrpSpPr>
          <p:cNvPr id="16389" name="Group 10"/>
          <p:cNvGrpSpPr>
            <a:grpSpLocks/>
          </p:cNvGrpSpPr>
          <p:nvPr/>
        </p:nvGrpSpPr>
        <p:grpSpPr bwMode="auto">
          <a:xfrm>
            <a:off x="306388" y="6238875"/>
            <a:ext cx="854075" cy="344488"/>
            <a:chOff x="193" y="3930"/>
            <a:chExt cx="538" cy="217"/>
          </a:xfrm>
        </p:grpSpPr>
        <p:sp>
          <p:nvSpPr>
            <p:cNvPr id="16426"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16427"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28"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29"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30"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31"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32"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33"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34"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35"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36"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37"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38"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39"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40"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41"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42"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43"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44"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16445"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46"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47"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16448"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49"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50"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51"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52"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53"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54"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55"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56"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16390"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16391"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16392" name="Group 44"/>
          <p:cNvGrpSpPr>
            <a:grpSpLocks/>
          </p:cNvGrpSpPr>
          <p:nvPr/>
        </p:nvGrpSpPr>
        <p:grpSpPr bwMode="auto">
          <a:xfrm>
            <a:off x="306388" y="6238875"/>
            <a:ext cx="2546350" cy="344488"/>
            <a:chOff x="193" y="3930"/>
            <a:chExt cx="1604" cy="217"/>
          </a:xfrm>
        </p:grpSpPr>
        <p:sp>
          <p:nvSpPr>
            <p:cNvPr id="16393"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16394" name="Group 46"/>
            <p:cNvGrpSpPr>
              <a:grpSpLocks/>
            </p:cNvGrpSpPr>
            <p:nvPr/>
          </p:nvGrpSpPr>
          <p:grpSpPr bwMode="auto">
            <a:xfrm>
              <a:off x="193" y="3930"/>
              <a:ext cx="538" cy="217"/>
              <a:chOff x="193" y="3930"/>
              <a:chExt cx="538" cy="217"/>
            </a:xfrm>
          </p:grpSpPr>
          <p:sp>
            <p:nvSpPr>
              <p:cNvPr id="16395"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16396"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397"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398"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399"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00"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01"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02"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03"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04"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05"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06"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07"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08"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09"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10"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11"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12"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16413"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14"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15"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16416"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17"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18"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19"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20"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21"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22"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23"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24"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6425"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11"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12" name="Text Box 7"/>
          <p:cNvSpPr txBox="1">
            <a:spLocks noChangeArrowheads="1"/>
          </p:cNvSpPr>
          <p:nvPr/>
        </p:nvSpPr>
        <p:spPr bwMode="auto">
          <a:xfrm>
            <a:off x="423863" y="679450"/>
            <a:ext cx="9159875"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US" altLang="en-US" sz="2800"/>
              <a:t>Benefits of the student-centered approach:</a:t>
            </a:r>
          </a:p>
          <a:p>
            <a:pPr algn="just">
              <a:spcBef>
                <a:spcPct val="0"/>
              </a:spcBef>
              <a:buFontTx/>
              <a:buNone/>
            </a:pPr>
            <a:r>
              <a:rPr lang="en-US" altLang="en-US" sz="2800" b="0"/>
              <a:t>Every learner benefits from effective instruction, no matter how diverse their learning needs </a:t>
            </a:r>
            <a:r>
              <a:rPr lang="en-US" altLang="en-US" sz="2400" b="0"/>
              <a:t>(Stuart, 1997).</a:t>
            </a:r>
            <a:r>
              <a:rPr lang="en-US" altLang="en-US" sz="2800" b="0"/>
              <a:t> </a:t>
            </a:r>
          </a:p>
          <a:p>
            <a:pPr algn="just">
              <a:spcBef>
                <a:spcPct val="0"/>
              </a:spcBef>
              <a:buFontTx/>
              <a:buNone/>
            </a:pPr>
            <a:r>
              <a:rPr lang="en-US" altLang="en-US" sz="2800" b="0"/>
              <a:t>Learner motivation and actual learning increase when learners have a stake in their own learning and are treated as co-creators in the learning</a:t>
            </a:r>
            <a:r>
              <a:rPr lang="en-US" altLang="en-US" sz="2800"/>
              <a:t> </a:t>
            </a:r>
            <a:r>
              <a:rPr lang="en-US" altLang="en-US" sz="2800" b="0"/>
              <a:t>process </a:t>
            </a:r>
            <a:r>
              <a:rPr lang="en-US" altLang="en-US" sz="2000" b="0"/>
              <a:t>(McCombs &amp; Whistler, 1997). </a:t>
            </a:r>
          </a:p>
          <a:p>
            <a:pPr algn="just">
              <a:spcBef>
                <a:spcPct val="0"/>
              </a:spcBef>
              <a:buFontTx/>
              <a:buNone/>
            </a:pPr>
            <a:r>
              <a:rPr lang="en-US" altLang="en-US" sz="2800" b="0"/>
              <a:t>Learners that experience success in taking new responsibilities gain self-confidence and self-esteem </a:t>
            </a:r>
            <a:r>
              <a:rPr lang="en-US" altLang="en-US" sz="2400" b="0"/>
              <a:t>(Aaronsohn, 1996).</a:t>
            </a:r>
            <a:r>
              <a:rPr lang="en-US" altLang="en-US" sz="2800" b="0"/>
              <a:t> </a:t>
            </a:r>
            <a:r>
              <a:rPr lang="it-IT" altLang="en-US" sz="2400" b="0"/>
              <a:t>National Research Council, &amp; Committee on Learning Research and Educational Practice. (2000). </a:t>
            </a:r>
            <a:r>
              <a:rPr lang="it-IT" altLang="en-US" sz="2400" b="0" i="1"/>
              <a:t>How People Learn: Brain, mind, experience, and school</a:t>
            </a:r>
            <a:r>
              <a:rPr lang="it-IT" altLang="en-US" sz="2400" b="0"/>
              <a:t> </a:t>
            </a:r>
          </a:p>
          <a:p>
            <a:pPr algn="just">
              <a:spcBef>
                <a:spcPct val="0"/>
              </a:spcBef>
              <a:buFontTx/>
              <a:buNone/>
            </a:pPr>
            <a:r>
              <a:rPr lang="en-US" altLang="en-US" sz="2800" b="0"/>
              <a:t>Learners have higher achievement when they succeed, thanks to their own abilities and effort.</a:t>
            </a:r>
            <a:r>
              <a:rPr lang="en-US" altLang="en-US" sz="2000" b="0"/>
              <a:t>(North Central Regional Laboratory, 2000).</a:t>
            </a:r>
            <a:r>
              <a:rPr lang="en-US" altLang="en-US" sz="2000"/>
              <a:t> </a:t>
            </a:r>
          </a:p>
        </p:txBody>
      </p:sp>
      <p:grpSp>
        <p:nvGrpSpPr>
          <p:cNvPr id="17413" name="Group 10"/>
          <p:cNvGrpSpPr>
            <a:grpSpLocks/>
          </p:cNvGrpSpPr>
          <p:nvPr/>
        </p:nvGrpSpPr>
        <p:grpSpPr bwMode="auto">
          <a:xfrm>
            <a:off x="306388" y="6238875"/>
            <a:ext cx="854075" cy="344488"/>
            <a:chOff x="193" y="3930"/>
            <a:chExt cx="538" cy="217"/>
          </a:xfrm>
        </p:grpSpPr>
        <p:sp>
          <p:nvSpPr>
            <p:cNvPr id="17450"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17451"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52"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53"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54"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55"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56"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57"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58"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59"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60"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61"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62"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63"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64"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65"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66"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67"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68"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17469"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70"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71"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17472"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73"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74"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75"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76"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77"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78"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79"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80"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17414"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17415"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17416" name="Group 44"/>
          <p:cNvGrpSpPr>
            <a:grpSpLocks/>
          </p:cNvGrpSpPr>
          <p:nvPr/>
        </p:nvGrpSpPr>
        <p:grpSpPr bwMode="auto">
          <a:xfrm>
            <a:off x="306388" y="6238875"/>
            <a:ext cx="2546350" cy="344488"/>
            <a:chOff x="193" y="3930"/>
            <a:chExt cx="1604" cy="217"/>
          </a:xfrm>
        </p:grpSpPr>
        <p:sp>
          <p:nvSpPr>
            <p:cNvPr id="17417"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17418" name="Group 46"/>
            <p:cNvGrpSpPr>
              <a:grpSpLocks/>
            </p:cNvGrpSpPr>
            <p:nvPr/>
          </p:nvGrpSpPr>
          <p:grpSpPr bwMode="auto">
            <a:xfrm>
              <a:off x="193" y="3930"/>
              <a:ext cx="538" cy="217"/>
              <a:chOff x="193" y="3930"/>
              <a:chExt cx="538" cy="217"/>
            </a:xfrm>
          </p:grpSpPr>
          <p:sp>
            <p:nvSpPr>
              <p:cNvPr id="17419"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17420"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21"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22"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23"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24"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25"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26"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27"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28"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29"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30"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31"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32"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33"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34"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35"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36"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17437"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38"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39"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17440"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41"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42"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43"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44"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45"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46"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47"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48"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7449"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35"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36" name="Text Box 7"/>
          <p:cNvSpPr txBox="1">
            <a:spLocks noChangeArrowheads="1"/>
          </p:cNvSpPr>
          <p:nvPr/>
        </p:nvSpPr>
        <p:spPr bwMode="auto">
          <a:xfrm>
            <a:off x="277813" y="809625"/>
            <a:ext cx="9318625"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800"/>
              <a:t>As professionals using Person Centered Approaches, we  facilitate positive change in our clients by supporting and </a:t>
            </a:r>
            <a:r>
              <a:rPr lang="en-US" altLang="en-US" sz="2800">
                <a:solidFill>
                  <a:schemeClr val="accent2"/>
                </a:solidFill>
              </a:rPr>
              <a:t>promoting self awareness and self regulation.</a:t>
            </a:r>
          </a:p>
          <a:p>
            <a:pPr>
              <a:spcBef>
                <a:spcPct val="50000"/>
              </a:spcBef>
              <a:buFontTx/>
              <a:buNone/>
            </a:pPr>
            <a:r>
              <a:rPr lang="en-US" altLang="en-US" sz="2800">
                <a:solidFill>
                  <a:srgbClr val="CC0000"/>
                </a:solidFill>
              </a:rPr>
              <a:t>We as professionals and as persons can equally benefit from the same process of self awareness and self regulation</a:t>
            </a:r>
            <a:r>
              <a:rPr lang="en-US" altLang="en-US" sz="2800"/>
              <a:t> on the issues of power and professional relationships.</a:t>
            </a:r>
          </a:p>
          <a:p>
            <a:pPr>
              <a:spcBef>
                <a:spcPct val="50000"/>
              </a:spcBef>
              <a:buFontTx/>
              <a:buNone/>
            </a:pPr>
            <a:r>
              <a:rPr lang="en-US" altLang="en-US" sz="2800"/>
              <a:t>In my opinion,  </a:t>
            </a:r>
            <a:r>
              <a:rPr lang="en-US" altLang="en-US" sz="2800">
                <a:solidFill>
                  <a:srgbClr val="CC0000"/>
                </a:solidFill>
              </a:rPr>
              <a:t>we can and should</a:t>
            </a:r>
            <a:r>
              <a:rPr lang="en-US" altLang="en-US" sz="2800"/>
              <a:t> promote this awareness in the field of the helping professions and in mainstream society as well, since this is part of the duties of a professional engaged in promoting health and well-being and</a:t>
            </a:r>
            <a:r>
              <a:rPr lang="en-US" altLang="en-US" sz="2800">
                <a:solidFill>
                  <a:srgbClr val="CC0000"/>
                </a:solidFill>
              </a:rPr>
              <a:t> we have everything to gain from this.</a:t>
            </a:r>
          </a:p>
        </p:txBody>
      </p:sp>
      <p:grpSp>
        <p:nvGrpSpPr>
          <p:cNvPr id="18437" name="Group 10"/>
          <p:cNvGrpSpPr>
            <a:grpSpLocks/>
          </p:cNvGrpSpPr>
          <p:nvPr/>
        </p:nvGrpSpPr>
        <p:grpSpPr bwMode="auto">
          <a:xfrm>
            <a:off x="306388" y="6238875"/>
            <a:ext cx="854075" cy="344488"/>
            <a:chOff x="193" y="3930"/>
            <a:chExt cx="538" cy="217"/>
          </a:xfrm>
        </p:grpSpPr>
        <p:sp>
          <p:nvSpPr>
            <p:cNvPr id="18475"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18476"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77"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78"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79"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80"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81"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82"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83"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84"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85"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86"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87"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88"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89"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90"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91"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92"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93"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18494"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95"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96"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18497"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98"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99"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500"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501"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502"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503"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504"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505"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18438"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18439"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18440" name="Group 44"/>
          <p:cNvGrpSpPr>
            <a:grpSpLocks/>
          </p:cNvGrpSpPr>
          <p:nvPr/>
        </p:nvGrpSpPr>
        <p:grpSpPr bwMode="auto">
          <a:xfrm>
            <a:off x="306388" y="6238875"/>
            <a:ext cx="2546350" cy="344488"/>
            <a:chOff x="193" y="3930"/>
            <a:chExt cx="1604" cy="217"/>
          </a:xfrm>
        </p:grpSpPr>
        <p:sp>
          <p:nvSpPr>
            <p:cNvPr id="18442"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18443" name="Group 46"/>
            <p:cNvGrpSpPr>
              <a:grpSpLocks/>
            </p:cNvGrpSpPr>
            <p:nvPr/>
          </p:nvGrpSpPr>
          <p:grpSpPr bwMode="auto">
            <a:xfrm>
              <a:off x="193" y="3930"/>
              <a:ext cx="538" cy="217"/>
              <a:chOff x="193" y="3930"/>
              <a:chExt cx="538" cy="217"/>
            </a:xfrm>
          </p:grpSpPr>
          <p:sp>
            <p:nvSpPr>
              <p:cNvPr id="18444"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18445"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46"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47"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48"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49"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50"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51"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52"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53"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54"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55"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56"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57"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58"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59"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60"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61"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18462"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63"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64"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18465"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66"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67"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68"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69"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70"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71"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72"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73"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8474"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
        <p:nvSpPr>
          <p:cNvPr id="18441" name="Rectangle 76"/>
          <p:cNvSpPr>
            <a:spLocks noChangeArrowheads="1"/>
          </p:cNvSpPr>
          <p:nvPr/>
        </p:nvSpPr>
        <p:spPr bwMode="auto">
          <a:xfrm>
            <a:off x="2122488" y="173038"/>
            <a:ext cx="5360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50000"/>
              </a:spcBef>
              <a:buFontTx/>
              <a:buNone/>
            </a:pPr>
            <a:r>
              <a:rPr lang="it-IT" altLang="en-US" sz="2800">
                <a:solidFill>
                  <a:schemeClr val="bg1"/>
                </a:solidFill>
              </a:rPr>
              <a:t>Power in the helping relationships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59"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60" name="Text Box 7"/>
          <p:cNvSpPr txBox="1">
            <a:spLocks noChangeArrowheads="1"/>
          </p:cNvSpPr>
          <p:nvPr/>
        </p:nvSpPr>
        <p:spPr bwMode="auto">
          <a:xfrm>
            <a:off x="211138" y="885825"/>
            <a:ext cx="94551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a:t>In  order to facilitate the appreciation of our  contributions we need  to further the understanding of </a:t>
            </a:r>
            <a:r>
              <a:rPr lang="en-US" altLang="en-US" sz="2800">
                <a:solidFill>
                  <a:srgbClr val="CC0000"/>
                </a:solidFill>
              </a:rPr>
              <a:t>HOW PSYCHOTHERAPY WORKS.</a:t>
            </a:r>
            <a:r>
              <a:rPr lang="en-US" altLang="en-US" sz="3600"/>
              <a:t> </a:t>
            </a:r>
          </a:p>
          <a:p>
            <a:pPr>
              <a:spcBef>
                <a:spcPct val="0"/>
              </a:spcBef>
              <a:buFontTx/>
              <a:buNone/>
            </a:pPr>
            <a:r>
              <a:rPr lang="en-US" altLang="en-US" sz="3600">
                <a:solidFill>
                  <a:srgbClr val="339966"/>
                </a:solidFill>
              </a:rPr>
              <a:t>See more clearly if different psychotherapy approaches </a:t>
            </a:r>
            <a:r>
              <a:rPr lang="en-US" altLang="en-US" sz="3600">
                <a:solidFill>
                  <a:srgbClr val="CC0000"/>
                </a:solidFill>
              </a:rPr>
              <a:t>promote or not the same kind of change.</a:t>
            </a:r>
          </a:p>
          <a:p>
            <a:pPr>
              <a:spcBef>
                <a:spcPct val="0"/>
              </a:spcBef>
              <a:buFontTx/>
              <a:buNone/>
            </a:pPr>
            <a:endParaRPr lang="en-US" altLang="en-US" sz="3600">
              <a:solidFill>
                <a:srgbClr val="339966"/>
              </a:solidFill>
            </a:endParaRPr>
          </a:p>
          <a:p>
            <a:pPr>
              <a:spcBef>
                <a:spcPct val="0"/>
              </a:spcBef>
              <a:buFontTx/>
              <a:buNone/>
            </a:pPr>
            <a:r>
              <a:rPr lang="en-US" altLang="en-US" sz="3600"/>
              <a:t>We need to  see things in a broader context  and use various effective tools.</a:t>
            </a:r>
            <a:endParaRPr lang="it-IT" altLang="en-US" sz="3600"/>
          </a:p>
        </p:txBody>
      </p:sp>
      <p:grpSp>
        <p:nvGrpSpPr>
          <p:cNvPr id="19461" name="Group 10"/>
          <p:cNvGrpSpPr>
            <a:grpSpLocks/>
          </p:cNvGrpSpPr>
          <p:nvPr/>
        </p:nvGrpSpPr>
        <p:grpSpPr bwMode="auto">
          <a:xfrm>
            <a:off x="306388" y="6238875"/>
            <a:ext cx="854075" cy="344488"/>
            <a:chOff x="193" y="3930"/>
            <a:chExt cx="538" cy="217"/>
          </a:xfrm>
        </p:grpSpPr>
        <p:sp>
          <p:nvSpPr>
            <p:cNvPr id="19498"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19499"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00"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01"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02"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03"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04"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05"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06"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07"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08"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09"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10"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11"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12"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13"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14"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15"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16"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19517"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18"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19"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19520"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21"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22"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23"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24"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25"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26"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27"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528"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19462"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19463"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19464" name="Group 44"/>
          <p:cNvGrpSpPr>
            <a:grpSpLocks/>
          </p:cNvGrpSpPr>
          <p:nvPr/>
        </p:nvGrpSpPr>
        <p:grpSpPr bwMode="auto">
          <a:xfrm>
            <a:off x="306388" y="6238875"/>
            <a:ext cx="2546350" cy="344488"/>
            <a:chOff x="193" y="3930"/>
            <a:chExt cx="1604" cy="217"/>
          </a:xfrm>
        </p:grpSpPr>
        <p:sp>
          <p:nvSpPr>
            <p:cNvPr id="19465"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19466" name="Group 46"/>
            <p:cNvGrpSpPr>
              <a:grpSpLocks/>
            </p:cNvGrpSpPr>
            <p:nvPr/>
          </p:nvGrpSpPr>
          <p:grpSpPr bwMode="auto">
            <a:xfrm>
              <a:off x="193" y="3930"/>
              <a:ext cx="538" cy="217"/>
              <a:chOff x="193" y="3930"/>
              <a:chExt cx="538" cy="217"/>
            </a:xfrm>
          </p:grpSpPr>
          <p:sp>
            <p:nvSpPr>
              <p:cNvPr id="19467"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19468"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69"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70"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71"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72"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73"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74"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75"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76"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77"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78"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79"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80"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81"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82"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83"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84"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19485"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86"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87"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19488"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89"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90"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91"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92"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93"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94"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95"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96"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9497"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483"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484" name="Text Box 7"/>
          <p:cNvSpPr txBox="1">
            <a:spLocks noChangeArrowheads="1"/>
          </p:cNvSpPr>
          <p:nvPr/>
        </p:nvSpPr>
        <p:spPr bwMode="auto">
          <a:xfrm>
            <a:off x="625475" y="1173163"/>
            <a:ext cx="8774113"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800">
                <a:solidFill>
                  <a:srgbClr val="339966"/>
                </a:solidFill>
              </a:rPr>
              <a:t>We need to use the combined tools of enquiry including:</a:t>
            </a:r>
          </a:p>
          <a:p>
            <a:pPr>
              <a:spcBef>
                <a:spcPct val="0"/>
              </a:spcBef>
              <a:buFontTx/>
              <a:buNone/>
            </a:pPr>
            <a:r>
              <a:rPr lang="en-US" altLang="en-US" sz="3600">
                <a:solidFill>
                  <a:schemeClr val="accent2"/>
                </a:solidFill>
              </a:rPr>
              <a:t>History, Philosophy, Sociology of Science,</a:t>
            </a:r>
          </a:p>
          <a:p>
            <a:pPr>
              <a:spcBef>
                <a:spcPct val="0"/>
              </a:spcBef>
              <a:buFontTx/>
              <a:buNone/>
            </a:pPr>
            <a:r>
              <a:rPr lang="en-US" altLang="en-US" sz="3600">
                <a:solidFill>
                  <a:schemeClr val="accent2"/>
                </a:solidFill>
              </a:rPr>
              <a:t>Sociology of Knowledge,</a:t>
            </a:r>
          </a:p>
          <a:p>
            <a:pPr>
              <a:spcBef>
                <a:spcPct val="0"/>
              </a:spcBef>
              <a:buFontTx/>
              <a:buNone/>
            </a:pPr>
            <a:r>
              <a:rPr lang="en-US" altLang="en-US" sz="3600">
                <a:solidFill>
                  <a:schemeClr val="accent2"/>
                </a:solidFill>
              </a:rPr>
              <a:t>Sociology of Medicine</a:t>
            </a:r>
            <a:r>
              <a:rPr lang="en-US" altLang="en-US" sz="3600"/>
              <a:t> </a:t>
            </a:r>
            <a:r>
              <a:rPr lang="en-US" altLang="en-US" sz="3600">
                <a:solidFill>
                  <a:schemeClr val="accent2"/>
                </a:solidFill>
              </a:rPr>
              <a:t>and Health,</a:t>
            </a:r>
            <a:r>
              <a:rPr lang="en-US" altLang="en-US" sz="3600"/>
              <a:t> </a:t>
            </a:r>
          </a:p>
          <a:p>
            <a:pPr>
              <a:spcBef>
                <a:spcPct val="0"/>
              </a:spcBef>
              <a:buFontTx/>
              <a:buNone/>
            </a:pPr>
            <a:r>
              <a:rPr lang="en-US" altLang="en-US" sz="3600">
                <a:solidFill>
                  <a:schemeClr val="accent2"/>
                </a:solidFill>
              </a:rPr>
              <a:t>Sociology of Psychology, </a:t>
            </a:r>
          </a:p>
          <a:p>
            <a:pPr>
              <a:spcBef>
                <a:spcPct val="0"/>
              </a:spcBef>
              <a:buFontTx/>
              <a:buNone/>
            </a:pPr>
            <a:r>
              <a:rPr lang="en-US" altLang="en-US" sz="3600">
                <a:solidFill>
                  <a:schemeClr val="accent2"/>
                </a:solidFill>
              </a:rPr>
              <a:t>Sociology of Psychotherapy,</a:t>
            </a:r>
          </a:p>
          <a:p>
            <a:pPr>
              <a:spcBef>
                <a:spcPct val="0"/>
              </a:spcBef>
              <a:buFontTx/>
              <a:buNone/>
            </a:pPr>
            <a:r>
              <a:rPr lang="en-US" altLang="en-US" sz="3600">
                <a:solidFill>
                  <a:schemeClr val="accent2"/>
                </a:solidFill>
              </a:rPr>
              <a:t>Sociology of Psychiatry,</a:t>
            </a:r>
          </a:p>
          <a:p>
            <a:pPr>
              <a:spcBef>
                <a:spcPct val="0"/>
              </a:spcBef>
              <a:buFontTx/>
              <a:buNone/>
            </a:pPr>
            <a:r>
              <a:rPr lang="en-US" altLang="en-US" sz="3600">
                <a:solidFill>
                  <a:schemeClr val="accent2"/>
                </a:solidFill>
              </a:rPr>
              <a:t>Epistemology, Hermeneutics</a:t>
            </a:r>
            <a:endParaRPr lang="it-IT" altLang="en-US" sz="3600">
              <a:solidFill>
                <a:schemeClr val="accent2"/>
              </a:solidFill>
            </a:endParaRPr>
          </a:p>
        </p:txBody>
      </p:sp>
      <p:grpSp>
        <p:nvGrpSpPr>
          <p:cNvPr id="20485" name="Group 10"/>
          <p:cNvGrpSpPr>
            <a:grpSpLocks/>
          </p:cNvGrpSpPr>
          <p:nvPr/>
        </p:nvGrpSpPr>
        <p:grpSpPr bwMode="auto">
          <a:xfrm>
            <a:off x="306388" y="6238875"/>
            <a:ext cx="854075" cy="344488"/>
            <a:chOff x="193" y="3930"/>
            <a:chExt cx="538" cy="217"/>
          </a:xfrm>
        </p:grpSpPr>
        <p:sp>
          <p:nvSpPr>
            <p:cNvPr id="20522"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20523"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24"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25"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26"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27"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28"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29"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30"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31"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32"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33"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34"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35"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36"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37"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38"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39"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40"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20541"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42"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43"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20544"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45"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46"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47"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48"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49"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50"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51"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52"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20486"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20487"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20488" name="Group 44"/>
          <p:cNvGrpSpPr>
            <a:grpSpLocks/>
          </p:cNvGrpSpPr>
          <p:nvPr/>
        </p:nvGrpSpPr>
        <p:grpSpPr bwMode="auto">
          <a:xfrm>
            <a:off x="306388" y="6238875"/>
            <a:ext cx="2546350" cy="344488"/>
            <a:chOff x="193" y="3930"/>
            <a:chExt cx="1604" cy="217"/>
          </a:xfrm>
        </p:grpSpPr>
        <p:sp>
          <p:nvSpPr>
            <p:cNvPr id="20489"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20490" name="Group 46"/>
            <p:cNvGrpSpPr>
              <a:grpSpLocks/>
            </p:cNvGrpSpPr>
            <p:nvPr/>
          </p:nvGrpSpPr>
          <p:grpSpPr bwMode="auto">
            <a:xfrm>
              <a:off x="193" y="3930"/>
              <a:ext cx="538" cy="217"/>
              <a:chOff x="193" y="3930"/>
              <a:chExt cx="538" cy="217"/>
            </a:xfrm>
          </p:grpSpPr>
          <p:sp>
            <p:nvSpPr>
              <p:cNvPr id="20491"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20492"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493"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494"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495"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496"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497"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498"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499"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00"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01"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02"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03"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04"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05"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06"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07"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08"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20509"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10"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11"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20512"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13"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14"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15"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16"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17"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18"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19"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20"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0521"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5"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nvGrpSpPr>
          <p:cNvPr id="3076" name="Group 10"/>
          <p:cNvGrpSpPr>
            <a:grpSpLocks/>
          </p:cNvGrpSpPr>
          <p:nvPr/>
        </p:nvGrpSpPr>
        <p:grpSpPr bwMode="auto">
          <a:xfrm>
            <a:off x="306388" y="6238875"/>
            <a:ext cx="854075" cy="344488"/>
            <a:chOff x="193" y="3930"/>
            <a:chExt cx="538" cy="217"/>
          </a:xfrm>
        </p:grpSpPr>
        <p:sp>
          <p:nvSpPr>
            <p:cNvPr id="3114"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3115"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16"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17"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18"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19"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20"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21"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22"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23"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24"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25"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26"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27"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28"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29"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30"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31"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32"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3133"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34"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35"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3136"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37"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38"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39"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40"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41"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42"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43"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44"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3077"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3078"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3079" name="Group 44"/>
          <p:cNvGrpSpPr>
            <a:grpSpLocks/>
          </p:cNvGrpSpPr>
          <p:nvPr/>
        </p:nvGrpSpPr>
        <p:grpSpPr bwMode="auto">
          <a:xfrm>
            <a:off x="306388" y="6238875"/>
            <a:ext cx="2546350" cy="344488"/>
            <a:chOff x="193" y="3930"/>
            <a:chExt cx="1604" cy="217"/>
          </a:xfrm>
        </p:grpSpPr>
        <p:sp>
          <p:nvSpPr>
            <p:cNvPr id="3081"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3082" name="Group 46"/>
            <p:cNvGrpSpPr>
              <a:grpSpLocks/>
            </p:cNvGrpSpPr>
            <p:nvPr/>
          </p:nvGrpSpPr>
          <p:grpSpPr bwMode="auto">
            <a:xfrm>
              <a:off x="193" y="3930"/>
              <a:ext cx="538" cy="217"/>
              <a:chOff x="193" y="3930"/>
              <a:chExt cx="538" cy="217"/>
            </a:xfrm>
          </p:grpSpPr>
          <p:sp>
            <p:nvSpPr>
              <p:cNvPr id="3083"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3084"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85"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86"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87"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88"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89"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90"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91"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92"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93"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94"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95"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96"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97"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98"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99"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00"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3101"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02"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03"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3104"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05"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06"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07"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08"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09"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10"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11"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12"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13"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pic>
        <p:nvPicPr>
          <p:cNvPr id="3080" name="Picture 78" descr="File:Frustate ad uno schiavo incatenato.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6975" y="2124075"/>
            <a:ext cx="49720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07"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08" name="Text Box 7"/>
          <p:cNvSpPr txBox="1">
            <a:spLocks noChangeArrowheads="1"/>
          </p:cNvSpPr>
          <p:nvPr/>
        </p:nvSpPr>
        <p:spPr bwMode="auto">
          <a:xfrm>
            <a:off x="539750" y="1466850"/>
            <a:ext cx="8712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a:t>80 years ago the discoveries in the “hard sciences” sprung  from  the work of </a:t>
            </a:r>
            <a:r>
              <a:rPr lang="en-US" altLang="en-US">
                <a:solidFill>
                  <a:srgbClr val="339966"/>
                </a:solidFill>
              </a:rPr>
              <a:t>Einstein, Bohr, Heisenberg</a:t>
            </a:r>
            <a:r>
              <a:rPr lang="en-US" altLang="en-US"/>
              <a:t> and others and generated a new, integrated view of the universe based  on</a:t>
            </a:r>
            <a:r>
              <a:rPr lang="en-US" altLang="en-US" sz="2800"/>
              <a:t> </a:t>
            </a:r>
            <a:r>
              <a:rPr lang="en-US" altLang="en-US" sz="9600">
                <a:solidFill>
                  <a:schemeClr val="accent2"/>
                </a:solidFill>
              </a:rPr>
              <a:t>relationships</a:t>
            </a:r>
            <a:endParaRPr lang="it-IT" altLang="en-US" sz="9600">
              <a:solidFill>
                <a:schemeClr val="accent2"/>
              </a:solidFill>
            </a:endParaRPr>
          </a:p>
        </p:txBody>
      </p:sp>
      <p:grpSp>
        <p:nvGrpSpPr>
          <p:cNvPr id="21509" name="Group 10"/>
          <p:cNvGrpSpPr>
            <a:grpSpLocks/>
          </p:cNvGrpSpPr>
          <p:nvPr/>
        </p:nvGrpSpPr>
        <p:grpSpPr bwMode="auto">
          <a:xfrm>
            <a:off x="306388" y="6238875"/>
            <a:ext cx="854075" cy="344488"/>
            <a:chOff x="193" y="3930"/>
            <a:chExt cx="538" cy="217"/>
          </a:xfrm>
        </p:grpSpPr>
        <p:sp>
          <p:nvSpPr>
            <p:cNvPr id="21546"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21547"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48"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49"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50"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51"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52"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53"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54"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55"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56"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57"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58"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59"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60"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61"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62"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63"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64"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21565"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66"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67"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21568"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69"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70"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71"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72"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73"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74"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75"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76"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21510"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21511"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21512" name="Group 44"/>
          <p:cNvGrpSpPr>
            <a:grpSpLocks/>
          </p:cNvGrpSpPr>
          <p:nvPr/>
        </p:nvGrpSpPr>
        <p:grpSpPr bwMode="auto">
          <a:xfrm>
            <a:off x="306388" y="6238875"/>
            <a:ext cx="2546350" cy="344488"/>
            <a:chOff x="193" y="3930"/>
            <a:chExt cx="1604" cy="217"/>
          </a:xfrm>
        </p:grpSpPr>
        <p:sp>
          <p:nvSpPr>
            <p:cNvPr id="21513"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21514" name="Group 46"/>
            <p:cNvGrpSpPr>
              <a:grpSpLocks/>
            </p:cNvGrpSpPr>
            <p:nvPr/>
          </p:nvGrpSpPr>
          <p:grpSpPr bwMode="auto">
            <a:xfrm>
              <a:off x="193" y="3930"/>
              <a:ext cx="538" cy="217"/>
              <a:chOff x="193" y="3930"/>
              <a:chExt cx="538" cy="217"/>
            </a:xfrm>
          </p:grpSpPr>
          <p:sp>
            <p:nvSpPr>
              <p:cNvPr id="21515"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21516"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17"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18"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19"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20"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21"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22"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23"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24"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25"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26"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27"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28"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29"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30"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31"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32"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21533"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34"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35"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21536"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37"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38"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39"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40"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41"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42"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43"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44"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1545"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31"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32" name="Text Box 7"/>
          <p:cNvSpPr txBox="1">
            <a:spLocks noChangeArrowheads="1"/>
          </p:cNvSpPr>
          <p:nvPr/>
        </p:nvSpPr>
        <p:spPr bwMode="auto">
          <a:xfrm>
            <a:off x="614363" y="1252538"/>
            <a:ext cx="87122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50000"/>
              </a:spcBef>
              <a:buFontTx/>
              <a:buNone/>
            </a:pPr>
            <a:r>
              <a:rPr lang="en-US" altLang="en-US" sz="2800"/>
              <a:t>Rogers’ criticism of mechanistic visions of human nature, as well as the dangers of psychopathological labeling, are grounded in a paradigm that had been known to top physicists and biologists since the 1930s. </a:t>
            </a:r>
          </a:p>
          <a:p>
            <a:pPr algn="just">
              <a:spcBef>
                <a:spcPct val="50000"/>
              </a:spcBef>
              <a:buFontTx/>
              <a:buNone/>
            </a:pPr>
            <a:r>
              <a:rPr lang="en-US" altLang="en-US">
                <a:solidFill>
                  <a:schemeClr val="accent2"/>
                </a:solidFill>
              </a:rPr>
              <a:t>The observer and the instruments used for observation interact with the phenomenon observed and co-construct it</a:t>
            </a:r>
            <a:r>
              <a:rPr lang="en-US" altLang="en-US" sz="3600">
                <a:solidFill>
                  <a:schemeClr val="accent2"/>
                </a:solidFill>
              </a:rPr>
              <a:t>.</a:t>
            </a:r>
            <a:r>
              <a:rPr lang="en-US" altLang="en-US">
                <a:solidFill>
                  <a:schemeClr val="accent2"/>
                </a:solidFill>
              </a:rPr>
              <a:t> </a:t>
            </a:r>
          </a:p>
          <a:p>
            <a:pPr algn="just">
              <a:spcBef>
                <a:spcPct val="50000"/>
              </a:spcBef>
              <a:buFontTx/>
              <a:buNone/>
            </a:pPr>
            <a:endParaRPr lang="it-IT" altLang="en-US" sz="2800">
              <a:solidFill>
                <a:srgbClr val="CC0000"/>
              </a:solidFill>
            </a:endParaRPr>
          </a:p>
        </p:txBody>
      </p:sp>
      <p:grpSp>
        <p:nvGrpSpPr>
          <p:cNvPr id="22533" name="Group 10"/>
          <p:cNvGrpSpPr>
            <a:grpSpLocks/>
          </p:cNvGrpSpPr>
          <p:nvPr/>
        </p:nvGrpSpPr>
        <p:grpSpPr bwMode="auto">
          <a:xfrm>
            <a:off x="306388" y="6238875"/>
            <a:ext cx="854075" cy="344488"/>
            <a:chOff x="193" y="3930"/>
            <a:chExt cx="538" cy="217"/>
          </a:xfrm>
        </p:grpSpPr>
        <p:sp>
          <p:nvSpPr>
            <p:cNvPr id="22570"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22571"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72"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73"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74"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75"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76"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77"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78"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79"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80"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81"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82"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83"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84"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85"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86"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87"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88"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22589"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90"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91"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22592"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93"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94"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95"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96"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97"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98"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99"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600"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22534"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22535"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22536" name="Group 44"/>
          <p:cNvGrpSpPr>
            <a:grpSpLocks/>
          </p:cNvGrpSpPr>
          <p:nvPr/>
        </p:nvGrpSpPr>
        <p:grpSpPr bwMode="auto">
          <a:xfrm>
            <a:off x="306388" y="6238875"/>
            <a:ext cx="2546350" cy="344488"/>
            <a:chOff x="193" y="3930"/>
            <a:chExt cx="1604" cy="217"/>
          </a:xfrm>
        </p:grpSpPr>
        <p:sp>
          <p:nvSpPr>
            <p:cNvPr id="22537"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22538" name="Group 46"/>
            <p:cNvGrpSpPr>
              <a:grpSpLocks/>
            </p:cNvGrpSpPr>
            <p:nvPr/>
          </p:nvGrpSpPr>
          <p:grpSpPr bwMode="auto">
            <a:xfrm>
              <a:off x="193" y="3930"/>
              <a:ext cx="538" cy="217"/>
              <a:chOff x="193" y="3930"/>
              <a:chExt cx="538" cy="217"/>
            </a:xfrm>
          </p:grpSpPr>
          <p:sp>
            <p:nvSpPr>
              <p:cNvPr id="22539"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22540"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41"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42"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43"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44"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45"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46"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47"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48"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49"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50"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51"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52"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53"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54"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55"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56"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22557"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58"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59"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22560"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61"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62"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63"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64"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65"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66"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67"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68"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2569"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55"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56" name="Text Box 7"/>
          <p:cNvSpPr txBox="1">
            <a:spLocks noChangeArrowheads="1"/>
          </p:cNvSpPr>
          <p:nvPr/>
        </p:nvSpPr>
        <p:spPr bwMode="auto">
          <a:xfrm>
            <a:off x="628650" y="965200"/>
            <a:ext cx="8712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US" altLang="en-US" sz="4000"/>
              <a:t>Mechanistic and reductionistic </a:t>
            </a:r>
            <a:r>
              <a:rPr lang="en-US" altLang="en-US" sz="4000">
                <a:solidFill>
                  <a:srgbClr val="CC0000"/>
                </a:solidFill>
              </a:rPr>
              <a:t>vision of human nature</a:t>
            </a:r>
            <a:r>
              <a:rPr lang="en-US" altLang="en-US" sz="4000"/>
              <a:t> originate the theories of </a:t>
            </a:r>
            <a:r>
              <a:rPr lang="en-US" altLang="en-US" sz="4000">
                <a:solidFill>
                  <a:srgbClr val="CC0000"/>
                </a:solidFill>
              </a:rPr>
              <a:t> etiopathology </a:t>
            </a:r>
            <a:r>
              <a:rPr lang="en-US" altLang="en-US" sz="4000"/>
              <a:t>and of</a:t>
            </a:r>
            <a:r>
              <a:rPr lang="en-US" altLang="en-US" sz="4000">
                <a:solidFill>
                  <a:srgbClr val="CC0000"/>
                </a:solidFill>
              </a:rPr>
              <a:t>  treatment  of disorders.</a:t>
            </a:r>
            <a:endParaRPr lang="en-US" altLang="en-US" sz="4000">
              <a:solidFill>
                <a:srgbClr val="339966"/>
              </a:solidFill>
            </a:endParaRPr>
          </a:p>
        </p:txBody>
      </p:sp>
      <p:grpSp>
        <p:nvGrpSpPr>
          <p:cNvPr id="23557" name="Group 10"/>
          <p:cNvGrpSpPr>
            <a:grpSpLocks/>
          </p:cNvGrpSpPr>
          <p:nvPr/>
        </p:nvGrpSpPr>
        <p:grpSpPr bwMode="auto">
          <a:xfrm>
            <a:off x="306388" y="6238875"/>
            <a:ext cx="854075" cy="344488"/>
            <a:chOff x="193" y="3930"/>
            <a:chExt cx="538" cy="217"/>
          </a:xfrm>
        </p:grpSpPr>
        <p:sp>
          <p:nvSpPr>
            <p:cNvPr id="23594"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23595"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96"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97"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98"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99"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00"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01"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02"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03"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04"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05"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06"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07"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08"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09"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10"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11"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12"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23613"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14"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15"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23616"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17"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18"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19"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20"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21"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22"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23"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624"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23558"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23559"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23560" name="Group 44"/>
          <p:cNvGrpSpPr>
            <a:grpSpLocks/>
          </p:cNvGrpSpPr>
          <p:nvPr/>
        </p:nvGrpSpPr>
        <p:grpSpPr bwMode="auto">
          <a:xfrm>
            <a:off x="306388" y="6238875"/>
            <a:ext cx="2546350" cy="344488"/>
            <a:chOff x="193" y="3930"/>
            <a:chExt cx="1604" cy="217"/>
          </a:xfrm>
        </p:grpSpPr>
        <p:sp>
          <p:nvSpPr>
            <p:cNvPr id="23561"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23562" name="Group 46"/>
            <p:cNvGrpSpPr>
              <a:grpSpLocks/>
            </p:cNvGrpSpPr>
            <p:nvPr/>
          </p:nvGrpSpPr>
          <p:grpSpPr bwMode="auto">
            <a:xfrm>
              <a:off x="193" y="3930"/>
              <a:ext cx="538" cy="217"/>
              <a:chOff x="193" y="3930"/>
              <a:chExt cx="538" cy="217"/>
            </a:xfrm>
          </p:grpSpPr>
          <p:sp>
            <p:nvSpPr>
              <p:cNvPr id="23563"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23564"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65"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66"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67"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68"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69"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70"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71"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72"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73"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74"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75"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76"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77"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78"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79"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80"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23581"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82"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83"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23584"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85"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86"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87"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88"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89"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90"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91"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92"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3593"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579"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580" name="Text Box 7"/>
          <p:cNvSpPr txBox="1">
            <a:spLocks noChangeArrowheads="1"/>
          </p:cNvSpPr>
          <p:nvPr/>
        </p:nvSpPr>
        <p:spPr bwMode="auto">
          <a:xfrm>
            <a:off x="628650" y="1257300"/>
            <a:ext cx="8712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5877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lnSpc>
                <a:spcPct val="80000"/>
              </a:lnSpc>
              <a:spcBef>
                <a:spcPct val="0"/>
              </a:spcBef>
              <a:buFontTx/>
              <a:buNone/>
            </a:pPr>
            <a:r>
              <a:rPr lang="en-US" altLang="en-US" sz="4000">
                <a:solidFill>
                  <a:srgbClr val="CC0000"/>
                </a:solidFill>
              </a:rPr>
              <a:t>Do all the psychotherapeutic approaches really work in the field of promoting change?</a:t>
            </a:r>
          </a:p>
          <a:p>
            <a:pPr lvl="2">
              <a:spcBef>
                <a:spcPct val="0"/>
              </a:spcBef>
              <a:buFontTx/>
              <a:buNone/>
            </a:pPr>
            <a:endParaRPr lang="en-US" altLang="en-US" sz="1800">
              <a:solidFill>
                <a:schemeClr val="accent2"/>
              </a:solidFill>
            </a:endParaRPr>
          </a:p>
          <a:p>
            <a:pPr lvl="2">
              <a:spcBef>
                <a:spcPct val="0"/>
              </a:spcBef>
              <a:buFontTx/>
              <a:buNone/>
            </a:pPr>
            <a:r>
              <a:rPr lang="en-US" altLang="en-US" sz="3000">
                <a:solidFill>
                  <a:schemeClr val="accent2"/>
                </a:solidFill>
              </a:rPr>
              <a:t>Are we effectively protecting and promoting health &amp; well being  of individuals, couples, families, groups, organizations, communities?</a:t>
            </a:r>
          </a:p>
          <a:p>
            <a:pPr lvl="2">
              <a:spcBef>
                <a:spcPct val="0"/>
              </a:spcBef>
              <a:buFontTx/>
              <a:buNone/>
            </a:pPr>
            <a:endParaRPr lang="en-US" altLang="en-US" sz="3000">
              <a:solidFill>
                <a:schemeClr val="accent2"/>
              </a:solidFill>
            </a:endParaRPr>
          </a:p>
          <a:p>
            <a:pPr lvl="2">
              <a:spcBef>
                <a:spcPct val="0"/>
              </a:spcBef>
              <a:buFontTx/>
              <a:buNone/>
            </a:pPr>
            <a:r>
              <a:rPr lang="en-US" altLang="en-US" sz="3000">
                <a:solidFill>
                  <a:schemeClr val="accent2"/>
                </a:solidFill>
              </a:rPr>
              <a:t>Do we have an </a:t>
            </a:r>
            <a:r>
              <a:rPr lang="en-US" altLang="en-US" sz="3000">
                <a:solidFill>
                  <a:srgbClr val="339966"/>
                </a:solidFill>
              </a:rPr>
              <a:t>human ecological approach</a:t>
            </a:r>
            <a:r>
              <a:rPr lang="en-US" altLang="en-US" sz="3000">
                <a:solidFill>
                  <a:schemeClr val="accent2"/>
                </a:solidFill>
              </a:rPr>
              <a:t> and do we establish empowering relationships?</a:t>
            </a:r>
            <a:endParaRPr lang="it-IT" altLang="en-US" sz="3000">
              <a:solidFill>
                <a:schemeClr val="accent2"/>
              </a:solidFill>
            </a:endParaRPr>
          </a:p>
        </p:txBody>
      </p:sp>
      <p:grpSp>
        <p:nvGrpSpPr>
          <p:cNvPr id="24581" name="Group 10"/>
          <p:cNvGrpSpPr>
            <a:grpSpLocks/>
          </p:cNvGrpSpPr>
          <p:nvPr/>
        </p:nvGrpSpPr>
        <p:grpSpPr bwMode="auto">
          <a:xfrm>
            <a:off x="306388" y="6238875"/>
            <a:ext cx="854075" cy="344488"/>
            <a:chOff x="193" y="3930"/>
            <a:chExt cx="538" cy="217"/>
          </a:xfrm>
        </p:grpSpPr>
        <p:sp>
          <p:nvSpPr>
            <p:cNvPr id="24618"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24619"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20"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21"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22"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23"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24"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25"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26"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27"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28"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29"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30"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31"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32"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33"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34"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35"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36"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24637"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38"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39"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24640"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41"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42"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43"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44"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45"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46"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47"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48"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24582"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24583"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24584" name="Group 44"/>
          <p:cNvGrpSpPr>
            <a:grpSpLocks/>
          </p:cNvGrpSpPr>
          <p:nvPr/>
        </p:nvGrpSpPr>
        <p:grpSpPr bwMode="auto">
          <a:xfrm>
            <a:off x="306388" y="6238875"/>
            <a:ext cx="2546350" cy="344488"/>
            <a:chOff x="193" y="3930"/>
            <a:chExt cx="1604" cy="217"/>
          </a:xfrm>
        </p:grpSpPr>
        <p:sp>
          <p:nvSpPr>
            <p:cNvPr id="24585"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24586" name="Group 46"/>
            <p:cNvGrpSpPr>
              <a:grpSpLocks/>
            </p:cNvGrpSpPr>
            <p:nvPr/>
          </p:nvGrpSpPr>
          <p:grpSpPr bwMode="auto">
            <a:xfrm>
              <a:off x="193" y="3930"/>
              <a:ext cx="538" cy="217"/>
              <a:chOff x="193" y="3930"/>
              <a:chExt cx="538" cy="217"/>
            </a:xfrm>
          </p:grpSpPr>
          <p:sp>
            <p:nvSpPr>
              <p:cNvPr id="24587"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24588"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589"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590"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591"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592"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593"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594"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595"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596"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597"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598"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599"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00"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01"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02"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03"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04"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24605"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06"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07"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24608"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09"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10"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11"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12"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13"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14"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15"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16"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4617"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03"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04" name="Text Box 7"/>
          <p:cNvSpPr txBox="1">
            <a:spLocks noChangeArrowheads="1"/>
          </p:cNvSpPr>
          <p:nvPr/>
        </p:nvSpPr>
        <p:spPr bwMode="auto">
          <a:xfrm>
            <a:off x="368300" y="957263"/>
            <a:ext cx="9318625"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325688" indent="-496888" algn="l">
              <a:spcBef>
                <a:spcPct val="20000"/>
              </a:spcBef>
              <a:buChar char="»"/>
              <a:defRPr sz="2000">
                <a:solidFill>
                  <a:schemeClr val="tx1"/>
                </a:solidFill>
                <a:latin typeface="Times New Roman" pitchFamily="18" charset="0"/>
              </a:defRPr>
            </a:lvl5pPr>
            <a:lvl6pPr marL="2782888" indent="-496888" eaLnBrk="0" fontAlgn="base" hangingPunct="0">
              <a:spcBef>
                <a:spcPct val="20000"/>
              </a:spcBef>
              <a:spcAft>
                <a:spcPct val="0"/>
              </a:spcAft>
              <a:buChar char="»"/>
              <a:defRPr sz="2000">
                <a:solidFill>
                  <a:schemeClr val="tx1"/>
                </a:solidFill>
                <a:latin typeface="Times New Roman" pitchFamily="18" charset="0"/>
              </a:defRPr>
            </a:lvl6pPr>
            <a:lvl7pPr marL="3240088" indent="-496888" eaLnBrk="0" fontAlgn="base" hangingPunct="0">
              <a:spcBef>
                <a:spcPct val="20000"/>
              </a:spcBef>
              <a:spcAft>
                <a:spcPct val="0"/>
              </a:spcAft>
              <a:buChar char="»"/>
              <a:defRPr sz="2000">
                <a:solidFill>
                  <a:schemeClr val="tx1"/>
                </a:solidFill>
                <a:latin typeface="Times New Roman" pitchFamily="18" charset="0"/>
              </a:defRPr>
            </a:lvl7pPr>
            <a:lvl8pPr marL="3697288" indent="-496888" eaLnBrk="0" fontAlgn="base" hangingPunct="0">
              <a:spcBef>
                <a:spcPct val="20000"/>
              </a:spcBef>
              <a:spcAft>
                <a:spcPct val="0"/>
              </a:spcAft>
              <a:buChar char="»"/>
              <a:defRPr sz="2000">
                <a:solidFill>
                  <a:schemeClr val="tx1"/>
                </a:solidFill>
                <a:latin typeface="Times New Roman" pitchFamily="18" charset="0"/>
              </a:defRPr>
            </a:lvl8pPr>
            <a:lvl9pPr marL="4154488" indent="-496888"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a:solidFill>
                  <a:schemeClr val="accent2"/>
                </a:solidFill>
              </a:rPr>
              <a:t>Empowering  Effectively Requires:</a:t>
            </a:r>
          </a:p>
          <a:p>
            <a:pPr algn="ctr">
              <a:spcBef>
                <a:spcPct val="0"/>
              </a:spcBef>
              <a:buFontTx/>
              <a:buNone/>
            </a:pPr>
            <a:endParaRPr lang="en-GB" altLang="en-US" sz="1200">
              <a:solidFill>
                <a:schemeClr val="accent2"/>
              </a:solidFill>
            </a:endParaRPr>
          </a:p>
          <a:p>
            <a:pPr>
              <a:spcBef>
                <a:spcPct val="0"/>
              </a:spcBef>
            </a:pPr>
            <a:r>
              <a:rPr lang="en-GB" altLang="en-US"/>
              <a:t>Cognitive competence </a:t>
            </a:r>
            <a:r>
              <a:rPr lang="en-GB" altLang="en-US" i="1"/>
              <a:t>(to know)</a:t>
            </a:r>
          </a:p>
          <a:p>
            <a:pPr algn="just">
              <a:spcBef>
                <a:spcPct val="0"/>
              </a:spcBef>
            </a:pPr>
            <a:r>
              <a:rPr lang="en-GB" altLang="en-US"/>
              <a:t>Skills </a:t>
            </a:r>
            <a:r>
              <a:rPr lang="en-GB" altLang="en-US" i="1"/>
              <a:t>(to do) </a:t>
            </a:r>
          </a:p>
          <a:p>
            <a:pPr algn="just">
              <a:spcBef>
                <a:spcPct val="0"/>
              </a:spcBef>
            </a:pPr>
            <a:r>
              <a:rPr lang="en-GB" altLang="en-US"/>
              <a:t>Attitudes </a:t>
            </a:r>
            <a:r>
              <a:rPr lang="en-GB" altLang="en-US" i="1"/>
              <a:t>(to be)</a:t>
            </a:r>
            <a:r>
              <a:rPr lang="it-IT" altLang="en-US" i="1"/>
              <a:t> </a:t>
            </a:r>
          </a:p>
          <a:p>
            <a:pPr algn="just">
              <a:spcBef>
                <a:spcPct val="0"/>
              </a:spcBef>
              <a:buFontTx/>
              <a:buNone/>
            </a:pPr>
            <a:r>
              <a:rPr lang="en-GB" altLang="en-US">
                <a:solidFill>
                  <a:schemeClr val="accent2"/>
                </a:solidFill>
              </a:rPr>
              <a:t>In order to be:</a:t>
            </a:r>
          </a:p>
          <a:p>
            <a:pPr lvl="4" algn="just">
              <a:spcBef>
                <a:spcPct val="0"/>
              </a:spcBef>
              <a:buFontTx/>
              <a:buChar char="•"/>
            </a:pPr>
            <a:r>
              <a:rPr lang="en-GB" altLang="en-US" sz="3200" i="1"/>
              <a:t>Person  centred</a:t>
            </a:r>
            <a:r>
              <a:rPr lang="en-GB" altLang="en-US" sz="3200"/>
              <a:t> </a:t>
            </a:r>
            <a:endParaRPr lang="en-GB" altLang="en-US" sz="3200" i="1"/>
          </a:p>
          <a:p>
            <a:pPr lvl="4" algn="just">
              <a:spcBef>
                <a:spcPct val="0"/>
              </a:spcBef>
              <a:buFontTx/>
              <a:buChar char="•"/>
            </a:pPr>
            <a:r>
              <a:rPr lang="en-GB" altLang="en-US" sz="3200" i="1"/>
              <a:t>Group  centred</a:t>
            </a:r>
          </a:p>
          <a:p>
            <a:pPr lvl="4" algn="just">
              <a:spcBef>
                <a:spcPct val="0"/>
              </a:spcBef>
              <a:buFontTx/>
              <a:buChar char="•"/>
            </a:pPr>
            <a:r>
              <a:rPr lang="en-GB" altLang="en-US" sz="3200" i="1"/>
              <a:t>Community centred </a:t>
            </a:r>
          </a:p>
          <a:p>
            <a:pPr lvl="4" algn="just">
              <a:spcBef>
                <a:spcPct val="0"/>
              </a:spcBef>
              <a:buFontTx/>
              <a:buChar char="•"/>
            </a:pPr>
            <a:r>
              <a:rPr lang="en-GB" altLang="en-US" sz="3200" i="1"/>
              <a:t>Organization  centred</a:t>
            </a:r>
          </a:p>
          <a:p>
            <a:pPr lvl="4" algn="just">
              <a:spcBef>
                <a:spcPct val="0"/>
              </a:spcBef>
              <a:buFontTx/>
              <a:buChar char="•"/>
            </a:pPr>
            <a:r>
              <a:rPr lang="en-GB" altLang="en-US" sz="3200" i="1"/>
              <a:t>Culture  centred</a:t>
            </a:r>
            <a:endParaRPr lang="it-IT" altLang="en-US" sz="3200" i="1"/>
          </a:p>
        </p:txBody>
      </p:sp>
      <p:grpSp>
        <p:nvGrpSpPr>
          <p:cNvPr id="25605" name="Group 10"/>
          <p:cNvGrpSpPr>
            <a:grpSpLocks/>
          </p:cNvGrpSpPr>
          <p:nvPr/>
        </p:nvGrpSpPr>
        <p:grpSpPr bwMode="auto">
          <a:xfrm>
            <a:off x="306388" y="6238875"/>
            <a:ext cx="854075" cy="344488"/>
            <a:chOff x="193" y="3930"/>
            <a:chExt cx="538" cy="217"/>
          </a:xfrm>
        </p:grpSpPr>
        <p:sp>
          <p:nvSpPr>
            <p:cNvPr id="25642"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25643"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44"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45"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46"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47"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48"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49"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50"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51"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52"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53"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54"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55"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56"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57"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58"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59"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60"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25661"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62"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63"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25664"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65"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66"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67"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68"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69"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70"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71"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72"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25606"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25607"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25608" name="Group 44"/>
          <p:cNvGrpSpPr>
            <a:grpSpLocks/>
          </p:cNvGrpSpPr>
          <p:nvPr/>
        </p:nvGrpSpPr>
        <p:grpSpPr bwMode="auto">
          <a:xfrm>
            <a:off x="306388" y="6238875"/>
            <a:ext cx="2546350" cy="344488"/>
            <a:chOff x="193" y="3930"/>
            <a:chExt cx="1604" cy="217"/>
          </a:xfrm>
        </p:grpSpPr>
        <p:sp>
          <p:nvSpPr>
            <p:cNvPr id="25609"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25610" name="Group 46"/>
            <p:cNvGrpSpPr>
              <a:grpSpLocks/>
            </p:cNvGrpSpPr>
            <p:nvPr/>
          </p:nvGrpSpPr>
          <p:grpSpPr bwMode="auto">
            <a:xfrm>
              <a:off x="193" y="3930"/>
              <a:ext cx="538" cy="217"/>
              <a:chOff x="193" y="3930"/>
              <a:chExt cx="538" cy="217"/>
            </a:xfrm>
          </p:grpSpPr>
          <p:sp>
            <p:nvSpPr>
              <p:cNvPr id="25611"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25612"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13"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14"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15"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16"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17"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18"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19"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20"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21"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22"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23"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24"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25"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26"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27"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28"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25629"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30"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31"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25632"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33"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34"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35"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36"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37"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38"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39"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40"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5641"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27"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28" name="Text Box 7"/>
          <p:cNvSpPr txBox="1">
            <a:spLocks noChangeArrowheads="1"/>
          </p:cNvSpPr>
          <p:nvPr/>
        </p:nvSpPr>
        <p:spPr bwMode="auto">
          <a:xfrm>
            <a:off x="676275" y="993775"/>
            <a:ext cx="8920163"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GB" altLang="en-US" sz="3600" i="1">
                <a:solidFill>
                  <a:srgbClr val="C00000"/>
                </a:solidFill>
              </a:rPr>
              <a:t>Empowerment</a:t>
            </a:r>
            <a:r>
              <a:rPr lang="en-GB" altLang="en-US" sz="3600" i="1"/>
              <a:t> generates </a:t>
            </a:r>
            <a:r>
              <a:rPr lang="en-GB" altLang="en-US" sz="3600" i="1">
                <a:solidFill>
                  <a:schemeClr val="accent2"/>
                </a:solidFill>
              </a:rPr>
              <a:t>Responsibility</a:t>
            </a:r>
            <a:r>
              <a:rPr lang="it-IT" altLang="en-US" sz="3600" b="0">
                <a:solidFill>
                  <a:schemeClr val="accent2"/>
                </a:solidFill>
              </a:rPr>
              <a:t> </a:t>
            </a:r>
            <a:endParaRPr lang="en-GB" altLang="en-US" sz="3600" b="0">
              <a:solidFill>
                <a:schemeClr val="accent2"/>
              </a:solidFill>
            </a:endParaRPr>
          </a:p>
          <a:p>
            <a:pPr algn="just">
              <a:spcBef>
                <a:spcPct val="0"/>
              </a:spcBef>
              <a:buFontTx/>
              <a:buNone/>
            </a:pPr>
            <a:endParaRPr lang="en-GB" altLang="en-US" sz="3600" b="0">
              <a:solidFill>
                <a:schemeClr val="accent2"/>
              </a:solidFill>
            </a:endParaRPr>
          </a:p>
          <a:p>
            <a:pPr algn="just">
              <a:spcBef>
                <a:spcPct val="0"/>
              </a:spcBef>
              <a:buFontTx/>
              <a:buNone/>
            </a:pPr>
            <a:r>
              <a:rPr lang="en-GB" altLang="en-US" sz="3600">
                <a:solidFill>
                  <a:srgbClr val="CC0000"/>
                </a:solidFill>
              </a:rPr>
              <a:t>Respons</a:t>
            </a:r>
            <a:r>
              <a:rPr lang="en-GB" altLang="en-US" sz="3600" b="0">
                <a:solidFill>
                  <a:srgbClr val="CC0000"/>
                </a:solidFill>
              </a:rPr>
              <a:t>-</a:t>
            </a:r>
            <a:r>
              <a:rPr lang="en-GB" altLang="en-US" sz="3600">
                <a:solidFill>
                  <a:srgbClr val="CC0000"/>
                </a:solidFill>
              </a:rPr>
              <a:t>ability</a:t>
            </a:r>
            <a:r>
              <a:rPr lang="en-GB" altLang="en-US" sz="3600" b="0"/>
              <a:t> </a:t>
            </a:r>
            <a:r>
              <a:rPr lang="en-GB" altLang="en-US" sz="3600"/>
              <a:t>= </a:t>
            </a:r>
            <a:r>
              <a:rPr lang="en-GB" altLang="en-US" sz="3600" b="0"/>
              <a:t>the </a:t>
            </a:r>
            <a:r>
              <a:rPr lang="en-GB" altLang="en-US" sz="3600" b="0">
                <a:solidFill>
                  <a:schemeClr val="accent2"/>
                </a:solidFill>
              </a:rPr>
              <a:t>ability </a:t>
            </a:r>
            <a:r>
              <a:rPr lang="en-GB" altLang="en-US" sz="3600" b="0"/>
              <a:t>to </a:t>
            </a:r>
            <a:r>
              <a:rPr lang="en-GB" altLang="en-US" sz="3600" b="0">
                <a:solidFill>
                  <a:schemeClr val="accent2"/>
                </a:solidFill>
              </a:rPr>
              <a:t>respond</a:t>
            </a:r>
            <a:r>
              <a:rPr lang="en-GB" altLang="en-US" sz="3600" b="0"/>
              <a:t> </a:t>
            </a:r>
          </a:p>
          <a:p>
            <a:pPr algn="just">
              <a:spcBef>
                <a:spcPct val="0"/>
              </a:spcBef>
              <a:buFontTx/>
              <a:buNone/>
            </a:pPr>
            <a:r>
              <a:rPr lang="en-GB" altLang="en-US" sz="3600" b="0"/>
              <a:t>                               more </a:t>
            </a:r>
            <a:r>
              <a:rPr lang="en-GB" altLang="en-US" sz="3600">
                <a:solidFill>
                  <a:srgbClr val="CC0000"/>
                </a:solidFill>
              </a:rPr>
              <a:t>effectively</a:t>
            </a:r>
          </a:p>
          <a:p>
            <a:pPr algn="just">
              <a:spcBef>
                <a:spcPct val="0"/>
              </a:spcBef>
              <a:buFontTx/>
              <a:buNone/>
            </a:pPr>
            <a:endParaRPr lang="en-GB" altLang="en-US" sz="3600">
              <a:solidFill>
                <a:srgbClr val="CC0000"/>
              </a:solidFill>
            </a:endParaRPr>
          </a:p>
          <a:p>
            <a:pPr algn="just">
              <a:spcBef>
                <a:spcPct val="0"/>
              </a:spcBef>
              <a:buFontTx/>
              <a:buNone/>
            </a:pPr>
            <a:endParaRPr lang="en-GB" altLang="en-US" sz="3600">
              <a:solidFill>
                <a:srgbClr val="CC0000"/>
              </a:solidFill>
            </a:endParaRPr>
          </a:p>
          <a:p>
            <a:pPr algn="just">
              <a:spcBef>
                <a:spcPct val="0"/>
              </a:spcBef>
              <a:buFontTx/>
              <a:buNone/>
            </a:pPr>
            <a:r>
              <a:rPr lang="en-GB" altLang="en-US" sz="4800">
                <a:solidFill>
                  <a:srgbClr val="CC0000"/>
                </a:solidFill>
              </a:rPr>
              <a:t>To be more deeply in touch and          </a:t>
            </a:r>
          </a:p>
          <a:p>
            <a:pPr algn="just">
              <a:spcBef>
                <a:spcPct val="0"/>
              </a:spcBef>
              <a:buFontTx/>
              <a:buNone/>
            </a:pPr>
            <a:r>
              <a:rPr lang="en-GB" altLang="en-US" sz="4800">
                <a:solidFill>
                  <a:srgbClr val="CC0000"/>
                </a:solidFill>
              </a:rPr>
              <a:t>to behave more congruently.</a:t>
            </a:r>
          </a:p>
        </p:txBody>
      </p:sp>
      <p:grpSp>
        <p:nvGrpSpPr>
          <p:cNvPr id="26629" name="Group 10"/>
          <p:cNvGrpSpPr>
            <a:grpSpLocks/>
          </p:cNvGrpSpPr>
          <p:nvPr/>
        </p:nvGrpSpPr>
        <p:grpSpPr bwMode="auto">
          <a:xfrm>
            <a:off x="306388" y="6238875"/>
            <a:ext cx="854075" cy="344488"/>
            <a:chOff x="193" y="3930"/>
            <a:chExt cx="538" cy="217"/>
          </a:xfrm>
        </p:grpSpPr>
        <p:sp>
          <p:nvSpPr>
            <p:cNvPr id="26666"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26667"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68"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69"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70"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71"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72"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73"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74"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75"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76"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77"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78"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79"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80"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81"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82"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83"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84"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26685"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86"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87"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26688"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89"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90"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91"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92"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93"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94"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95"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96"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26630"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26631"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26632" name="Group 44"/>
          <p:cNvGrpSpPr>
            <a:grpSpLocks/>
          </p:cNvGrpSpPr>
          <p:nvPr/>
        </p:nvGrpSpPr>
        <p:grpSpPr bwMode="auto">
          <a:xfrm>
            <a:off x="306388" y="6238875"/>
            <a:ext cx="2546350" cy="344488"/>
            <a:chOff x="193" y="3930"/>
            <a:chExt cx="1604" cy="217"/>
          </a:xfrm>
        </p:grpSpPr>
        <p:sp>
          <p:nvSpPr>
            <p:cNvPr id="26633"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26634" name="Group 46"/>
            <p:cNvGrpSpPr>
              <a:grpSpLocks/>
            </p:cNvGrpSpPr>
            <p:nvPr/>
          </p:nvGrpSpPr>
          <p:grpSpPr bwMode="auto">
            <a:xfrm>
              <a:off x="193" y="3930"/>
              <a:ext cx="538" cy="217"/>
              <a:chOff x="193" y="3930"/>
              <a:chExt cx="538" cy="217"/>
            </a:xfrm>
          </p:grpSpPr>
          <p:sp>
            <p:nvSpPr>
              <p:cNvPr id="26635"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26636"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37"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38"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39"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40"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41"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42"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43"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44"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45"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46"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47"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48"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49"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50"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51"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52"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26653"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54"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55"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26656"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57"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58"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59"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60"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61"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62"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63"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64"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6665"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96850" y="6165850"/>
            <a:ext cx="9509125" cy="523875"/>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51" name="Rectangle 3"/>
          <p:cNvSpPr>
            <a:spLocks noChangeArrowheads="1"/>
          </p:cNvSpPr>
          <p:nvPr/>
        </p:nvSpPr>
        <p:spPr bwMode="auto">
          <a:xfrm>
            <a:off x="200025" y="188913"/>
            <a:ext cx="9505950" cy="5238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52" name="Text Box 9"/>
          <p:cNvSpPr txBox="1">
            <a:spLocks noChangeArrowheads="1"/>
          </p:cNvSpPr>
          <p:nvPr/>
        </p:nvSpPr>
        <p:spPr bwMode="auto">
          <a:xfrm>
            <a:off x="746125" y="1389063"/>
            <a:ext cx="844073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US" altLang="en-US"/>
              <a:t>Person Centered Approaches </a:t>
            </a:r>
            <a:r>
              <a:rPr lang="en-US" altLang="en-US">
                <a:solidFill>
                  <a:schemeClr val="accent2"/>
                </a:solidFill>
              </a:rPr>
              <a:t>are holistic approaches focused on health rather than illness; empowering rather than imposing standardized solutions</a:t>
            </a:r>
            <a:r>
              <a:rPr lang="en-US" altLang="en-US"/>
              <a:t>.</a:t>
            </a:r>
          </a:p>
          <a:p>
            <a:pPr algn="just">
              <a:spcBef>
                <a:spcPct val="0"/>
              </a:spcBef>
              <a:buFontTx/>
              <a:buNone/>
            </a:pPr>
            <a:endParaRPr lang="en-US" altLang="en-US" sz="1200"/>
          </a:p>
          <a:p>
            <a:pPr algn="just">
              <a:spcBef>
                <a:spcPct val="0"/>
              </a:spcBef>
              <a:buFontTx/>
              <a:buNone/>
            </a:pPr>
            <a:r>
              <a:rPr lang="en-US" altLang="en-US"/>
              <a:t>They promote the development of potentialities of individuals, groups and organizations through the process of freeing people to be  responsible for what they do, rather than encouraging  passivity and dependency</a:t>
            </a:r>
            <a:r>
              <a:rPr lang="it-IT" altLang="en-US" sz="2800"/>
              <a:t>.</a:t>
            </a:r>
            <a:endParaRPr lang="en-GB" altLang="en-US" sz="2800"/>
          </a:p>
        </p:txBody>
      </p:sp>
      <p:grpSp>
        <p:nvGrpSpPr>
          <p:cNvPr id="27653" name="Group 10"/>
          <p:cNvGrpSpPr>
            <a:grpSpLocks/>
          </p:cNvGrpSpPr>
          <p:nvPr/>
        </p:nvGrpSpPr>
        <p:grpSpPr bwMode="auto">
          <a:xfrm>
            <a:off x="306388" y="6238875"/>
            <a:ext cx="2546350" cy="344488"/>
            <a:chOff x="193" y="3930"/>
            <a:chExt cx="1604" cy="217"/>
          </a:xfrm>
        </p:grpSpPr>
        <p:sp>
          <p:nvSpPr>
            <p:cNvPr id="27654" name="Rectangle 11"/>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27655" name="Group 12"/>
            <p:cNvGrpSpPr>
              <a:grpSpLocks/>
            </p:cNvGrpSpPr>
            <p:nvPr/>
          </p:nvGrpSpPr>
          <p:grpSpPr bwMode="auto">
            <a:xfrm>
              <a:off x="193" y="3930"/>
              <a:ext cx="538" cy="217"/>
              <a:chOff x="193" y="3930"/>
              <a:chExt cx="538" cy="217"/>
            </a:xfrm>
          </p:grpSpPr>
          <p:sp>
            <p:nvSpPr>
              <p:cNvPr id="27656" name="Freeform 13"/>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27657" name="Oval 14"/>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58" name="Rectangle 15"/>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59" name="Oval 16"/>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60" name="Rectangle 17"/>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61" name="Rectangle 18"/>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62" name="Oval 19"/>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63" name="Rectangle 20"/>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64" name="Oval 21"/>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65" name="Rectangle 22"/>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66" name="Rectangle 23"/>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67" name="Rectangle 24"/>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68" name="Rectangle 25"/>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69" name="Oval 26"/>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70" name="Rectangle 27"/>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71" name="Oval 28"/>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72" name="Oval 29"/>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73" name="Freeform 30"/>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27674" name="Oval 31"/>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75" name="Rectangle 32"/>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76" name="Freeform 33"/>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27677" name="Oval 34"/>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78" name="Rectangle 35"/>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79" name="Oval 36"/>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80" name="Rectangle 37"/>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81" name="Rectangle 38"/>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82" name="Oval 39"/>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83" name="Rectangle 40"/>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84" name="Rectangle 41"/>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85" name="Rectangle 42"/>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7686" name="Rectangle 4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96850" y="6165850"/>
            <a:ext cx="9509125" cy="523875"/>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675" name="Rectangle 3"/>
          <p:cNvSpPr>
            <a:spLocks noChangeArrowheads="1"/>
          </p:cNvSpPr>
          <p:nvPr/>
        </p:nvSpPr>
        <p:spPr bwMode="auto">
          <a:xfrm>
            <a:off x="200025" y="188913"/>
            <a:ext cx="9505950" cy="5238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676" name="Text Box 9"/>
          <p:cNvSpPr txBox="1">
            <a:spLocks noChangeArrowheads="1"/>
          </p:cNvSpPr>
          <p:nvPr/>
        </p:nvSpPr>
        <p:spPr bwMode="auto">
          <a:xfrm>
            <a:off x="704850" y="949325"/>
            <a:ext cx="8440738" cy="491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GB" altLang="en-US" sz="3600" i="1"/>
              <a:t>Caring, holism and ecology are essential issues in developing strategies for health promotion. Therefore, those involved should take as a guiding principle that, in each phase of planning, implementation and evaluation of health promotion activities, women and men should become equal partners.</a:t>
            </a:r>
            <a:r>
              <a:rPr lang="en-GB" altLang="en-US" sz="3600"/>
              <a:t> </a:t>
            </a:r>
          </a:p>
          <a:p>
            <a:pPr algn="just">
              <a:spcBef>
                <a:spcPct val="0"/>
              </a:spcBef>
              <a:buFontTx/>
              <a:buNone/>
            </a:pPr>
            <a:endParaRPr lang="en-US" altLang="en-US" sz="800">
              <a:solidFill>
                <a:schemeClr val="accent2"/>
              </a:solidFill>
            </a:endParaRPr>
          </a:p>
          <a:p>
            <a:pPr algn="r">
              <a:spcBef>
                <a:spcPct val="0"/>
              </a:spcBef>
              <a:buFontTx/>
              <a:buNone/>
            </a:pPr>
            <a:r>
              <a:rPr lang="en-US" altLang="en-US" sz="2000">
                <a:solidFill>
                  <a:schemeClr val="accent2"/>
                </a:solidFill>
              </a:rPr>
              <a:t>(WHO, </a:t>
            </a:r>
            <a:r>
              <a:rPr lang="en-GB" altLang="en-US" sz="2000">
                <a:solidFill>
                  <a:schemeClr val="accent2"/>
                </a:solidFill>
              </a:rPr>
              <a:t>Ottawa Charter for Health Promotion, 1986, p. 3-4)</a:t>
            </a:r>
          </a:p>
        </p:txBody>
      </p:sp>
      <p:grpSp>
        <p:nvGrpSpPr>
          <p:cNvPr id="28677" name="Group 10"/>
          <p:cNvGrpSpPr>
            <a:grpSpLocks/>
          </p:cNvGrpSpPr>
          <p:nvPr/>
        </p:nvGrpSpPr>
        <p:grpSpPr bwMode="auto">
          <a:xfrm>
            <a:off x="306388" y="6238875"/>
            <a:ext cx="2546350" cy="344488"/>
            <a:chOff x="193" y="3930"/>
            <a:chExt cx="1604" cy="217"/>
          </a:xfrm>
        </p:grpSpPr>
        <p:sp>
          <p:nvSpPr>
            <p:cNvPr id="28678" name="Rectangle 11"/>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28679" name="Group 12"/>
            <p:cNvGrpSpPr>
              <a:grpSpLocks/>
            </p:cNvGrpSpPr>
            <p:nvPr/>
          </p:nvGrpSpPr>
          <p:grpSpPr bwMode="auto">
            <a:xfrm>
              <a:off x="193" y="3930"/>
              <a:ext cx="538" cy="217"/>
              <a:chOff x="193" y="3930"/>
              <a:chExt cx="538" cy="217"/>
            </a:xfrm>
          </p:grpSpPr>
          <p:sp>
            <p:nvSpPr>
              <p:cNvPr id="28680" name="Freeform 13"/>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28681" name="Oval 14"/>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682" name="Rectangle 15"/>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683" name="Oval 16"/>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684" name="Rectangle 17"/>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685" name="Rectangle 18"/>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686" name="Oval 19"/>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687" name="Rectangle 20"/>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688" name="Oval 21"/>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689" name="Rectangle 22"/>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690" name="Rectangle 23"/>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691" name="Rectangle 24"/>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692" name="Rectangle 25"/>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693" name="Oval 26"/>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694" name="Rectangle 27"/>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695" name="Oval 28"/>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696" name="Oval 29"/>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697" name="Freeform 30"/>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28698" name="Oval 31"/>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699" name="Rectangle 32"/>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700" name="Freeform 33"/>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28701" name="Oval 34"/>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702" name="Rectangle 35"/>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703" name="Oval 36"/>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704" name="Rectangle 37"/>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705" name="Rectangle 38"/>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706" name="Oval 39"/>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707" name="Rectangle 40"/>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708" name="Rectangle 41"/>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709" name="Rectangle 42"/>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8710" name="Rectangle 4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96850" y="6165850"/>
            <a:ext cx="9509125" cy="523875"/>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699" name="Rectangle 3"/>
          <p:cNvSpPr>
            <a:spLocks noChangeArrowheads="1"/>
          </p:cNvSpPr>
          <p:nvPr/>
        </p:nvSpPr>
        <p:spPr bwMode="auto">
          <a:xfrm>
            <a:off x="200025" y="188913"/>
            <a:ext cx="9505950" cy="5238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00" name="Text Box 9"/>
          <p:cNvSpPr txBox="1">
            <a:spLocks noChangeArrowheads="1"/>
          </p:cNvSpPr>
          <p:nvPr/>
        </p:nvSpPr>
        <p:spPr bwMode="auto">
          <a:xfrm>
            <a:off x="773113" y="1055688"/>
            <a:ext cx="8440737"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US" altLang="en-US">
                <a:solidFill>
                  <a:schemeClr val="accent2"/>
                </a:solidFill>
              </a:rPr>
              <a:t>The bio-psycho-social view of health and its determinants are a radical departure from the </a:t>
            </a:r>
            <a:r>
              <a:rPr lang="en-US" altLang="en-US">
                <a:solidFill>
                  <a:srgbClr val="CC0000"/>
                </a:solidFill>
              </a:rPr>
              <a:t>mechanistic biomedical approach</a:t>
            </a:r>
            <a:r>
              <a:rPr lang="en-US" altLang="en-US">
                <a:solidFill>
                  <a:schemeClr val="accent2"/>
                </a:solidFill>
              </a:rPr>
              <a:t>. Medical doctors will still treat illnesses, but they will no longer exclusively be focused on disease as was the case with the bio-medical model.  </a:t>
            </a:r>
          </a:p>
          <a:p>
            <a:pPr algn="just">
              <a:spcBef>
                <a:spcPct val="0"/>
              </a:spcBef>
              <a:buFontTx/>
              <a:buNone/>
            </a:pPr>
            <a:endParaRPr lang="en-US" altLang="en-US" sz="1000">
              <a:solidFill>
                <a:schemeClr val="accent2"/>
              </a:solidFill>
            </a:endParaRPr>
          </a:p>
          <a:p>
            <a:pPr algn="just">
              <a:spcBef>
                <a:spcPct val="0"/>
              </a:spcBef>
              <a:buFontTx/>
              <a:buNone/>
            </a:pPr>
            <a:r>
              <a:rPr lang="en-US" altLang="en-US">
                <a:solidFill>
                  <a:schemeClr val="accent2"/>
                </a:solidFill>
              </a:rPr>
              <a:t>Health professionals must foster a significant change in the way people understand how  health is created and promoted.  </a:t>
            </a:r>
          </a:p>
          <a:p>
            <a:pPr algn="r">
              <a:spcBef>
                <a:spcPct val="0"/>
              </a:spcBef>
              <a:buFontTx/>
              <a:buNone/>
            </a:pPr>
            <a:r>
              <a:rPr lang="en-US" altLang="en-US" sz="2000"/>
              <a:t>WHO, Ottawa Charter, 1986</a:t>
            </a:r>
            <a:endParaRPr lang="en-GB" altLang="en-US" sz="2000"/>
          </a:p>
        </p:txBody>
      </p:sp>
      <p:grpSp>
        <p:nvGrpSpPr>
          <p:cNvPr id="29701" name="Group 10"/>
          <p:cNvGrpSpPr>
            <a:grpSpLocks/>
          </p:cNvGrpSpPr>
          <p:nvPr/>
        </p:nvGrpSpPr>
        <p:grpSpPr bwMode="auto">
          <a:xfrm>
            <a:off x="306388" y="6238875"/>
            <a:ext cx="2546350" cy="344488"/>
            <a:chOff x="193" y="3930"/>
            <a:chExt cx="1604" cy="217"/>
          </a:xfrm>
        </p:grpSpPr>
        <p:sp>
          <p:nvSpPr>
            <p:cNvPr id="29702" name="Rectangle 11"/>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29703" name="Group 12"/>
            <p:cNvGrpSpPr>
              <a:grpSpLocks/>
            </p:cNvGrpSpPr>
            <p:nvPr/>
          </p:nvGrpSpPr>
          <p:grpSpPr bwMode="auto">
            <a:xfrm>
              <a:off x="193" y="3930"/>
              <a:ext cx="538" cy="217"/>
              <a:chOff x="193" y="3930"/>
              <a:chExt cx="538" cy="217"/>
            </a:xfrm>
          </p:grpSpPr>
          <p:sp>
            <p:nvSpPr>
              <p:cNvPr id="29704" name="Freeform 13"/>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29705" name="Oval 14"/>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06" name="Rectangle 15"/>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07" name="Oval 16"/>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08" name="Rectangle 17"/>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09" name="Rectangle 18"/>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10" name="Oval 19"/>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11" name="Rectangle 20"/>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12" name="Oval 21"/>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13" name="Rectangle 22"/>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14" name="Rectangle 23"/>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15" name="Rectangle 24"/>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16" name="Rectangle 25"/>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17" name="Oval 26"/>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18" name="Rectangle 27"/>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19" name="Oval 28"/>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20" name="Oval 29"/>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21" name="Freeform 30"/>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29722" name="Oval 31"/>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23" name="Rectangle 32"/>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24" name="Freeform 33"/>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29725" name="Oval 34"/>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26" name="Rectangle 35"/>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27" name="Oval 36"/>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28" name="Rectangle 37"/>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29" name="Rectangle 38"/>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30" name="Oval 39"/>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31" name="Rectangle 40"/>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32" name="Rectangle 41"/>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33" name="Rectangle 42"/>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29734" name="Rectangle 4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96850" y="6165850"/>
            <a:ext cx="9509125" cy="523875"/>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23" name="Rectangle 3"/>
          <p:cNvSpPr>
            <a:spLocks noChangeArrowheads="1"/>
          </p:cNvSpPr>
          <p:nvPr/>
        </p:nvSpPr>
        <p:spPr bwMode="auto">
          <a:xfrm>
            <a:off x="200025" y="188913"/>
            <a:ext cx="9505950" cy="5238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24" name="Text Box 9"/>
          <p:cNvSpPr txBox="1">
            <a:spLocks noChangeArrowheads="1"/>
          </p:cNvSpPr>
          <p:nvPr/>
        </p:nvSpPr>
        <p:spPr bwMode="auto">
          <a:xfrm>
            <a:off x="758825" y="1155700"/>
            <a:ext cx="8440738"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US" altLang="en-US" sz="2800"/>
              <a:t>Psychotherapy researchers know that the focus of the funding agencies is mostly limited to the individual or the family, not much on the social construction of reality that </a:t>
            </a:r>
            <a:r>
              <a:rPr lang="en-US" altLang="en-US" sz="2800">
                <a:solidFill>
                  <a:srgbClr val="CC0000"/>
                </a:solidFill>
              </a:rPr>
              <a:t>attacks, pollutes and undermines health and well being, human dignity and resilience </a:t>
            </a:r>
            <a:r>
              <a:rPr lang="en-US" altLang="en-US" sz="2800"/>
              <a:t>with large dosages of </a:t>
            </a:r>
            <a:r>
              <a:rPr lang="en-US" altLang="en-US" sz="2800">
                <a:solidFill>
                  <a:srgbClr val="CC0000"/>
                </a:solidFill>
              </a:rPr>
              <a:t>inequalities, exploitation, racism, sexism, ageism, violence, reification, unemployment…</a:t>
            </a:r>
            <a:r>
              <a:rPr lang="en-US" altLang="en-US" sz="2800"/>
              <a:t>  </a:t>
            </a:r>
          </a:p>
          <a:p>
            <a:pPr algn="just">
              <a:spcBef>
                <a:spcPct val="0"/>
              </a:spcBef>
              <a:buFontTx/>
              <a:buNone/>
            </a:pPr>
            <a:endParaRPr lang="en-US" altLang="en-US" sz="2800"/>
          </a:p>
          <a:p>
            <a:pPr algn="ctr">
              <a:spcBef>
                <a:spcPct val="0"/>
              </a:spcBef>
              <a:buFontTx/>
              <a:buNone/>
            </a:pPr>
            <a:r>
              <a:rPr lang="en-US" altLang="en-US" sz="4800">
                <a:solidFill>
                  <a:schemeClr val="accent2"/>
                </a:solidFill>
              </a:rPr>
              <a:t>Why is this so? </a:t>
            </a:r>
            <a:endParaRPr lang="en-GB" altLang="en-US" sz="4800">
              <a:solidFill>
                <a:schemeClr val="accent2"/>
              </a:solidFill>
            </a:endParaRPr>
          </a:p>
        </p:txBody>
      </p:sp>
      <p:grpSp>
        <p:nvGrpSpPr>
          <p:cNvPr id="30725" name="Group 10"/>
          <p:cNvGrpSpPr>
            <a:grpSpLocks/>
          </p:cNvGrpSpPr>
          <p:nvPr/>
        </p:nvGrpSpPr>
        <p:grpSpPr bwMode="auto">
          <a:xfrm>
            <a:off x="306388" y="6238875"/>
            <a:ext cx="2546350" cy="344488"/>
            <a:chOff x="193" y="3930"/>
            <a:chExt cx="1604" cy="217"/>
          </a:xfrm>
        </p:grpSpPr>
        <p:sp>
          <p:nvSpPr>
            <p:cNvPr id="30726" name="Rectangle 11"/>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30727" name="Group 12"/>
            <p:cNvGrpSpPr>
              <a:grpSpLocks/>
            </p:cNvGrpSpPr>
            <p:nvPr/>
          </p:nvGrpSpPr>
          <p:grpSpPr bwMode="auto">
            <a:xfrm>
              <a:off x="193" y="3930"/>
              <a:ext cx="538" cy="217"/>
              <a:chOff x="193" y="3930"/>
              <a:chExt cx="538" cy="217"/>
            </a:xfrm>
          </p:grpSpPr>
          <p:sp>
            <p:nvSpPr>
              <p:cNvPr id="30728" name="Freeform 13"/>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30729" name="Oval 14"/>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30" name="Rectangle 15"/>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31" name="Oval 16"/>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32" name="Rectangle 17"/>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33" name="Rectangle 18"/>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34" name="Oval 19"/>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35" name="Rectangle 20"/>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36" name="Oval 21"/>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37" name="Rectangle 22"/>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38" name="Rectangle 23"/>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39" name="Rectangle 24"/>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40" name="Rectangle 25"/>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41" name="Oval 26"/>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42" name="Rectangle 27"/>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43" name="Oval 28"/>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44" name="Oval 29"/>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45" name="Freeform 30"/>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30746" name="Oval 31"/>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47" name="Rectangle 32"/>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48" name="Freeform 33"/>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30749" name="Oval 34"/>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50" name="Rectangle 35"/>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51" name="Oval 36"/>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52" name="Rectangle 37"/>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53" name="Rectangle 38"/>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54" name="Oval 39"/>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55" name="Rectangle 40"/>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56" name="Rectangle 41"/>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57" name="Rectangle 42"/>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0758" name="Rectangle 4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099"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00" name="Text Box 7"/>
          <p:cNvSpPr txBox="1">
            <a:spLocks noChangeArrowheads="1"/>
          </p:cNvSpPr>
          <p:nvPr/>
        </p:nvSpPr>
        <p:spPr bwMode="auto">
          <a:xfrm>
            <a:off x="628650" y="1079500"/>
            <a:ext cx="87122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US" altLang="en-US" sz="2800">
                <a:solidFill>
                  <a:schemeClr val="accent2"/>
                </a:solidFill>
              </a:rPr>
              <a:t>To manage power constructively and avoid unintentional damage, we need to </a:t>
            </a:r>
            <a:r>
              <a:rPr lang="en-US" altLang="en-US" sz="2800">
                <a:solidFill>
                  <a:srgbClr val="FF3300"/>
                </a:solidFill>
              </a:rPr>
              <a:t>realize that power is a reality</a:t>
            </a:r>
            <a:r>
              <a:rPr lang="en-US" altLang="en-US" sz="2800"/>
              <a:t>,</a:t>
            </a:r>
            <a:r>
              <a:rPr lang="en-US" altLang="en-US" sz="2800">
                <a:solidFill>
                  <a:schemeClr val="accent2"/>
                </a:solidFill>
              </a:rPr>
              <a:t> and </a:t>
            </a:r>
            <a:r>
              <a:rPr lang="en-US" altLang="en-US" sz="2800">
                <a:solidFill>
                  <a:srgbClr val="000000"/>
                </a:solidFill>
              </a:rPr>
              <a:t>that</a:t>
            </a:r>
            <a:r>
              <a:rPr lang="en-US" altLang="en-US" sz="2800"/>
              <a:t> we have some power and it is important to</a:t>
            </a:r>
            <a:r>
              <a:rPr lang="en-US" altLang="en-US" sz="2800">
                <a:solidFill>
                  <a:srgbClr val="CC0000"/>
                </a:solidFill>
              </a:rPr>
              <a:t> </a:t>
            </a:r>
            <a:r>
              <a:rPr lang="en-US" altLang="en-US" sz="2800">
                <a:solidFill>
                  <a:srgbClr val="FF3300"/>
                </a:solidFill>
              </a:rPr>
              <a:t>be aware of how we use it,</a:t>
            </a:r>
            <a:r>
              <a:rPr lang="en-US" altLang="en-US" sz="2800">
                <a:solidFill>
                  <a:schemeClr val="accent2"/>
                </a:solidFill>
              </a:rPr>
              <a:t> </a:t>
            </a:r>
            <a:r>
              <a:rPr lang="en-US" altLang="en-US" sz="2800">
                <a:solidFill>
                  <a:srgbClr val="339966"/>
                </a:solidFill>
              </a:rPr>
              <a:t>how others use it,</a:t>
            </a:r>
            <a:r>
              <a:rPr lang="en-US" altLang="en-US" sz="2800"/>
              <a:t> how power is generated,</a:t>
            </a:r>
            <a:r>
              <a:rPr lang="en-US" altLang="en-US" sz="2800">
                <a:solidFill>
                  <a:schemeClr val="accent2"/>
                </a:solidFill>
              </a:rPr>
              <a:t> how power is taken away, </a:t>
            </a:r>
            <a:r>
              <a:rPr lang="en-US" altLang="en-US" sz="2800"/>
              <a:t>to be </a:t>
            </a:r>
            <a:r>
              <a:rPr lang="en-US" altLang="en-US" sz="2800">
                <a:solidFill>
                  <a:srgbClr val="FF3300"/>
                </a:solidFill>
              </a:rPr>
              <a:t>aware of the uses and</a:t>
            </a:r>
            <a:r>
              <a:rPr lang="en-US" altLang="en-US" sz="2800">
                <a:solidFill>
                  <a:srgbClr val="CC0000"/>
                </a:solidFill>
              </a:rPr>
              <a:t> </a:t>
            </a:r>
            <a:r>
              <a:rPr lang="en-US" altLang="en-US" sz="2800">
                <a:solidFill>
                  <a:srgbClr val="FF3300"/>
                </a:solidFill>
              </a:rPr>
              <a:t>abuses of power</a:t>
            </a:r>
            <a:r>
              <a:rPr lang="en-US" altLang="en-US" sz="2800"/>
              <a:t> present in the implicit aspects in our world view, of our professional and relational world.</a:t>
            </a:r>
          </a:p>
          <a:p>
            <a:pPr algn="just">
              <a:spcBef>
                <a:spcPct val="0"/>
              </a:spcBef>
              <a:buFontTx/>
              <a:buNone/>
            </a:pPr>
            <a:endParaRPr lang="en-US" altLang="en-US" sz="2800">
              <a:solidFill>
                <a:srgbClr val="CC0000"/>
              </a:solidFill>
            </a:endParaRPr>
          </a:p>
          <a:p>
            <a:pPr algn="just">
              <a:spcBef>
                <a:spcPct val="0"/>
              </a:spcBef>
              <a:buFontTx/>
              <a:buNone/>
            </a:pPr>
            <a:r>
              <a:rPr lang="en-US" altLang="en-US" sz="2800"/>
              <a:t>In this way we</a:t>
            </a:r>
            <a:r>
              <a:rPr lang="en-US" altLang="en-US" sz="2800">
                <a:solidFill>
                  <a:srgbClr val="FF3300"/>
                </a:solidFill>
              </a:rPr>
              <a:t> </a:t>
            </a:r>
            <a:r>
              <a:rPr lang="en-US" altLang="en-US" sz="2800"/>
              <a:t>will also become</a:t>
            </a:r>
            <a:r>
              <a:rPr lang="en-US" altLang="en-US" sz="2800">
                <a:solidFill>
                  <a:srgbClr val="FF3300"/>
                </a:solidFill>
              </a:rPr>
              <a:t> </a:t>
            </a:r>
            <a:r>
              <a:rPr lang="en-US" altLang="en-US" sz="2800">
                <a:solidFill>
                  <a:srgbClr val="339966"/>
                </a:solidFill>
              </a:rPr>
              <a:t>more able to empower ourselves and others. </a:t>
            </a:r>
          </a:p>
        </p:txBody>
      </p:sp>
      <p:grpSp>
        <p:nvGrpSpPr>
          <p:cNvPr id="4101" name="Group 10"/>
          <p:cNvGrpSpPr>
            <a:grpSpLocks/>
          </p:cNvGrpSpPr>
          <p:nvPr/>
        </p:nvGrpSpPr>
        <p:grpSpPr bwMode="auto">
          <a:xfrm>
            <a:off x="306388" y="6238875"/>
            <a:ext cx="854075" cy="344488"/>
            <a:chOff x="193" y="3930"/>
            <a:chExt cx="538" cy="217"/>
          </a:xfrm>
        </p:grpSpPr>
        <p:sp>
          <p:nvSpPr>
            <p:cNvPr id="4138"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4139"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40"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41"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42"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43"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44"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45"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46"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47"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48"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49"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50"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51"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52"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53"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54"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55"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56"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4157"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58"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59"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4160"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61"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62"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63"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64"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65"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66"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67"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68"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4102"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4103"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4104" name="Group 44"/>
          <p:cNvGrpSpPr>
            <a:grpSpLocks/>
          </p:cNvGrpSpPr>
          <p:nvPr/>
        </p:nvGrpSpPr>
        <p:grpSpPr bwMode="auto">
          <a:xfrm>
            <a:off x="306388" y="6238875"/>
            <a:ext cx="2546350" cy="344488"/>
            <a:chOff x="193" y="3930"/>
            <a:chExt cx="1604" cy="217"/>
          </a:xfrm>
        </p:grpSpPr>
        <p:sp>
          <p:nvSpPr>
            <p:cNvPr id="4105"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4106" name="Group 46"/>
            <p:cNvGrpSpPr>
              <a:grpSpLocks/>
            </p:cNvGrpSpPr>
            <p:nvPr/>
          </p:nvGrpSpPr>
          <p:grpSpPr bwMode="auto">
            <a:xfrm>
              <a:off x="193" y="3930"/>
              <a:ext cx="538" cy="217"/>
              <a:chOff x="193" y="3930"/>
              <a:chExt cx="538" cy="217"/>
            </a:xfrm>
          </p:grpSpPr>
          <p:sp>
            <p:nvSpPr>
              <p:cNvPr id="4107"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4108"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09"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10"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11"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12"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13"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14"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15"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16"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17"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18"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19"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20"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21"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22"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23"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24"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4125"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26"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27"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4128"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29"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30"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31"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32"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33"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34"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35"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36"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4137"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96850" y="6165850"/>
            <a:ext cx="9509125" cy="523875"/>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47" name="Rectangle 3"/>
          <p:cNvSpPr>
            <a:spLocks noChangeArrowheads="1"/>
          </p:cNvSpPr>
          <p:nvPr/>
        </p:nvSpPr>
        <p:spPr bwMode="auto">
          <a:xfrm>
            <a:off x="200025" y="188913"/>
            <a:ext cx="9505950" cy="5238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48" name="Text Box 9"/>
          <p:cNvSpPr txBox="1">
            <a:spLocks noChangeArrowheads="1"/>
          </p:cNvSpPr>
          <p:nvPr/>
        </p:nvSpPr>
        <p:spPr bwMode="auto">
          <a:xfrm>
            <a:off x="798513" y="1687513"/>
            <a:ext cx="83947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US" altLang="en-US" sz="2800"/>
              <a:t>“..To enable</a:t>
            </a:r>
            <a:r>
              <a:rPr lang="en-US" altLang="en-US" sz="2800" i="1"/>
              <a:t> “people to increase control over and to improve their health”</a:t>
            </a:r>
            <a:r>
              <a:rPr lang="en-US" altLang="en-US" sz="2800"/>
              <a:t> </a:t>
            </a:r>
            <a:r>
              <a:rPr lang="en-US" altLang="en-US" sz="2800">
                <a:solidFill>
                  <a:srgbClr val="FF3300"/>
                </a:solidFill>
              </a:rPr>
              <a:t>health professionals must adjust their perspectives.</a:t>
            </a:r>
            <a:r>
              <a:rPr lang="en-US" altLang="en-US" sz="2800"/>
              <a:t> </a:t>
            </a:r>
            <a:r>
              <a:rPr lang="en-US" altLang="en-US" sz="2800">
                <a:solidFill>
                  <a:schemeClr val="accent2"/>
                </a:solidFill>
              </a:rPr>
              <a:t>Health professionals must become promoters of learning and empowerment</a:t>
            </a:r>
            <a:r>
              <a:rPr lang="en-US" altLang="en-US" sz="2800"/>
              <a:t>. For the health promoter the focus includes individuals, the health system, the workplace, governmental agencies, communities and society in general.”..</a:t>
            </a:r>
          </a:p>
          <a:p>
            <a:pPr algn="just">
              <a:spcBef>
                <a:spcPct val="0"/>
              </a:spcBef>
              <a:buFontTx/>
              <a:buNone/>
            </a:pPr>
            <a:r>
              <a:rPr lang="en-US" altLang="en-US" sz="2800"/>
              <a:t> </a:t>
            </a:r>
          </a:p>
          <a:p>
            <a:pPr algn="just">
              <a:spcBef>
                <a:spcPct val="0"/>
              </a:spcBef>
              <a:buFontTx/>
              <a:buNone/>
            </a:pPr>
            <a:r>
              <a:rPr lang="it-IT" altLang="en-US" sz="2400">
                <a:solidFill>
                  <a:schemeClr val="accent2"/>
                </a:solidFill>
              </a:rPr>
              <a:t>                 World Health Organization</a:t>
            </a:r>
            <a:r>
              <a:rPr lang="it-IT" altLang="en-US" sz="2400"/>
              <a:t>, </a:t>
            </a:r>
            <a:r>
              <a:rPr lang="en-US" altLang="en-US" sz="2400">
                <a:solidFill>
                  <a:schemeClr val="accent2"/>
                </a:solidFill>
              </a:rPr>
              <a:t>Ottawa Charter ( 1986)</a:t>
            </a:r>
            <a:r>
              <a:rPr lang="it-IT" altLang="en-US" sz="2400">
                <a:solidFill>
                  <a:schemeClr val="accent2"/>
                </a:solidFill>
              </a:rPr>
              <a:t> </a:t>
            </a:r>
            <a:endParaRPr lang="en-US" altLang="en-US" sz="2400"/>
          </a:p>
          <a:p>
            <a:pPr algn="just">
              <a:spcBef>
                <a:spcPct val="0"/>
              </a:spcBef>
              <a:buFontTx/>
              <a:buNone/>
            </a:pPr>
            <a:endParaRPr lang="en-US" altLang="en-US" sz="2400"/>
          </a:p>
        </p:txBody>
      </p:sp>
      <p:grpSp>
        <p:nvGrpSpPr>
          <p:cNvPr id="31749" name="Group 10"/>
          <p:cNvGrpSpPr>
            <a:grpSpLocks/>
          </p:cNvGrpSpPr>
          <p:nvPr/>
        </p:nvGrpSpPr>
        <p:grpSpPr bwMode="auto">
          <a:xfrm>
            <a:off x="306388" y="6238875"/>
            <a:ext cx="2546350" cy="344488"/>
            <a:chOff x="193" y="3930"/>
            <a:chExt cx="1604" cy="217"/>
          </a:xfrm>
        </p:grpSpPr>
        <p:sp>
          <p:nvSpPr>
            <p:cNvPr id="31750" name="Rectangle 11"/>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31751" name="Group 12"/>
            <p:cNvGrpSpPr>
              <a:grpSpLocks/>
            </p:cNvGrpSpPr>
            <p:nvPr/>
          </p:nvGrpSpPr>
          <p:grpSpPr bwMode="auto">
            <a:xfrm>
              <a:off x="193" y="3930"/>
              <a:ext cx="538" cy="217"/>
              <a:chOff x="193" y="3930"/>
              <a:chExt cx="538" cy="217"/>
            </a:xfrm>
          </p:grpSpPr>
          <p:sp>
            <p:nvSpPr>
              <p:cNvPr id="31752" name="Freeform 13"/>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31753" name="Oval 14"/>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54" name="Rectangle 15"/>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55" name="Oval 16"/>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56" name="Rectangle 17"/>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57" name="Rectangle 18"/>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58" name="Oval 19"/>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59" name="Rectangle 20"/>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60" name="Oval 21"/>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61" name="Rectangle 22"/>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62" name="Rectangle 23"/>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63" name="Rectangle 24"/>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64" name="Rectangle 25"/>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65" name="Oval 26"/>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66" name="Rectangle 27"/>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67" name="Oval 28"/>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68" name="Oval 29"/>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69" name="Freeform 30"/>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31770" name="Oval 31"/>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71" name="Rectangle 32"/>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72" name="Freeform 33"/>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31773" name="Oval 34"/>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74" name="Rectangle 35"/>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75" name="Oval 36"/>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76" name="Rectangle 37"/>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77" name="Rectangle 38"/>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78" name="Oval 39"/>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79" name="Rectangle 40"/>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80" name="Rectangle 41"/>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81" name="Rectangle 42"/>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1782" name="Rectangle 4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96850" y="6165850"/>
            <a:ext cx="9509125" cy="523875"/>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771" name="Rectangle 3"/>
          <p:cNvSpPr>
            <a:spLocks noChangeArrowheads="1"/>
          </p:cNvSpPr>
          <p:nvPr/>
        </p:nvSpPr>
        <p:spPr bwMode="auto">
          <a:xfrm>
            <a:off x="200025" y="182563"/>
            <a:ext cx="9505950" cy="519112"/>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a:solidFill>
                  <a:schemeClr val="bg1"/>
                </a:solidFill>
              </a:rPr>
              <a:t>The politics of disempowerment</a:t>
            </a:r>
          </a:p>
        </p:txBody>
      </p:sp>
      <p:sp>
        <p:nvSpPr>
          <p:cNvPr id="32772" name="Text Box 9"/>
          <p:cNvSpPr txBox="1">
            <a:spLocks noChangeArrowheads="1"/>
          </p:cNvSpPr>
          <p:nvPr/>
        </p:nvSpPr>
        <p:spPr bwMode="auto">
          <a:xfrm>
            <a:off x="244475" y="1055688"/>
            <a:ext cx="9436100"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3400">
                <a:solidFill>
                  <a:srgbClr val="CC0000"/>
                </a:solidFill>
              </a:rPr>
              <a:t>Being a Patient may be dangerous to your health!</a:t>
            </a:r>
          </a:p>
          <a:p>
            <a:pPr algn="ctr">
              <a:spcBef>
                <a:spcPct val="0"/>
              </a:spcBef>
              <a:buFontTx/>
              <a:buNone/>
            </a:pPr>
            <a:endParaRPr lang="en-US" altLang="en-US" sz="2000">
              <a:solidFill>
                <a:srgbClr val="CC0000"/>
              </a:solidFill>
            </a:endParaRPr>
          </a:p>
          <a:p>
            <a:pPr algn="just">
              <a:spcBef>
                <a:spcPct val="0"/>
              </a:spcBef>
              <a:buFontTx/>
              <a:buNone/>
            </a:pPr>
            <a:r>
              <a:rPr lang="en-US" altLang="en-US" sz="2400"/>
              <a:t>In addition to the evidence that the health care system in developed nations is both more expensive and less effective than desirable, there is a further, more subtle cost in our way of relating to health care in the industrialized world: </a:t>
            </a:r>
            <a:r>
              <a:rPr lang="en-US" altLang="en-US" sz="2400">
                <a:solidFill>
                  <a:srgbClr val="CC0000"/>
                </a:solidFill>
              </a:rPr>
              <a:t>The hidden dangers of being a patient</a:t>
            </a:r>
            <a:r>
              <a:rPr lang="en-US" altLang="en-US" sz="2400"/>
              <a:t>. Modern medical practice is structured with the doctor at the top of the ladder, with the other health care professionals</a:t>
            </a:r>
            <a:r>
              <a:rPr lang="en-US" altLang="en-US" sz="2400">
                <a:solidFill>
                  <a:srgbClr val="CC0000"/>
                </a:solidFill>
              </a:rPr>
              <a:t> </a:t>
            </a:r>
            <a:r>
              <a:rPr lang="en-US" altLang="en-US" sz="2400"/>
              <a:t>below and the patient at the bottom ring. Whether healthy or ill, most people in industrialized countries do not experience being in charge of their own health. They have fallen into a pattern of “</a:t>
            </a:r>
            <a:r>
              <a:rPr lang="en-US" altLang="en-US" sz="2400">
                <a:solidFill>
                  <a:srgbClr val="CC0000"/>
                </a:solidFill>
              </a:rPr>
              <a:t>learned helplessness</a:t>
            </a:r>
            <a:r>
              <a:rPr lang="en-US" altLang="en-US" sz="2400"/>
              <a:t>” with regard to their health and well-being.      </a:t>
            </a:r>
          </a:p>
          <a:p>
            <a:pPr algn="just">
              <a:spcBef>
                <a:spcPct val="0"/>
              </a:spcBef>
              <a:buFontTx/>
              <a:buNone/>
            </a:pPr>
            <a:r>
              <a:rPr lang="en-US" altLang="en-US" sz="2400"/>
              <a:t>                                                                        (Zucconi &amp; Howell, 2003).</a:t>
            </a:r>
          </a:p>
        </p:txBody>
      </p:sp>
      <p:grpSp>
        <p:nvGrpSpPr>
          <p:cNvPr id="32773" name="Group 10"/>
          <p:cNvGrpSpPr>
            <a:grpSpLocks/>
          </p:cNvGrpSpPr>
          <p:nvPr/>
        </p:nvGrpSpPr>
        <p:grpSpPr bwMode="auto">
          <a:xfrm>
            <a:off x="306388" y="6238875"/>
            <a:ext cx="2546350" cy="344488"/>
            <a:chOff x="193" y="3930"/>
            <a:chExt cx="1604" cy="217"/>
          </a:xfrm>
        </p:grpSpPr>
        <p:sp>
          <p:nvSpPr>
            <p:cNvPr id="32774" name="Rectangle 11"/>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32775" name="Group 12"/>
            <p:cNvGrpSpPr>
              <a:grpSpLocks/>
            </p:cNvGrpSpPr>
            <p:nvPr/>
          </p:nvGrpSpPr>
          <p:grpSpPr bwMode="auto">
            <a:xfrm>
              <a:off x="193" y="3930"/>
              <a:ext cx="538" cy="217"/>
              <a:chOff x="193" y="3930"/>
              <a:chExt cx="538" cy="217"/>
            </a:xfrm>
          </p:grpSpPr>
          <p:sp>
            <p:nvSpPr>
              <p:cNvPr id="32776" name="Freeform 13"/>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32777" name="Oval 14"/>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778" name="Rectangle 15"/>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779" name="Oval 16"/>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780" name="Rectangle 17"/>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781" name="Rectangle 18"/>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782" name="Oval 19"/>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783" name="Rectangle 20"/>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784" name="Oval 21"/>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785" name="Rectangle 22"/>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786" name="Rectangle 23"/>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787" name="Rectangle 24"/>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788" name="Rectangle 25"/>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789" name="Oval 26"/>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790" name="Rectangle 27"/>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791" name="Oval 28"/>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792" name="Oval 29"/>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793" name="Freeform 30"/>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32794" name="Oval 31"/>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795" name="Rectangle 32"/>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796" name="Freeform 33"/>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32797" name="Oval 34"/>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798" name="Rectangle 35"/>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799" name="Oval 36"/>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800" name="Rectangle 37"/>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801" name="Rectangle 38"/>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802" name="Oval 39"/>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803" name="Rectangle 40"/>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804" name="Rectangle 41"/>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805" name="Rectangle 42"/>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2806" name="Rectangle 4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96850" y="6165850"/>
            <a:ext cx="9509125" cy="523875"/>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795" name="Rectangle 3"/>
          <p:cNvSpPr>
            <a:spLocks noChangeArrowheads="1"/>
          </p:cNvSpPr>
          <p:nvPr/>
        </p:nvSpPr>
        <p:spPr bwMode="auto">
          <a:xfrm>
            <a:off x="200025" y="188913"/>
            <a:ext cx="9505950" cy="5238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796" name="Text Box 9"/>
          <p:cNvSpPr txBox="1">
            <a:spLocks noChangeArrowheads="1"/>
          </p:cNvSpPr>
          <p:nvPr/>
        </p:nvSpPr>
        <p:spPr bwMode="auto">
          <a:xfrm>
            <a:off x="468313" y="942975"/>
            <a:ext cx="895667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US" altLang="en-US" sz="4400"/>
              <a:t>Society needs to grasp that the most important natural resource is </a:t>
            </a:r>
            <a:r>
              <a:rPr lang="en-GB" altLang="en-US" sz="10600">
                <a:solidFill>
                  <a:srgbClr val="CC0000"/>
                </a:solidFill>
              </a:rPr>
              <a:t>People. </a:t>
            </a:r>
          </a:p>
          <a:p>
            <a:pPr algn="just">
              <a:spcBef>
                <a:spcPct val="0"/>
              </a:spcBef>
              <a:buFontTx/>
              <a:buNone/>
            </a:pPr>
            <a:r>
              <a:rPr lang="en-US" altLang="en-US" sz="4400">
                <a:solidFill>
                  <a:schemeClr val="accent2"/>
                </a:solidFill>
              </a:rPr>
              <a:t>We spend a lot of resources in maintenance of infrastructures! What about </a:t>
            </a:r>
            <a:r>
              <a:rPr lang="en-US" altLang="en-US" sz="4400">
                <a:solidFill>
                  <a:srgbClr val="FF3300"/>
                </a:solidFill>
              </a:rPr>
              <a:t>putting people first?</a:t>
            </a:r>
            <a:r>
              <a:rPr lang="en-GB" altLang="en-US" sz="4800">
                <a:solidFill>
                  <a:srgbClr val="FF3300"/>
                </a:solidFill>
              </a:rPr>
              <a:t> </a:t>
            </a:r>
          </a:p>
        </p:txBody>
      </p:sp>
      <p:grpSp>
        <p:nvGrpSpPr>
          <p:cNvPr id="33797" name="Group 10"/>
          <p:cNvGrpSpPr>
            <a:grpSpLocks/>
          </p:cNvGrpSpPr>
          <p:nvPr/>
        </p:nvGrpSpPr>
        <p:grpSpPr bwMode="auto">
          <a:xfrm>
            <a:off x="306388" y="6238875"/>
            <a:ext cx="2546350" cy="344488"/>
            <a:chOff x="193" y="3930"/>
            <a:chExt cx="1604" cy="217"/>
          </a:xfrm>
        </p:grpSpPr>
        <p:sp>
          <p:nvSpPr>
            <p:cNvPr id="33798" name="Rectangle 11"/>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33799" name="Group 12"/>
            <p:cNvGrpSpPr>
              <a:grpSpLocks/>
            </p:cNvGrpSpPr>
            <p:nvPr/>
          </p:nvGrpSpPr>
          <p:grpSpPr bwMode="auto">
            <a:xfrm>
              <a:off x="193" y="3930"/>
              <a:ext cx="538" cy="217"/>
              <a:chOff x="193" y="3930"/>
              <a:chExt cx="538" cy="217"/>
            </a:xfrm>
          </p:grpSpPr>
          <p:sp>
            <p:nvSpPr>
              <p:cNvPr id="33800" name="Freeform 13"/>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33801" name="Oval 14"/>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02" name="Rectangle 15"/>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03" name="Oval 16"/>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04" name="Rectangle 17"/>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05" name="Rectangle 18"/>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06" name="Oval 19"/>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07" name="Rectangle 20"/>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08" name="Oval 21"/>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09" name="Rectangle 22"/>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10" name="Rectangle 23"/>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11" name="Rectangle 24"/>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12" name="Rectangle 25"/>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13" name="Oval 26"/>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14" name="Rectangle 27"/>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15" name="Oval 28"/>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16" name="Oval 29"/>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17" name="Freeform 30"/>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33818" name="Oval 31"/>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19" name="Rectangle 32"/>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20" name="Freeform 33"/>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33821" name="Oval 34"/>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22" name="Rectangle 35"/>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23" name="Oval 36"/>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24" name="Rectangle 37"/>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25" name="Rectangle 38"/>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26" name="Oval 39"/>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27" name="Rectangle 40"/>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28" name="Rectangle 41"/>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29" name="Rectangle 42"/>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3830" name="Rectangle 4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96850" y="6165850"/>
            <a:ext cx="9509125" cy="523875"/>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19" name="Rectangle 3"/>
          <p:cNvSpPr>
            <a:spLocks noChangeArrowheads="1"/>
          </p:cNvSpPr>
          <p:nvPr/>
        </p:nvSpPr>
        <p:spPr bwMode="auto">
          <a:xfrm>
            <a:off x="200025" y="188913"/>
            <a:ext cx="9505950" cy="5238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20" name="Text Box 7"/>
          <p:cNvSpPr txBox="1">
            <a:spLocks noChangeArrowheads="1"/>
          </p:cNvSpPr>
          <p:nvPr/>
        </p:nvSpPr>
        <p:spPr bwMode="auto">
          <a:xfrm>
            <a:off x="549275" y="652463"/>
            <a:ext cx="8850313"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400" i="1">
                <a:solidFill>
                  <a:schemeClr val="accent2"/>
                </a:solidFill>
              </a:rPr>
              <a:t>Let’s be courageous !</a:t>
            </a:r>
          </a:p>
          <a:p>
            <a:pPr algn="ctr">
              <a:spcBef>
                <a:spcPct val="0"/>
              </a:spcBef>
              <a:buFontTx/>
              <a:buNone/>
            </a:pPr>
            <a:r>
              <a:rPr lang="en-US" altLang="en-US" sz="4400" i="1">
                <a:solidFill>
                  <a:schemeClr val="accent2"/>
                </a:solidFill>
              </a:rPr>
              <a:t>Let’s empower ourselves</a:t>
            </a:r>
          </a:p>
          <a:p>
            <a:pPr algn="ctr">
              <a:spcBef>
                <a:spcPct val="0"/>
              </a:spcBef>
              <a:buFontTx/>
              <a:buNone/>
            </a:pPr>
            <a:r>
              <a:rPr lang="en-US" altLang="en-US" sz="4400" i="1">
                <a:solidFill>
                  <a:schemeClr val="accent2"/>
                </a:solidFill>
              </a:rPr>
              <a:t>Let’s empower the people </a:t>
            </a:r>
          </a:p>
          <a:p>
            <a:pPr algn="ctr">
              <a:spcBef>
                <a:spcPct val="0"/>
              </a:spcBef>
              <a:buFontTx/>
              <a:buNone/>
            </a:pPr>
            <a:r>
              <a:rPr lang="en-US" altLang="en-US" sz="4400" i="1">
                <a:solidFill>
                  <a:schemeClr val="accent2"/>
                </a:solidFill>
              </a:rPr>
              <a:t>in our lives</a:t>
            </a:r>
          </a:p>
          <a:p>
            <a:pPr algn="ctr">
              <a:spcBef>
                <a:spcPct val="0"/>
              </a:spcBef>
              <a:buFontTx/>
              <a:buNone/>
            </a:pPr>
            <a:r>
              <a:rPr lang="en-US" altLang="en-US" sz="4400" i="1">
                <a:solidFill>
                  <a:schemeClr val="accent2"/>
                </a:solidFill>
              </a:rPr>
              <a:t>Let’s have a society and culture that promote empowerment at every level and we will promote </a:t>
            </a:r>
            <a:r>
              <a:rPr lang="en-US" altLang="en-US" sz="4400" i="1">
                <a:solidFill>
                  <a:srgbClr val="CC0000"/>
                </a:solidFill>
              </a:rPr>
              <a:t>more able</a:t>
            </a:r>
            <a:r>
              <a:rPr lang="en-US" altLang="en-US" sz="4400" i="1">
                <a:solidFill>
                  <a:schemeClr val="accent2"/>
                </a:solidFill>
              </a:rPr>
              <a:t> and </a:t>
            </a:r>
            <a:r>
              <a:rPr lang="en-US" altLang="en-US" sz="4400" i="1">
                <a:solidFill>
                  <a:srgbClr val="CC0000"/>
                </a:solidFill>
              </a:rPr>
              <a:t>responsible</a:t>
            </a:r>
            <a:r>
              <a:rPr lang="en-US" altLang="en-US" sz="4400" i="1">
                <a:solidFill>
                  <a:schemeClr val="accent2"/>
                </a:solidFill>
              </a:rPr>
              <a:t> citizens</a:t>
            </a:r>
            <a:endParaRPr lang="en-US" altLang="en-US" sz="5400" i="1">
              <a:solidFill>
                <a:schemeClr val="accent2"/>
              </a:solidFill>
            </a:endParaRPr>
          </a:p>
        </p:txBody>
      </p:sp>
      <p:grpSp>
        <p:nvGrpSpPr>
          <p:cNvPr id="34821" name="Group 10"/>
          <p:cNvGrpSpPr>
            <a:grpSpLocks/>
          </p:cNvGrpSpPr>
          <p:nvPr/>
        </p:nvGrpSpPr>
        <p:grpSpPr bwMode="auto">
          <a:xfrm>
            <a:off x="306388" y="6238875"/>
            <a:ext cx="2546350" cy="344488"/>
            <a:chOff x="193" y="3930"/>
            <a:chExt cx="1604" cy="217"/>
          </a:xfrm>
        </p:grpSpPr>
        <p:sp>
          <p:nvSpPr>
            <p:cNvPr id="34822" name="Rectangle 11"/>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34823" name="Group 12"/>
            <p:cNvGrpSpPr>
              <a:grpSpLocks/>
            </p:cNvGrpSpPr>
            <p:nvPr/>
          </p:nvGrpSpPr>
          <p:grpSpPr bwMode="auto">
            <a:xfrm>
              <a:off x="193" y="3930"/>
              <a:ext cx="538" cy="217"/>
              <a:chOff x="193" y="3930"/>
              <a:chExt cx="538" cy="217"/>
            </a:xfrm>
          </p:grpSpPr>
          <p:sp>
            <p:nvSpPr>
              <p:cNvPr id="34824" name="Freeform 13"/>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34825" name="Oval 14"/>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26" name="Rectangle 15"/>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27" name="Oval 16"/>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28" name="Rectangle 17"/>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29" name="Rectangle 18"/>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30" name="Oval 19"/>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31" name="Rectangle 20"/>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32" name="Oval 21"/>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33" name="Rectangle 22"/>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34" name="Rectangle 23"/>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35" name="Rectangle 24"/>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36" name="Rectangle 25"/>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37" name="Oval 26"/>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38" name="Rectangle 27"/>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39" name="Oval 28"/>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40" name="Oval 29"/>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41" name="Freeform 30"/>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34842" name="Oval 31"/>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43" name="Rectangle 32"/>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44" name="Freeform 33"/>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34845" name="Oval 34"/>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46" name="Rectangle 35"/>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47" name="Oval 36"/>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48" name="Rectangle 37"/>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49" name="Rectangle 38"/>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50" name="Oval 39"/>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51" name="Rectangle 40"/>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52" name="Rectangle 41"/>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53" name="Rectangle 42"/>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4854" name="Rectangle 4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96850" y="6165850"/>
            <a:ext cx="9509125" cy="523875"/>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43" name="Rectangle 3"/>
          <p:cNvSpPr>
            <a:spLocks noChangeArrowheads="1"/>
          </p:cNvSpPr>
          <p:nvPr/>
        </p:nvSpPr>
        <p:spPr bwMode="auto">
          <a:xfrm>
            <a:off x="200025" y="188913"/>
            <a:ext cx="9505950" cy="5238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44" name="Text Box 7"/>
          <p:cNvSpPr txBox="1">
            <a:spLocks noChangeArrowheads="1"/>
          </p:cNvSpPr>
          <p:nvPr/>
        </p:nvSpPr>
        <p:spPr bwMode="auto">
          <a:xfrm>
            <a:off x="977900" y="1566863"/>
            <a:ext cx="7824788"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it-IT" altLang="en-US" sz="6000" i="1">
                <a:solidFill>
                  <a:schemeClr val="accent2"/>
                </a:solidFill>
              </a:rPr>
              <a:t>…</a:t>
            </a:r>
            <a:r>
              <a:rPr lang="en-US" altLang="en-US" sz="6000" i="1">
                <a:solidFill>
                  <a:schemeClr val="accent2"/>
                </a:solidFill>
              </a:rPr>
              <a:t>and may be… </a:t>
            </a:r>
          </a:p>
          <a:p>
            <a:pPr algn="ctr">
              <a:spcBef>
                <a:spcPct val="0"/>
              </a:spcBef>
              <a:buFontTx/>
              <a:buNone/>
            </a:pPr>
            <a:r>
              <a:rPr lang="en-US" altLang="en-US" sz="6000" i="1">
                <a:solidFill>
                  <a:schemeClr val="accent2"/>
                </a:solidFill>
              </a:rPr>
              <a:t>we will have a more proactive </a:t>
            </a:r>
          </a:p>
          <a:p>
            <a:pPr algn="ctr">
              <a:spcBef>
                <a:spcPct val="0"/>
              </a:spcBef>
              <a:buFontTx/>
              <a:buNone/>
            </a:pPr>
            <a:r>
              <a:rPr lang="en-US" altLang="en-US" sz="6000" i="1">
                <a:solidFill>
                  <a:schemeClr val="accent2"/>
                </a:solidFill>
              </a:rPr>
              <a:t>and interesting life!!!</a:t>
            </a:r>
          </a:p>
        </p:txBody>
      </p:sp>
      <p:grpSp>
        <p:nvGrpSpPr>
          <p:cNvPr id="35845" name="Group 10"/>
          <p:cNvGrpSpPr>
            <a:grpSpLocks/>
          </p:cNvGrpSpPr>
          <p:nvPr/>
        </p:nvGrpSpPr>
        <p:grpSpPr bwMode="auto">
          <a:xfrm>
            <a:off x="306388" y="6238875"/>
            <a:ext cx="2546350" cy="344488"/>
            <a:chOff x="193" y="3930"/>
            <a:chExt cx="1604" cy="217"/>
          </a:xfrm>
        </p:grpSpPr>
        <p:sp>
          <p:nvSpPr>
            <p:cNvPr id="35846" name="Rectangle 11"/>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35847" name="Group 12"/>
            <p:cNvGrpSpPr>
              <a:grpSpLocks/>
            </p:cNvGrpSpPr>
            <p:nvPr/>
          </p:nvGrpSpPr>
          <p:grpSpPr bwMode="auto">
            <a:xfrm>
              <a:off x="193" y="3930"/>
              <a:ext cx="538" cy="217"/>
              <a:chOff x="193" y="3930"/>
              <a:chExt cx="538" cy="217"/>
            </a:xfrm>
          </p:grpSpPr>
          <p:sp>
            <p:nvSpPr>
              <p:cNvPr id="35848" name="Freeform 13"/>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35849" name="Oval 14"/>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50" name="Rectangle 15"/>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51" name="Oval 16"/>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52" name="Rectangle 17"/>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53" name="Rectangle 18"/>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54" name="Oval 19"/>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55" name="Rectangle 20"/>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56" name="Oval 21"/>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57" name="Rectangle 22"/>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58" name="Rectangle 23"/>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59" name="Rectangle 24"/>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60" name="Rectangle 25"/>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61" name="Oval 26"/>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62" name="Rectangle 27"/>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63" name="Oval 28"/>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64" name="Oval 29"/>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65" name="Freeform 30"/>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35866" name="Oval 31"/>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67" name="Rectangle 32"/>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68" name="Freeform 33"/>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35869" name="Oval 34"/>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70" name="Rectangle 35"/>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71" name="Oval 36"/>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72" name="Rectangle 37"/>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73" name="Rectangle 38"/>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74" name="Oval 39"/>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75" name="Rectangle 40"/>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76" name="Rectangle 41"/>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77" name="Rectangle 42"/>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5878" name="Rectangle 4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6866" name="Picture 2" descr="C:\Documents and Settings\Owner\Desktop\O1cLo6_2_2_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525" y="241300"/>
            <a:ext cx="6359525" cy="636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9"/>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891" name="Rectangle 48"/>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nvGrpSpPr>
          <p:cNvPr id="37892" name="Group 90"/>
          <p:cNvGrpSpPr>
            <a:grpSpLocks/>
          </p:cNvGrpSpPr>
          <p:nvPr/>
        </p:nvGrpSpPr>
        <p:grpSpPr bwMode="auto">
          <a:xfrm>
            <a:off x="306388" y="6238875"/>
            <a:ext cx="854075" cy="344488"/>
            <a:chOff x="193" y="3930"/>
            <a:chExt cx="538" cy="217"/>
          </a:xfrm>
        </p:grpSpPr>
        <p:sp>
          <p:nvSpPr>
            <p:cNvPr id="37930" name="Freeform 5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37931" name="Oval 5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32" name="Rectangle 59"/>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33" name="Rectangle 60"/>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34" name="Oval 61"/>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35" name="Rectangle 62"/>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36" name="Rectangle 63"/>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37" name="Oval 64"/>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38" name="Rectangle 65"/>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39" name="Oval 66"/>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40" name="Rectangle 67"/>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41" name="Rectangle 68"/>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42" name="Rectangle 69"/>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43" name="Rectangle 70"/>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44" name="Oval 71"/>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45" name="Rectangle 72"/>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46" name="Oval 73"/>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47" name="Oval 74"/>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48" name="Freeform 75"/>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37949" name="Oval 76"/>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50" name="Rectangle 77"/>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51" name="Freeform 78"/>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37952" name="Oval 79"/>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53" name="Rectangle 80"/>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54" name="Oval 81"/>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55" name="Rectangle 82"/>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56" name="Rectangle 83"/>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57" name="Oval 84"/>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58" name="Rectangle 85"/>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59" name="Rectangle 86"/>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60" name="Rectangle 87"/>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37893" name="Rectangle 88"/>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37894" name="Rectangle 89"/>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37895" name="Group 91"/>
          <p:cNvGrpSpPr>
            <a:grpSpLocks/>
          </p:cNvGrpSpPr>
          <p:nvPr/>
        </p:nvGrpSpPr>
        <p:grpSpPr bwMode="auto">
          <a:xfrm>
            <a:off x="306388" y="6238875"/>
            <a:ext cx="2546350" cy="344488"/>
            <a:chOff x="193" y="3930"/>
            <a:chExt cx="1604" cy="217"/>
          </a:xfrm>
        </p:grpSpPr>
        <p:sp>
          <p:nvSpPr>
            <p:cNvPr id="37897" name="Rectangle 92"/>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37898" name="Group 93"/>
            <p:cNvGrpSpPr>
              <a:grpSpLocks/>
            </p:cNvGrpSpPr>
            <p:nvPr/>
          </p:nvGrpSpPr>
          <p:grpSpPr bwMode="auto">
            <a:xfrm>
              <a:off x="193" y="3930"/>
              <a:ext cx="538" cy="217"/>
              <a:chOff x="193" y="3930"/>
              <a:chExt cx="538" cy="217"/>
            </a:xfrm>
          </p:grpSpPr>
          <p:sp>
            <p:nvSpPr>
              <p:cNvPr id="37899" name="Freeform 94"/>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37900" name="Oval 95"/>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01" name="Rectangle 96"/>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02" name="Oval 97"/>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03" name="Rectangle 98"/>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04" name="Rectangle 99"/>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05" name="Oval 100"/>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06" name="Rectangle 101"/>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07" name="Oval 102"/>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08" name="Rectangle 103"/>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09" name="Rectangle 104"/>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10" name="Rectangle 105"/>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11" name="Rectangle 106"/>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12" name="Oval 107"/>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13" name="Rectangle 108"/>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14" name="Oval 109"/>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15" name="Oval 110"/>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16" name="Freeform 111"/>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37917" name="Oval 112"/>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18" name="Rectangle 113"/>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19" name="Freeform 114"/>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37920" name="Oval 115"/>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21" name="Rectangle 116"/>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22" name="Oval 117"/>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23" name="Rectangle 118"/>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24" name="Rectangle 119"/>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25" name="Oval 120"/>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26" name="Rectangle 121"/>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27" name="Rectangle 122"/>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28" name="Rectangle 123"/>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37929" name="Rectangle 124"/>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
        <p:nvSpPr>
          <p:cNvPr id="37896" name="Text Box 51"/>
          <p:cNvSpPr txBox="1">
            <a:spLocks noChangeArrowheads="1"/>
          </p:cNvSpPr>
          <p:nvPr/>
        </p:nvSpPr>
        <p:spPr bwMode="auto">
          <a:xfrm>
            <a:off x="358775" y="998538"/>
            <a:ext cx="9185275" cy="48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endParaRPr lang="it-IT" altLang="en-US" sz="2400">
              <a:solidFill>
                <a:srgbClr val="333399"/>
              </a:solidFill>
            </a:endParaRPr>
          </a:p>
          <a:p>
            <a:pPr algn="ctr">
              <a:spcBef>
                <a:spcPct val="50000"/>
              </a:spcBef>
              <a:buFontTx/>
              <a:buNone/>
            </a:pPr>
            <a:r>
              <a:rPr lang="it-IT" altLang="en-US" sz="2400"/>
              <a:t>Alberto Zucconi</a:t>
            </a:r>
            <a:r>
              <a:rPr lang="it-IT" altLang="en-US" sz="2800"/>
              <a:t/>
            </a:r>
            <a:br>
              <a:rPr lang="it-IT" altLang="en-US" sz="2800"/>
            </a:br>
            <a:r>
              <a:rPr lang="it-IT" altLang="en-US" sz="2800"/>
              <a:t>World Academy of Art and Science</a:t>
            </a:r>
          </a:p>
          <a:p>
            <a:pPr algn="ctr">
              <a:spcBef>
                <a:spcPct val="50000"/>
              </a:spcBef>
              <a:buFontTx/>
              <a:buNone/>
            </a:pPr>
            <a:r>
              <a:rPr lang="it-IT" altLang="en-US" sz="2800"/>
              <a:t>World University Consortium</a:t>
            </a:r>
          </a:p>
          <a:p>
            <a:pPr algn="ctr">
              <a:spcBef>
                <a:spcPct val="50000"/>
              </a:spcBef>
              <a:buFontTx/>
              <a:buNone/>
            </a:pPr>
            <a:r>
              <a:rPr lang="en-GB" altLang="en-US" sz="2800"/>
              <a:t>Istituto dell’Approccio Centrato sulla Persona</a:t>
            </a:r>
            <a:endParaRPr lang="en-GB" altLang="en-US" sz="3600">
              <a:solidFill>
                <a:schemeClr val="accent2"/>
              </a:solidFill>
            </a:endParaRPr>
          </a:p>
          <a:p>
            <a:pPr algn="ctr">
              <a:spcBef>
                <a:spcPct val="0"/>
              </a:spcBef>
              <a:buFontTx/>
              <a:buNone/>
            </a:pPr>
            <a:r>
              <a:rPr lang="en-GB" altLang="en-US" sz="2800">
                <a:solidFill>
                  <a:schemeClr val="accent2"/>
                </a:solidFill>
              </a:rPr>
              <a:t>azucconi@iacp.it</a:t>
            </a:r>
          </a:p>
          <a:p>
            <a:pPr algn="ctr">
              <a:spcBef>
                <a:spcPct val="0"/>
              </a:spcBef>
              <a:buFontTx/>
              <a:buNone/>
            </a:pPr>
            <a:endParaRPr lang="en-GB" altLang="en-US" sz="2800">
              <a:solidFill>
                <a:schemeClr val="accent2"/>
              </a:solidFill>
            </a:endParaRPr>
          </a:p>
          <a:p>
            <a:pPr algn="ctr">
              <a:spcBef>
                <a:spcPct val="0"/>
              </a:spcBef>
              <a:buFontTx/>
              <a:buNone/>
            </a:pPr>
            <a:endParaRPr lang="en-GB" altLang="en-US" sz="2800">
              <a:solidFill>
                <a:schemeClr val="accent2"/>
              </a:solidFill>
            </a:endParaRPr>
          </a:p>
          <a:p>
            <a:pPr algn="ctr">
              <a:spcBef>
                <a:spcPct val="0"/>
              </a:spcBef>
              <a:buFontTx/>
              <a:buNone/>
            </a:pPr>
            <a:endParaRPr lang="en-GB" altLang="en-US" sz="2800">
              <a:solidFill>
                <a:schemeClr val="accent2"/>
              </a:solidFill>
            </a:endParaRPr>
          </a:p>
          <a:p>
            <a:pPr algn="ctr">
              <a:spcBef>
                <a:spcPct val="0"/>
              </a:spcBef>
              <a:buFontTx/>
              <a:buNone/>
            </a:pPr>
            <a:r>
              <a:rPr lang="it-IT" altLang="en-US" sz="2800"/>
              <a:t>IUC, August 29, 2014, Dubrovnik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23"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24" name="Text Box 7"/>
          <p:cNvSpPr txBox="1">
            <a:spLocks noChangeArrowheads="1"/>
          </p:cNvSpPr>
          <p:nvPr/>
        </p:nvSpPr>
        <p:spPr bwMode="auto">
          <a:xfrm>
            <a:off x="628650" y="1079500"/>
            <a:ext cx="87122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it-IT" altLang="en-US" sz="2800">
                <a:solidFill>
                  <a:schemeClr val="accent2"/>
                </a:solidFill>
              </a:rPr>
              <a:t>Empowermen</a:t>
            </a:r>
            <a:r>
              <a:rPr lang="it-IT" altLang="en-US" sz="2800"/>
              <a:t>t is the process of increasing the capacity of individuals or groups to make choices and to transform those choices into desired actions and outcomes </a:t>
            </a:r>
            <a:r>
              <a:rPr lang="it-IT" altLang="en-US" sz="2800" b="0"/>
              <a:t>(World Bank, 2007).</a:t>
            </a:r>
            <a:r>
              <a:rPr lang="it-IT" altLang="en-US" sz="2800"/>
              <a:t> </a:t>
            </a:r>
          </a:p>
          <a:p>
            <a:pPr>
              <a:spcBef>
                <a:spcPct val="0"/>
              </a:spcBef>
              <a:buFontTx/>
              <a:buNone/>
            </a:pPr>
            <a:endParaRPr lang="it-IT" altLang="en-US" sz="2800"/>
          </a:p>
          <a:p>
            <a:pPr>
              <a:spcBef>
                <a:spcPct val="0"/>
              </a:spcBef>
              <a:buFontTx/>
              <a:buNone/>
            </a:pPr>
            <a:r>
              <a:rPr lang="it-IT" altLang="en-US" sz="2800">
                <a:solidFill>
                  <a:srgbClr val="CC0000"/>
                </a:solidFill>
              </a:rPr>
              <a:t>Disempowerment</a:t>
            </a:r>
            <a:r>
              <a:rPr lang="it-IT" altLang="en-US" sz="2800"/>
              <a:t> is the reduction of the power, authority, or influence after which individuals, or groups of organised persons have to make their own choices, decisions and shape their own lives. </a:t>
            </a:r>
          </a:p>
        </p:txBody>
      </p:sp>
      <p:grpSp>
        <p:nvGrpSpPr>
          <p:cNvPr id="5125" name="Group 10"/>
          <p:cNvGrpSpPr>
            <a:grpSpLocks/>
          </p:cNvGrpSpPr>
          <p:nvPr/>
        </p:nvGrpSpPr>
        <p:grpSpPr bwMode="auto">
          <a:xfrm>
            <a:off x="306388" y="6238875"/>
            <a:ext cx="854075" cy="344488"/>
            <a:chOff x="193" y="3930"/>
            <a:chExt cx="538" cy="217"/>
          </a:xfrm>
        </p:grpSpPr>
        <p:sp>
          <p:nvSpPr>
            <p:cNvPr id="5162"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5163"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64"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65"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66"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67"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68"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69"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70"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71"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72"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73"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74"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75"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76"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77"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78"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79"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80"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5181"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82"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83"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5184"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85"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86"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87"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88"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89"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90"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91"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92"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5126"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5127"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5128" name="Group 44"/>
          <p:cNvGrpSpPr>
            <a:grpSpLocks/>
          </p:cNvGrpSpPr>
          <p:nvPr/>
        </p:nvGrpSpPr>
        <p:grpSpPr bwMode="auto">
          <a:xfrm>
            <a:off x="306388" y="6238875"/>
            <a:ext cx="2546350" cy="344488"/>
            <a:chOff x="193" y="3930"/>
            <a:chExt cx="1604" cy="217"/>
          </a:xfrm>
        </p:grpSpPr>
        <p:sp>
          <p:nvSpPr>
            <p:cNvPr id="5129"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5130" name="Group 46"/>
            <p:cNvGrpSpPr>
              <a:grpSpLocks/>
            </p:cNvGrpSpPr>
            <p:nvPr/>
          </p:nvGrpSpPr>
          <p:grpSpPr bwMode="auto">
            <a:xfrm>
              <a:off x="193" y="3930"/>
              <a:ext cx="538" cy="217"/>
              <a:chOff x="193" y="3930"/>
              <a:chExt cx="538" cy="217"/>
            </a:xfrm>
          </p:grpSpPr>
          <p:sp>
            <p:nvSpPr>
              <p:cNvPr id="5131"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5132"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33"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34"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35"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36"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37"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38"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39"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40"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41"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42"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43"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44"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45"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46"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47"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48"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5149"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50"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51"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5152"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53"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54"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55"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56"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57"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58"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59"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60"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5161"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47"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48" name="Text Box 7"/>
          <p:cNvSpPr txBox="1">
            <a:spLocks noChangeArrowheads="1"/>
          </p:cNvSpPr>
          <p:nvPr/>
        </p:nvSpPr>
        <p:spPr bwMode="auto">
          <a:xfrm>
            <a:off x="628650" y="1079500"/>
            <a:ext cx="8712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000">
                <a:solidFill>
                  <a:schemeClr val="accent2"/>
                </a:solidFill>
              </a:rPr>
              <a:t>Knowledge is power.</a:t>
            </a:r>
          </a:p>
          <a:p>
            <a:pPr>
              <a:spcBef>
                <a:spcPct val="0"/>
              </a:spcBef>
              <a:buFontTx/>
              <a:buNone/>
            </a:pPr>
            <a:r>
              <a:rPr lang="en-US" altLang="en-US" sz="4000">
                <a:solidFill>
                  <a:srgbClr val="CC0000"/>
                </a:solidFill>
              </a:rPr>
              <a:t>Ignorance is lack of power.</a:t>
            </a:r>
            <a:r>
              <a:rPr lang="en-US" altLang="en-US" sz="4000">
                <a:solidFill>
                  <a:schemeClr val="accent2"/>
                </a:solidFill>
              </a:rPr>
              <a:t> </a:t>
            </a:r>
          </a:p>
          <a:p>
            <a:pPr>
              <a:spcBef>
                <a:spcPct val="0"/>
              </a:spcBef>
              <a:buFontTx/>
              <a:buNone/>
            </a:pPr>
            <a:endParaRPr lang="en-US" altLang="en-US" sz="4000">
              <a:solidFill>
                <a:schemeClr val="accent2"/>
              </a:solidFill>
            </a:endParaRPr>
          </a:p>
          <a:p>
            <a:pPr>
              <a:spcBef>
                <a:spcPct val="0"/>
              </a:spcBef>
              <a:buFontTx/>
              <a:buNone/>
            </a:pPr>
            <a:r>
              <a:rPr lang="en-US" altLang="en-US" sz="4000">
                <a:solidFill>
                  <a:srgbClr val="CC0000"/>
                </a:solidFill>
              </a:rPr>
              <a:t>Learned helplessness is ignorance plus self-sabotage.</a:t>
            </a:r>
          </a:p>
        </p:txBody>
      </p:sp>
      <p:grpSp>
        <p:nvGrpSpPr>
          <p:cNvPr id="6149" name="Group 10"/>
          <p:cNvGrpSpPr>
            <a:grpSpLocks/>
          </p:cNvGrpSpPr>
          <p:nvPr/>
        </p:nvGrpSpPr>
        <p:grpSpPr bwMode="auto">
          <a:xfrm>
            <a:off x="306388" y="6238875"/>
            <a:ext cx="854075" cy="344488"/>
            <a:chOff x="193" y="3930"/>
            <a:chExt cx="538" cy="217"/>
          </a:xfrm>
        </p:grpSpPr>
        <p:sp>
          <p:nvSpPr>
            <p:cNvPr id="6186"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6187"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88"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89"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90"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91"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92"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93"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94"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95"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96"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97"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98"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99"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200"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201"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202"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203"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204"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6205"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206"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207"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6208"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209"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210"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211"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212"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213"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214"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215"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216"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6150"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6151"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6152" name="Group 44"/>
          <p:cNvGrpSpPr>
            <a:grpSpLocks/>
          </p:cNvGrpSpPr>
          <p:nvPr/>
        </p:nvGrpSpPr>
        <p:grpSpPr bwMode="auto">
          <a:xfrm>
            <a:off x="306388" y="6238875"/>
            <a:ext cx="2546350" cy="344488"/>
            <a:chOff x="193" y="3930"/>
            <a:chExt cx="1604" cy="217"/>
          </a:xfrm>
        </p:grpSpPr>
        <p:sp>
          <p:nvSpPr>
            <p:cNvPr id="6153"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6154" name="Group 46"/>
            <p:cNvGrpSpPr>
              <a:grpSpLocks/>
            </p:cNvGrpSpPr>
            <p:nvPr/>
          </p:nvGrpSpPr>
          <p:grpSpPr bwMode="auto">
            <a:xfrm>
              <a:off x="193" y="3930"/>
              <a:ext cx="538" cy="217"/>
              <a:chOff x="193" y="3930"/>
              <a:chExt cx="538" cy="217"/>
            </a:xfrm>
          </p:grpSpPr>
          <p:sp>
            <p:nvSpPr>
              <p:cNvPr id="6155"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6156"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57"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58"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59"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60"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61"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62"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63"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64"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65"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66"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67"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68"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69"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70"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71"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72"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6173"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74"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75"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6176"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77"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78"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79"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80"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81"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82"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83"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84"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6185"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en-IN" altLang="en-US" sz="2800"/>
          </a:p>
        </p:txBody>
      </p:sp>
      <p:sp>
        <p:nvSpPr>
          <p:cNvPr id="7171" name="Rectangle 3"/>
          <p:cNvSpPr>
            <a:spLocks noChangeArrowheads="1"/>
          </p:cNvSpPr>
          <p:nvPr/>
        </p:nvSpPr>
        <p:spPr bwMode="auto">
          <a:xfrm>
            <a:off x="0" y="0"/>
            <a:ext cx="9906000" cy="519113"/>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it-IT" altLang="en-US" sz="2800">
              <a:solidFill>
                <a:srgbClr val="FF3300"/>
              </a:solidFill>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5"/>
          <p:cNvSpPr>
            <a:spLocks noChangeArrowheads="1"/>
          </p:cNvSpPr>
          <p:nvPr/>
        </p:nvSpPr>
        <p:spPr bwMode="auto">
          <a:xfrm>
            <a:off x="268288" y="771525"/>
            <a:ext cx="9480550"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US" altLang="en-US" sz="2000"/>
              <a:t>Differing narratives, values, concepts of reality, of human nature, generate different relationships, priorities, goals &amp; actions based on strategies of:</a:t>
            </a:r>
          </a:p>
          <a:p>
            <a:pPr algn="just">
              <a:spcBef>
                <a:spcPct val="0"/>
              </a:spcBef>
              <a:buFontTx/>
              <a:buNone/>
            </a:pPr>
            <a:endParaRPr lang="en-US" altLang="en-US">
              <a:solidFill>
                <a:srgbClr val="009900"/>
              </a:solidFill>
            </a:endParaRPr>
          </a:p>
          <a:p>
            <a:pPr algn="just">
              <a:spcBef>
                <a:spcPct val="0"/>
              </a:spcBef>
              <a:buFontTx/>
              <a:buNone/>
            </a:pPr>
            <a:r>
              <a:rPr lang="en-US" altLang="en-US" sz="3600">
                <a:solidFill>
                  <a:srgbClr val="009900"/>
                </a:solidFill>
              </a:rPr>
              <a:t>Empowerment</a:t>
            </a:r>
            <a:r>
              <a:rPr lang="en-US" altLang="en-US" sz="3600">
                <a:solidFill>
                  <a:srgbClr val="FF0000"/>
                </a:solidFill>
              </a:rPr>
              <a:t>         Disempowerment</a:t>
            </a:r>
          </a:p>
          <a:p>
            <a:pPr algn="just">
              <a:spcBef>
                <a:spcPct val="0"/>
              </a:spcBef>
            </a:pPr>
            <a:r>
              <a:rPr lang="en-US" altLang="en-US" sz="2000">
                <a:solidFill>
                  <a:srgbClr val="009900"/>
                </a:solidFill>
              </a:rPr>
              <a:t>Democratic Relationship                    </a:t>
            </a:r>
            <a:r>
              <a:rPr lang="en-US" altLang="en-US" sz="2000">
                <a:solidFill>
                  <a:srgbClr val="FF0000"/>
                </a:solidFill>
              </a:rPr>
              <a:t>Authoritarian Relationship</a:t>
            </a:r>
          </a:p>
          <a:p>
            <a:pPr algn="just">
              <a:spcBef>
                <a:spcPct val="0"/>
              </a:spcBef>
            </a:pPr>
            <a:r>
              <a:rPr lang="en-US" altLang="en-US" sz="2000">
                <a:solidFill>
                  <a:srgbClr val="009900"/>
                </a:solidFill>
              </a:rPr>
              <a:t>Equal rights &amp; opportunities             </a:t>
            </a:r>
            <a:r>
              <a:rPr lang="en-US" altLang="en-US" sz="2000">
                <a:solidFill>
                  <a:srgbClr val="FF0000"/>
                </a:solidFill>
              </a:rPr>
              <a:t>Oppression</a:t>
            </a:r>
          </a:p>
          <a:p>
            <a:pPr algn="just">
              <a:spcBef>
                <a:spcPct val="0"/>
              </a:spcBef>
            </a:pPr>
            <a:r>
              <a:rPr lang="en-US" altLang="en-US" sz="2000">
                <a:solidFill>
                  <a:srgbClr val="009900"/>
                </a:solidFill>
              </a:rPr>
              <a:t>Promotes responsibility                      </a:t>
            </a:r>
            <a:r>
              <a:rPr lang="en-US" altLang="en-US" sz="2000">
                <a:solidFill>
                  <a:srgbClr val="FF0000"/>
                </a:solidFill>
              </a:rPr>
              <a:t>Promotes passivity</a:t>
            </a:r>
            <a:endParaRPr lang="en-US" altLang="en-US" sz="2000">
              <a:solidFill>
                <a:srgbClr val="009900"/>
              </a:solidFill>
            </a:endParaRPr>
          </a:p>
          <a:p>
            <a:pPr algn="just">
              <a:spcBef>
                <a:spcPct val="0"/>
              </a:spcBef>
            </a:pPr>
            <a:r>
              <a:rPr lang="en-US" altLang="en-US" sz="2000">
                <a:solidFill>
                  <a:srgbClr val="009900"/>
                </a:solidFill>
              </a:rPr>
              <a:t>Bio-psycho-social Paradigm               </a:t>
            </a:r>
            <a:r>
              <a:rPr lang="en-US" altLang="en-US" sz="2000">
                <a:solidFill>
                  <a:srgbClr val="FF0000"/>
                </a:solidFill>
              </a:rPr>
              <a:t>Mechanistic-reductionist Paradigm</a:t>
            </a:r>
          </a:p>
          <a:p>
            <a:pPr algn="just">
              <a:spcBef>
                <a:spcPct val="0"/>
              </a:spcBef>
            </a:pPr>
            <a:r>
              <a:rPr lang="en-US" altLang="en-US" sz="2000">
                <a:solidFill>
                  <a:srgbClr val="009900"/>
                </a:solidFill>
              </a:rPr>
              <a:t>Health Promotion                                </a:t>
            </a:r>
            <a:r>
              <a:rPr lang="en-US" altLang="en-US" sz="2000">
                <a:solidFill>
                  <a:srgbClr val="FF0000"/>
                </a:solidFill>
              </a:rPr>
              <a:t>Reductionist Medicine </a:t>
            </a:r>
          </a:p>
          <a:p>
            <a:pPr algn="just">
              <a:spcBef>
                <a:spcPct val="0"/>
              </a:spcBef>
            </a:pPr>
            <a:r>
              <a:rPr lang="en-US" altLang="en-US" sz="2000">
                <a:solidFill>
                  <a:srgbClr val="009900"/>
                </a:solidFill>
              </a:rPr>
              <a:t>Patient Centered Medicine                 </a:t>
            </a:r>
            <a:r>
              <a:rPr lang="en-US" altLang="en-US" sz="2000">
                <a:solidFill>
                  <a:srgbClr val="FF0000"/>
                </a:solidFill>
              </a:rPr>
              <a:t>Disease Centered Medicine</a:t>
            </a:r>
          </a:p>
          <a:p>
            <a:pPr algn="just">
              <a:spcBef>
                <a:spcPct val="0"/>
              </a:spcBef>
            </a:pPr>
            <a:r>
              <a:rPr lang="en-US" altLang="en-US" sz="2000">
                <a:solidFill>
                  <a:srgbClr val="009900"/>
                </a:solidFill>
              </a:rPr>
              <a:t>Biofeedback, neurofeedback              </a:t>
            </a:r>
            <a:r>
              <a:rPr lang="en-US" altLang="en-US" sz="2000">
                <a:solidFill>
                  <a:srgbClr val="FF0000"/>
                </a:solidFill>
              </a:rPr>
              <a:t>Electroshock</a:t>
            </a:r>
          </a:p>
          <a:p>
            <a:pPr algn="just">
              <a:spcBef>
                <a:spcPct val="0"/>
              </a:spcBef>
            </a:pPr>
            <a:r>
              <a:rPr lang="en-US" altLang="en-US" sz="2000">
                <a:solidFill>
                  <a:srgbClr val="009900"/>
                </a:solidFill>
              </a:rPr>
              <a:t>Transparency, shared knowledge</a:t>
            </a:r>
            <a:r>
              <a:rPr lang="en-US" altLang="en-US" sz="2000">
                <a:solidFill>
                  <a:srgbClr val="FF0000"/>
                </a:solidFill>
              </a:rPr>
              <a:t>      Manipulation of Information</a:t>
            </a:r>
          </a:p>
          <a:p>
            <a:pPr algn="just">
              <a:spcBef>
                <a:spcPct val="0"/>
              </a:spcBef>
            </a:pPr>
            <a:r>
              <a:rPr lang="en-US" altLang="en-US" sz="2000">
                <a:solidFill>
                  <a:srgbClr val="009900"/>
                </a:solidFill>
              </a:rPr>
              <a:t>People Centered</a:t>
            </a:r>
            <a:r>
              <a:rPr lang="en-US" altLang="en-US" sz="2000">
                <a:solidFill>
                  <a:srgbClr val="FF0000"/>
                </a:solidFill>
              </a:rPr>
              <a:t>                                   Racism, sexism, bigotry etc. </a:t>
            </a:r>
          </a:p>
          <a:p>
            <a:pPr algn="just">
              <a:spcBef>
                <a:spcPct val="0"/>
              </a:spcBef>
            </a:pPr>
            <a:r>
              <a:rPr lang="en-US" altLang="en-US" sz="2000">
                <a:solidFill>
                  <a:srgbClr val="009900"/>
                </a:solidFill>
              </a:rPr>
              <a:t>Capacity </a:t>
            </a:r>
            <a:r>
              <a:rPr lang="en-US" altLang="en-US" sz="1800">
                <a:solidFill>
                  <a:srgbClr val="009900"/>
                </a:solidFill>
              </a:rPr>
              <a:t>for deep contact, Empathy      </a:t>
            </a:r>
            <a:r>
              <a:rPr lang="en-US" altLang="en-US" sz="2000">
                <a:solidFill>
                  <a:srgbClr val="FF0000"/>
                </a:solidFill>
              </a:rPr>
              <a:t>Alienation from self, others, depletion of natural</a:t>
            </a:r>
          </a:p>
          <a:p>
            <a:pPr algn="just">
              <a:spcBef>
                <a:spcPct val="0"/>
              </a:spcBef>
              <a:buFontTx/>
              <a:buNone/>
            </a:pPr>
            <a:r>
              <a:rPr lang="en-US" altLang="en-US" sz="2000">
                <a:solidFill>
                  <a:srgbClr val="FF0000"/>
                </a:solidFill>
              </a:rPr>
              <a:t>   </a:t>
            </a:r>
            <a:r>
              <a:rPr lang="en-US" altLang="en-US" sz="1800">
                <a:solidFill>
                  <a:srgbClr val="009900"/>
                </a:solidFill>
              </a:rPr>
              <a:t>&amp; Respect for all the life forms</a:t>
            </a:r>
            <a:r>
              <a:rPr lang="en-US" altLang="en-US" sz="2000">
                <a:solidFill>
                  <a:srgbClr val="FF0000"/>
                </a:solidFill>
              </a:rPr>
              <a:t>              &amp; human resources</a:t>
            </a:r>
          </a:p>
          <a:p>
            <a:pPr algn="just">
              <a:spcBef>
                <a:spcPct val="0"/>
              </a:spcBef>
            </a:pPr>
            <a:r>
              <a:rPr lang="en-US" altLang="en-US" sz="2000">
                <a:solidFill>
                  <a:srgbClr val="008000"/>
                </a:solidFill>
              </a:rPr>
              <a:t>Microcredit</a:t>
            </a:r>
            <a:r>
              <a:rPr lang="en-US" altLang="en-US" sz="2000">
                <a:solidFill>
                  <a:schemeClr val="accent1"/>
                </a:solidFill>
              </a:rPr>
              <a:t>  </a:t>
            </a:r>
            <a:r>
              <a:rPr lang="en-US" altLang="en-US" sz="2000">
                <a:solidFill>
                  <a:srgbClr val="0000FF"/>
                </a:solidFill>
              </a:rPr>
              <a:t>       </a:t>
            </a:r>
            <a:r>
              <a:rPr lang="en-US" altLang="en-US" sz="2000">
                <a:solidFill>
                  <a:srgbClr val="FF0000"/>
                </a:solidFill>
              </a:rPr>
              <a:t>                                   Profit to all cost, Subprime caper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195"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196" name="Text Box 7"/>
          <p:cNvSpPr txBox="1">
            <a:spLocks noChangeArrowheads="1"/>
          </p:cNvSpPr>
          <p:nvPr/>
        </p:nvSpPr>
        <p:spPr bwMode="auto">
          <a:xfrm>
            <a:off x="628650" y="1079500"/>
            <a:ext cx="8712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000"/>
              <a:t>Why should a person, an organization, a community and a nation be interested in empowerment?</a:t>
            </a:r>
          </a:p>
          <a:p>
            <a:pPr>
              <a:spcBef>
                <a:spcPct val="0"/>
              </a:spcBef>
              <a:buFontTx/>
              <a:buNone/>
            </a:pPr>
            <a:endParaRPr lang="en-US" altLang="en-US" sz="4000"/>
          </a:p>
          <a:p>
            <a:pPr>
              <a:spcBef>
                <a:spcPct val="0"/>
              </a:spcBef>
              <a:buFontTx/>
              <a:buNone/>
            </a:pPr>
            <a:r>
              <a:rPr lang="en-US" altLang="en-US" sz="4000">
                <a:solidFill>
                  <a:srgbClr val="339966"/>
                </a:solidFill>
              </a:rPr>
              <a:t>Because everybody wins with empowerment.</a:t>
            </a:r>
          </a:p>
          <a:p>
            <a:pPr>
              <a:spcBef>
                <a:spcPct val="0"/>
              </a:spcBef>
              <a:buFontTx/>
              <a:buNone/>
            </a:pPr>
            <a:r>
              <a:rPr lang="en-US" altLang="en-US" sz="4000">
                <a:solidFill>
                  <a:srgbClr val="339966"/>
                </a:solidFill>
              </a:rPr>
              <a:t>Empowerment is a win-win solution for all.</a:t>
            </a:r>
          </a:p>
        </p:txBody>
      </p:sp>
      <p:grpSp>
        <p:nvGrpSpPr>
          <p:cNvPr id="8197" name="Group 10"/>
          <p:cNvGrpSpPr>
            <a:grpSpLocks/>
          </p:cNvGrpSpPr>
          <p:nvPr/>
        </p:nvGrpSpPr>
        <p:grpSpPr bwMode="auto">
          <a:xfrm>
            <a:off x="306388" y="6238875"/>
            <a:ext cx="854075" cy="344488"/>
            <a:chOff x="193" y="3930"/>
            <a:chExt cx="538" cy="217"/>
          </a:xfrm>
        </p:grpSpPr>
        <p:sp>
          <p:nvSpPr>
            <p:cNvPr id="8234"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8235"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36"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37"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38"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39"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40"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41"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42"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43"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44"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45"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46"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47"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48"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49"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50"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51"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52"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8253"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54"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55"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8256"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57"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58"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59"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60"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61"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62"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63"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64"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8198"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8199"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8200" name="Group 44"/>
          <p:cNvGrpSpPr>
            <a:grpSpLocks/>
          </p:cNvGrpSpPr>
          <p:nvPr/>
        </p:nvGrpSpPr>
        <p:grpSpPr bwMode="auto">
          <a:xfrm>
            <a:off x="306388" y="6238875"/>
            <a:ext cx="2546350" cy="344488"/>
            <a:chOff x="193" y="3930"/>
            <a:chExt cx="1604" cy="217"/>
          </a:xfrm>
        </p:grpSpPr>
        <p:sp>
          <p:nvSpPr>
            <p:cNvPr id="8201"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8202" name="Group 46"/>
            <p:cNvGrpSpPr>
              <a:grpSpLocks/>
            </p:cNvGrpSpPr>
            <p:nvPr/>
          </p:nvGrpSpPr>
          <p:grpSpPr bwMode="auto">
            <a:xfrm>
              <a:off x="193" y="3930"/>
              <a:ext cx="538" cy="217"/>
              <a:chOff x="193" y="3930"/>
              <a:chExt cx="538" cy="217"/>
            </a:xfrm>
          </p:grpSpPr>
          <p:sp>
            <p:nvSpPr>
              <p:cNvPr id="8203"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8204"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05"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06"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07"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08"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09"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10"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11"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12"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13"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14"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15"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16"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17"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18"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19"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20"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8221"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22"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23"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8224"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25"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26"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27"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28"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29"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30"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31"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32"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8233"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19"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it-IT" altLang="en-US" sz="2800">
                <a:solidFill>
                  <a:schemeClr val="bg1"/>
                </a:solidFill>
              </a:rPr>
              <a:t>Empowerment at work</a:t>
            </a:r>
          </a:p>
        </p:txBody>
      </p:sp>
      <p:sp>
        <p:nvSpPr>
          <p:cNvPr id="9220" name="Text Box 7"/>
          <p:cNvSpPr txBox="1">
            <a:spLocks noChangeArrowheads="1"/>
          </p:cNvSpPr>
          <p:nvPr/>
        </p:nvSpPr>
        <p:spPr bwMode="auto">
          <a:xfrm>
            <a:off x="628650" y="1162050"/>
            <a:ext cx="87122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US" altLang="en-US" sz="2800" b="0"/>
              <a:t>Employees’ empowerment has a </a:t>
            </a:r>
            <a:r>
              <a:rPr lang="en-US" altLang="en-US" sz="2800">
                <a:solidFill>
                  <a:schemeClr val="accent2"/>
                </a:solidFill>
              </a:rPr>
              <a:t>positive impact</a:t>
            </a:r>
            <a:r>
              <a:rPr lang="en-US" altLang="en-US" sz="2800" b="0"/>
              <a:t> on a workplace’s quality of work, employee satisfaction, collaboration, productivity, and costs because </a:t>
            </a:r>
          </a:p>
          <a:p>
            <a:pPr algn="just">
              <a:spcBef>
                <a:spcPct val="0"/>
              </a:spcBef>
              <a:buFontTx/>
              <a:buNone/>
            </a:pPr>
            <a:endParaRPr lang="en-US" altLang="en-US" sz="2800" b="0"/>
          </a:p>
          <a:p>
            <a:pPr algn="just">
              <a:spcBef>
                <a:spcPct val="0"/>
              </a:spcBef>
            </a:pPr>
            <a:r>
              <a:rPr lang="en-US" altLang="en-US" sz="2800"/>
              <a:t>Employees become more productive</a:t>
            </a:r>
          </a:p>
          <a:p>
            <a:pPr algn="just">
              <a:spcBef>
                <a:spcPct val="0"/>
              </a:spcBef>
            </a:pPr>
            <a:r>
              <a:rPr lang="en-US" altLang="en-US" sz="2800"/>
              <a:t>The morale of the workforce improves</a:t>
            </a:r>
          </a:p>
          <a:p>
            <a:pPr algn="just">
              <a:spcBef>
                <a:spcPct val="0"/>
              </a:spcBef>
            </a:pPr>
            <a:r>
              <a:rPr lang="en-US" altLang="en-US" sz="2800"/>
              <a:t>Clients’ satisfaction improves </a:t>
            </a:r>
          </a:p>
          <a:p>
            <a:pPr algn="just">
              <a:spcBef>
                <a:spcPct val="0"/>
              </a:spcBef>
            </a:pPr>
            <a:r>
              <a:rPr lang="en-US" altLang="en-US" sz="2800"/>
              <a:t>Lower rates of absenteeism and turnover</a:t>
            </a:r>
          </a:p>
          <a:p>
            <a:pPr algn="just">
              <a:spcBef>
                <a:spcPct val="0"/>
              </a:spcBef>
              <a:buFontTx/>
              <a:buNone/>
            </a:pPr>
            <a:r>
              <a:rPr lang="en-US" altLang="en-US" sz="2800"/>
              <a:t> </a:t>
            </a:r>
            <a:endParaRPr lang="en-US" altLang="en-US" sz="4000">
              <a:solidFill>
                <a:srgbClr val="339966"/>
              </a:solidFill>
            </a:endParaRPr>
          </a:p>
        </p:txBody>
      </p:sp>
      <p:grpSp>
        <p:nvGrpSpPr>
          <p:cNvPr id="9221" name="Group 10"/>
          <p:cNvGrpSpPr>
            <a:grpSpLocks/>
          </p:cNvGrpSpPr>
          <p:nvPr/>
        </p:nvGrpSpPr>
        <p:grpSpPr bwMode="auto">
          <a:xfrm>
            <a:off x="306388" y="6238875"/>
            <a:ext cx="854075" cy="344488"/>
            <a:chOff x="193" y="3930"/>
            <a:chExt cx="538" cy="217"/>
          </a:xfrm>
        </p:grpSpPr>
        <p:sp>
          <p:nvSpPr>
            <p:cNvPr id="9258"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9259"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60"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61"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62"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63"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64"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65"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66"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67"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68"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69"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70"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71"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72"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73"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74"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75"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76"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9277"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78"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79"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9280"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81"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82"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83"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84"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85"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86"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87"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88"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9222"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9223"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9224" name="Group 44"/>
          <p:cNvGrpSpPr>
            <a:grpSpLocks/>
          </p:cNvGrpSpPr>
          <p:nvPr/>
        </p:nvGrpSpPr>
        <p:grpSpPr bwMode="auto">
          <a:xfrm>
            <a:off x="306388" y="6238875"/>
            <a:ext cx="2546350" cy="344488"/>
            <a:chOff x="193" y="3930"/>
            <a:chExt cx="1604" cy="217"/>
          </a:xfrm>
        </p:grpSpPr>
        <p:sp>
          <p:nvSpPr>
            <p:cNvPr id="9225"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9226" name="Group 46"/>
            <p:cNvGrpSpPr>
              <a:grpSpLocks/>
            </p:cNvGrpSpPr>
            <p:nvPr/>
          </p:nvGrpSpPr>
          <p:grpSpPr bwMode="auto">
            <a:xfrm>
              <a:off x="193" y="3930"/>
              <a:ext cx="538" cy="217"/>
              <a:chOff x="193" y="3930"/>
              <a:chExt cx="538" cy="217"/>
            </a:xfrm>
          </p:grpSpPr>
          <p:sp>
            <p:nvSpPr>
              <p:cNvPr id="9227"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9228"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29"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30"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31"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32"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33"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34"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35"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36"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37"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38"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39"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40"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41"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42"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43"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44"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9245"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46"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47"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9248"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49"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50"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51"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52"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53"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54"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55"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56"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9257"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96850" y="6167438"/>
            <a:ext cx="9509125" cy="5191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43" name="Rectangle 3"/>
          <p:cNvSpPr>
            <a:spLocks noChangeArrowheads="1"/>
          </p:cNvSpPr>
          <p:nvPr/>
        </p:nvSpPr>
        <p:spPr bwMode="auto">
          <a:xfrm>
            <a:off x="200025" y="190500"/>
            <a:ext cx="950595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it-IT" altLang="en-US" sz="2800">
                <a:solidFill>
                  <a:schemeClr val="bg1"/>
                </a:solidFill>
              </a:rPr>
              <a:t>Empowerment at work</a:t>
            </a:r>
          </a:p>
        </p:txBody>
      </p:sp>
      <p:sp>
        <p:nvSpPr>
          <p:cNvPr id="10244" name="Text Box 7"/>
          <p:cNvSpPr txBox="1">
            <a:spLocks noChangeArrowheads="1"/>
          </p:cNvSpPr>
          <p:nvPr/>
        </p:nvSpPr>
        <p:spPr bwMode="auto">
          <a:xfrm>
            <a:off x="628650" y="869950"/>
            <a:ext cx="87122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US" altLang="en-US" sz="2800" b="0"/>
              <a:t>Employees who are granted the power to take charge at work feel an increased sense of responsibility, accountability, and ownership for their work. </a:t>
            </a:r>
          </a:p>
          <a:p>
            <a:pPr algn="just">
              <a:spcBef>
                <a:spcPct val="0"/>
              </a:spcBef>
              <a:buFontTx/>
              <a:buNone/>
            </a:pPr>
            <a:r>
              <a:rPr lang="en-US" altLang="en-US" sz="2800" b="0"/>
              <a:t>They work diligently to meet project deadlines and organizational goals. </a:t>
            </a:r>
          </a:p>
          <a:p>
            <a:pPr algn="just">
              <a:spcBef>
                <a:spcPct val="0"/>
              </a:spcBef>
              <a:buFontTx/>
              <a:buNone/>
            </a:pPr>
            <a:r>
              <a:rPr lang="en-US" altLang="en-US" sz="2800" b="0"/>
              <a:t>They feel energized to do what it takes to get the job done and to do it right. </a:t>
            </a:r>
          </a:p>
          <a:p>
            <a:pPr algn="just">
              <a:spcBef>
                <a:spcPct val="0"/>
              </a:spcBef>
              <a:buFontTx/>
              <a:buNone/>
            </a:pPr>
            <a:r>
              <a:rPr lang="en-US" altLang="en-US" sz="2800" b="0"/>
              <a:t>The Gallop Organization states that workplaces that empowered and engaged employees have 27% higher profits and 50% higher customer loyalty.</a:t>
            </a:r>
          </a:p>
          <a:p>
            <a:pPr algn="just">
              <a:spcBef>
                <a:spcPct val="0"/>
              </a:spcBef>
              <a:buFontTx/>
              <a:buNone/>
            </a:pPr>
            <a:r>
              <a:rPr lang="en-US" altLang="en-US" sz="2800" b="0"/>
              <a:t>                                                      (Wagner &amp; Harter, 2006)</a:t>
            </a:r>
          </a:p>
          <a:p>
            <a:pPr algn="just">
              <a:spcBef>
                <a:spcPct val="0"/>
              </a:spcBef>
              <a:buFontTx/>
              <a:buNone/>
            </a:pPr>
            <a:endParaRPr lang="en-US" altLang="en-US" sz="2800" b="0"/>
          </a:p>
        </p:txBody>
      </p:sp>
      <p:grpSp>
        <p:nvGrpSpPr>
          <p:cNvPr id="10245" name="Group 10"/>
          <p:cNvGrpSpPr>
            <a:grpSpLocks/>
          </p:cNvGrpSpPr>
          <p:nvPr/>
        </p:nvGrpSpPr>
        <p:grpSpPr bwMode="auto">
          <a:xfrm>
            <a:off x="306388" y="6238875"/>
            <a:ext cx="854075" cy="344488"/>
            <a:chOff x="193" y="3930"/>
            <a:chExt cx="538" cy="217"/>
          </a:xfrm>
        </p:grpSpPr>
        <p:sp>
          <p:nvSpPr>
            <p:cNvPr id="10282" name="Freeform 11"/>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10283" name="Oval 12"/>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84" name="Rectangle 13"/>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85" name="Rectangle 14"/>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86" name="Oval 15"/>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87" name="Rectangle 16"/>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88" name="Rectangle 17"/>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89" name="Oval 18"/>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90" name="Rectangle 19"/>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91" name="Oval 20"/>
            <p:cNvSpPr>
              <a:spLocks noChangeArrowheads="1"/>
            </p:cNvSpPr>
            <p:nvPr/>
          </p:nvSpPr>
          <p:spPr bwMode="auto">
            <a:xfrm>
              <a:off x="614"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92" name="Rectangle 21"/>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93" name="Rectangle 22"/>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94" name="Rectangle 23"/>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95" name="Rectangle 24"/>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96" name="Oval 25"/>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97" name="Rectangle 26"/>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98" name="Oval 27"/>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99" name="Oval 28"/>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300" name="Freeform 29"/>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10301" name="Oval 30"/>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302" name="Rectangle 31"/>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303" name="Freeform 32"/>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10304" name="Oval 33"/>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305" name="Rectangle 34"/>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306" name="Oval 35"/>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307" name="Rectangle 36"/>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308" name="Rectangle 37"/>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309" name="Oval 38"/>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310" name="Rectangle 39"/>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311" name="Rectangle 40"/>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312" name="Rectangle 41"/>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sp>
        <p:nvSpPr>
          <p:cNvPr id="10246" name="Rectangle 42"/>
          <p:cNvSpPr>
            <a:spLocks noChangeArrowheads="1"/>
          </p:cNvSpPr>
          <p:nvPr/>
        </p:nvSpPr>
        <p:spPr bwMode="auto">
          <a:xfrm>
            <a:off x="1211263" y="6411913"/>
            <a:ext cx="1647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CENTRATO SULLA PERSONA</a:t>
            </a:r>
            <a:endParaRPr lang="it-IT" altLang="en-US" sz="2000" b="0"/>
          </a:p>
        </p:txBody>
      </p:sp>
      <p:sp>
        <p:nvSpPr>
          <p:cNvPr id="10247" name="Rectangle 43"/>
          <p:cNvSpPr>
            <a:spLocks noChangeArrowheads="1"/>
          </p:cNvSpPr>
          <p:nvPr/>
        </p:nvSpPr>
        <p:spPr bwMode="auto">
          <a:xfrm>
            <a:off x="1220788" y="6305550"/>
            <a:ext cx="163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10248" name="Group 44"/>
          <p:cNvGrpSpPr>
            <a:grpSpLocks/>
          </p:cNvGrpSpPr>
          <p:nvPr/>
        </p:nvGrpSpPr>
        <p:grpSpPr bwMode="auto">
          <a:xfrm>
            <a:off x="306388" y="6238875"/>
            <a:ext cx="2546350" cy="344488"/>
            <a:chOff x="193" y="3930"/>
            <a:chExt cx="1604" cy="217"/>
          </a:xfrm>
        </p:grpSpPr>
        <p:sp>
          <p:nvSpPr>
            <p:cNvPr id="10249" name="Rectangle 45"/>
            <p:cNvSpPr>
              <a:spLocks noChangeArrowheads="1"/>
            </p:cNvSpPr>
            <p:nvPr/>
          </p:nvSpPr>
          <p:spPr bwMode="auto">
            <a:xfrm>
              <a:off x="769" y="3972"/>
              <a:ext cx="10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900">
                  <a:solidFill>
                    <a:srgbClr val="000000"/>
                  </a:solidFill>
                </a:rPr>
                <a:t>ISTITUTO DELL'APPROCCIO</a:t>
              </a:r>
              <a:endParaRPr lang="it-IT" altLang="en-US" sz="2000" b="0"/>
            </a:p>
          </p:txBody>
        </p:sp>
        <p:grpSp>
          <p:nvGrpSpPr>
            <p:cNvPr id="10250" name="Group 46"/>
            <p:cNvGrpSpPr>
              <a:grpSpLocks/>
            </p:cNvGrpSpPr>
            <p:nvPr/>
          </p:nvGrpSpPr>
          <p:grpSpPr bwMode="auto">
            <a:xfrm>
              <a:off x="193" y="3930"/>
              <a:ext cx="538" cy="217"/>
              <a:chOff x="193" y="3930"/>
              <a:chExt cx="538" cy="217"/>
            </a:xfrm>
          </p:grpSpPr>
          <p:sp>
            <p:nvSpPr>
              <p:cNvPr id="10251" name="Freeform 47"/>
              <p:cNvSpPr>
                <a:spLocks/>
              </p:cNvSpPr>
              <p:nvPr/>
            </p:nvSpPr>
            <p:spPr bwMode="auto">
              <a:xfrm>
                <a:off x="301" y="3992"/>
                <a:ext cx="92" cy="155"/>
              </a:xfrm>
              <a:custGeom>
                <a:avLst/>
                <a:gdLst>
                  <a:gd name="T0" fmla="*/ 1 w 277"/>
                  <a:gd name="T1" fmla="*/ 1 h 619"/>
                  <a:gd name="T2" fmla="*/ 1 w 277"/>
                  <a:gd name="T3" fmla="*/ 1 h 619"/>
                  <a:gd name="T4" fmla="*/ 1 w 277"/>
                  <a:gd name="T5" fmla="*/ 0 h 619"/>
                  <a:gd name="T6" fmla="*/ 1 w 277"/>
                  <a:gd name="T7" fmla="*/ 0 h 619"/>
                  <a:gd name="T8" fmla="*/ 1 w 277"/>
                  <a:gd name="T9" fmla="*/ 0 h 619"/>
                  <a:gd name="T10" fmla="*/ 1 w 277"/>
                  <a:gd name="T11" fmla="*/ 0 h 619"/>
                  <a:gd name="T12" fmla="*/ 0 w 277"/>
                  <a:gd name="T13" fmla="*/ 0 h 619"/>
                  <a:gd name="T14" fmla="*/ 0 w 277"/>
                  <a:gd name="T15" fmla="*/ 1 h 619"/>
                  <a:gd name="T16" fmla="*/ 0 w 277"/>
                  <a:gd name="T17" fmla="*/ 1 h 619"/>
                  <a:gd name="T18" fmla="*/ 0 w 277"/>
                  <a:gd name="T19" fmla="*/ 1 h 619"/>
                  <a:gd name="T20" fmla="*/ 1 w 277"/>
                  <a:gd name="T21" fmla="*/ 1 h 6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
                  <a:gd name="T34" fmla="*/ 0 h 619"/>
                  <a:gd name="T35" fmla="*/ 277 w 277"/>
                  <a:gd name="T36" fmla="*/ 619 h 6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 h="619">
                    <a:moveTo>
                      <a:pt x="211" y="463"/>
                    </a:moveTo>
                    <a:lnTo>
                      <a:pt x="277" y="416"/>
                    </a:lnTo>
                    <a:lnTo>
                      <a:pt x="277" y="323"/>
                    </a:lnTo>
                    <a:lnTo>
                      <a:pt x="159" y="235"/>
                    </a:lnTo>
                    <a:lnTo>
                      <a:pt x="277" y="149"/>
                    </a:lnTo>
                    <a:lnTo>
                      <a:pt x="277" y="0"/>
                    </a:lnTo>
                    <a:lnTo>
                      <a:pt x="0" y="204"/>
                    </a:lnTo>
                    <a:lnTo>
                      <a:pt x="0" y="619"/>
                    </a:lnTo>
                    <a:lnTo>
                      <a:pt x="94" y="548"/>
                    </a:lnTo>
                    <a:lnTo>
                      <a:pt x="94" y="376"/>
                    </a:lnTo>
                    <a:lnTo>
                      <a:pt x="211" y="463"/>
                    </a:lnTo>
                    <a:close/>
                  </a:path>
                </a:pathLst>
              </a:custGeom>
              <a:solidFill>
                <a:srgbClr val="0000FF"/>
              </a:solidFill>
              <a:ln w="0">
                <a:solidFill>
                  <a:srgbClr val="0000FF"/>
                </a:solidFill>
                <a:round/>
                <a:headEnd/>
                <a:tailEnd/>
              </a:ln>
            </p:spPr>
            <p:txBody>
              <a:bodyPr/>
              <a:lstStyle/>
              <a:p>
                <a:endParaRPr lang="en-US"/>
              </a:p>
            </p:txBody>
          </p:sp>
          <p:sp>
            <p:nvSpPr>
              <p:cNvPr id="10252" name="Oval 48"/>
              <p:cNvSpPr>
                <a:spLocks noChangeArrowheads="1"/>
              </p:cNvSpPr>
              <p:nvPr/>
            </p:nvSpPr>
            <p:spPr bwMode="auto">
              <a:xfrm>
                <a:off x="576" y="3986"/>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53" name="Rectangle 49"/>
              <p:cNvSpPr>
                <a:spLocks noChangeArrowheads="1"/>
              </p:cNvSpPr>
              <p:nvPr/>
            </p:nvSpPr>
            <p:spPr bwMode="auto">
              <a:xfrm>
                <a:off x="591" y="3985"/>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54" name="Oval 50"/>
              <p:cNvSpPr>
                <a:spLocks noChangeArrowheads="1"/>
              </p:cNvSpPr>
              <p:nvPr/>
            </p:nvSpPr>
            <p:spPr bwMode="auto">
              <a:xfrm>
                <a:off x="576" y="4073"/>
                <a:ext cx="29"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55" name="Rectangle 51"/>
              <p:cNvSpPr>
                <a:spLocks noChangeArrowheads="1"/>
              </p:cNvSpPr>
              <p:nvPr/>
            </p:nvSpPr>
            <p:spPr bwMode="auto">
              <a:xfrm>
                <a:off x="591" y="4071"/>
                <a:ext cx="43" cy="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56" name="Rectangle 52"/>
              <p:cNvSpPr>
                <a:spLocks noChangeArrowheads="1"/>
              </p:cNvSpPr>
              <p:nvPr/>
            </p:nvSpPr>
            <p:spPr bwMode="auto">
              <a:xfrm>
                <a:off x="605" y="4010"/>
                <a:ext cx="1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57" name="Oval 53"/>
              <p:cNvSpPr>
                <a:spLocks noChangeArrowheads="1"/>
              </p:cNvSpPr>
              <p:nvPr/>
            </p:nvSpPr>
            <p:spPr bwMode="auto">
              <a:xfrm>
                <a:off x="614" y="4016"/>
                <a:ext cx="19"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58" name="Rectangle 54"/>
              <p:cNvSpPr>
                <a:spLocks noChangeArrowheads="1"/>
              </p:cNvSpPr>
              <p:nvPr/>
            </p:nvSpPr>
            <p:spPr bwMode="auto">
              <a:xfrm>
                <a:off x="604" y="4064"/>
                <a:ext cx="1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59" name="Oval 55"/>
              <p:cNvSpPr>
                <a:spLocks noChangeArrowheads="1"/>
              </p:cNvSpPr>
              <p:nvPr/>
            </p:nvSpPr>
            <p:spPr bwMode="auto">
              <a:xfrm>
                <a:off x="616" y="4056"/>
                <a:ext cx="20" cy="15"/>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60" name="Rectangle 56"/>
              <p:cNvSpPr>
                <a:spLocks noChangeArrowheads="1"/>
              </p:cNvSpPr>
              <p:nvPr/>
            </p:nvSpPr>
            <p:spPr bwMode="auto">
              <a:xfrm>
                <a:off x="425" y="3986"/>
                <a:ext cx="34"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61" name="Rectangle 57"/>
              <p:cNvSpPr>
                <a:spLocks noChangeArrowheads="1"/>
              </p:cNvSpPr>
              <p:nvPr/>
            </p:nvSpPr>
            <p:spPr bwMode="auto">
              <a:xfrm>
                <a:off x="647" y="3986"/>
                <a:ext cx="37"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62" name="Rectangle 58"/>
              <p:cNvSpPr>
                <a:spLocks noChangeArrowheads="1"/>
              </p:cNvSpPr>
              <p:nvPr/>
            </p:nvSpPr>
            <p:spPr bwMode="auto">
              <a:xfrm>
                <a:off x="660" y="3986"/>
                <a:ext cx="5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63" name="Rectangle 59"/>
              <p:cNvSpPr>
                <a:spLocks noChangeArrowheads="1"/>
              </p:cNvSpPr>
              <p:nvPr/>
            </p:nvSpPr>
            <p:spPr bwMode="auto">
              <a:xfrm>
                <a:off x="689" y="4001"/>
                <a:ext cx="42"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64" name="Oval 60"/>
              <p:cNvSpPr>
                <a:spLocks noChangeArrowheads="1"/>
              </p:cNvSpPr>
              <p:nvPr/>
            </p:nvSpPr>
            <p:spPr bwMode="auto">
              <a:xfrm>
                <a:off x="690" y="4012"/>
                <a:ext cx="13" cy="20"/>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65" name="Rectangle 61"/>
              <p:cNvSpPr>
                <a:spLocks noChangeArrowheads="1"/>
              </p:cNvSpPr>
              <p:nvPr/>
            </p:nvSpPr>
            <p:spPr bwMode="auto">
              <a:xfrm>
                <a:off x="684" y="4012"/>
                <a:ext cx="13" cy="20"/>
              </a:xfrm>
              <a:prstGeom prst="rect">
                <a:avLst/>
              </a:prstGeom>
              <a:solidFill>
                <a:srgbClr val="9999FF"/>
              </a:solidFill>
              <a:ln w="9525">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66" name="Oval 62"/>
              <p:cNvSpPr>
                <a:spLocks noChangeArrowheads="1"/>
              </p:cNvSpPr>
              <p:nvPr/>
            </p:nvSpPr>
            <p:spPr bwMode="auto">
              <a:xfrm>
                <a:off x="698" y="3986"/>
                <a:ext cx="32"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67" name="Oval 63"/>
              <p:cNvSpPr>
                <a:spLocks noChangeArrowheads="1"/>
              </p:cNvSpPr>
              <p:nvPr/>
            </p:nvSpPr>
            <p:spPr bwMode="auto">
              <a:xfrm>
                <a:off x="699" y="4030"/>
                <a:ext cx="31"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68" name="Freeform 64"/>
              <p:cNvSpPr>
                <a:spLocks/>
              </p:cNvSpPr>
              <p:nvPr/>
            </p:nvSpPr>
            <p:spPr bwMode="auto">
              <a:xfrm>
                <a:off x="200" y="3930"/>
                <a:ext cx="187" cy="103"/>
              </a:xfrm>
              <a:custGeom>
                <a:avLst/>
                <a:gdLst>
                  <a:gd name="T0" fmla="*/ 1 w 562"/>
                  <a:gd name="T1" fmla="*/ 0 h 411"/>
                  <a:gd name="T2" fmla="*/ 1 w 562"/>
                  <a:gd name="T3" fmla="*/ 0 h 411"/>
                  <a:gd name="T4" fmla="*/ 1 w 562"/>
                  <a:gd name="T5" fmla="*/ 0 h 411"/>
                  <a:gd name="T6" fmla="*/ 1 w 562"/>
                  <a:gd name="T7" fmla="*/ 0 h 411"/>
                  <a:gd name="T8" fmla="*/ 0 w 562"/>
                  <a:gd name="T9" fmla="*/ 0 h 411"/>
                  <a:gd name="T10" fmla="*/ 0 w 562"/>
                  <a:gd name="T11" fmla="*/ 0 h 411"/>
                  <a:gd name="T12" fmla="*/ 1 w 562"/>
                  <a:gd name="T13" fmla="*/ 1 h 411"/>
                  <a:gd name="T14" fmla="*/ 2 w 562"/>
                  <a:gd name="T15" fmla="*/ 0 h 411"/>
                  <a:gd name="T16" fmla="*/ 2 w 562"/>
                  <a:gd name="T17" fmla="*/ 0 h 411"/>
                  <a:gd name="T18" fmla="*/ 1 w 562"/>
                  <a:gd name="T19" fmla="*/ 0 h 411"/>
                  <a:gd name="T20" fmla="*/ 1 w 562"/>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411"/>
                  <a:gd name="T35" fmla="*/ 562 w 562"/>
                  <a:gd name="T36" fmla="*/ 411 h 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411">
                    <a:moveTo>
                      <a:pt x="347" y="48"/>
                    </a:moveTo>
                    <a:lnTo>
                      <a:pt x="282" y="0"/>
                    </a:lnTo>
                    <a:lnTo>
                      <a:pt x="218" y="48"/>
                    </a:lnTo>
                    <a:lnTo>
                      <a:pt x="216" y="222"/>
                    </a:lnTo>
                    <a:lnTo>
                      <a:pt x="102" y="134"/>
                    </a:lnTo>
                    <a:lnTo>
                      <a:pt x="0" y="209"/>
                    </a:lnTo>
                    <a:lnTo>
                      <a:pt x="278" y="411"/>
                    </a:lnTo>
                    <a:lnTo>
                      <a:pt x="562" y="209"/>
                    </a:lnTo>
                    <a:lnTo>
                      <a:pt x="463" y="135"/>
                    </a:lnTo>
                    <a:lnTo>
                      <a:pt x="347" y="224"/>
                    </a:lnTo>
                    <a:lnTo>
                      <a:pt x="347" y="48"/>
                    </a:lnTo>
                    <a:close/>
                  </a:path>
                </a:pathLst>
              </a:custGeom>
              <a:solidFill>
                <a:srgbClr val="0000FF"/>
              </a:solidFill>
              <a:ln w="0">
                <a:solidFill>
                  <a:srgbClr val="0000FF"/>
                </a:solidFill>
                <a:round/>
                <a:headEnd/>
                <a:tailEnd/>
              </a:ln>
            </p:spPr>
            <p:txBody>
              <a:bodyPr/>
              <a:lstStyle/>
              <a:p>
                <a:endParaRPr lang="en-US"/>
              </a:p>
            </p:txBody>
          </p:sp>
          <p:sp>
            <p:nvSpPr>
              <p:cNvPr id="10269" name="Oval 65"/>
              <p:cNvSpPr>
                <a:spLocks noChangeArrowheads="1"/>
              </p:cNvSpPr>
              <p:nvPr/>
            </p:nvSpPr>
            <p:spPr bwMode="auto">
              <a:xfrm>
                <a:off x="272" y="3993"/>
                <a:ext cx="42" cy="39"/>
              </a:xfrm>
              <a:prstGeom prst="ellipse">
                <a:avLst/>
              </a:prstGeom>
              <a:solidFill>
                <a:srgbClr val="9999FF"/>
              </a:solidFill>
              <a:ln w="0">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70" name="Rectangle 66"/>
              <p:cNvSpPr>
                <a:spLocks noChangeArrowheads="1"/>
              </p:cNvSpPr>
              <p:nvPr/>
            </p:nvSpPr>
            <p:spPr bwMode="auto">
              <a:xfrm>
                <a:off x="284" y="4025"/>
                <a:ext cx="19" cy="12"/>
              </a:xfrm>
              <a:prstGeom prst="rect">
                <a:avLst/>
              </a:prstGeom>
              <a:solidFill>
                <a:srgbClr val="9999FF"/>
              </a:solidFill>
              <a:ln w="0">
                <a:solidFill>
                  <a:srgbClr val="9999FF"/>
                </a:solidFill>
                <a:miter lim="800000"/>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71" name="Freeform 67"/>
              <p:cNvSpPr>
                <a:spLocks/>
              </p:cNvSpPr>
              <p:nvPr/>
            </p:nvSpPr>
            <p:spPr bwMode="auto">
              <a:xfrm>
                <a:off x="193" y="3992"/>
                <a:ext cx="92" cy="155"/>
              </a:xfrm>
              <a:custGeom>
                <a:avLst/>
                <a:gdLst>
                  <a:gd name="T0" fmla="*/ 0 w 276"/>
                  <a:gd name="T1" fmla="*/ 1 h 620"/>
                  <a:gd name="T2" fmla="*/ 0 w 276"/>
                  <a:gd name="T3" fmla="*/ 1 h 620"/>
                  <a:gd name="T4" fmla="*/ 0 w 276"/>
                  <a:gd name="T5" fmla="*/ 0 h 620"/>
                  <a:gd name="T6" fmla="*/ 0 w 276"/>
                  <a:gd name="T7" fmla="*/ 0 h 620"/>
                  <a:gd name="T8" fmla="*/ 0 w 276"/>
                  <a:gd name="T9" fmla="*/ 0 h 620"/>
                  <a:gd name="T10" fmla="*/ 0 w 276"/>
                  <a:gd name="T11" fmla="*/ 0 h 620"/>
                  <a:gd name="T12" fmla="*/ 1 w 276"/>
                  <a:gd name="T13" fmla="*/ 0 h 620"/>
                  <a:gd name="T14" fmla="*/ 1 w 276"/>
                  <a:gd name="T15" fmla="*/ 1 h 620"/>
                  <a:gd name="T16" fmla="*/ 1 w 276"/>
                  <a:gd name="T17" fmla="*/ 1 h 620"/>
                  <a:gd name="T18" fmla="*/ 1 w 276"/>
                  <a:gd name="T19" fmla="*/ 1 h 620"/>
                  <a:gd name="T20" fmla="*/ 0 w 276"/>
                  <a:gd name="T21" fmla="*/ 1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620"/>
                  <a:gd name="T35" fmla="*/ 276 w 276"/>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620">
                    <a:moveTo>
                      <a:pt x="64" y="463"/>
                    </a:moveTo>
                    <a:lnTo>
                      <a:pt x="0" y="416"/>
                    </a:lnTo>
                    <a:lnTo>
                      <a:pt x="0" y="323"/>
                    </a:lnTo>
                    <a:lnTo>
                      <a:pt x="118" y="235"/>
                    </a:lnTo>
                    <a:lnTo>
                      <a:pt x="0" y="149"/>
                    </a:lnTo>
                    <a:lnTo>
                      <a:pt x="0" y="0"/>
                    </a:lnTo>
                    <a:lnTo>
                      <a:pt x="276" y="204"/>
                    </a:lnTo>
                    <a:lnTo>
                      <a:pt x="276" y="620"/>
                    </a:lnTo>
                    <a:lnTo>
                      <a:pt x="180" y="548"/>
                    </a:lnTo>
                    <a:lnTo>
                      <a:pt x="182" y="376"/>
                    </a:lnTo>
                    <a:lnTo>
                      <a:pt x="64" y="463"/>
                    </a:lnTo>
                    <a:close/>
                  </a:path>
                </a:pathLst>
              </a:custGeom>
              <a:solidFill>
                <a:srgbClr val="0000FF"/>
              </a:solidFill>
              <a:ln w="0">
                <a:solidFill>
                  <a:srgbClr val="0000FF"/>
                </a:solidFill>
                <a:round/>
                <a:headEnd/>
                <a:tailEnd/>
              </a:ln>
            </p:spPr>
            <p:txBody>
              <a:bodyPr/>
              <a:lstStyle/>
              <a:p>
                <a:endParaRPr lang="en-US"/>
              </a:p>
            </p:txBody>
          </p:sp>
          <p:sp>
            <p:nvSpPr>
              <p:cNvPr id="10272" name="Oval 68"/>
              <p:cNvSpPr>
                <a:spLocks noChangeArrowheads="1"/>
              </p:cNvSpPr>
              <p:nvPr/>
            </p:nvSpPr>
            <p:spPr bwMode="auto">
              <a:xfrm>
                <a:off x="470" y="3985"/>
                <a:ext cx="2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73" name="Rectangle 69"/>
              <p:cNvSpPr>
                <a:spLocks noChangeArrowheads="1"/>
              </p:cNvSpPr>
              <p:nvPr/>
            </p:nvSpPr>
            <p:spPr bwMode="auto">
              <a:xfrm>
                <a:off x="470"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74" name="Oval 70"/>
              <p:cNvSpPr>
                <a:spLocks noChangeArrowheads="1"/>
              </p:cNvSpPr>
              <p:nvPr/>
            </p:nvSpPr>
            <p:spPr bwMode="auto">
              <a:xfrm>
                <a:off x="536" y="3985"/>
                <a:ext cx="28"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75" name="Rectangle 71"/>
              <p:cNvSpPr>
                <a:spLocks noChangeArrowheads="1"/>
              </p:cNvSpPr>
              <p:nvPr/>
            </p:nvSpPr>
            <p:spPr bwMode="auto">
              <a:xfrm>
                <a:off x="527" y="4000"/>
                <a:ext cx="37"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76" name="Rectangle 72"/>
              <p:cNvSpPr>
                <a:spLocks noChangeArrowheads="1"/>
              </p:cNvSpPr>
              <p:nvPr/>
            </p:nvSpPr>
            <p:spPr bwMode="auto">
              <a:xfrm>
                <a:off x="485" y="3985"/>
                <a:ext cx="65"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77" name="Oval 73"/>
              <p:cNvSpPr>
                <a:spLocks noChangeArrowheads="1"/>
              </p:cNvSpPr>
              <p:nvPr/>
            </p:nvSpPr>
            <p:spPr bwMode="auto">
              <a:xfrm>
                <a:off x="508" y="4012"/>
                <a:ext cx="18" cy="17"/>
              </a:xfrm>
              <a:prstGeom prst="ellipse">
                <a:avLst/>
              </a:prstGeom>
              <a:solidFill>
                <a:srgbClr val="9999FF"/>
              </a:solidFill>
              <a:ln w="9525">
                <a:solidFill>
                  <a:srgbClr val="9999FF"/>
                </a:solidFill>
                <a:round/>
                <a:headEnd/>
                <a:tailEnd/>
              </a:ln>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78" name="Rectangle 74"/>
              <p:cNvSpPr>
                <a:spLocks noChangeArrowheads="1"/>
              </p:cNvSpPr>
              <p:nvPr/>
            </p:nvSpPr>
            <p:spPr bwMode="auto">
              <a:xfrm>
                <a:off x="498" y="4054"/>
                <a:ext cx="41"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79" name="Rectangle 75"/>
              <p:cNvSpPr>
                <a:spLocks noChangeArrowheads="1"/>
              </p:cNvSpPr>
              <p:nvPr/>
            </p:nvSpPr>
            <p:spPr bwMode="auto">
              <a:xfrm>
                <a:off x="527" y="4010"/>
                <a:ext cx="9"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80" name="Rectangle 76"/>
              <p:cNvSpPr>
                <a:spLocks noChangeArrowheads="1"/>
              </p:cNvSpPr>
              <p:nvPr/>
            </p:nvSpPr>
            <p:spPr bwMode="auto">
              <a:xfrm>
                <a:off x="499" y="4013"/>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sp>
            <p:nvSpPr>
              <p:cNvPr id="10281" name="Rectangle 77"/>
              <p:cNvSpPr>
                <a:spLocks noChangeArrowheads="1"/>
              </p:cNvSpPr>
              <p:nvPr/>
            </p:nvSpPr>
            <p:spPr bwMode="auto">
              <a:xfrm>
                <a:off x="576" y="4000"/>
                <a:ext cx="38"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it-IT" altLang="en-US" sz="2800">
                  <a:solidFill>
                    <a:srgbClr val="CC0000"/>
                  </a:solidFill>
                </a:endParaRP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La comunicazione Università di Siena">
  <a:themeElements>
    <a:clrScheme name="La comunicazione Università di Sien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 comunicazione Università di Sien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CC0000"/>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CC0000"/>
            </a:solidFill>
            <a:effectLst/>
            <a:latin typeface="Times New Roman" pitchFamily="18" charset="0"/>
          </a:defRPr>
        </a:defPPr>
      </a:lstStyle>
    </a:lnDef>
  </a:objectDefaults>
  <a:extraClrSchemeLst>
    <a:extraClrScheme>
      <a:clrScheme name="La comunicazione Università di Sien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 comunicazione Università di Sien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 comunicazione Università di Sien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 comunicazione Università di Sien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 comunicazione Università di Sien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 comunicazione Università di Sien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 comunicazione Università di Sien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3254</TotalTime>
  <Words>2214</Words>
  <Application>Microsoft Office PowerPoint</Application>
  <PresentationFormat>A4 Paper (210x297 mm)</PresentationFormat>
  <Paragraphs>294</Paragraphs>
  <Slides>36</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Times New Roman</vt:lpstr>
      <vt:lpstr>Arial</vt:lpstr>
      <vt:lpstr>La comunicazione Università di Siena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Istituto dell'Approccio Centrato sulla Persona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ALBERTO ZUCCONI</dc:creator>
  <cp:lastModifiedBy>Ranganayaki Somaskandan</cp:lastModifiedBy>
  <cp:revision>244</cp:revision>
  <cp:lastPrinted>2000-05-27T20:30:21Z</cp:lastPrinted>
  <dcterms:created xsi:type="dcterms:W3CDTF">2004-03-02T12:08:55Z</dcterms:created>
  <dcterms:modified xsi:type="dcterms:W3CDTF">2014-09-08T13:07:41Z</dcterms:modified>
</cp:coreProperties>
</file>