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0" r:id="rId1"/>
  </p:sldMasterIdLst>
  <p:notesMasterIdLst>
    <p:notesMasterId r:id="rId19"/>
  </p:notesMasterIdLst>
  <p:handoutMasterIdLst>
    <p:handoutMasterId r:id="rId20"/>
  </p:handoutMasterIdLst>
  <p:sldIdLst>
    <p:sldId id="256" r:id="rId2"/>
    <p:sldId id="259" r:id="rId3"/>
    <p:sldId id="261" r:id="rId4"/>
    <p:sldId id="263" r:id="rId5"/>
    <p:sldId id="262" r:id="rId6"/>
    <p:sldId id="270" r:id="rId7"/>
    <p:sldId id="271" r:id="rId8"/>
    <p:sldId id="272" r:id="rId9"/>
    <p:sldId id="273" r:id="rId10"/>
    <p:sldId id="274" r:id="rId11"/>
    <p:sldId id="260" r:id="rId12"/>
    <p:sldId id="264" r:id="rId13"/>
    <p:sldId id="265" r:id="rId14"/>
    <p:sldId id="266" r:id="rId15"/>
    <p:sldId id="268" r:id="rId16"/>
    <p:sldId id="267" r:id="rId17"/>
    <p:sldId id="269"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amanathan" initials="R" lastIdx="1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06" autoAdjust="0"/>
    <p:restoredTop sz="94660"/>
  </p:normalViewPr>
  <p:slideViewPr>
    <p:cSldViewPr>
      <p:cViewPr>
        <p:scale>
          <a:sx n="76" d="100"/>
          <a:sy n="76" d="100"/>
        </p:scale>
        <p:origin x="-1242" y="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8DAE346-22A4-4BD9-83DB-3CDA7866C611}" type="datetimeFigureOut">
              <a:rPr lang="en-US" smtClean="0"/>
              <a:pPr/>
              <a:t>9/8/2014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4F0FBD8-E226-4B04-A6E6-889C272DD26B}" type="slidenum">
              <a:rPr lang="en-US" smtClean="0"/>
              <a:pPr/>
              <a:t>‹#›</a:t>
            </a:fld>
            <a:endParaRPr lang="en-US"/>
          </a:p>
        </p:txBody>
      </p:sp>
    </p:spTree>
    <p:extLst>
      <p:ext uri="{BB962C8B-B14F-4D97-AF65-F5344CB8AC3E}">
        <p14:creationId xmlns:p14="http://schemas.microsoft.com/office/powerpoint/2010/main" val="10400993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A1D71B-0288-4029-9682-820226544D0F}" type="datetimeFigureOut">
              <a:rPr lang="en-US" smtClean="0"/>
              <a:pPr/>
              <a:t>9/8/2014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85B692-5D99-4F98-B813-74BEC9CF5A19}" type="slidenum">
              <a:rPr lang="en-US" smtClean="0"/>
              <a:pPr/>
              <a:t>‹#›</a:t>
            </a:fld>
            <a:endParaRPr lang="en-US"/>
          </a:p>
        </p:txBody>
      </p:sp>
    </p:spTree>
    <p:extLst>
      <p:ext uri="{BB962C8B-B14F-4D97-AF65-F5344CB8AC3E}">
        <p14:creationId xmlns:p14="http://schemas.microsoft.com/office/powerpoint/2010/main" val="1010218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A85B692-5D99-4F98-B813-74BEC9CF5A19}"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A85B692-5D99-4F98-B813-74BEC9CF5A19}"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A85B692-5D99-4F98-B813-74BEC9CF5A19}"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A85B692-5D99-4F98-B813-74BEC9CF5A19}"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A85B692-5D99-4F98-B813-74BEC9CF5A19}"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A85B692-5D99-4F98-B813-74BEC9CF5A19}"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A85B692-5D99-4F98-B813-74BEC9CF5A19}"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A85B692-5D99-4F98-B813-74BEC9CF5A19}"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A85B692-5D99-4F98-B813-74BEC9CF5A19}" type="slidenum">
              <a:rPr lang="en-US" smtClean="0"/>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A85B692-5D99-4F98-B813-74BEC9CF5A19}"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A85B692-5D99-4F98-B813-74BEC9CF5A19}"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A85B692-5D99-4F98-B813-74BEC9CF5A19}"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A85B692-5D99-4F98-B813-74BEC9CF5A19}"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A85B692-5D99-4F98-B813-74BEC9CF5A19}"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A85B692-5D99-4F98-B813-74BEC9CF5A19}"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A85B692-5D99-4F98-B813-74BEC9CF5A19}"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A85B692-5D99-4F98-B813-74BEC9CF5A19}"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DA44D90A-5967-4964-919D-7BBD72ECD199}" type="datetimeFigureOut">
              <a:rPr lang="en-US" smtClean="0"/>
              <a:pPr/>
              <a:t>9/8/2014</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AAF2F3B-0C07-42F5-9371-657536E3A770}"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A44D90A-5967-4964-919D-7BBD72ECD199}" type="datetimeFigureOut">
              <a:rPr lang="en-US" smtClean="0"/>
              <a:pPr/>
              <a:t>9/8/2014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AAF2F3B-0C07-42F5-9371-657536E3A77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A44D90A-5967-4964-919D-7BBD72ECD199}" type="datetimeFigureOut">
              <a:rPr lang="en-US" smtClean="0"/>
              <a:pPr/>
              <a:t>9/8/2014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AAF2F3B-0C07-42F5-9371-657536E3A77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A44D90A-5967-4964-919D-7BBD72ECD199}" type="datetimeFigureOut">
              <a:rPr lang="en-US" smtClean="0"/>
              <a:pPr/>
              <a:t>9/8/2014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AAF2F3B-0C07-42F5-9371-657536E3A77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A44D90A-5967-4964-919D-7BBD72ECD199}" type="datetimeFigureOut">
              <a:rPr lang="en-US" smtClean="0"/>
              <a:pPr/>
              <a:t>9/8/2014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AAF2F3B-0C07-42F5-9371-657536E3A770}"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A44D90A-5967-4964-919D-7BBD72ECD199}" type="datetimeFigureOut">
              <a:rPr lang="en-US" smtClean="0"/>
              <a:pPr/>
              <a:t>9/8/2014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AAF2F3B-0C07-42F5-9371-657536E3A77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A44D90A-5967-4964-919D-7BBD72ECD199}" type="datetimeFigureOut">
              <a:rPr lang="en-US" smtClean="0"/>
              <a:pPr/>
              <a:t>9/8/2014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AAF2F3B-0C07-42F5-9371-657536E3A77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A44D90A-5967-4964-919D-7BBD72ECD199}" type="datetimeFigureOut">
              <a:rPr lang="en-US" smtClean="0"/>
              <a:pPr/>
              <a:t>9/8/2014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AAF2F3B-0C07-42F5-9371-657536E3A77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DA44D90A-5967-4964-919D-7BBD72ECD199}" type="datetimeFigureOut">
              <a:rPr lang="en-US" smtClean="0"/>
              <a:pPr/>
              <a:t>9/8/2014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AAF2F3B-0C07-42F5-9371-657536E3A770}"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A44D90A-5967-4964-919D-7BBD72ECD199}" type="datetimeFigureOut">
              <a:rPr lang="en-US" smtClean="0"/>
              <a:pPr/>
              <a:t>9/8/2014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AAF2F3B-0C07-42F5-9371-657536E3A77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DA44D90A-5967-4964-919D-7BBD72ECD199}" type="datetimeFigureOut">
              <a:rPr lang="en-US" smtClean="0"/>
              <a:pPr/>
              <a:t>9/8/2014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AAF2F3B-0C07-42F5-9371-657536E3A770}"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duotone>
              <a:schemeClr val="bg2">
                <a:shade val="9000"/>
                <a:satMod val="300000"/>
              </a:schemeClr>
              <a:schemeClr val="bg2">
                <a:tint val="90000"/>
                <a:satMod val="225000"/>
              </a:schemeClr>
            </a:duotone>
            <a:lum/>
          </a:blip>
          <a:srcRect/>
          <a:tile tx="0" ty="0" sx="90000" sy="20000" flip="xy" algn="tl"/>
        </a:blipFill>
        <a:effectLst/>
      </p:bgPr>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A44D90A-5967-4964-919D-7BBD72ECD199}" type="datetimeFigureOut">
              <a:rPr lang="en-US" smtClean="0"/>
              <a:pPr/>
              <a:t>9/8/2014</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AAF2F3B-0C07-42F5-9371-657536E3A770}"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4081" r:id="rId1"/>
    <p:sldLayoutId id="2147484082" r:id="rId2"/>
    <p:sldLayoutId id="2147484083" r:id="rId3"/>
    <p:sldLayoutId id="2147484084" r:id="rId4"/>
    <p:sldLayoutId id="2147484085" r:id="rId5"/>
    <p:sldLayoutId id="2147484086" r:id="rId6"/>
    <p:sldLayoutId id="2147484087" r:id="rId7"/>
    <p:sldLayoutId id="2147484088" r:id="rId8"/>
    <p:sldLayoutId id="2147484089" r:id="rId9"/>
    <p:sldLayoutId id="2147484090" r:id="rId10"/>
    <p:sldLayoutId id="214748409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359898"/>
            <a:ext cx="7696200" cy="1472184"/>
          </a:xfrm>
        </p:spPr>
        <p:txBody>
          <a:bodyPr>
            <a:normAutofit/>
          </a:bodyPr>
          <a:lstStyle/>
          <a:p>
            <a:r>
              <a:rPr lang="en-US" sz="4400" dirty="0" smtClean="0">
                <a:solidFill>
                  <a:schemeClr val="tx1"/>
                </a:solidFill>
                <a:effectLst/>
                <a:latin typeface="Arial" pitchFamily="34" charset="0"/>
                <a:cs typeface="Arial" pitchFamily="34" charset="0"/>
              </a:rPr>
              <a:t>Character of Life</a:t>
            </a:r>
            <a:endParaRPr lang="en-US" sz="4400" dirty="0">
              <a:solidFill>
                <a:schemeClr val="tx1"/>
              </a:solidFill>
              <a:effectLst/>
              <a:latin typeface="Arial" pitchFamily="34" charset="0"/>
              <a:cs typeface="Arial" pitchFamily="34" charset="0"/>
            </a:endParaRPr>
          </a:p>
        </p:txBody>
      </p:sp>
      <p:sp>
        <p:nvSpPr>
          <p:cNvPr id="4" name="TextBox 3"/>
          <p:cNvSpPr txBox="1"/>
          <p:nvPr/>
        </p:nvSpPr>
        <p:spPr>
          <a:xfrm>
            <a:off x="1295400" y="4876800"/>
            <a:ext cx="8305800" cy="1015663"/>
          </a:xfrm>
          <a:prstGeom prst="rect">
            <a:avLst/>
          </a:prstGeom>
          <a:noFill/>
        </p:spPr>
        <p:txBody>
          <a:bodyPr wrap="square" rtlCol="0">
            <a:spAutoFit/>
          </a:bodyPr>
          <a:lstStyle/>
          <a:p>
            <a:pPr>
              <a:lnSpc>
                <a:spcPct val="150000"/>
              </a:lnSpc>
            </a:pPr>
            <a:r>
              <a:rPr lang="en-US" sz="2000" dirty="0" smtClean="0">
                <a:latin typeface="Arial" pitchFamily="34" charset="0"/>
                <a:cs typeface="Arial" pitchFamily="34" charset="0"/>
              </a:rPr>
              <a:t>Individual Accomplishment, Growth &amp; the Character of Life </a:t>
            </a:r>
          </a:p>
          <a:p>
            <a:pPr>
              <a:lnSpc>
                <a:spcPct val="150000"/>
              </a:lnSpc>
            </a:pPr>
            <a:r>
              <a:rPr lang="en-US" sz="2000" dirty="0" smtClean="0">
                <a:latin typeface="Arial" pitchFamily="34" charset="0"/>
                <a:cs typeface="Arial" pitchFamily="34" charset="0"/>
              </a:rPr>
              <a:t>in Management, History, Literature, and Psychology</a:t>
            </a:r>
            <a:endParaRPr lang="en-US" sz="2000" dirty="0">
              <a:solidFill>
                <a:schemeClr val="bg2">
                  <a:lumMod val="10000"/>
                </a:schemeClr>
              </a:solidFill>
              <a:latin typeface="Arial" pitchFamily="34" charset="0"/>
              <a:cs typeface="Arial" pitchFamily="34" charset="0"/>
            </a:endParaRPr>
          </a:p>
        </p:txBody>
      </p:sp>
      <p:sp>
        <p:nvSpPr>
          <p:cNvPr id="5" name="TextBox 4"/>
          <p:cNvSpPr txBox="1"/>
          <p:nvPr/>
        </p:nvSpPr>
        <p:spPr>
          <a:xfrm>
            <a:off x="1371600" y="2590800"/>
            <a:ext cx="6570204" cy="1292662"/>
          </a:xfrm>
          <a:prstGeom prst="rect">
            <a:avLst/>
          </a:prstGeom>
          <a:noFill/>
        </p:spPr>
        <p:txBody>
          <a:bodyPr wrap="square" rtlCol="0">
            <a:spAutoFit/>
          </a:bodyPr>
          <a:lstStyle/>
          <a:p>
            <a:pPr marR="0">
              <a:lnSpc>
                <a:spcPct val="150000"/>
              </a:lnSpc>
            </a:pPr>
            <a:r>
              <a:rPr lang="en-GB" sz="2000" dirty="0" err="1" smtClean="0">
                <a:latin typeface="Arial" pitchFamily="34" charset="0"/>
                <a:cs typeface="Arial" pitchFamily="34" charset="0"/>
              </a:rPr>
              <a:t>Janani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Ramanathan</a:t>
            </a:r>
            <a:endParaRPr lang="en-GB" sz="2000" dirty="0" smtClean="0">
              <a:latin typeface="Arial" pitchFamily="34" charset="0"/>
              <a:cs typeface="Arial" pitchFamily="34" charset="0"/>
            </a:endParaRPr>
          </a:p>
          <a:p>
            <a:pPr marR="0">
              <a:lnSpc>
                <a:spcPct val="150000"/>
              </a:lnSpc>
            </a:pPr>
            <a:r>
              <a:rPr lang="en-GB" sz="1600" dirty="0" smtClean="0">
                <a:latin typeface="Arial" pitchFamily="34" charset="0"/>
                <a:cs typeface="Arial" pitchFamily="34" charset="0"/>
              </a:rPr>
              <a:t>Associate Fellow, World Academy of Art and Science</a:t>
            </a:r>
          </a:p>
          <a:p>
            <a:pPr marR="0">
              <a:lnSpc>
                <a:spcPct val="150000"/>
              </a:lnSpc>
            </a:pPr>
            <a:r>
              <a:rPr lang="en-GB" sz="1600" dirty="0" smtClean="0">
                <a:latin typeface="Arial" pitchFamily="34" charset="0"/>
                <a:cs typeface="Arial" pitchFamily="34" charset="0"/>
              </a:rPr>
              <a:t>Research Associate, Mother’s Service Society</a:t>
            </a:r>
            <a:endParaRPr lang="en-IN" sz="1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52400"/>
            <a:ext cx="3581400" cy="381000"/>
          </a:xfrm>
        </p:spPr>
        <p:txBody>
          <a:bodyPr>
            <a:normAutofit/>
          </a:bodyPr>
          <a:lstStyle/>
          <a:p>
            <a:r>
              <a:rPr lang="en-US" sz="1800" dirty="0" smtClean="0">
                <a:solidFill>
                  <a:schemeClr val="tx1"/>
                </a:solidFill>
                <a:effectLst/>
                <a:latin typeface="Arial" pitchFamily="34" charset="0"/>
                <a:cs typeface="Arial" pitchFamily="34" charset="0"/>
              </a:rPr>
              <a:t>Character of Life</a:t>
            </a:r>
            <a:endParaRPr lang="en-US" sz="1800" dirty="0">
              <a:solidFill>
                <a:schemeClr val="tx1"/>
              </a:solidFill>
              <a:effectLst/>
              <a:latin typeface="Arial" pitchFamily="34" charset="0"/>
              <a:cs typeface="Arial" pitchFamily="34" charset="0"/>
            </a:endParaRPr>
          </a:p>
        </p:txBody>
      </p:sp>
      <p:sp>
        <p:nvSpPr>
          <p:cNvPr id="4" name="TextBox 3"/>
          <p:cNvSpPr txBox="1"/>
          <p:nvPr/>
        </p:nvSpPr>
        <p:spPr>
          <a:xfrm>
            <a:off x="1066800" y="6488668"/>
            <a:ext cx="8305800" cy="369332"/>
          </a:xfrm>
          <a:prstGeom prst="rect">
            <a:avLst/>
          </a:prstGeom>
          <a:noFill/>
        </p:spPr>
        <p:txBody>
          <a:bodyPr wrap="square" rtlCol="0">
            <a:spAutoFit/>
          </a:bodyPr>
          <a:lstStyle/>
          <a:p>
            <a:pPr>
              <a:lnSpc>
                <a:spcPct val="150000"/>
              </a:lnSpc>
            </a:pPr>
            <a:r>
              <a:rPr lang="en-US" sz="1200" dirty="0" smtClean="0">
                <a:latin typeface="Arial" pitchFamily="34" charset="0"/>
                <a:cs typeface="Arial" pitchFamily="34" charset="0"/>
              </a:rPr>
              <a:t>Individual  Accomplishment, Growth &amp; the Character of Life in Management, History, Literature, and Psychology</a:t>
            </a:r>
            <a:endParaRPr lang="en-US" sz="1200" dirty="0">
              <a:solidFill>
                <a:schemeClr val="bg2">
                  <a:lumMod val="10000"/>
                </a:schemeClr>
              </a:solidFill>
              <a:latin typeface="Arial" pitchFamily="34" charset="0"/>
              <a:cs typeface="Arial" pitchFamily="34" charset="0"/>
            </a:endParaRPr>
          </a:p>
        </p:txBody>
      </p:sp>
      <p:sp>
        <p:nvSpPr>
          <p:cNvPr id="5" name="TextBox 4"/>
          <p:cNvSpPr txBox="1"/>
          <p:nvPr/>
        </p:nvSpPr>
        <p:spPr>
          <a:xfrm>
            <a:off x="990600" y="762000"/>
            <a:ext cx="8229600" cy="523220"/>
          </a:xfrm>
          <a:prstGeom prst="rect">
            <a:avLst/>
          </a:prstGeom>
          <a:noFill/>
        </p:spPr>
        <p:txBody>
          <a:bodyPr wrap="square" rtlCol="0">
            <a:spAutoFit/>
          </a:bodyPr>
          <a:lstStyle/>
          <a:p>
            <a:r>
              <a:rPr lang="en-US" sz="2800" dirty="0" smtClean="0">
                <a:latin typeface="Arial" pitchFamily="34" charset="0"/>
                <a:cs typeface="Arial" pitchFamily="34" charset="0"/>
              </a:rPr>
              <a:t>Striking Coincidences</a:t>
            </a:r>
            <a:endParaRPr lang="en-US" sz="2800" dirty="0">
              <a:latin typeface="Arial" pitchFamily="34" charset="0"/>
              <a:cs typeface="Arial" pitchFamily="34" charset="0"/>
            </a:endParaRPr>
          </a:p>
        </p:txBody>
      </p:sp>
      <p:sp>
        <p:nvSpPr>
          <p:cNvPr id="6" name="TextBox 5"/>
          <p:cNvSpPr txBox="1"/>
          <p:nvPr/>
        </p:nvSpPr>
        <p:spPr>
          <a:xfrm>
            <a:off x="1066800" y="1604546"/>
            <a:ext cx="8077200" cy="2534027"/>
          </a:xfrm>
          <a:prstGeom prst="rect">
            <a:avLst/>
          </a:prstGeom>
          <a:noFill/>
        </p:spPr>
        <p:txBody>
          <a:bodyPr wrap="square" rtlCol="0">
            <a:spAutoFit/>
          </a:bodyPr>
          <a:lstStyle/>
          <a:p>
            <a:pPr>
              <a:lnSpc>
                <a:spcPct val="150000"/>
              </a:lnSpc>
            </a:pPr>
            <a:r>
              <a:rPr lang="en-IN" dirty="0" smtClean="0">
                <a:latin typeface="Arial" pitchFamily="34" charset="0"/>
                <a:cs typeface="Arial" pitchFamily="34" charset="0"/>
              </a:rPr>
              <a:t>The </a:t>
            </a:r>
            <a:r>
              <a:rPr lang="en-IN" i="1" dirty="0" smtClean="0">
                <a:latin typeface="Arial" pitchFamily="34" charset="0"/>
                <a:cs typeface="Arial" pitchFamily="34" charset="0"/>
              </a:rPr>
              <a:t>Dora</a:t>
            </a:r>
            <a:r>
              <a:rPr lang="en-IN" dirty="0" smtClean="0">
                <a:latin typeface="Arial" pitchFamily="34" charset="0"/>
                <a:cs typeface="Arial" pitchFamily="34" charset="0"/>
              </a:rPr>
              <a:t>, originally a whaler from Port Townsend, Washington, was converted into a steamer by an Alaskan shipping company. In 1907, she lost her anchor in Cold Bay, Alaska, drifted without a compass for three months, and ended up at her old homeport in Washington. When the ship was taken out of the water, it was found that her hull had been badly damaged, and that the ship had been kept afloat by a rock wedged in the gaping hole.</a:t>
            </a:r>
            <a:endParaRPr lang="en-IN"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52400"/>
            <a:ext cx="3581400" cy="381000"/>
          </a:xfrm>
        </p:spPr>
        <p:txBody>
          <a:bodyPr>
            <a:normAutofit/>
          </a:bodyPr>
          <a:lstStyle/>
          <a:p>
            <a:r>
              <a:rPr lang="en-US" sz="1800" dirty="0" smtClean="0">
                <a:solidFill>
                  <a:schemeClr val="tx1"/>
                </a:solidFill>
                <a:effectLst/>
                <a:latin typeface="Arial" pitchFamily="34" charset="0"/>
                <a:cs typeface="Arial" pitchFamily="34" charset="0"/>
              </a:rPr>
              <a:t>Character of Life</a:t>
            </a:r>
            <a:endParaRPr lang="en-US" sz="1800" dirty="0">
              <a:solidFill>
                <a:schemeClr val="tx1"/>
              </a:solidFill>
              <a:effectLst/>
              <a:latin typeface="Arial" pitchFamily="34" charset="0"/>
              <a:cs typeface="Arial" pitchFamily="34" charset="0"/>
            </a:endParaRPr>
          </a:p>
        </p:txBody>
      </p:sp>
      <p:sp>
        <p:nvSpPr>
          <p:cNvPr id="4" name="TextBox 3"/>
          <p:cNvSpPr txBox="1"/>
          <p:nvPr/>
        </p:nvSpPr>
        <p:spPr>
          <a:xfrm>
            <a:off x="1066800" y="6488668"/>
            <a:ext cx="8305800" cy="369332"/>
          </a:xfrm>
          <a:prstGeom prst="rect">
            <a:avLst/>
          </a:prstGeom>
          <a:noFill/>
        </p:spPr>
        <p:txBody>
          <a:bodyPr wrap="square" rtlCol="0">
            <a:spAutoFit/>
          </a:bodyPr>
          <a:lstStyle/>
          <a:p>
            <a:pPr>
              <a:lnSpc>
                <a:spcPct val="150000"/>
              </a:lnSpc>
            </a:pPr>
            <a:r>
              <a:rPr lang="en-US" sz="1200" dirty="0" smtClean="0">
                <a:latin typeface="Arial" pitchFamily="34" charset="0"/>
                <a:cs typeface="Arial" pitchFamily="34" charset="0"/>
              </a:rPr>
              <a:t>Individual  Accomplishment, Growth &amp; the Character of Life in Management, History, Literature, and Psychology</a:t>
            </a:r>
            <a:endParaRPr lang="en-US" sz="1200" dirty="0">
              <a:solidFill>
                <a:schemeClr val="bg2">
                  <a:lumMod val="10000"/>
                </a:schemeClr>
              </a:solidFill>
              <a:latin typeface="Arial" pitchFamily="34" charset="0"/>
              <a:cs typeface="Arial" pitchFamily="34" charset="0"/>
            </a:endParaRPr>
          </a:p>
        </p:txBody>
      </p:sp>
      <p:sp>
        <p:nvSpPr>
          <p:cNvPr id="5" name="TextBox 4"/>
          <p:cNvSpPr txBox="1"/>
          <p:nvPr/>
        </p:nvSpPr>
        <p:spPr>
          <a:xfrm>
            <a:off x="990600" y="762000"/>
            <a:ext cx="8229600" cy="523220"/>
          </a:xfrm>
          <a:prstGeom prst="rect">
            <a:avLst/>
          </a:prstGeom>
          <a:noFill/>
        </p:spPr>
        <p:txBody>
          <a:bodyPr wrap="square" rtlCol="0">
            <a:spAutoFit/>
          </a:bodyPr>
          <a:lstStyle/>
          <a:p>
            <a:r>
              <a:rPr lang="en-US" sz="2800" dirty="0" smtClean="0">
                <a:latin typeface="Arial" pitchFamily="34" charset="0"/>
                <a:cs typeface="Arial" pitchFamily="34" charset="0"/>
              </a:rPr>
              <a:t>How do we Explain these Events?</a:t>
            </a:r>
            <a:endParaRPr lang="en-US" sz="2800" dirty="0">
              <a:latin typeface="Arial" pitchFamily="34" charset="0"/>
              <a:cs typeface="Arial" pitchFamily="34" charset="0"/>
            </a:endParaRPr>
          </a:p>
        </p:txBody>
      </p:sp>
      <p:pic>
        <p:nvPicPr>
          <p:cNvPr id="15362" name="Picture 2" descr="Direction, Next, Right, Note, Road Sign, Chance"/>
          <p:cNvPicPr>
            <a:picLocks noChangeAspect="1" noChangeArrowheads="1"/>
          </p:cNvPicPr>
          <p:nvPr/>
        </p:nvPicPr>
        <p:blipFill>
          <a:blip r:embed="rId3"/>
          <a:srcRect/>
          <a:stretch>
            <a:fillRect/>
          </a:stretch>
        </p:blipFill>
        <p:spPr bwMode="auto">
          <a:xfrm>
            <a:off x="2057400" y="1752600"/>
            <a:ext cx="6096000" cy="358140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52400"/>
            <a:ext cx="3581400" cy="381000"/>
          </a:xfrm>
        </p:spPr>
        <p:txBody>
          <a:bodyPr>
            <a:normAutofit/>
          </a:bodyPr>
          <a:lstStyle/>
          <a:p>
            <a:r>
              <a:rPr lang="en-US" sz="1800" dirty="0" smtClean="0">
                <a:solidFill>
                  <a:schemeClr val="tx1"/>
                </a:solidFill>
                <a:effectLst/>
                <a:latin typeface="Arial" pitchFamily="34" charset="0"/>
                <a:cs typeface="Arial" pitchFamily="34" charset="0"/>
              </a:rPr>
              <a:t>Character of Life</a:t>
            </a:r>
            <a:endParaRPr lang="en-US" sz="1800" dirty="0">
              <a:solidFill>
                <a:schemeClr val="tx1"/>
              </a:solidFill>
              <a:effectLst/>
              <a:latin typeface="Arial" pitchFamily="34" charset="0"/>
              <a:cs typeface="Arial" pitchFamily="34" charset="0"/>
            </a:endParaRPr>
          </a:p>
        </p:txBody>
      </p:sp>
      <p:sp>
        <p:nvSpPr>
          <p:cNvPr id="4" name="TextBox 3"/>
          <p:cNvSpPr txBox="1"/>
          <p:nvPr/>
        </p:nvSpPr>
        <p:spPr>
          <a:xfrm>
            <a:off x="1066800" y="6488668"/>
            <a:ext cx="8305800" cy="369332"/>
          </a:xfrm>
          <a:prstGeom prst="rect">
            <a:avLst/>
          </a:prstGeom>
          <a:noFill/>
        </p:spPr>
        <p:txBody>
          <a:bodyPr wrap="square" rtlCol="0">
            <a:spAutoFit/>
          </a:bodyPr>
          <a:lstStyle/>
          <a:p>
            <a:pPr>
              <a:lnSpc>
                <a:spcPct val="150000"/>
              </a:lnSpc>
            </a:pPr>
            <a:r>
              <a:rPr lang="en-US" sz="1200" dirty="0" smtClean="0">
                <a:latin typeface="Arial" pitchFamily="34" charset="0"/>
                <a:cs typeface="Arial" pitchFamily="34" charset="0"/>
              </a:rPr>
              <a:t>Individual  Accomplishment, Growth &amp; the Character of Life in Management, History, Literature, and Psychology</a:t>
            </a:r>
            <a:endParaRPr lang="en-US" sz="1200" dirty="0">
              <a:solidFill>
                <a:schemeClr val="bg2">
                  <a:lumMod val="10000"/>
                </a:schemeClr>
              </a:solidFill>
              <a:latin typeface="Arial" pitchFamily="34" charset="0"/>
              <a:cs typeface="Arial" pitchFamily="34" charset="0"/>
            </a:endParaRPr>
          </a:p>
        </p:txBody>
      </p:sp>
      <p:sp>
        <p:nvSpPr>
          <p:cNvPr id="5" name="TextBox 4"/>
          <p:cNvSpPr txBox="1"/>
          <p:nvPr/>
        </p:nvSpPr>
        <p:spPr>
          <a:xfrm>
            <a:off x="990600" y="762000"/>
            <a:ext cx="8229600" cy="523220"/>
          </a:xfrm>
          <a:prstGeom prst="rect">
            <a:avLst/>
          </a:prstGeom>
          <a:noFill/>
        </p:spPr>
        <p:txBody>
          <a:bodyPr wrap="square" rtlCol="0">
            <a:spAutoFit/>
          </a:bodyPr>
          <a:lstStyle/>
          <a:p>
            <a:r>
              <a:rPr lang="en-US" sz="2800" dirty="0" smtClean="0">
                <a:latin typeface="Arial" pitchFamily="34" charset="0"/>
                <a:cs typeface="Arial" pitchFamily="34" charset="0"/>
              </a:rPr>
              <a:t>Does Life have a Character?</a:t>
            </a:r>
            <a:endParaRPr lang="en-US" sz="2800" dirty="0">
              <a:latin typeface="Arial" pitchFamily="34" charset="0"/>
              <a:cs typeface="Arial" pitchFamily="34" charset="0"/>
            </a:endParaRPr>
          </a:p>
        </p:txBody>
      </p:sp>
      <p:sp>
        <p:nvSpPr>
          <p:cNvPr id="13314" name="AutoShape 2" descr="Meadow, Grass, Green, Environment, Sky, Question Mark"/>
          <p:cNvSpPr>
            <a:spLocks noChangeAspect="1" noChangeArrowheads="1"/>
          </p:cNvSpPr>
          <p:nvPr/>
        </p:nvSpPr>
        <p:spPr bwMode="auto">
          <a:xfrm>
            <a:off x="155575" y="-2065338"/>
            <a:ext cx="6096000" cy="43053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13316" name="Picture 4" descr="Meadow, Grass, Green, Environment, Sky, Question Mark"/>
          <p:cNvPicPr>
            <a:picLocks noChangeAspect="1" noChangeArrowheads="1"/>
          </p:cNvPicPr>
          <p:nvPr/>
        </p:nvPicPr>
        <p:blipFill>
          <a:blip r:embed="rId3"/>
          <a:srcRect/>
          <a:stretch>
            <a:fillRect/>
          </a:stretch>
        </p:blipFill>
        <p:spPr bwMode="auto">
          <a:xfrm>
            <a:off x="2209800" y="1905000"/>
            <a:ext cx="5257800" cy="3713322"/>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52400"/>
            <a:ext cx="3581400" cy="381000"/>
          </a:xfrm>
        </p:spPr>
        <p:txBody>
          <a:bodyPr>
            <a:normAutofit/>
          </a:bodyPr>
          <a:lstStyle/>
          <a:p>
            <a:r>
              <a:rPr lang="en-US" sz="1800" dirty="0" smtClean="0">
                <a:solidFill>
                  <a:schemeClr val="tx1"/>
                </a:solidFill>
                <a:effectLst/>
                <a:latin typeface="Arial" pitchFamily="34" charset="0"/>
                <a:cs typeface="Arial" pitchFamily="34" charset="0"/>
              </a:rPr>
              <a:t>Character of Life</a:t>
            </a:r>
            <a:endParaRPr lang="en-US" sz="1800" dirty="0">
              <a:solidFill>
                <a:schemeClr val="tx1"/>
              </a:solidFill>
              <a:effectLst/>
              <a:latin typeface="Arial" pitchFamily="34" charset="0"/>
              <a:cs typeface="Arial" pitchFamily="34" charset="0"/>
            </a:endParaRPr>
          </a:p>
        </p:txBody>
      </p:sp>
      <p:sp>
        <p:nvSpPr>
          <p:cNvPr id="4" name="TextBox 3"/>
          <p:cNvSpPr txBox="1"/>
          <p:nvPr/>
        </p:nvSpPr>
        <p:spPr>
          <a:xfrm>
            <a:off x="1066800" y="6488668"/>
            <a:ext cx="8305800" cy="369332"/>
          </a:xfrm>
          <a:prstGeom prst="rect">
            <a:avLst/>
          </a:prstGeom>
          <a:noFill/>
        </p:spPr>
        <p:txBody>
          <a:bodyPr wrap="square" rtlCol="0">
            <a:spAutoFit/>
          </a:bodyPr>
          <a:lstStyle/>
          <a:p>
            <a:pPr>
              <a:lnSpc>
                <a:spcPct val="150000"/>
              </a:lnSpc>
            </a:pPr>
            <a:r>
              <a:rPr lang="en-US" sz="1200" dirty="0" smtClean="0">
                <a:latin typeface="Arial" pitchFamily="34" charset="0"/>
                <a:cs typeface="Arial" pitchFamily="34" charset="0"/>
              </a:rPr>
              <a:t>Individual  Accomplishment, Growth &amp; the Character of Life in Management, History, Literature, and Psychology</a:t>
            </a:r>
            <a:endParaRPr lang="en-US" sz="1200" dirty="0">
              <a:solidFill>
                <a:schemeClr val="bg2">
                  <a:lumMod val="10000"/>
                </a:schemeClr>
              </a:solidFill>
              <a:latin typeface="Arial" pitchFamily="34" charset="0"/>
              <a:cs typeface="Arial" pitchFamily="34" charset="0"/>
            </a:endParaRPr>
          </a:p>
        </p:txBody>
      </p:sp>
      <p:sp>
        <p:nvSpPr>
          <p:cNvPr id="5" name="TextBox 4"/>
          <p:cNvSpPr txBox="1"/>
          <p:nvPr/>
        </p:nvSpPr>
        <p:spPr>
          <a:xfrm>
            <a:off x="990600" y="762000"/>
            <a:ext cx="8229600" cy="523220"/>
          </a:xfrm>
          <a:prstGeom prst="rect">
            <a:avLst/>
          </a:prstGeom>
          <a:noFill/>
        </p:spPr>
        <p:txBody>
          <a:bodyPr wrap="square" rtlCol="0">
            <a:spAutoFit/>
          </a:bodyPr>
          <a:lstStyle/>
          <a:p>
            <a:r>
              <a:rPr lang="en-US" sz="2800" dirty="0" smtClean="0">
                <a:latin typeface="Arial" pitchFamily="34" charset="0"/>
                <a:cs typeface="Arial" pitchFamily="34" charset="0"/>
              </a:rPr>
              <a:t>Literature</a:t>
            </a:r>
            <a:endParaRPr lang="en-US" sz="2800" dirty="0">
              <a:latin typeface="Arial" pitchFamily="34" charset="0"/>
              <a:cs typeface="Arial" pitchFamily="34" charset="0"/>
            </a:endParaRPr>
          </a:p>
        </p:txBody>
      </p:sp>
      <p:pic>
        <p:nvPicPr>
          <p:cNvPr id="11266" name="Picture 2" descr="Shakespeare, Poet, Writer, Author, Oil Painting"/>
          <p:cNvPicPr>
            <a:picLocks noChangeAspect="1" noChangeArrowheads="1"/>
          </p:cNvPicPr>
          <p:nvPr/>
        </p:nvPicPr>
        <p:blipFill>
          <a:blip r:embed="rId3"/>
          <a:srcRect/>
          <a:stretch>
            <a:fillRect/>
          </a:stretch>
        </p:blipFill>
        <p:spPr bwMode="auto">
          <a:xfrm>
            <a:off x="2743200" y="1295400"/>
            <a:ext cx="3810000" cy="4886574"/>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52400"/>
            <a:ext cx="3581400" cy="381000"/>
          </a:xfrm>
        </p:spPr>
        <p:txBody>
          <a:bodyPr>
            <a:normAutofit/>
          </a:bodyPr>
          <a:lstStyle/>
          <a:p>
            <a:r>
              <a:rPr lang="en-US" sz="1800" dirty="0" smtClean="0">
                <a:solidFill>
                  <a:schemeClr val="tx1"/>
                </a:solidFill>
                <a:effectLst/>
                <a:latin typeface="Arial" pitchFamily="34" charset="0"/>
                <a:cs typeface="Arial" pitchFamily="34" charset="0"/>
              </a:rPr>
              <a:t>Character of Life</a:t>
            </a:r>
            <a:endParaRPr lang="en-US" sz="1800" dirty="0">
              <a:solidFill>
                <a:schemeClr val="tx1"/>
              </a:solidFill>
              <a:effectLst/>
              <a:latin typeface="Arial" pitchFamily="34" charset="0"/>
              <a:cs typeface="Arial" pitchFamily="34" charset="0"/>
            </a:endParaRPr>
          </a:p>
        </p:txBody>
      </p:sp>
      <p:sp>
        <p:nvSpPr>
          <p:cNvPr id="4" name="TextBox 3"/>
          <p:cNvSpPr txBox="1"/>
          <p:nvPr/>
        </p:nvSpPr>
        <p:spPr>
          <a:xfrm>
            <a:off x="1066800" y="6488668"/>
            <a:ext cx="8305800" cy="369332"/>
          </a:xfrm>
          <a:prstGeom prst="rect">
            <a:avLst/>
          </a:prstGeom>
          <a:noFill/>
        </p:spPr>
        <p:txBody>
          <a:bodyPr wrap="square" rtlCol="0">
            <a:spAutoFit/>
          </a:bodyPr>
          <a:lstStyle/>
          <a:p>
            <a:pPr>
              <a:lnSpc>
                <a:spcPct val="150000"/>
              </a:lnSpc>
            </a:pPr>
            <a:r>
              <a:rPr lang="en-US" sz="1200" dirty="0" smtClean="0">
                <a:latin typeface="Arial" pitchFamily="34" charset="0"/>
                <a:cs typeface="Arial" pitchFamily="34" charset="0"/>
              </a:rPr>
              <a:t>Individual  Accomplishment, Growth &amp; the Character of Life in Management, History, Literature, and Psychology</a:t>
            </a:r>
            <a:endParaRPr lang="en-US" sz="1200" dirty="0">
              <a:solidFill>
                <a:schemeClr val="bg2">
                  <a:lumMod val="10000"/>
                </a:schemeClr>
              </a:solidFill>
              <a:latin typeface="Arial" pitchFamily="34" charset="0"/>
              <a:cs typeface="Arial" pitchFamily="34" charset="0"/>
            </a:endParaRPr>
          </a:p>
        </p:txBody>
      </p:sp>
      <p:sp>
        <p:nvSpPr>
          <p:cNvPr id="5" name="TextBox 4"/>
          <p:cNvSpPr txBox="1"/>
          <p:nvPr/>
        </p:nvSpPr>
        <p:spPr>
          <a:xfrm>
            <a:off x="990600" y="762000"/>
            <a:ext cx="8229600" cy="523220"/>
          </a:xfrm>
          <a:prstGeom prst="rect">
            <a:avLst/>
          </a:prstGeom>
          <a:noFill/>
        </p:spPr>
        <p:txBody>
          <a:bodyPr wrap="square" rtlCol="0">
            <a:spAutoFit/>
          </a:bodyPr>
          <a:lstStyle/>
          <a:p>
            <a:r>
              <a:rPr lang="en-US" sz="2800" dirty="0" smtClean="0">
                <a:latin typeface="Arial" pitchFamily="34" charset="0"/>
                <a:cs typeface="Arial" pitchFamily="34" charset="0"/>
              </a:rPr>
              <a:t>Testimony of High Achievers</a:t>
            </a:r>
            <a:endParaRPr lang="en-US" sz="2800" dirty="0">
              <a:latin typeface="Arial" pitchFamily="34" charset="0"/>
              <a:cs typeface="Arial" pitchFamily="34" charset="0"/>
            </a:endParaRPr>
          </a:p>
        </p:txBody>
      </p:sp>
      <p:sp>
        <p:nvSpPr>
          <p:cNvPr id="4097" name="Rectangle 1"/>
          <p:cNvSpPr>
            <a:spLocks noChangeArrowheads="1"/>
          </p:cNvSpPr>
          <p:nvPr/>
        </p:nvSpPr>
        <p:spPr bwMode="auto">
          <a:xfrm>
            <a:off x="1066800" y="1360549"/>
            <a:ext cx="8077200" cy="49640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ts val="3500"/>
              </a:lnSpc>
              <a:spcBef>
                <a:spcPct val="0"/>
              </a:spcBef>
              <a:spcAft>
                <a:spcPct val="0"/>
              </a:spcAft>
              <a:buClrTx/>
              <a:buSzTx/>
              <a:buFont typeface="Arial" pitchFamily="34" charset="0"/>
              <a:buChar char="•"/>
              <a:tabLst/>
            </a:pPr>
            <a:r>
              <a:rPr kumimoji="0" lang="en-US" sz="1600" strike="noStrike" cap="none" normalizeH="0" baseline="0" dirty="0" smtClean="0">
                <a:ln>
                  <a:noFill/>
                </a:ln>
                <a:effectLst/>
                <a:latin typeface="Arial" pitchFamily="34" charset="0"/>
                <a:ea typeface="Calibri" pitchFamily="34" charset="0"/>
                <a:cs typeface="Arial" pitchFamily="34" charset="0"/>
              </a:rPr>
              <a:t> Diligence is the mother of good luck - Benjamin Franklin, Founding Father of the US</a:t>
            </a:r>
            <a:endParaRPr kumimoji="0" lang="en-US" sz="1600" strike="noStrike" cap="none" normalizeH="0" baseline="0" dirty="0" smtClean="0">
              <a:ln>
                <a:noFill/>
              </a:ln>
              <a:effectLst/>
              <a:latin typeface="Arial" pitchFamily="34" charset="0"/>
              <a:cs typeface="Arial" pitchFamily="34" charset="0"/>
            </a:endParaRPr>
          </a:p>
          <a:p>
            <a:pPr marL="0" marR="0" lvl="0" indent="0" algn="just" defTabSz="914400" rtl="0" eaLnBrk="0" fontAlgn="base" latinLnBrk="0" hangingPunct="0">
              <a:lnSpc>
                <a:spcPts val="3500"/>
              </a:lnSpc>
              <a:spcBef>
                <a:spcPct val="0"/>
              </a:spcBef>
              <a:spcAft>
                <a:spcPct val="0"/>
              </a:spcAft>
              <a:buClrTx/>
              <a:buSzTx/>
              <a:buFont typeface="Arial" pitchFamily="34" charset="0"/>
              <a:buChar char="•"/>
              <a:tabLst/>
            </a:pPr>
            <a:r>
              <a:rPr kumimoji="0" lang="en-US" sz="1600" strike="noStrike" cap="none" normalizeH="0" baseline="0" dirty="0" smtClean="0">
                <a:ln>
                  <a:noFill/>
                </a:ln>
                <a:effectLst/>
                <a:latin typeface="Arial" pitchFamily="34" charset="0"/>
                <a:ea typeface="Calibri" pitchFamily="34" charset="0"/>
                <a:cs typeface="Arial" pitchFamily="34" charset="0"/>
              </a:rPr>
              <a:t> The best luck of all is the luck you make for yourself</a:t>
            </a:r>
            <a:r>
              <a:rPr kumimoji="0" lang="en-US" sz="1600" strike="noStrike" cap="none" normalizeH="0" dirty="0" smtClean="0">
                <a:ln>
                  <a:noFill/>
                </a:ln>
                <a:effectLst/>
                <a:latin typeface="Arial" pitchFamily="34" charset="0"/>
                <a:ea typeface="Calibri" pitchFamily="34" charset="0"/>
                <a:cs typeface="Arial" pitchFamily="34" charset="0"/>
              </a:rPr>
              <a:t> -</a:t>
            </a:r>
            <a:r>
              <a:rPr kumimoji="0" lang="en-US" sz="1600" strike="noStrike" cap="none" normalizeH="0" baseline="0" dirty="0" smtClean="0">
                <a:ln>
                  <a:noFill/>
                </a:ln>
                <a:effectLst/>
                <a:latin typeface="Arial" pitchFamily="34" charset="0"/>
                <a:ea typeface="Calibri" pitchFamily="34" charset="0"/>
                <a:cs typeface="Arial" pitchFamily="34" charset="0"/>
              </a:rPr>
              <a:t> US General Douglas MacArthur</a:t>
            </a:r>
            <a:endParaRPr kumimoji="0" lang="en-US" sz="1600" strike="noStrike" cap="none" normalizeH="0" baseline="0" dirty="0" smtClean="0">
              <a:ln>
                <a:noFill/>
              </a:ln>
              <a:effectLst/>
              <a:latin typeface="Arial" pitchFamily="34" charset="0"/>
              <a:cs typeface="Arial" pitchFamily="34" charset="0"/>
            </a:endParaRPr>
          </a:p>
          <a:p>
            <a:pPr marL="0" marR="0" lvl="0" indent="0" algn="just" defTabSz="914400" rtl="0" eaLnBrk="0" fontAlgn="base" latinLnBrk="0" hangingPunct="0">
              <a:lnSpc>
                <a:spcPts val="3500"/>
              </a:lnSpc>
              <a:spcBef>
                <a:spcPct val="0"/>
              </a:spcBef>
              <a:spcAft>
                <a:spcPct val="0"/>
              </a:spcAft>
              <a:buClrTx/>
              <a:buSzTx/>
              <a:buFont typeface="Arial" pitchFamily="34" charset="0"/>
              <a:buChar char="•"/>
              <a:tabLst/>
            </a:pPr>
            <a:r>
              <a:rPr kumimoji="0" lang="en-US" sz="1600" strike="noStrike" cap="none" normalizeH="0" baseline="0" dirty="0" smtClean="0">
                <a:ln>
                  <a:noFill/>
                </a:ln>
                <a:effectLst/>
                <a:latin typeface="Arial" pitchFamily="34" charset="0"/>
                <a:ea typeface="Calibri" pitchFamily="34" charset="0"/>
                <a:cs typeface="Arial" pitchFamily="34" charset="0"/>
              </a:rPr>
              <a:t> You can take away everything we have, but give me my organization and we’ll be back on top in 10 years - Tom Watson, founder of IBM</a:t>
            </a:r>
            <a:endParaRPr kumimoji="0" lang="en-US" sz="1600" strike="noStrike" cap="none" normalizeH="0" baseline="0" dirty="0" smtClean="0">
              <a:ln>
                <a:noFill/>
              </a:ln>
              <a:effectLst/>
              <a:latin typeface="Arial" pitchFamily="34" charset="0"/>
              <a:cs typeface="Arial" pitchFamily="34" charset="0"/>
            </a:endParaRPr>
          </a:p>
          <a:p>
            <a:pPr marL="0" marR="0" lvl="0" indent="0" algn="just" defTabSz="914400" rtl="0" eaLnBrk="0" fontAlgn="base" latinLnBrk="0" hangingPunct="0">
              <a:lnSpc>
                <a:spcPts val="3500"/>
              </a:lnSpc>
              <a:spcBef>
                <a:spcPct val="0"/>
              </a:spcBef>
              <a:spcAft>
                <a:spcPct val="0"/>
              </a:spcAft>
              <a:buClrTx/>
              <a:buSzTx/>
              <a:buFont typeface="Arial" pitchFamily="34" charset="0"/>
              <a:buChar char="•"/>
              <a:tabLst/>
            </a:pPr>
            <a:r>
              <a:rPr kumimoji="0" lang="en-US" sz="1600" strike="noStrike" cap="none" normalizeH="0" baseline="0" dirty="0" smtClean="0">
                <a:ln>
                  <a:noFill/>
                </a:ln>
                <a:effectLst/>
                <a:latin typeface="Arial" pitchFamily="34" charset="0"/>
                <a:ea typeface="Calibri" pitchFamily="34" charset="0"/>
                <a:cs typeface="Arial" pitchFamily="34" charset="0"/>
              </a:rPr>
              <a:t>Shallow men believe in luck. Strong men believe in cause and effect - Ralph Waldo Emerson, American Writer</a:t>
            </a:r>
            <a:endParaRPr kumimoji="0" lang="en-US" sz="1600" strike="noStrike" cap="none" normalizeH="0" baseline="0" dirty="0" smtClean="0">
              <a:ln>
                <a:noFill/>
              </a:ln>
              <a:effectLst/>
              <a:latin typeface="Arial" pitchFamily="34" charset="0"/>
              <a:cs typeface="Arial" pitchFamily="34" charset="0"/>
            </a:endParaRPr>
          </a:p>
          <a:p>
            <a:pPr marL="0" marR="0" lvl="0" indent="0" algn="just" defTabSz="914400" rtl="0" eaLnBrk="0" fontAlgn="base" latinLnBrk="0" hangingPunct="0">
              <a:lnSpc>
                <a:spcPts val="3500"/>
              </a:lnSpc>
              <a:spcBef>
                <a:spcPct val="0"/>
              </a:spcBef>
              <a:spcAft>
                <a:spcPct val="0"/>
              </a:spcAft>
              <a:buClrTx/>
              <a:buSzTx/>
              <a:buFont typeface="Arial" pitchFamily="34" charset="0"/>
              <a:buChar char="•"/>
              <a:tabLst/>
            </a:pPr>
            <a:r>
              <a:rPr kumimoji="0" lang="en-US" sz="1600" strike="noStrike" cap="none" normalizeH="0" baseline="0" dirty="0" smtClean="0">
                <a:ln>
                  <a:noFill/>
                </a:ln>
                <a:effectLst/>
                <a:latin typeface="Arial" pitchFamily="34" charset="0"/>
                <a:ea typeface="Calibri" pitchFamily="34" charset="0"/>
                <a:cs typeface="Arial" pitchFamily="34" charset="0"/>
              </a:rPr>
              <a:t> I feel that luck is preparation meeting opportunity - Oprah Winfrey, US TV Personality</a:t>
            </a:r>
            <a:endParaRPr kumimoji="0" lang="en-US" sz="1600" strike="noStrike" cap="none" normalizeH="0" baseline="0" dirty="0" smtClean="0">
              <a:ln>
                <a:noFill/>
              </a:ln>
              <a:effectLst/>
              <a:latin typeface="Arial" pitchFamily="34" charset="0"/>
              <a:cs typeface="Arial" pitchFamily="34" charset="0"/>
            </a:endParaRPr>
          </a:p>
          <a:p>
            <a:pPr marL="0" marR="0" lvl="0" indent="0" algn="just" defTabSz="914400" rtl="0" eaLnBrk="0" fontAlgn="base" latinLnBrk="0" hangingPunct="0">
              <a:lnSpc>
                <a:spcPts val="3500"/>
              </a:lnSpc>
              <a:spcBef>
                <a:spcPct val="0"/>
              </a:spcBef>
              <a:spcAft>
                <a:spcPct val="0"/>
              </a:spcAft>
              <a:buClrTx/>
              <a:buSzTx/>
              <a:buFont typeface="Arial" pitchFamily="34" charset="0"/>
              <a:buChar char="•"/>
              <a:tabLst/>
            </a:pPr>
            <a:r>
              <a:rPr kumimoji="0" lang="en-US" sz="1600" strike="noStrike" cap="none" normalizeH="0" baseline="0" dirty="0" smtClean="0">
                <a:ln>
                  <a:noFill/>
                </a:ln>
                <a:effectLst/>
                <a:latin typeface="Arial" pitchFamily="34" charset="0"/>
                <a:ea typeface="Calibri" pitchFamily="34" charset="0"/>
                <a:cs typeface="Arial" pitchFamily="34" charset="0"/>
              </a:rPr>
              <a:t> Luck is not chance, it’s toil. Fortune’s expensive smile is earned - Emily Dickinson, Poet</a:t>
            </a:r>
            <a:endParaRPr kumimoji="0" lang="en-US" sz="1600" strike="noStrike" cap="none" normalizeH="0" baseline="0" dirty="0" smtClean="0">
              <a:ln>
                <a:noFill/>
              </a:ln>
              <a:effectLst/>
              <a:latin typeface="Arial" pitchFamily="34" charset="0"/>
              <a:cs typeface="Arial" pitchFamily="34" charset="0"/>
            </a:endParaRPr>
          </a:p>
          <a:p>
            <a:pPr marL="0" marR="0" lvl="0" indent="0" algn="just" defTabSz="914400" rtl="0" eaLnBrk="0" fontAlgn="base" latinLnBrk="0" hangingPunct="0">
              <a:lnSpc>
                <a:spcPts val="3500"/>
              </a:lnSpc>
              <a:spcBef>
                <a:spcPct val="0"/>
              </a:spcBef>
              <a:spcAft>
                <a:spcPct val="0"/>
              </a:spcAft>
              <a:buClrTx/>
              <a:buSzTx/>
              <a:buFont typeface="Arial" pitchFamily="34" charset="0"/>
              <a:buChar char="•"/>
              <a:tabLst/>
            </a:pPr>
            <a:r>
              <a:rPr kumimoji="0" lang="en-US" sz="1600" strike="noStrike" cap="none" normalizeH="0" baseline="0" dirty="0" smtClean="0">
                <a:ln>
                  <a:noFill/>
                </a:ln>
                <a:effectLst/>
                <a:latin typeface="Arial" pitchFamily="34" charset="0"/>
                <a:ea typeface="Calibri" pitchFamily="34" charset="0"/>
                <a:cs typeface="Arial" pitchFamily="34" charset="0"/>
              </a:rPr>
              <a:t> Each misfortune you encounter will carry in it the seed of tomorrow’s good luck</a:t>
            </a:r>
            <a:r>
              <a:rPr kumimoji="0" lang="en-US" sz="1600" strike="noStrike" cap="none" normalizeH="0" dirty="0" smtClean="0">
                <a:ln>
                  <a:noFill/>
                </a:ln>
                <a:effectLst/>
                <a:latin typeface="Arial" pitchFamily="34" charset="0"/>
                <a:ea typeface="Calibri" pitchFamily="34" charset="0"/>
                <a:cs typeface="Arial" pitchFamily="34" charset="0"/>
              </a:rPr>
              <a:t> – Augustine </a:t>
            </a:r>
            <a:r>
              <a:rPr kumimoji="0" lang="en-US" sz="1600" strike="noStrike" cap="none" normalizeH="0" baseline="0" dirty="0" err="1" smtClean="0">
                <a:ln>
                  <a:noFill/>
                </a:ln>
                <a:effectLst/>
                <a:latin typeface="Arial" pitchFamily="34" charset="0"/>
                <a:ea typeface="Calibri" pitchFamily="34" charset="0"/>
                <a:cs typeface="Arial" pitchFamily="34" charset="0"/>
              </a:rPr>
              <a:t>Mandino</a:t>
            </a:r>
            <a:r>
              <a:rPr kumimoji="0" lang="en-US" sz="1600" strike="noStrike" cap="none" normalizeH="0" baseline="0" dirty="0" smtClean="0">
                <a:ln>
                  <a:noFill/>
                </a:ln>
                <a:effectLst/>
                <a:latin typeface="Arial" pitchFamily="34" charset="0"/>
                <a:ea typeface="Calibri" pitchFamily="34" charset="0"/>
                <a:cs typeface="Arial" pitchFamily="34" charset="0"/>
              </a:rPr>
              <a:t>, American author</a:t>
            </a:r>
            <a:endParaRPr kumimoji="0" lang="en-US" sz="1600" strike="noStrike" cap="none" normalizeH="0" baseline="0" dirty="0" smtClean="0">
              <a:ln>
                <a:noFill/>
              </a:ln>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52400"/>
            <a:ext cx="3581400" cy="381000"/>
          </a:xfrm>
        </p:spPr>
        <p:txBody>
          <a:bodyPr>
            <a:normAutofit/>
          </a:bodyPr>
          <a:lstStyle/>
          <a:p>
            <a:r>
              <a:rPr lang="en-US" sz="1800" dirty="0" smtClean="0">
                <a:solidFill>
                  <a:schemeClr val="tx1"/>
                </a:solidFill>
                <a:effectLst/>
                <a:latin typeface="Arial" pitchFamily="34" charset="0"/>
                <a:cs typeface="Arial" pitchFamily="34" charset="0"/>
              </a:rPr>
              <a:t>Character of Life</a:t>
            </a:r>
            <a:endParaRPr lang="en-US" sz="1800" dirty="0">
              <a:solidFill>
                <a:schemeClr val="tx1"/>
              </a:solidFill>
              <a:effectLst/>
              <a:latin typeface="Arial" pitchFamily="34" charset="0"/>
              <a:cs typeface="Arial" pitchFamily="34" charset="0"/>
            </a:endParaRPr>
          </a:p>
        </p:txBody>
      </p:sp>
      <p:sp>
        <p:nvSpPr>
          <p:cNvPr id="4" name="TextBox 3"/>
          <p:cNvSpPr txBox="1"/>
          <p:nvPr/>
        </p:nvSpPr>
        <p:spPr>
          <a:xfrm>
            <a:off x="1066800" y="6488668"/>
            <a:ext cx="8305800" cy="369332"/>
          </a:xfrm>
          <a:prstGeom prst="rect">
            <a:avLst/>
          </a:prstGeom>
          <a:noFill/>
        </p:spPr>
        <p:txBody>
          <a:bodyPr wrap="square" rtlCol="0">
            <a:spAutoFit/>
          </a:bodyPr>
          <a:lstStyle/>
          <a:p>
            <a:pPr>
              <a:lnSpc>
                <a:spcPct val="150000"/>
              </a:lnSpc>
            </a:pPr>
            <a:r>
              <a:rPr lang="en-US" sz="1200" dirty="0" smtClean="0">
                <a:latin typeface="Arial" pitchFamily="34" charset="0"/>
                <a:cs typeface="Arial" pitchFamily="34" charset="0"/>
              </a:rPr>
              <a:t>Individual  Accomplishment, Growth &amp; the Character of Life in Management, History, Literature, and Psychology</a:t>
            </a:r>
            <a:endParaRPr lang="en-US" sz="1200" dirty="0">
              <a:solidFill>
                <a:schemeClr val="bg2">
                  <a:lumMod val="10000"/>
                </a:schemeClr>
              </a:solidFill>
              <a:latin typeface="Arial" pitchFamily="34" charset="0"/>
              <a:cs typeface="Arial" pitchFamily="34" charset="0"/>
            </a:endParaRPr>
          </a:p>
        </p:txBody>
      </p:sp>
      <p:sp>
        <p:nvSpPr>
          <p:cNvPr id="5" name="TextBox 4"/>
          <p:cNvSpPr txBox="1"/>
          <p:nvPr/>
        </p:nvSpPr>
        <p:spPr>
          <a:xfrm>
            <a:off x="990600" y="762000"/>
            <a:ext cx="8229600" cy="523220"/>
          </a:xfrm>
          <a:prstGeom prst="rect">
            <a:avLst/>
          </a:prstGeom>
          <a:noFill/>
        </p:spPr>
        <p:txBody>
          <a:bodyPr wrap="square" rtlCol="0">
            <a:spAutoFit/>
          </a:bodyPr>
          <a:lstStyle/>
          <a:p>
            <a:r>
              <a:rPr lang="en-US" sz="2800" dirty="0" smtClean="0">
                <a:latin typeface="Arial" pitchFamily="34" charset="0"/>
                <a:cs typeface="Arial" pitchFamily="34" charset="0"/>
              </a:rPr>
              <a:t>Testimony of Science</a:t>
            </a:r>
            <a:endParaRPr lang="en-US" sz="2800" dirty="0">
              <a:latin typeface="Arial" pitchFamily="34" charset="0"/>
              <a:cs typeface="Arial" pitchFamily="34" charset="0"/>
            </a:endParaRPr>
          </a:p>
        </p:txBody>
      </p:sp>
      <p:sp>
        <p:nvSpPr>
          <p:cNvPr id="4097" name="Rectangle 1"/>
          <p:cNvSpPr>
            <a:spLocks noChangeArrowheads="1"/>
          </p:cNvSpPr>
          <p:nvPr/>
        </p:nvSpPr>
        <p:spPr bwMode="auto">
          <a:xfrm>
            <a:off x="1066800" y="1495485"/>
            <a:ext cx="80772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nSpc>
                <a:spcPct val="150000"/>
              </a:lnSpc>
              <a:buFont typeface="Arial" pitchFamily="34" charset="0"/>
              <a:buChar char="•"/>
            </a:pPr>
            <a:r>
              <a:rPr kumimoji="0" lang="en-US" sz="1600" strike="noStrike" cap="none" normalizeH="0" baseline="0" dirty="0" smtClean="0">
                <a:ln>
                  <a:noFill/>
                </a:ln>
                <a:effectLst/>
                <a:latin typeface="Arial" pitchFamily="34" charset="0"/>
                <a:ea typeface="Calibri" pitchFamily="34" charset="0"/>
                <a:cs typeface="Arial" pitchFamily="34" charset="0"/>
              </a:rPr>
              <a:t>  </a:t>
            </a:r>
            <a:r>
              <a:rPr lang="en-US" sz="1600" dirty="0" smtClean="0">
                <a:latin typeface="Arial" pitchFamily="34" charset="0"/>
                <a:cs typeface="Arial" pitchFamily="34" charset="0"/>
              </a:rPr>
              <a:t>When an inner situation is not made conscious, it appears outside as fate. </a:t>
            </a:r>
            <a:endParaRPr lang="en-IN" sz="1600" dirty="0" smtClean="0">
              <a:latin typeface="Arial" pitchFamily="34" charset="0"/>
              <a:cs typeface="Arial" pitchFamily="34" charset="0"/>
            </a:endParaRPr>
          </a:p>
          <a:p>
            <a:pPr lvl="0">
              <a:lnSpc>
                <a:spcPct val="150000"/>
              </a:lnSpc>
              <a:buFont typeface="Arial" pitchFamily="34" charset="0"/>
              <a:buChar char="•"/>
            </a:pPr>
            <a:r>
              <a:rPr lang="en-US" sz="1600" dirty="0" smtClean="0">
                <a:latin typeface="Arial" pitchFamily="34" charset="0"/>
                <a:cs typeface="Arial" pitchFamily="34" charset="0"/>
              </a:rPr>
              <a:t> The outer opposition is an image of my inner opposition.</a:t>
            </a:r>
            <a:endParaRPr lang="en-IN" sz="1600" dirty="0" smtClean="0">
              <a:latin typeface="Arial" pitchFamily="34" charset="0"/>
              <a:cs typeface="Arial" pitchFamily="34" charset="0"/>
            </a:endParaRPr>
          </a:p>
          <a:p>
            <a:pPr lvl="0">
              <a:lnSpc>
                <a:spcPct val="150000"/>
              </a:lnSpc>
              <a:buFont typeface="Arial" pitchFamily="34" charset="0"/>
              <a:buChar char="•"/>
            </a:pPr>
            <a:r>
              <a:rPr lang="en-US" sz="1600" dirty="0" smtClean="0">
                <a:latin typeface="Arial" pitchFamily="34" charset="0"/>
                <a:cs typeface="Arial" pitchFamily="34" charset="0"/>
              </a:rPr>
              <a:t> Everything that irritates us about others can lead us to an understanding of ourselves.</a:t>
            </a:r>
            <a:endParaRPr lang="en-IN" sz="1600" dirty="0" smtClean="0">
              <a:latin typeface="Arial" pitchFamily="34" charset="0"/>
              <a:cs typeface="Arial" pitchFamily="34" charset="0"/>
            </a:endParaRPr>
          </a:p>
          <a:p>
            <a:pPr lvl="0">
              <a:lnSpc>
                <a:spcPct val="150000"/>
              </a:lnSpc>
              <a:buFont typeface="Arial" pitchFamily="34" charset="0"/>
              <a:buChar char="•"/>
            </a:pPr>
            <a:r>
              <a:rPr lang="en-US" sz="1600" dirty="0" smtClean="0">
                <a:latin typeface="Arial" pitchFamily="34" charset="0"/>
                <a:cs typeface="Arial" pitchFamily="34" charset="0"/>
              </a:rPr>
              <a:t>Synchronicity reveals the meaningful connections between the subjective and objective world. </a:t>
            </a:r>
            <a:endParaRPr lang="en-IN" sz="1600" dirty="0" smtClean="0">
              <a:latin typeface="Arial" pitchFamily="34" charset="0"/>
              <a:cs typeface="Arial" pitchFamily="34" charset="0"/>
            </a:endParaRPr>
          </a:p>
          <a:p>
            <a:pPr lvl="0">
              <a:lnSpc>
                <a:spcPct val="150000"/>
              </a:lnSpc>
              <a:buFont typeface="Arial" pitchFamily="34" charset="0"/>
              <a:buChar char="•"/>
            </a:pPr>
            <a:r>
              <a:rPr lang="en-US" sz="1600" dirty="0" smtClean="0">
                <a:latin typeface="Arial" pitchFamily="34" charset="0"/>
                <a:cs typeface="Arial" pitchFamily="34" charset="0"/>
              </a:rPr>
              <a:t> Synchronicity is an ever present reality for those who have eyes to see. </a:t>
            </a:r>
            <a:endParaRPr lang="en-IN" sz="1600" dirty="0" smtClean="0">
              <a:latin typeface="Arial" pitchFamily="34" charset="0"/>
              <a:cs typeface="Arial" pitchFamily="34" charset="0"/>
            </a:endParaRPr>
          </a:p>
          <a:p>
            <a:pPr lvl="0">
              <a:lnSpc>
                <a:spcPct val="150000"/>
              </a:lnSpc>
              <a:buFont typeface="Arial" pitchFamily="34" charset="0"/>
              <a:buChar char="•"/>
            </a:pPr>
            <a:r>
              <a:rPr lang="en-US" sz="1600" dirty="0" smtClean="0">
                <a:latin typeface="Arial" pitchFamily="34" charset="0"/>
                <a:cs typeface="Arial" pitchFamily="34" charset="0"/>
              </a:rPr>
              <a:t> Synchronistic events provide an immediate religious experience as a direct encounter with the compensatory patterning of events in nature as a whole, both inwardly and outwardly.</a:t>
            </a:r>
            <a:endParaRPr lang="en-IN" sz="1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52400"/>
            <a:ext cx="3581400" cy="381000"/>
          </a:xfrm>
        </p:spPr>
        <p:txBody>
          <a:bodyPr>
            <a:normAutofit/>
          </a:bodyPr>
          <a:lstStyle/>
          <a:p>
            <a:r>
              <a:rPr lang="en-US" sz="1800" dirty="0" smtClean="0">
                <a:solidFill>
                  <a:schemeClr val="tx1"/>
                </a:solidFill>
                <a:effectLst/>
                <a:latin typeface="Arial" pitchFamily="34" charset="0"/>
                <a:cs typeface="Arial" pitchFamily="34" charset="0"/>
              </a:rPr>
              <a:t>Character of Life</a:t>
            </a:r>
            <a:endParaRPr lang="en-US" sz="1800" dirty="0">
              <a:solidFill>
                <a:schemeClr val="tx1"/>
              </a:solidFill>
              <a:effectLst/>
              <a:latin typeface="Arial" pitchFamily="34" charset="0"/>
              <a:cs typeface="Arial" pitchFamily="34" charset="0"/>
            </a:endParaRPr>
          </a:p>
        </p:txBody>
      </p:sp>
      <p:sp>
        <p:nvSpPr>
          <p:cNvPr id="4" name="TextBox 3"/>
          <p:cNvSpPr txBox="1"/>
          <p:nvPr/>
        </p:nvSpPr>
        <p:spPr>
          <a:xfrm>
            <a:off x="1066800" y="6488668"/>
            <a:ext cx="8305800" cy="369332"/>
          </a:xfrm>
          <a:prstGeom prst="rect">
            <a:avLst/>
          </a:prstGeom>
          <a:noFill/>
        </p:spPr>
        <p:txBody>
          <a:bodyPr wrap="square" rtlCol="0">
            <a:spAutoFit/>
          </a:bodyPr>
          <a:lstStyle/>
          <a:p>
            <a:pPr>
              <a:lnSpc>
                <a:spcPct val="150000"/>
              </a:lnSpc>
            </a:pPr>
            <a:r>
              <a:rPr lang="en-US" sz="1200" dirty="0" smtClean="0">
                <a:latin typeface="Arial" pitchFamily="34" charset="0"/>
                <a:cs typeface="Arial" pitchFamily="34" charset="0"/>
              </a:rPr>
              <a:t>Individual  Accomplishment, Growth &amp; the Character of Life in Management, History, Literature, and Psychology</a:t>
            </a:r>
            <a:endParaRPr lang="en-US" sz="1200" dirty="0">
              <a:solidFill>
                <a:schemeClr val="bg2">
                  <a:lumMod val="10000"/>
                </a:schemeClr>
              </a:solidFill>
              <a:latin typeface="Arial" pitchFamily="34" charset="0"/>
              <a:cs typeface="Arial" pitchFamily="34" charset="0"/>
            </a:endParaRPr>
          </a:p>
        </p:txBody>
      </p:sp>
      <p:sp>
        <p:nvSpPr>
          <p:cNvPr id="5" name="TextBox 4"/>
          <p:cNvSpPr txBox="1"/>
          <p:nvPr/>
        </p:nvSpPr>
        <p:spPr>
          <a:xfrm>
            <a:off x="990600" y="762000"/>
            <a:ext cx="8229600" cy="523220"/>
          </a:xfrm>
          <a:prstGeom prst="rect">
            <a:avLst/>
          </a:prstGeom>
          <a:noFill/>
        </p:spPr>
        <p:txBody>
          <a:bodyPr wrap="square" rtlCol="0">
            <a:spAutoFit/>
          </a:bodyPr>
          <a:lstStyle/>
          <a:p>
            <a:r>
              <a:rPr lang="en-US" sz="2800" dirty="0" smtClean="0">
                <a:latin typeface="Arial" pitchFamily="34" charset="0"/>
                <a:cs typeface="Arial" pitchFamily="34" charset="0"/>
              </a:rPr>
              <a:t>Testimony of Ancient Wisdom</a:t>
            </a:r>
            <a:endParaRPr lang="en-US" sz="2800" dirty="0">
              <a:latin typeface="Arial" pitchFamily="34" charset="0"/>
              <a:cs typeface="Arial" pitchFamily="34" charset="0"/>
            </a:endParaRPr>
          </a:p>
        </p:txBody>
      </p:sp>
      <p:pic>
        <p:nvPicPr>
          <p:cNvPr id="3" name="Picture 2" descr="Bookstone, Sel Lipi, Largest Sel Lipi, Polonnaruwa"/>
          <p:cNvPicPr>
            <a:picLocks noChangeAspect="1" noChangeArrowheads="1"/>
          </p:cNvPicPr>
          <p:nvPr/>
        </p:nvPicPr>
        <p:blipFill>
          <a:blip r:embed="rId3"/>
          <a:srcRect/>
          <a:stretch>
            <a:fillRect/>
          </a:stretch>
        </p:blipFill>
        <p:spPr bwMode="auto">
          <a:xfrm>
            <a:off x="1752600" y="1828800"/>
            <a:ext cx="6096000" cy="405765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52400"/>
            <a:ext cx="3581400" cy="381000"/>
          </a:xfrm>
        </p:spPr>
        <p:txBody>
          <a:bodyPr>
            <a:normAutofit/>
          </a:bodyPr>
          <a:lstStyle/>
          <a:p>
            <a:r>
              <a:rPr lang="en-US" sz="1800" dirty="0" smtClean="0">
                <a:solidFill>
                  <a:schemeClr val="tx1"/>
                </a:solidFill>
                <a:effectLst/>
                <a:latin typeface="Arial" pitchFamily="34" charset="0"/>
                <a:cs typeface="Arial" pitchFamily="34" charset="0"/>
              </a:rPr>
              <a:t>Character of Life</a:t>
            </a:r>
            <a:endParaRPr lang="en-US" sz="1800" dirty="0">
              <a:solidFill>
                <a:schemeClr val="tx1"/>
              </a:solidFill>
              <a:effectLst/>
              <a:latin typeface="Arial" pitchFamily="34" charset="0"/>
              <a:cs typeface="Arial" pitchFamily="34" charset="0"/>
            </a:endParaRPr>
          </a:p>
        </p:txBody>
      </p:sp>
      <p:sp>
        <p:nvSpPr>
          <p:cNvPr id="4" name="TextBox 3"/>
          <p:cNvSpPr txBox="1"/>
          <p:nvPr/>
        </p:nvSpPr>
        <p:spPr>
          <a:xfrm>
            <a:off x="1066800" y="6488668"/>
            <a:ext cx="8305800" cy="369332"/>
          </a:xfrm>
          <a:prstGeom prst="rect">
            <a:avLst/>
          </a:prstGeom>
          <a:noFill/>
        </p:spPr>
        <p:txBody>
          <a:bodyPr wrap="square" rtlCol="0">
            <a:spAutoFit/>
          </a:bodyPr>
          <a:lstStyle/>
          <a:p>
            <a:pPr>
              <a:lnSpc>
                <a:spcPct val="150000"/>
              </a:lnSpc>
            </a:pPr>
            <a:r>
              <a:rPr lang="en-US" sz="1200" dirty="0" smtClean="0">
                <a:latin typeface="Arial" pitchFamily="34" charset="0"/>
                <a:cs typeface="Arial" pitchFamily="34" charset="0"/>
              </a:rPr>
              <a:t>Individual  Accomplishment, Growth &amp; the Character of Life in Management, History, Literature, and Psychology</a:t>
            </a:r>
            <a:endParaRPr lang="en-US" sz="1200" dirty="0">
              <a:solidFill>
                <a:schemeClr val="bg2">
                  <a:lumMod val="10000"/>
                </a:schemeClr>
              </a:solidFill>
              <a:latin typeface="Arial" pitchFamily="34" charset="0"/>
              <a:cs typeface="Arial" pitchFamily="34" charset="0"/>
            </a:endParaRPr>
          </a:p>
        </p:txBody>
      </p:sp>
      <p:sp>
        <p:nvSpPr>
          <p:cNvPr id="5" name="TextBox 4"/>
          <p:cNvSpPr txBox="1"/>
          <p:nvPr/>
        </p:nvSpPr>
        <p:spPr>
          <a:xfrm>
            <a:off x="990600" y="762000"/>
            <a:ext cx="8229600" cy="523220"/>
          </a:xfrm>
          <a:prstGeom prst="rect">
            <a:avLst/>
          </a:prstGeom>
          <a:noFill/>
        </p:spPr>
        <p:txBody>
          <a:bodyPr wrap="square" rtlCol="0">
            <a:spAutoFit/>
          </a:bodyPr>
          <a:lstStyle/>
          <a:p>
            <a:r>
              <a:rPr lang="en-US" sz="2800" dirty="0" smtClean="0">
                <a:latin typeface="Arial" pitchFamily="34" charset="0"/>
                <a:cs typeface="Arial" pitchFamily="34" charset="0"/>
              </a:rPr>
              <a:t>Principles of Life and Accomplishment</a:t>
            </a:r>
            <a:endParaRPr lang="en-US" sz="2800" dirty="0">
              <a:latin typeface="Arial" pitchFamily="34" charset="0"/>
              <a:cs typeface="Arial" pitchFamily="34" charset="0"/>
            </a:endParaRPr>
          </a:p>
        </p:txBody>
      </p:sp>
      <p:pic>
        <p:nvPicPr>
          <p:cNvPr id="3074" name="Picture 2" descr="Traveller, World, Ball, Globe, Person, Carrying, Woman"/>
          <p:cNvPicPr>
            <a:picLocks noChangeAspect="1" noChangeArrowheads="1"/>
          </p:cNvPicPr>
          <p:nvPr/>
        </p:nvPicPr>
        <p:blipFill>
          <a:blip r:embed="rId3"/>
          <a:srcRect/>
          <a:stretch>
            <a:fillRect/>
          </a:stretch>
        </p:blipFill>
        <p:spPr bwMode="auto">
          <a:xfrm>
            <a:off x="1981200" y="1981200"/>
            <a:ext cx="6096000" cy="405765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52400"/>
            <a:ext cx="3581400" cy="381000"/>
          </a:xfrm>
        </p:spPr>
        <p:txBody>
          <a:bodyPr>
            <a:normAutofit/>
          </a:bodyPr>
          <a:lstStyle/>
          <a:p>
            <a:r>
              <a:rPr lang="en-US" sz="1800" dirty="0" smtClean="0">
                <a:solidFill>
                  <a:schemeClr val="tx1"/>
                </a:solidFill>
                <a:effectLst/>
                <a:latin typeface="Arial" pitchFamily="34" charset="0"/>
                <a:cs typeface="Arial" pitchFamily="34" charset="0"/>
              </a:rPr>
              <a:t>Character of Life</a:t>
            </a:r>
            <a:endParaRPr lang="en-US" sz="1800" dirty="0">
              <a:solidFill>
                <a:schemeClr val="tx1"/>
              </a:solidFill>
              <a:effectLst/>
              <a:latin typeface="Arial" pitchFamily="34" charset="0"/>
              <a:cs typeface="Arial" pitchFamily="34" charset="0"/>
            </a:endParaRPr>
          </a:p>
        </p:txBody>
      </p:sp>
      <p:sp>
        <p:nvSpPr>
          <p:cNvPr id="4" name="TextBox 3"/>
          <p:cNvSpPr txBox="1"/>
          <p:nvPr/>
        </p:nvSpPr>
        <p:spPr>
          <a:xfrm>
            <a:off x="1066800" y="6488668"/>
            <a:ext cx="8305800" cy="369332"/>
          </a:xfrm>
          <a:prstGeom prst="rect">
            <a:avLst/>
          </a:prstGeom>
          <a:noFill/>
        </p:spPr>
        <p:txBody>
          <a:bodyPr wrap="square" rtlCol="0">
            <a:spAutoFit/>
          </a:bodyPr>
          <a:lstStyle/>
          <a:p>
            <a:pPr>
              <a:lnSpc>
                <a:spcPct val="150000"/>
              </a:lnSpc>
            </a:pPr>
            <a:r>
              <a:rPr lang="en-US" sz="1200" dirty="0" smtClean="0">
                <a:latin typeface="Arial" pitchFamily="34" charset="0"/>
                <a:cs typeface="Arial" pitchFamily="34" charset="0"/>
              </a:rPr>
              <a:t>Individual  Accomplishment, Growth &amp; the Character of Life in Management, History, Literature, and Psychology</a:t>
            </a:r>
            <a:endParaRPr lang="en-US" sz="1200" dirty="0">
              <a:solidFill>
                <a:schemeClr val="bg2">
                  <a:lumMod val="10000"/>
                </a:schemeClr>
              </a:solidFill>
              <a:latin typeface="Arial" pitchFamily="34" charset="0"/>
              <a:cs typeface="Arial" pitchFamily="34" charset="0"/>
            </a:endParaRPr>
          </a:p>
        </p:txBody>
      </p:sp>
      <p:sp>
        <p:nvSpPr>
          <p:cNvPr id="5" name="TextBox 4"/>
          <p:cNvSpPr txBox="1"/>
          <p:nvPr/>
        </p:nvSpPr>
        <p:spPr>
          <a:xfrm>
            <a:off x="990600" y="762000"/>
            <a:ext cx="8229600" cy="523220"/>
          </a:xfrm>
          <a:prstGeom prst="rect">
            <a:avLst/>
          </a:prstGeom>
          <a:noFill/>
        </p:spPr>
        <p:txBody>
          <a:bodyPr wrap="square" rtlCol="0">
            <a:spAutoFit/>
          </a:bodyPr>
          <a:lstStyle/>
          <a:p>
            <a:r>
              <a:rPr lang="en-US" sz="2800" dirty="0" smtClean="0">
                <a:latin typeface="Arial" pitchFamily="34" charset="0"/>
                <a:cs typeface="Arial" pitchFamily="34" charset="0"/>
              </a:rPr>
              <a:t>Three Cigars and the American Civil War</a:t>
            </a:r>
            <a:endParaRPr lang="en-US" sz="2800" dirty="0">
              <a:latin typeface="Arial" pitchFamily="34" charset="0"/>
              <a:cs typeface="Arial" pitchFamily="34" charset="0"/>
            </a:endParaRPr>
          </a:p>
        </p:txBody>
      </p:sp>
      <p:pic>
        <p:nvPicPr>
          <p:cNvPr id="23554" name="Picture 2" descr="Allan Pinkerton, President Abraham Lincoln"/>
          <p:cNvPicPr>
            <a:picLocks noChangeAspect="1" noChangeArrowheads="1"/>
          </p:cNvPicPr>
          <p:nvPr/>
        </p:nvPicPr>
        <p:blipFill>
          <a:blip r:embed="rId3"/>
          <a:srcRect t="17500" b="5000"/>
          <a:stretch>
            <a:fillRect/>
          </a:stretch>
        </p:blipFill>
        <p:spPr bwMode="auto">
          <a:xfrm>
            <a:off x="2743200" y="1600200"/>
            <a:ext cx="4352925" cy="47244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52400"/>
            <a:ext cx="3581400" cy="381000"/>
          </a:xfrm>
        </p:spPr>
        <p:txBody>
          <a:bodyPr>
            <a:normAutofit/>
          </a:bodyPr>
          <a:lstStyle/>
          <a:p>
            <a:r>
              <a:rPr lang="en-US" sz="1800" dirty="0" smtClean="0">
                <a:solidFill>
                  <a:schemeClr val="tx1"/>
                </a:solidFill>
                <a:effectLst/>
                <a:latin typeface="Arial" pitchFamily="34" charset="0"/>
                <a:cs typeface="Arial" pitchFamily="34" charset="0"/>
              </a:rPr>
              <a:t>Character of Life</a:t>
            </a:r>
            <a:endParaRPr lang="en-US" sz="1800" dirty="0">
              <a:solidFill>
                <a:schemeClr val="tx1"/>
              </a:solidFill>
              <a:effectLst/>
              <a:latin typeface="Arial" pitchFamily="34" charset="0"/>
              <a:cs typeface="Arial" pitchFamily="34" charset="0"/>
            </a:endParaRPr>
          </a:p>
        </p:txBody>
      </p:sp>
      <p:sp>
        <p:nvSpPr>
          <p:cNvPr id="4" name="TextBox 3"/>
          <p:cNvSpPr txBox="1"/>
          <p:nvPr/>
        </p:nvSpPr>
        <p:spPr>
          <a:xfrm>
            <a:off x="1066800" y="6488668"/>
            <a:ext cx="8305800" cy="369332"/>
          </a:xfrm>
          <a:prstGeom prst="rect">
            <a:avLst/>
          </a:prstGeom>
          <a:noFill/>
        </p:spPr>
        <p:txBody>
          <a:bodyPr wrap="square" rtlCol="0">
            <a:spAutoFit/>
          </a:bodyPr>
          <a:lstStyle/>
          <a:p>
            <a:pPr>
              <a:lnSpc>
                <a:spcPct val="150000"/>
              </a:lnSpc>
            </a:pPr>
            <a:r>
              <a:rPr lang="en-US" sz="1200" dirty="0" smtClean="0">
                <a:latin typeface="Arial" pitchFamily="34" charset="0"/>
                <a:cs typeface="Arial" pitchFamily="34" charset="0"/>
              </a:rPr>
              <a:t>Individual  Accomplishment, Growth &amp; the Character of Life in Management, History, Literature, and Psychology</a:t>
            </a:r>
            <a:endParaRPr lang="en-US" sz="1200" dirty="0">
              <a:solidFill>
                <a:schemeClr val="bg2">
                  <a:lumMod val="10000"/>
                </a:schemeClr>
              </a:solidFill>
              <a:latin typeface="Arial" pitchFamily="34" charset="0"/>
              <a:cs typeface="Arial" pitchFamily="34" charset="0"/>
            </a:endParaRPr>
          </a:p>
        </p:txBody>
      </p:sp>
      <p:sp>
        <p:nvSpPr>
          <p:cNvPr id="5" name="TextBox 4"/>
          <p:cNvSpPr txBox="1"/>
          <p:nvPr/>
        </p:nvSpPr>
        <p:spPr>
          <a:xfrm>
            <a:off x="990600" y="762000"/>
            <a:ext cx="8229600" cy="523220"/>
          </a:xfrm>
          <a:prstGeom prst="rect">
            <a:avLst/>
          </a:prstGeom>
          <a:noFill/>
        </p:spPr>
        <p:txBody>
          <a:bodyPr wrap="square" rtlCol="0">
            <a:spAutoFit/>
          </a:bodyPr>
          <a:lstStyle/>
          <a:p>
            <a:r>
              <a:rPr lang="en-US" sz="2800" dirty="0" smtClean="0">
                <a:latin typeface="Arial" pitchFamily="34" charset="0"/>
                <a:cs typeface="Arial" pitchFamily="34" charset="0"/>
              </a:rPr>
              <a:t>Fog over the East River</a:t>
            </a:r>
            <a:endParaRPr lang="en-US" sz="2800" dirty="0">
              <a:latin typeface="Arial" pitchFamily="34" charset="0"/>
              <a:cs typeface="Arial" pitchFamily="34" charset="0"/>
            </a:endParaRPr>
          </a:p>
        </p:txBody>
      </p:sp>
      <p:pic>
        <p:nvPicPr>
          <p:cNvPr id="21506" name="Picture 2" descr="Fog On The Water"/>
          <p:cNvPicPr>
            <a:picLocks noChangeAspect="1" noChangeArrowheads="1"/>
          </p:cNvPicPr>
          <p:nvPr/>
        </p:nvPicPr>
        <p:blipFill>
          <a:blip r:embed="rId3"/>
          <a:srcRect/>
          <a:stretch>
            <a:fillRect/>
          </a:stretch>
        </p:blipFill>
        <p:spPr bwMode="auto">
          <a:xfrm>
            <a:off x="2057400" y="1752600"/>
            <a:ext cx="5857875" cy="4391026"/>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52400"/>
            <a:ext cx="3581400" cy="381000"/>
          </a:xfrm>
        </p:spPr>
        <p:txBody>
          <a:bodyPr>
            <a:normAutofit/>
          </a:bodyPr>
          <a:lstStyle/>
          <a:p>
            <a:r>
              <a:rPr lang="en-US" sz="1800" dirty="0" smtClean="0">
                <a:solidFill>
                  <a:schemeClr val="tx1"/>
                </a:solidFill>
                <a:effectLst/>
                <a:latin typeface="Arial" pitchFamily="34" charset="0"/>
                <a:cs typeface="Arial" pitchFamily="34" charset="0"/>
              </a:rPr>
              <a:t>Character of Life</a:t>
            </a:r>
            <a:endParaRPr lang="en-US" sz="1800" dirty="0">
              <a:solidFill>
                <a:schemeClr val="tx1"/>
              </a:solidFill>
              <a:effectLst/>
              <a:latin typeface="Arial" pitchFamily="34" charset="0"/>
              <a:cs typeface="Arial" pitchFamily="34" charset="0"/>
            </a:endParaRPr>
          </a:p>
        </p:txBody>
      </p:sp>
      <p:sp>
        <p:nvSpPr>
          <p:cNvPr id="4" name="TextBox 3"/>
          <p:cNvSpPr txBox="1"/>
          <p:nvPr/>
        </p:nvSpPr>
        <p:spPr>
          <a:xfrm>
            <a:off x="1066800" y="6488668"/>
            <a:ext cx="8305800" cy="369332"/>
          </a:xfrm>
          <a:prstGeom prst="rect">
            <a:avLst/>
          </a:prstGeom>
          <a:noFill/>
        </p:spPr>
        <p:txBody>
          <a:bodyPr wrap="square" rtlCol="0">
            <a:spAutoFit/>
          </a:bodyPr>
          <a:lstStyle/>
          <a:p>
            <a:pPr>
              <a:lnSpc>
                <a:spcPct val="150000"/>
              </a:lnSpc>
            </a:pPr>
            <a:r>
              <a:rPr lang="en-US" sz="1200" dirty="0" smtClean="0">
                <a:latin typeface="Arial" pitchFamily="34" charset="0"/>
                <a:cs typeface="Arial" pitchFamily="34" charset="0"/>
              </a:rPr>
              <a:t>Individual  Accomplishment, Growth &amp; the Character of Life in Management, History, Literature, and Psychology</a:t>
            </a:r>
            <a:endParaRPr lang="en-US" sz="1200" dirty="0">
              <a:solidFill>
                <a:schemeClr val="bg2">
                  <a:lumMod val="10000"/>
                </a:schemeClr>
              </a:solidFill>
              <a:latin typeface="Arial" pitchFamily="34" charset="0"/>
              <a:cs typeface="Arial" pitchFamily="34" charset="0"/>
            </a:endParaRPr>
          </a:p>
        </p:txBody>
      </p:sp>
      <p:sp>
        <p:nvSpPr>
          <p:cNvPr id="5" name="TextBox 4"/>
          <p:cNvSpPr txBox="1"/>
          <p:nvPr/>
        </p:nvSpPr>
        <p:spPr>
          <a:xfrm>
            <a:off x="990600" y="762000"/>
            <a:ext cx="8229600" cy="523220"/>
          </a:xfrm>
          <a:prstGeom prst="rect">
            <a:avLst/>
          </a:prstGeom>
          <a:noFill/>
        </p:spPr>
        <p:txBody>
          <a:bodyPr wrap="square" rtlCol="0">
            <a:spAutoFit/>
          </a:bodyPr>
          <a:lstStyle/>
          <a:p>
            <a:r>
              <a:rPr lang="en-US" sz="2800" dirty="0" smtClean="0">
                <a:latin typeface="Arial" pitchFamily="34" charset="0"/>
                <a:cs typeface="Arial" pitchFamily="34" charset="0"/>
              </a:rPr>
              <a:t>The Miracle at Dunkirk</a:t>
            </a:r>
            <a:endParaRPr lang="en-US" sz="2800" dirty="0">
              <a:latin typeface="Arial" pitchFamily="34" charset="0"/>
              <a:cs typeface="Arial" pitchFamily="34" charset="0"/>
            </a:endParaRPr>
          </a:p>
        </p:txBody>
      </p:sp>
      <p:pic>
        <p:nvPicPr>
          <p:cNvPr id="19458" name="Picture 2" descr="Peer, Dock, Mist, Fog, Boat"/>
          <p:cNvPicPr>
            <a:picLocks noChangeAspect="1" noChangeArrowheads="1"/>
          </p:cNvPicPr>
          <p:nvPr/>
        </p:nvPicPr>
        <p:blipFill>
          <a:blip r:embed="rId3"/>
          <a:srcRect/>
          <a:stretch>
            <a:fillRect/>
          </a:stretch>
        </p:blipFill>
        <p:spPr bwMode="auto">
          <a:xfrm>
            <a:off x="1752600" y="1676400"/>
            <a:ext cx="6096000" cy="405765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52400"/>
            <a:ext cx="3581400" cy="381000"/>
          </a:xfrm>
        </p:spPr>
        <p:txBody>
          <a:bodyPr>
            <a:normAutofit/>
          </a:bodyPr>
          <a:lstStyle/>
          <a:p>
            <a:r>
              <a:rPr lang="en-US" sz="1800" dirty="0" smtClean="0">
                <a:solidFill>
                  <a:schemeClr val="tx1"/>
                </a:solidFill>
                <a:effectLst/>
                <a:latin typeface="Arial" pitchFamily="34" charset="0"/>
                <a:cs typeface="Arial" pitchFamily="34" charset="0"/>
              </a:rPr>
              <a:t>Character of Life</a:t>
            </a:r>
            <a:endParaRPr lang="en-US" sz="1800" dirty="0">
              <a:solidFill>
                <a:schemeClr val="tx1"/>
              </a:solidFill>
              <a:effectLst/>
              <a:latin typeface="Arial" pitchFamily="34" charset="0"/>
              <a:cs typeface="Arial" pitchFamily="34" charset="0"/>
            </a:endParaRPr>
          </a:p>
        </p:txBody>
      </p:sp>
      <p:sp>
        <p:nvSpPr>
          <p:cNvPr id="4" name="TextBox 3"/>
          <p:cNvSpPr txBox="1"/>
          <p:nvPr/>
        </p:nvSpPr>
        <p:spPr>
          <a:xfrm>
            <a:off x="1066800" y="6488668"/>
            <a:ext cx="8305800" cy="369332"/>
          </a:xfrm>
          <a:prstGeom prst="rect">
            <a:avLst/>
          </a:prstGeom>
          <a:noFill/>
        </p:spPr>
        <p:txBody>
          <a:bodyPr wrap="square" rtlCol="0">
            <a:spAutoFit/>
          </a:bodyPr>
          <a:lstStyle/>
          <a:p>
            <a:pPr>
              <a:lnSpc>
                <a:spcPct val="150000"/>
              </a:lnSpc>
            </a:pPr>
            <a:r>
              <a:rPr lang="en-US" sz="1200" dirty="0" smtClean="0">
                <a:latin typeface="Arial" pitchFamily="34" charset="0"/>
                <a:cs typeface="Arial" pitchFamily="34" charset="0"/>
              </a:rPr>
              <a:t>Individual  Accomplishment, Growth &amp; the Character of Life in Management, History, Literature, and Psychology</a:t>
            </a:r>
            <a:endParaRPr lang="en-US" sz="1200" dirty="0">
              <a:solidFill>
                <a:schemeClr val="bg2">
                  <a:lumMod val="10000"/>
                </a:schemeClr>
              </a:solidFill>
              <a:latin typeface="Arial" pitchFamily="34" charset="0"/>
              <a:cs typeface="Arial" pitchFamily="34" charset="0"/>
            </a:endParaRPr>
          </a:p>
        </p:txBody>
      </p:sp>
      <p:sp>
        <p:nvSpPr>
          <p:cNvPr id="5" name="TextBox 4"/>
          <p:cNvSpPr txBox="1"/>
          <p:nvPr/>
        </p:nvSpPr>
        <p:spPr>
          <a:xfrm>
            <a:off x="990600" y="762000"/>
            <a:ext cx="8229600" cy="523220"/>
          </a:xfrm>
          <a:prstGeom prst="rect">
            <a:avLst/>
          </a:prstGeom>
          <a:noFill/>
        </p:spPr>
        <p:txBody>
          <a:bodyPr wrap="square" rtlCol="0">
            <a:spAutoFit/>
          </a:bodyPr>
          <a:lstStyle/>
          <a:p>
            <a:r>
              <a:rPr lang="en-US" sz="2800" dirty="0" smtClean="0">
                <a:latin typeface="Arial" pitchFamily="34" charset="0"/>
                <a:cs typeface="Arial" pitchFamily="34" charset="0"/>
              </a:rPr>
              <a:t>Benedict Arnold’s Hidden Plans</a:t>
            </a:r>
            <a:endParaRPr lang="en-US" sz="2800" dirty="0">
              <a:latin typeface="Arial" pitchFamily="34" charset="0"/>
              <a:cs typeface="Arial" pitchFamily="34" charset="0"/>
            </a:endParaRPr>
          </a:p>
        </p:txBody>
      </p:sp>
      <p:pic>
        <p:nvPicPr>
          <p:cNvPr id="17410" name="Picture 2" descr="Civil War, Battle, America, History, Northern States"/>
          <p:cNvPicPr>
            <a:picLocks noChangeAspect="1" noChangeArrowheads="1"/>
          </p:cNvPicPr>
          <p:nvPr/>
        </p:nvPicPr>
        <p:blipFill>
          <a:blip r:embed="rId3"/>
          <a:srcRect l="2500" t="3501" r="2500" b="3720"/>
          <a:stretch>
            <a:fillRect/>
          </a:stretch>
        </p:blipFill>
        <p:spPr bwMode="auto">
          <a:xfrm>
            <a:off x="2057400" y="1752600"/>
            <a:ext cx="5791200" cy="40386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52400"/>
            <a:ext cx="3581400" cy="381000"/>
          </a:xfrm>
        </p:spPr>
        <p:txBody>
          <a:bodyPr>
            <a:normAutofit/>
          </a:bodyPr>
          <a:lstStyle/>
          <a:p>
            <a:r>
              <a:rPr lang="en-US" sz="1800" dirty="0" smtClean="0">
                <a:solidFill>
                  <a:schemeClr val="tx1"/>
                </a:solidFill>
                <a:effectLst/>
                <a:latin typeface="Arial" pitchFamily="34" charset="0"/>
                <a:cs typeface="Arial" pitchFamily="34" charset="0"/>
              </a:rPr>
              <a:t>Character of Life</a:t>
            </a:r>
            <a:endParaRPr lang="en-US" sz="1800" dirty="0">
              <a:solidFill>
                <a:schemeClr val="tx1"/>
              </a:solidFill>
              <a:effectLst/>
              <a:latin typeface="Arial" pitchFamily="34" charset="0"/>
              <a:cs typeface="Arial" pitchFamily="34" charset="0"/>
            </a:endParaRPr>
          </a:p>
        </p:txBody>
      </p:sp>
      <p:sp>
        <p:nvSpPr>
          <p:cNvPr id="4" name="TextBox 3"/>
          <p:cNvSpPr txBox="1"/>
          <p:nvPr/>
        </p:nvSpPr>
        <p:spPr>
          <a:xfrm>
            <a:off x="1066800" y="6488668"/>
            <a:ext cx="8305800" cy="369332"/>
          </a:xfrm>
          <a:prstGeom prst="rect">
            <a:avLst/>
          </a:prstGeom>
          <a:noFill/>
        </p:spPr>
        <p:txBody>
          <a:bodyPr wrap="square" rtlCol="0">
            <a:spAutoFit/>
          </a:bodyPr>
          <a:lstStyle/>
          <a:p>
            <a:pPr>
              <a:lnSpc>
                <a:spcPct val="150000"/>
              </a:lnSpc>
            </a:pPr>
            <a:r>
              <a:rPr lang="en-US" sz="1200" dirty="0" smtClean="0">
                <a:latin typeface="Arial" pitchFamily="34" charset="0"/>
                <a:cs typeface="Arial" pitchFamily="34" charset="0"/>
              </a:rPr>
              <a:t>Individual  Accomplishment, Growth &amp; the Character of Life in Management, History, Literature, and Psychology</a:t>
            </a:r>
            <a:endParaRPr lang="en-US" sz="1200" dirty="0">
              <a:solidFill>
                <a:schemeClr val="bg2">
                  <a:lumMod val="10000"/>
                </a:schemeClr>
              </a:solidFill>
              <a:latin typeface="Arial" pitchFamily="34" charset="0"/>
              <a:cs typeface="Arial" pitchFamily="34" charset="0"/>
            </a:endParaRPr>
          </a:p>
        </p:txBody>
      </p:sp>
      <p:sp>
        <p:nvSpPr>
          <p:cNvPr id="5" name="TextBox 4"/>
          <p:cNvSpPr txBox="1"/>
          <p:nvPr/>
        </p:nvSpPr>
        <p:spPr>
          <a:xfrm>
            <a:off x="990600" y="762000"/>
            <a:ext cx="8229600" cy="523220"/>
          </a:xfrm>
          <a:prstGeom prst="rect">
            <a:avLst/>
          </a:prstGeom>
          <a:noFill/>
        </p:spPr>
        <p:txBody>
          <a:bodyPr wrap="square" rtlCol="0">
            <a:spAutoFit/>
          </a:bodyPr>
          <a:lstStyle/>
          <a:p>
            <a:r>
              <a:rPr lang="en-US" sz="2800" dirty="0" smtClean="0">
                <a:latin typeface="Arial" pitchFamily="34" charset="0"/>
                <a:cs typeface="Arial" pitchFamily="34" charset="0"/>
              </a:rPr>
              <a:t>Striking Coincidences</a:t>
            </a:r>
            <a:endParaRPr lang="en-US" sz="2800" dirty="0">
              <a:latin typeface="Arial" pitchFamily="34" charset="0"/>
              <a:cs typeface="Arial" pitchFamily="34" charset="0"/>
            </a:endParaRPr>
          </a:p>
        </p:txBody>
      </p:sp>
      <p:sp>
        <p:nvSpPr>
          <p:cNvPr id="6" name="TextBox 5"/>
          <p:cNvSpPr txBox="1"/>
          <p:nvPr/>
        </p:nvSpPr>
        <p:spPr>
          <a:xfrm>
            <a:off x="1295400" y="1398687"/>
            <a:ext cx="7620000" cy="5078313"/>
          </a:xfrm>
          <a:prstGeom prst="rect">
            <a:avLst/>
          </a:prstGeom>
          <a:noFill/>
        </p:spPr>
        <p:txBody>
          <a:bodyPr wrap="square" rtlCol="0">
            <a:spAutoFit/>
          </a:bodyPr>
          <a:lstStyle/>
          <a:p>
            <a:pPr>
              <a:lnSpc>
                <a:spcPct val="150000"/>
              </a:lnSpc>
            </a:pPr>
            <a:r>
              <a:rPr lang="en-IN" dirty="0" smtClean="0">
                <a:latin typeface="Arial" pitchFamily="34" charset="0"/>
                <a:cs typeface="Arial" pitchFamily="34" charset="0"/>
              </a:rPr>
              <a:t>The Dalai Lama of Tibet was held prisoner of the Communist Chinese in his own palace. He planned his escape one afternoon in 1959. Although Chinese troops surrounded the palace and huge searchlights were trained on the building, the Dalai Lama and 80 companions escaped under cover of a sudden sandstorm.</a:t>
            </a:r>
          </a:p>
          <a:p>
            <a:pPr>
              <a:lnSpc>
                <a:spcPct val="150000"/>
              </a:lnSpc>
            </a:pPr>
            <a:r>
              <a:rPr lang="en-IN" dirty="0" smtClean="0">
                <a:latin typeface="Arial" pitchFamily="34" charset="0"/>
                <a:cs typeface="Arial" pitchFamily="34" charset="0"/>
              </a:rPr>
              <a:t> </a:t>
            </a:r>
          </a:p>
          <a:p>
            <a:pPr>
              <a:lnSpc>
                <a:spcPct val="150000"/>
              </a:lnSpc>
            </a:pPr>
            <a:r>
              <a:rPr lang="en-IN" dirty="0" smtClean="0">
                <a:latin typeface="Arial" pitchFamily="34" charset="0"/>
                <a:cs typeface="Arial" pitchFamily="34" charset="0"/>
              </a:rPr>
              <a:t>Moses Carlton, a wealthy shipping magnate from Maine, threw his gold ring into the </a:t>
            </a:r>
            <a:r>
              <a:rPr lang="en-IN" dirty="0" err="1" smtClean="0">
                <a:latin typeface="Arial" pitchFamily="34" charset="0"/>
                <a:cs typeface="Arial" pitchFamily="34" charset="0"/>
              </a:rPr>
              <a:t>Sheepscot</a:t>
            </a:r>
            <a:r>
              <a:rPr lang="en-IN" dirty="0" smtClean="0">
                <a:latin typeface="Arial" pitchFamily="34" charset="0"/>
                <a:cs typeface="Arial" pitchFamily="34" charset="0"/>
              </a:rPr>
              <a:t> River and boasted ‘There is as much chance of my dying a poor man as there is of ever finding that ring again’. A few days later, Carlton found the ring in a fish served to him in a restaurant. Soon after, US President Madison placed an embargo on American ships, causing Carlton to lose his fortune, and he died a poor man.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52400"/>
            <a:ext cx="3581400" cy="381000"/>
          </a:xfrm>
        </p:spPr>
        <p:txBody>
          <a:bodyPr>
            <a:normAutofit/>
          </a:bodyPr>
          <a:lstStyle/>
          <a:p>
            <a:r>
              <a:rPr lang="en-US" sz="1800" dirty="0" smtClean="0">
                <a:solidFill>
                  <a:schemeClr val="tx1"/>
                </a:solidFill>
                <a:effectLst/>
                <a:latin typeface="Arial" pitchFamily="34" charset="0"/>
                <a:cs typeface="Arial" pitchFamily="34" charset="0"/>
              </a:rPr>
              <a:t>Character of Life</a:t>
            </a:r>
            <a:endParaRPr lang="en-US" sz="1800" dirty="0">
              <a:solidFill>
                <a:schemeClr val="tx1"/>
              </a:solidFill>
              <a:effectLst/>
              <a:latin typeface="Arial" pitchFamily="34" charset="0"/>
              <a:cs typeface="Arial" pitchFamily="34" charset="0"/>
            </a:endParaRPr>
          </a:p>
        </p:txBody>
      </p:sp>
      <p:sp>
        <p:nvSpPr>
          <p:cNvPr id="4" name="TextBox 3"/>
          <p:cNvSpPr txBox="1"/>
          <p:nvPr/>
        </p:nvSpPr>
        <p:spPr>
          <a:xfrm>
            <a:off x="1066800" y="6488668"/>
            <a:ext cx="8305800" cy="369332"/>
          </a:xfrm>
          <a:prstGeom prst="rect">
            <a:avLst/>
          </a:prstGeom>
          <a:noFill/>
        </p:spPr>
        <p:txBody>
          <a:bodyPr wrap="square" rtlCol="0">
            <a:spAutoFit/>
          </a:bodyPr>
          <a:lstStyle/>
          <a:p>
            <a:pPr>
              <a:lnSpc>
                <a:spcPct val="150000"/>
              </a:lnSpc>
            </a:pPr>
            <a:r>
              <a:rPr lang="en-US" sz="1200" dirty="0" smtClean="0">
                <a:latin typeface="Arial" pitchFamily="34" charset="0"/>
                <a:cs typeface="Arial" pitchFamily="34" charset="0"/>
              </a:rPr>
              <a:t>Individual  Accomplishment, Growth &amp; the Character of Life in Management, History, Literature, and Psychology</a:t>
            </a:r>
            <a:endParaRPr lang="en-US" sz="1200" dirty="0">
              <a:solidFill>
                <a:schemeClr val="bg2">
                  <a:lumMod val="10000"/>
                </a:schemeClr>
              </a:solidFill>
              <a:latin typeface="Arial" pitchFamily="34" charset="0"/>
              <a:cs typeface="Arial" pitchFamily="34" charset="0"/>
            </a:endParaRPr>
          </a:p>
        </p:txBody>
      </p:sp>
      <p:sp>
        <p:nvSpPr>
          <p:cNvPr id="5" name="TextBox 4"/>
          <p:cNvSpPr txBox="1"/>
          <p:nvPr/>
        </p:nvSpPr>
        <p:spPr>
          <a:xfrm>
            <a:off x="990600" y="762000"/>
            <a:ext cx="8229600" cy="523220"/>
          </a:xfrm>
          <a:prstGeom prst="rect">
            <a:avLst/>
          </a:prstGeom>
          <a:noFill/>
        </p:spPr>
        <p:txBody>
          <a:bodyPr wrap="square" rtlCol="0">
            <a:spAutoFit/>
          </a:bodyPr>
          <a:lstStyle/>
          <a:p>
            <a:r>
              <a:rPr lang="en-US" sz="2800" dirty="0" smtClean="0">
                <a:latin typeface="Arial" pitchFamily="34" charset="0"/>
                <a:cs typeface="Arial" pitchFamily="34" charset="0"/>
              </a:rPr>
              <a:t>Striking Coincidences</a:t>
            </a:r>
            <a:endParaRPr lang="en-US" sz="2800" dirty="0">
              <a:latin typeface="Arial" pitchFamily="34" charset="0"/>
              <a:cs typeface="Arial" pitchFamily="34" charset="0"/>
            </a:endParaRPr>
          </a:p>
        </p:txBody>
      </p:sp>
      <p:sp>
        <p:nvSpPr>
          <p:cNvPr id="6" name="TextBox 5"/>
          <p:cNvSpPr txBox="1"/>
          <p:nvPr/>
        </p:nvSpPr>
        <p:spPr>
          <a:xfrm>
            <a:off x="1143000" y="1604546"/>
            <a:ext cx="7772400" cy="4662815"/>
          </a:xfrm>
          <a:prstGeom prst="rect">
            <a:avLst/>
          </a:prstGeom>
          <a:noFill/>
        </p:spPr>
        <p:txBody>
          <a:bodyPr wrap="square" rtlCol="0">
            <a:spAutoFit/>
          </a:bodyPr>
          <a:lstStyle/>
          <a:p>
            <a:pPr>
              <a:lnSpc>
                <a:spcPct val="150000"/>
              </a:lnSpc>
            </a:pPr>
            <a:r>
              <a:rPr lang="en-IN" dirty="0" smtClean="0">
                <a:latin typeface="Arial" pitchFamily="34" charset="0"/>
                <a:cs typeface="Arial" pitchFamily="34" charset="0"/>
              </a:rPr>
              <a:t>In 1973, Jacqueline </a:t>
            </a:r>
            <a:r>
              <a:rPr lang="en-IN" dirty="0" err="1" smtClean="0">
                <a:latin typeface="Arial" pitchFamily="34" charset="0"/>
                <a:cs typeface="Arial" pitchFamily="34" charset="0"/>
              </a:rPr>
              <a:t>Novogratz</a:t>
            </a:r>
            <a:r>
              <a:rPr lang="en-IN" dirty="0" smtClean="0">
                <a:latin typeface="Arial" pitchFamily="34" charset="0"/>
                <a:cs typeface="Arial" pitchFamily="34" charset="0"/>
              </a:rPr>
              <a:t> was 12 and living in Alexandria, Virginia. As a gift, her uncle gave her a blue wool sweater with an African motif: two zebras at the foot of a mountain. She wrote her name on the tag; it became her favourite sweater. Later she donated it to charity. After graduating from college, she joined a non-profit in Africa that financed small businesses. In early 1987, she travelled to Kigali, Rwanda, to help establish a microfinance enterprise for poor women. While jogging one afternoon, she spotted a young boy on the road. He was wearing a familiar-looking sweater; it is made of blue wool, with zebras at the foot of a snowy mountain. She stopped him, turned down his collar—and saw her name written on the tag. It was the sweater she donated 11 years earlier.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52400"/>
            <a:ext cx="3581400" cy="381000"/>
          </a:xfrm>
        </p:spPr>
        <p:txBody>
          <a:bodyPr>
            <a:normAutofit/>
          </a:bodyPr>
          <a:lstStyle/>
          <a:p>
            <a:r>
              <a:rPr lang="en-US" sz="1800" dirty="0" smtClean="0">
                <a:solidFill>
                  <a:schemeClr val="tx1"/>
                </a:solidFill>
                <a:effectLst/>
                <a:latin typeface="Arial" pitchFamily="34" charset="0"/>
                <a:cs typeface="Arial" pitchFamily="34" charset="0"/>
              </a:rPr>
              <a:t>Character of Life</a:t>
            </a:r>
            <a:endParaRPr lang="en-US" sz="1800" dirty="0">
              <a:solidFill>
                <a:schemeClr val="tx1"/>
              </a:solidFill>
              <a:effectLst/>
              <a:latin typeface="Arial" pitchFamily="34" charset="0"/>
              <a:cs typeface="Arial" pitchFamily="34" charset="0"/>
            </a:endParaRPr>
          </a:p>
        </p:txBody>
      </p:sp>
      <p:sp>
        <p:nvSpPr>
          <p:cNvPr id="4" name="TextBox 3"/>
          <p:cNvSpPr txBox="1"/>
          <p:nvPr/>
        </p:nvSpPr>
        <p:spPr>
          <a:xfrm>
            <a:off x="1066800" y="6488668"/>
            <a:ext cx="8305800" cy="369332"/>
          </a:xfrm>
          <a:prstGeom prst="rect">
            <a:avLst/>
          </a:prstGeom>
          <a:noFill/>
        </p:spPr>
        <p:txBody>
          <a:bodyPr wrap="square" rtlCol="0">
            <a:spAutoFit/>
          </a:bodyPr>
          <a:lstStyle/>
          <a:p>
            <a:pPr>
              <a:lnSpc>
                <a:spcPct val="150000"/>
              </a:lnSpc>
            </a:pPr>
            <a:r>
              <a:rPr lang="en-US" sz="1200" dirty="0" smtClean="0">
                <a:latin typeface="Arial" pitchFamily="34" charset="0"/>
                <a:cs typeface="Arial" pitchFamily="34" charset="0"/>
              </a:rPr>
              <a:t>Individual  Accomplishment, Growth &amp; the Character of Life in Management, History, Literature, and Psychology</a:t>
            </a:r>
            <a:endParaRPr lang="en-US" sz="1200" dirty="0">
              <a:solidFill>
                <a:schemeClr val="bg2">
                  <a:lumMod val="10000"/>
                </a:schemeClr>
              </a:solidFill>
              <a:latin typeface="Arial" pitchFamily="34" charset="0"/>
              <a:cs typeface="Arial" pitchFamily="34" charset="0"/>
            </a:endParaRPr>
          </a:p>
        </p:txBody>
      </p:sp>
      <p:sp>
        <p:nvSpPr>
          <p:cNvPr id="5" name="TextBox 4"/>
          <p:cNvSpPr txBox="1"/>
          <p:nvPr/>
        </p:nvSpPr>
        <p:spPr>
          <a:xfrm>
            <a:off x="990600" y="762000"/>
            <a:ext cx="8229600" cy="523220"/>
          </a:xfrm>
          <a:prstGeom prst="rect">
            <a:avLst/>
          </a:prstGeom>
          <a:noFill/>
        </p:spPr>
        <p:txBody>
          <a:bodyPr wrap="square" rtlCol="0">
            <a:spAutoFit/>
          </a:bodyPr>
          <a:lstStyle/>
          <a:p>
            <a:r>
              <a:rPr lang="en-US" sz="2800" dirty="0" smtClean="0">
                <a:latin typeface="Arial" pitchFamily="34" charset="0"/>
                <a:cs typeface="Arial" pitchFamily="34" charset="0"/>
              </a:rPr>
              <a:t>Striking Coincidences</a:t>
            </a:r>
            <a:endParaRPr lang="en-US" sz="2800" dirty="0">
              <a:latin typeface="Arial" pitchFamily="34" charset="0"/>
              <a:cs typeface="Arial" pitchFamily="34" charset="0"/>
            </a:endParaRPr>
          </a:p>
        </p:txBody>
      </p:sp>
      <p:sp>
        <p:nvSpPr>
          <p:cNvPr id="6" name="TextBox 5"/>
          <p:cNvSpPr txBox="1"/>
          <p:nvPr/>
        </p:nvSpPr>
        <p:spPr>
          <a:xfrm>
            <a:off x="1143000" y="1604546"/>
            <a:ext cx="7772400" cy="4662815"/>
          </a:xfrm>
          <a:prstGeom prst="rect">
            <a:avLst/>
          </a:prstGeom>
          <a:noFill/>
        </p:spPr>
        <p:txBody>
          <a:bodyPr wrap="square" rtlCol="0">
            <a:spAutoFit/>
          </a:bodyPr>
          <a:lstStyle/>
          <a:p>
            <a:pPr>
              <a:lnSpc>
                <a:spcPct val="150000"/>
              </a:lnSpc>
            </a:pPr>
            <a:r>
              <a:rPr lang="en-IN" dirty="0" smtClean="0">
                <a:latin typeface="Arial" pitchFamily="34" charset="0"/>
                <a:cs typeface="Arial" pitchFamily="34" charset="0"/>
              </a:rPr>
              <a:t>Actor Mel Gibson was mugged the night before his first screen test. He decided to go anyway. He found that the role called for someone who looked weary, beaten up, and scared. He got the part – the starring role in Mad Max. The movie became a top-grossing film, holding the </a:t>
            </a:r>
            <a:r>
              <a:rPr lang="en-IN" i="1" dirty="0" smtClean="0">
                <a:latin typeface="Arial" pitchFamily="34" charset="0"/>
                <a:cs typeface="Arial" pitchFamily="34" charset="0"/>
              </a:rPr>
              <a:t>Guinness</a:t>
            </a:r>
            <a:r>
              <a:rPr lang="en-IN" dirty="0" smtClean="0">
                <a:latin typeface="Arial" pitchFamily="34" charset="0"/>
                <a:cs typeface="Arial" pitchFamily="34" charset="0"/>
              </a:rPr>
              <a:t> record for the most profitable film for decades.</a:t>
            </a:r>
          </a:p>
          <a:p>
            <a:pPr>
              <a:lnSpc>
                <a:spcPct val="150000"/>
              </a:lnSpc>
            </a:pPr>
            <a:r>
              <a:rPr lang="en-IN" dirty="0" smtClean="0">
                <a:latin typeface="Arial" pitchFamily="34" charset="0"/>
                <a:cs typeface="Arial" pitchFamily="34" charset="0"/>
              </a:rPr>
              <a:t> </a:t>
            </a:r>
          </a:p>
          <a:p>
            <a:pPr>
              <a:lnSpc>
                <a:spcPct val="150000"/>
              </a:lnSpc>
            </a:pPr>
            <a:r>
              <a:rPr lang="en-IN" dirty="0" smtClean="0">
                <a:latin typeface="Arial" pitchFamily="34" charset="0"/>
                <a:cs typeface="Arial" pitchFamily="34" charset="0"/>
              </a:rPr>
              <a:t>In the 1800s, Etienne </a:t>
            </a:r>
            <a:r>
              <a:rPr lang="en-IN" dirty="0" err="1" smtClean="0">
                <a:latin typeface="Arial" pitchFamily="34" charset="0"/>
                <a:cs typeface="Arial" pitchFamily="34" charset="0"/>
              </a:rPr>
              <a:t>Laine</a:t>
            </a:r>
            <a:r>
              <a:rPr lang="en-IN" dirty="0" smtClean="0">
                <a:latin typeface="Arial" pitchFamily="34" charset="0"/>
                <a:cs typeface="Arial" pitchFamily="34" charset="0"/>
              </a:rPr>
              <a:t>, a vegetable peddler who lived in Paris, France, came to the attention of the director of the Royal Academy of Music, when his shouts of ‘Buy my Asparagus’ shattered a window in the director’s office. The director was so impressed he made </a:t>
            </a:r>
            <a:r>
              <a:rPr lang="en-IN" dirty="0" err="1" smtClean="0">
                <a:latin typeface="Arial" pitchFamily="34" charset="0"/>
                <a:cs typeface="Arial" pitchFamily="34" charset="0"/>
              </a:rPr>
              <a:t>Laine</a:t>
            </a:r>
            <a:r>
              <a:rPr lang="en-IN" dirty="0" smtClean="0">
                <a:latin typeface="Arial" pitchFamily="34" charset="0"/>
                <a:cs typeface="Arial" pitchFamily="34" charset="0"/>
              </a:rPr>
              <a:t> a star tenor in the Paris opera.</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52400"/>
            <a:ext cx="3581400" cy="381000"/>
          </a:xfrm>
        </p:spPr>
        <p:txBody>
          <a:bodyPr>
            <a:normAutofit/>
          </a:bodyPr>
          <a:lstStyle/>
          <a:p>
            <a:r>
              <a:rPr lang="en-US" sz="1800" dirty="0" smtClean="0">
                <a:solidFill>
                  <a:schemeClr val="tx1"/>
                </a:solidFill>
                <a:effectLst/>
                <a:latin typeface="Arial" pitchFamily="34" charset="0"/>
                <a:cs typeface="Arial" pitchFamily="34" charset="0"/>
              </a:rPr>
              <a:t>Character of Life</a:t>
            </a:r>
            <a:endParaRPr lang="en-US" sz="1800" dirty="0">
              <a:solidFill>
                <a:schemeClr val="tx1"/>
              </a:solidFill>
              <a:effectLst/>
              <a:latin typeface="Arial" pitchFamily="34" charset="0"/>
              <a:cs typeface="Arial" pitchFamily="34" charset="0"/>
            </a:endParaRPr>
          </a:p>
        </p:txBody>
      </p:sp>
      <p:sp>
        <p:nvSpPr>
          <p:cNvPr id="4" name="TextBox 3"/>
          <p:cNvSpPr txBox="1"/>
          <p:nvPr/>
        </p:nvSpPr>
        <p:spPr>
          <a:xfrm>
            <a:off x="1066800" y="6488668"/>
            <a:ext cx="8305800" cy="369332"/>
          </a:xfrm>
          <a:prstGeom prst="rect">
            <a:avLst/>
          </a:prstGeom>
          <a:noFill/>
        </p:spPr>
        <p:txBody>
          <a:bodyPr wrap="square" rtlCol="0">
            <a:spAutoFit/>
          </a:bodyPr>
          <a:lstStyle/>
          <a:p>
            <a:pPr>
              <a:lnSpc>
                <a:spcPct val="150000"/>
              </a:lnSpc>
            </a:pPr>
            <a:r>
              <a:rPr lang="en-US" sz="1200" dirty="0" smtClean="0">
                <a:latin typeface="Arial" pitchFamily="34" charset="0"/>
                <a:cs typeface="Arial" pitchFamily="34" charset="0"/>
              </a:rPr>
              <a:t>Individual  Accomplishment, Growth &amp; the Character of Life in Management, History, Literature, and Psychology</a:t>
            </a:r>
            <a:endParaRPr lang="en-US" sz="1200" dirty="0">
              <a:solidFill>
                <a:schemeClr val="bg2">
                  <a:lumMod val="10000"/>
                </a:schemeClr>
              </a:solidFill>
              <a:latin typeface="Arial" pitchFamily="34" charset="0"/>
              <a:cs typeface="Arial" pitchFamily="34" charset="0"/>
            </a:endParaRPr>
          </a:p>
        </p:txBody>
      </p:sp>
      <p:sp>
        <p:nvSpPr>
          <p:cNvPr id="5" name="TextBox 4"/>
          <p:cNvSpPr txBox="1"/>
          <p:nvPr/>
        </p:nvSpPr>
        <p:spPr>
          <a:xfrm>
            <a:off x="990600" y="762000"/>
            <a:ext cx="8229600" cy="523220"/>
          </a:xfrm>
          <a:prstGeom prst="rect">
            <a:avLst/>
          </a:prstGeom>
          <a:noFill/>
        </p:spPr>
        <p:txBody>
          <a:bodyPr wrap="square" rtlCol="0">
            <a:spAutoFit/>
          </a:bodyPr>
          <a:lstStyle/>
          <a:p>
            <a:r>
              <a:rPr lang="en-US" sz="2800" dirty="0" smtClean="0">
                <a:latin typeface="Arial" pitchFamily="34" charset="0"/>
                <a:cs typeface="Arial" pitchFamily="34" charset="0"/>
              </a:rPr>
              <a:t>Striking Coincidences</a:t>
            </a:r>
            <a:endParaRPr lang="en-US" sz="2800" dirty="0">
              <a:latin typeface="Arial" pitchFamily="34" charset="0"/>
              <a:cs typeface="Arial" pitchFamily="34" charset="0"/>
            </a:endParaRPr>
          </a:p>
        </p:txBody>
      </p:sp>
      <p:sp>
        <p:nvSpPr>
          <p:cNvPr id="6" name="TextBox 5"/>
          <p:cNvSpPr txBox="1"/>
          <p:nvPr/>
        </p:nvSpPr>
        <p:spPr>
          <a:xfrm>
            <a:off x="1066800" y="1604546"/>
            <a:ext cx="8077200" cy="3831818"/>
          </a:xfrm>
          <a:prstGeom prst="rect">
            <a:avLst/>
          </a:prstGeom>
          <a:noFill/>
        </p:spPr>
        <p:txBody>
          <a:bodyPr wrap="square" rtlCol="0">
            <a:spAutoFit/>
          </a:bodyPr>
          <a:lstStyle/>
          <a:p>
            <a:pPr>
              <a:lnSpc>
                <a:spcPct val="150000"/>
              </a:lnSpc>
            </a:pPr>
            <a:r>
              <a:rPr lang="en-IN" dirty="0" smtClean="0">
                <a:latin typeface="Arial" pitchFamily="34" charset="0"/>
                <a:cs typeface="Arial" pitchFamily="34" charset="0"/>
              </a:rPr>
              <a:t>In 1892, whaling captain Georges </a:t>
            </a:r>
            <a:r>
              <a:rPr lang="en-IN" dirty="0" err="1" smtClean="0">
                <a:latin typeface="Arial" pitchFamily="34" charset="0"/>
                <a:cs typeface="Arial" pitchFamily="34" charset="0"/>
              </a:rPr>
              <a:t>Vesperin</a:t>
            </a:r>
            <a:r>
              <a:rPr lang="en-IN" dirty="0" smtClean="0">
                <a:latin typeface="Arial" pitchFamily="34" charset="0"/>
                <a:cs typeface="Arial" pitchFamily="34" charset="0"/>
              </a:rPr>
              <a:t> consulted a fortune-teller in Paris, in a last ditch effort to find his daughter who had been missing for 10 years. The fortune teller said that all would be revealed in her magic mirror. As soon as he saw the fortune-teller’s mirror, </a:t>
            </a:r>
            <a:r>
              <a:rPr lang="en-IN" dirty="0" err="1" smtClean="0">
                <a:latin typeface="Arial" pitchFamily="34" charset="0"/>
                <a:cs typeface="Arial" pitchFamily="34" charset="0"/>
              </a:rPr>
              <a:t>Vesperin</a:t>
            </a:r>
            <a:r>
              <a:rPr lang="en-IN" dirty="0" smtClean="0">
                <a:latin typeface="Arial" pitchFamily="34" charset="0"/>
                <a:cs typeface="Arial" pitchFamily="34" charset="0"/>
              </a:rPr>
              <a:t> recognized it as the same one he had given to his daughter years ago. He traced the mirror to a diver who had found it in the Indian Ocean while searching among the wreckage of a hip. Before long, </a:t>
            </a:r>
            <a:r>
              <a:rPr lang="en-IN" dirty="0" err="1" smtClean="0">
                <a:latin typeface="Arial" pitchFamily="34" charset="0"/>
                <a:cs typeface="Arial" pitchFamily="34" charset="0"/>
              </a:rPr>
              <a:t>Vesperin</a:t>
            </a:r>
            <a:r>
              <a:rPr lang="en-IN" dirty="0" smtClean="0">
                <a:latin typeface="Arial" pitchFamily="34" charset="0"/>
                <a:cs typeface="Arial" pitchFamily="34" charset="0"/>
              </a:rPr>
              <a:t> found his daughter living on an island in the Indian ocean.</a:t>
            </a:r>
          </a:p>
          <a:p>
            <a:pPr>
              <a:lnSpc>
                <a:spcPct val="150000"/>
              </a:lnSpc>
            </a:pPr>
            <a:r>
              <a:rPr lang="en-IN" dirty="0" smtClean="0">
                <a:latin typeface="Arial" pitchFamily="34" charset="0"/>
                <a:cs typeface="Arial" pitchFamily="34" charset="0"/>
              </a:rPr>
              <a:t>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1624</TotalTime>
  <Words>1178</Words>
  <Application>Microsoft Office PowerPoint</Application>
  <PresentationFormat>On-screen Show (4:3)</PresentationFormat>
  <Paragraphs>94</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Solstice</vt:lpstr>
      <vt:lpstr>Character of Life</vt:lpstr>
      <vt:lpstr>Character of Life</vt:lpstr>
      <vt:lpstr>Character of Life</vt:lpstr>
      <vt:lpstr>Character of Life</vt:lpstr>
      <vt:lpstr>Character of Life</vt:lpstr>
      <vt:lpstr>Character of Life</vt:lpstr>
      <vt:lpstr>Character of Life</vt:lpstr>
      <vt:lpstr>Character of Life</vt:lpstr>
      <vt:lpstr>Character of Life</vt:lpstr>
      <vt:lpstr>Character of Life</vt:lpstr>
      <vt:lpstr>Character of Life</vt:lpstr>
      <vt:lpstr>Character of Life</vt:lpstr>
      <vt:lpstr>Character of Life</vt:lpstr>
      <vt:lpstr>Character of Life</vt:lpstr>
      <vt:lpstr>Character of Life</vt:lpstr>
      <vt:lpstr>Character of Life</vt:lpstr>
      <vt:lpstr>Character of Life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Ramanathan</dc:creator>
  <cp:lastModifiedBy>Ranganayaki Somaskandan</cp:lastModifiedBy>
  <cp:revision>203</cp:revision>
  <dcterms:created xsi:type="dcterms:W3CDTF">2013-05-22T11:03:12Z</dcterms:created>
  <dcterms:modified xsi:type="dcterms:W3CDTF">2014-09-08T13:21:12Z</dcterms:modified>
</cp:coreProperties>
</file>