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58" r:id="rId3"/>
    <p:sldId id="288" r:id="rId4"/>
    <p:sldId id="289" r:id="rId5"/>
    <p:sldId id="260" r:id="rId6"/>
    <p:sldId id="262"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83" r:id="rId20"/>
    <p:sldId id="277" r:id="rId21"/>
    <p:sldId id="279" r:id="rId22"/>
    <p:sldId id="290" r:id="rId23"/>
    <p:sldId id="291" r:id="rId24"/>
    <p:sldId id="292"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BC005E"/>
    <a:srgbClr val="00602B"/>
    <a:srgbClr val="A40071"/>
    <a:srgbClr val="D05F12"/>
    <a:srgbClr val="86005D"/>
    <a:srgbClr val="A50021"/>
    <a:srgbClr val="6C5200"/>
    <a:srgbClr val="008A3E"/>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0744" autoAdjust="0"/>
  </p:normalViewPr>
  <p:slideViewPr>
    <p:cSldViewPr snapToGrid="0">
      <p:cViewPr>
        <p:scale>
          <a:sx n="73" d="100"/>
          <a:sy n="73" d="100"/>
        </p:scale>
        <p:origin x="-1062" y="-72"/>
      </p:cViewPr>
      <p:guideLst>
        <p:guide orient="horz" pos="2160"/>
        <p:guide pos="2880"/>
      </p:guideLst>
    </p:cSldViewPr>
  </p:slideViewPr>
  <p:outlineViewPr>
    <p:cViewPr>
      <p:scale>
        <a:sx n="33" d="100"/>
        <a:sy n="33" d="100"/>
      </p:scale>
      <p:origin x="0" y="-14453"/>
    </p:cViewPr>
  </p:outlineViewPr>
  <p:notesTextViewPr>
    <p:cViewPr>
      <p:scale>
        <a:sx n="1" d="1"/>
        <a:sy n="1" d="1"/>
      </p:scale>
      <p:origin x="0" y="0"/>
    </p:cViewPr>
  </p:notesTextViewPr>
  <p:sorterViewPr>
    <p:cViewPr>
      <p:scale>
        <a:sx n="100" d="100"/>
        <a:sy n="100" d="100"/>
      </p:scale>
      <p:origin x="0" y="-3451"/>
    </p:cViewPr>
  </p:sorterViewPr>
  <p:notesViewPr>
    <p:cSldViewPr snapToGrid="0">
      <p:cViewPr varScale="1">
        <p:scale>
          <a:sx n="59" d="100"/>
          <a:sy n="59"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C4F25-5145-4FE7-B510-BC00DD488EA8}" type="datetimeFigureOut">
              <a:rPr lang="en-IN" smtClean="0"/>
              <a:t>08-09-2014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816F0-FDA1-4ECE-8CFF-5147CD44FA1B}" type="slidenum">
              <a:rPr lang="en-IN" smtClean="0"/>
              <a:t>‹#›</a:t>
            </a:fld>
            <a:endParaRPr lang="en-IN"/>
          </a:p>
        </p:txBody>
      </p:sp>
    </p:spTree>
    <p:extLst>
      <p:ext uri="{BB962C8B-B14F-4D97-AF65-F5344CB8AC3E}">
        <p14:creationId xmlns:p14="http://schemas.microsoft.com/office/powerpoint/2010/main" val="18492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u="none" strike="noStrike" baseline="0" dirty="0" smtClean="0">
                <a:latin typeface="Times New Roman" panose="02020603050405020304" pitchFamily="18" charset="0"/>
              </a:rPr>
              <a:t>Western culture tells us that society consists of countless numbers of separate and independent human beings with some shared characteristics </a:t>
            </a:r>
          </a:p>
          <a:p>
            <a:pPr lvl="1"/>
            <a:r>
              <a:rPr lang="en-IN" b="1" i="0" u="none" strike="noStrike" baseline="0" dirty="0" smtClean="0">
                <a:latin typeface="Times New Roman" panose="02020603050405020304" pitchFamily="18" charset="0"/>
              </a:rPr>
              <a:t>Beliefs, values, customs, ways of life, shared aspirations, expectations, knowledge</a:t>
            </a:r>
          </a:p>
          <a:p>
            <a:r>
              <a:rPr lang="en-IN" b="1" i="0" u="none" strike="noStrike" baseline="0" dirty="0" smtClean="0">
                <a:latin typeface="Times New Roman" panose="02020603050405020304" pitchFamily="18" charset="0"/>
              </a:rPr>
              <a:t>Reductionism tells us that society is simply a playing field on which we interact – like in a marketplace </a:t>
            </a:r>
          </a:p>
          <a:p>
            <a:pPr lvl="1"/>
            <a:r>
              <a:rPr lang="en-IN" b="1" i="0" u="none" strike="noStrike" baseline="0" dirty="0" smtClean="0">
                <a:latin typeface="Times New Roman" panose="02020603050405020304" pitchFamily="18" charset="0"/>
              </a:rPr>
              <a:t>But we all know that a marketplace is not simply a passive field </a:t>
            </a:r>
          </a:p>
          <a:p>
            <a:pPr lvl="1"/>
            <a:r>
              <a:rPr lang="en-IN" b="1" i="0" u="none" strike="noStrike" baseline="0" dirty="0" smtClean="0">
                <a:latin typeface="Times New Roman" panose="02020603050405020304" pitchFamily="18" charset="0"/>
              </a:rPr>
              <a:t>Markets are active, dynamic movements of human attitudes, energy and action </a:t>
            </a:r>
          </a:p>
          <a:p>
            <a:pPr lvl="1"/>
            <a:r>
              <a:rPr lang="en-IN" b="1" i="0" u="none" strike="noStrike" baseline="0" dirty="0" smtClean="0">
                <a:latin typeface="Times New Roman" panose="02020603050405020304" pitchFamily="18" charset="0"/>
              </a:rPr>
              <a:t>A tiny shift in market sentiment can unleash a panic or a burst of irrational exuberance</a:t>
            </a:r>
          </a:p>
          <a:p>
            <a:r>
              <a:rPr lang="en-IN" b="1" i="0" u="none" strike="noStrike" baseline="0" dirty="0" smtClean="0">
                <a:latin typeface="Times New Roman" panose="02020603050405020304" pitchFamily="18" charset="0"/>
              </a:rPr>
              <a:t>We now understand that the reductionist view of society is a gross distortion of reality</a:t>
            </a:r>
          </a:p>
          <a:p>
            <a:r>
              <a:rPr lang="en-IN" b="1" i="0" u="none" strike="noStrike" baseline="0" dirty="0" smtClean="0">
                <a:latin typeface="Times New Roman" panose="02020603050405020304" pitchFamily="18" charset="0"/>
              </a:rPr>
              <a:t>We are not separate, unconnected independent persons at all</a:t>
            </a:r>
          </a:p>
          <a:p>
            <a:r>
              <a:rPr lang="en-IN" b="1" i="0" u="none" strike="noStrike" baseline="0" dirty="0" smtClean="0">
                <a:latin typeface="Times New Roman" panose="02020603050405020304" pitchFamily="18" charset="0"/>
              </a:rPr>
              <a:t>We are not just similar to one another – we are intimately related and closely interconnected</a:t>
            </a:r>
          </a:p>
          <a:p>
            <a:pPr lvl="1"/>
            <a:r>
              <a:rPr lang="en-US" b="1" i="0" u="none" strike="noStrike" baseline="0" dirty="0" smtClean="0">
                <a:latin typeface="Times New Roman" panose="02020603050405020304" pitchFamily="18" charset="0"/>
              </a:rPr>
              <a:t>Emperor’s New Clothes</a:t>
            </a:r>
          </a:p>
          <a:p>
            <a:pPr lvl="1"/>
            <a:r>
              <a:rPr lang="en-US" b="1" i="0" u="none" strike="noStrike" baseline="0" dirty="0" smtClean="0">
                <a:latin typeface="Times New Roman" panose="02020603050405020304" pitchFamily="18" charset="0"/>
              </a:rPr>
              <a:t>Panics </a:t>
            </a:r>
          </a:p>
          <a:p>
            <a:pPr lvl="1"/>
            <a:r>
              <a:rPr lang="en-US" b="1" i="0" u="none" strike="noStrike" baseline="0" dirty="0" smtClean="0">
                <a:latin typeface="Times New Roman" panose="02020603050405020304" pitchFamily="18" charset="0"/>
              </a:rPr>
              <a:t>Hippy new fashion </a:t>
            </a:r>
          </a:p>
          <a:p>
            <a:r>
              <a:rPr lang="en-IN" b="1" i="0" u="none" strike="noStrike" baseline="0" dirty="0" smtClean="0">
                <a:latin typeface="Times New Roman" panose="02020603050405020304" pitchFamily="18" charset="0"/>
              </a:rPr>
              <a:t>In reality we discover that society is </a:t>
            </a:r>
          </a:p>
          <a:p>
            <a:pPr lvl="1"/>
            <a:r>
              <a:rPr lang="en-IN" b="1" i="0" u="none" strike="noStrike" baseline="0" dirty="0" smtClean="0">
                <a:latin typeface="Times New Roman" panose="02020603050405020304" pitchFamily="18" charset="0"/>
              </a:rPr>
              <a:t>an organization of individuals coordinating their activities</a:t>
            </a:r>
          </a:p>
          <a:p>
            <a:pPr lvl="1"/>
            <a:r>
              <a:rPr lang="en-IN" b="1" i="0" u="none" strike="noStrike" baseline="0" dirty="0" smtClean="0">
                <a:latin typeface="Times New Roman" panose="02020603050405020304" pitchFamily="18" charset="0"/>
              </a:rPr>
              <a:t>a complex highly integrated organization of systems </a:t>
            </a:r>
          </a:p>
          <a:p>
            <a:pPr lvl="1"/>
            <a:r>
              <a:rPr lang="en-IN" b="1" i="0" u="none" strike="noStrike" baseline="0" dirty="0" smtClean="0">
                <a:latin typeface="Times New Roman" panose="02020603050405020304" pitchFamily="18" charset="0"/>
              </a:rPr>
              <a:t>a living organism in which everything is connected to everything else – people, organizations, nations</a:t>
            </a:r>
          </a:p>
          <a:p>
            <a:pPr lvl="1"/>
            <a:r>
              <a:rPr lang="en-IN" b="1" i="0" u="none" strike="noStrike" baseline="0" dirty="0" smtClean="0">
                <a:latin typeface="Times New Roman" panose="02020603050405020304" pitchFamily="18" charset="0"/>
              </a:rPr>
              <a:t>a part of a wider organization or organism which includes all life and material nature on earth – GAIA</a:t>
            </a:r>
          </a:p>
          <a:p>
            <a:r>
              <a:rPr lang="en-IN" b="1" i="0" u="none" strike="noStrike" baseline="0" dirty="0" smtClean="0">
                <a:latin typeface="Times New Roman" panose="02020603050405020304" pitchFamily="18" charset="0"/>
              </a:rPr>
              <a:t>Science has uncovered many of the links and causal relationships between the different parts, levels and dimensions of the living organization on earth.</a:t>
            </a:r>
          </a:p>
          <a:p>
            <a:r>
              <a:rPr lang="en-IN" b="1" i="0" u="none" strike="noStrike" baseline="0" dirty="0" smtClean="0">
                <a:latin typeface="Times New Roman" panose="02020603050405020304" pitchFamily="18" charset="0"/>
              </a:rPr>
              <a:t>But there is much in Nature that remains unexplained </a:t>
            </a:r>
          </a:p>
          <a:p>
            <a:pPr lvl="1"/>
            <a:r>
              <a:rPr lang="en-US" b="1" i="0" u="none" strike="noStrike" baseline="0" dirty="0" smtClean="0">
                <a:latin typeface="Times New Roman" panose="02020603050405020304" pitchFamily="18" charset="0"/>
              </a:rPr>
              <a:t>Monarch Butterfly </a:t>
            </a:r>
          </a:p>
          <a:p>
            <a:pPr lvl="1"/>
            <a:r>
              <a:rPr lang="en-IN" b="1" i="0" u="none" strike="noStrike" baseline="0" dirty="0" smtClean="0">
                <a:latin typeface="Times New Roman" panose="02020603050405020304" pitchFamily="18" charset="0"/>
              </a:rPr>
              <a:t>Non-locality in quantum physics contradicts our most fundamental concepts regarding the nature of reality</a:t>
            </a:r>
          </a:p>
          <a:p>
            <a:r>
              <a:rPr lang="en-IN" b="1" i="0" u="none" strike="noStrike" baseline="0" dirty="0" smtClean="0">
                <a:latin typeface="Times New Roman" panose="02020603050405020304" pitchFamily="18" charset="0"/>
              </a:rPr>
              <a:t>When it comes to human life, there is much more which defies explanation </a:t>
            </a:r>
          </a:p>
          <a:p>
            <a:r>
              <a:rPr lang="en-IN" b="1" i="0" u="none" strike="noStrike" baseline="0" dirty="0" smtClean="0">
                <a:latin typeface="Times New Roman" panose="02020603050405020304" pitchFamily="18" charset="0"/>
              </a:rPr>
              <a:t>Impact of Consciousness </a:t>
            </a:r>
          </a:p>
          <a:p>
            <a:pPr lvl="1"/>
            <a:r>
              <a:rPr lang="en-IN" b="1" i="0" u="none" strike="noStrike" baseline="0" dirty="0" smtClean="0">
                <a:latin typeface="Times New Roman" panose="02020603050405020304" pitchFamily="18" charset="0"/>
              </a:rPr>
              <a:t>For almost a century Physicists debate the impact of consciousness on the </a:t>
            </a:r>
            <a:r>
              <a:rPr lang="en-IN" b="1" i="0" u="none" strike="noStrike" baseline="0" dirty="0" err="1" smtClean="0">
                <a:latin typeface="Times New Roman" panose="02020603050405020304" pitchFamily="18" charset="0"/>
              </a:rPr>
              <a:t>behavior</a:t>
            </a:r>
            <a:r>
              <a:rPr lang="en-IN" b="1" i="0" u="none" strike="noStrike" baseline="0" dirty="0" smtClean="0">
                <a:latin typeface="Times New Roman" panose="02020603050405020304" pitchFamily="18" charset="0"/>
              </a:rPr>
              <a:t> of subatomic particles </a:t>
            </a:r>
          </a:p>
          <a:p>
            <a:pPr lvl="1"/>
            <a:r>
              <a:rPr lang="en-IN" b="1" i="0" u="none" strike="noStrike" baseline="0" dirty="0" smtClean="0">
                <a:latin typeface="Times New Roman" panose="02020603050405020304" pitchFamily="18" charset="0"/>
              </a:rPr>
              <a:t>It remains in controversy and unresolved</a:t>
            </a:r>
          </a:p>
          <a:p>
            <a:r>
              <a:rPr lang="en-IN" b="1" i="0" u="none" strike="noStrike" baseline="0" dirty="0" smtClean="0">
                <a:latin typeface="Times New Roman" panose="02020603050405020304" pitchFamily="18" charset="0"/>
              </a:rPr>
              <a:t>Past experience shows that unresolved contradictions usually point to deeper levels of relationship yet to be discovered and understood </a:t>
            </a:r>
          </a:p>
          <a:p>
            <a:r>
              <a:rPr lang="en-IN" b="1" i="0" u="none" strike="noStrike" baseline="0" dirty="0" smtClean="0">
                <a:latin typeface="Times New Roman" panose="02020603050405020304" pitchFamily="18" charset="0"/>
              </a:rPr>
              <a:t>Instead of persisting with explanations within the framework of existing knowledge, it is wise to impartially consider other explanations.</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a:t>
            </a:fld>
            <a:endParaRPr lang="en-IN"/>
          </a:p>
        </p:txBody>
      </p:sp>
    </p:spTree>
    <p:extLst>
      <p:ext uri="{BB962C8B-B14F-4D97-AF65-F5344CB8AC3E}">
        <p14:creationId xmlns:p14="http://schemas.microsoft.com/office/powerpoint/2010/main" val="105467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u="none" strike="noStrike" baseline="0" dirty="0" smtClean="0">
                <a:latin typeface="Times New Roman" panose="02020603050405020304" pitchFamily="18" charset="0"/>
              </a:rPr>
              <a:t>Attention is a primary power of human consciousness</a:t>
            </a:r>
          </a:p>
          <a:p>
            <a:pPr lvl="1"/>
            <a:r>
              <a:rPr lang="en-IN" b="1" i="0" u="none" strike="noStrike" baseline="0" dirty="0" smtClean="0">
                <a:latin typeface="Times New Roman" panose="02020603050405020304" pitchFamily="18" charset="0"/>
              </a:rPr>
              <a:t>“Concentrate on the field” – </a:t>
            </a:r>
            <a:r>
              <a:rPr lang="en-IN" b="1" i="1" u="none" strike="noStrike" baseline="0" dirty="0" smtClean="0">
                <a:latin typeface="Times New Roman" panose="02020603050405020304" pitchFamily="18" charset="0"/>
              </a:rPr>
              <a:t>Legend of Bagger Vance</a:t>
            </a:r>
            <a:r>
              <a:rPr lang="en-IN" b="1" i="0" u="none" strike="noStrike" baseline="0" dirty="0" smtClean="0">
                <a:latin typeface="Times New Roman" panose="02020603050405020304" pitchFamily="18" charset="0"/>
              </a:rPr>
              <a:t> </a:t>
            </a:r>
          </a:p>
          <a:p>
            <a:r>
              <a:rPr lang="en-IN" b="1" i="0" u="none" strike="noStrike" baseline="0" dirty="0" smtClean="0">
                <a:latin typeface="Times New Roman" panose="02020603050405020304" pitchFamily="18" charset="0"/>
              </a:rPr>
              <a:t>Attention energizes the object that receives it</a:t>
            </a:r>
          </a:p>
          <a:p>
            <a:r>
              <a:rPr lang="en-IN" b="1" i="0" u="none" strike="noStrike" baseline="0" dirty="0" smtClean="0">
                <a:latin typeface="Times New Roman" panose="02020603050405020304" pitchFamily="18" charset="0"/>
              </a:rPr>
              <a:t>Positive attention brings out the best in people, objects and situations</a:t>
            </a:r>
          </a:p>
          <a:p>
            <a:pPr lvl="1"/>
            <a:r>
              <a:rPr lang="en-IN" b="1" i="0" u="none" strike="noStrike" baseline="0" dirty="0" smtClean="0">
                <a:latin typeface="Times New Roman" panose="02020603050405020304" pitchFamily="18" charset="0"/>
              </a:rPr>
              <a:t>Pygmalion Effect in the classroom </a:t>
            </a:r>
          </a:p>
          <a:p>
            <a:r>
              <a:rPr lang="en-IN" b="1" i="0" u="none" strike="noStrike" baseline="0" dirty="0" smtClean="0">
                <a:latin typeface="Times New Roman" panose="02020603050405020304" pitchFamily="18" charset="0"/>
              </a:rPr>
              <a:t>Attention to problems energizes and aggravates them </a:t>
            </a:r>
          </a:p>
          <a:p>
            <a:pPr lvl="1"/>
            <a:r>
              <a:rPr lang="en-US" b="1" i="0" u="none" strike="noStrike" baseline="0" dirty="0" smtClean="0">
                <a:latin typeface="Times New Roman" panose="02020603050405020304" pitchFamily="18" charset="0"/>
              </a:rPr>
              <a:t>Hypochondria</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10</a:t>
            </a:fld>
            <a:endParaRPr lang="en-IN"/>
          </a:p>
        </p:txBody>
      </p:sp>
    </p:spTree>
    <p:extLst>
      <p:ext uri="{BB962C8B-B14F-4D97-AF65-F5344CB8AC3E}">
        <p14:creationId xmlns:p14="http://schemas.microsoft.com/office/powerpoint/2010/main" val="22665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11</a:t>
            </a:fld>
            <a:endParaRPr lang="en-IN"/>
          </a:p>
        </p:txBody>
      </p:sp>
    </p:spTree>
    <p:extLst>
      <p:ext uri="{BB962C8B-B14F-4D97-AF65-F5344CB8AC3E}">
        <p14:creationId xmlns:p14="http://schemas.microsoft.com/office/powerpoint/2010/main" val="73147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b="1" i="0" u="none" strike="noStrike" baseline="0" dirty="0" smtClean="0">
                <a:highlight>
                  <a:srgbClr val="FFFF00"/>
                </a:highlight>
                <a:latin typeface="Times New Roman" panose="02020603050405020304" pitchFamily="18" charset="0"/>
              </a:rPr>
              <a:t>Need some examples from Give &amp; Take or elsewhere</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12</a:t>
            </a:fld>
            <a:endParaRPr lang="en-IN"/>
          </a:p>
        </p:txBody>
      </p:sp>
    </p:spTree>
    <p:extLst>
      <p:ext uri="{BB962C8B-B14F-4D97-AF65-F5344CB8AC3E}">
        <p14:creationId xmlns:p14="http://schemas.microsoft.com/office/powerpoint/2010/main" val="236224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Lincoln forgave past offenses </a:t>
            </a:r>
          </a:p>
          <a:p>
            <a:pPr lvl="1"/>
            <a:r>
              <a:rPr lang="en-US" dirty="0" smtClean="0"/>
              <a:t>Churchill – fearlessness</a:t>
            </a:r>
          </a:p>
          <a:p>
            <a:pPr lvl="1"/>
            <a:r>
              <a:rPr lang="en-IN" dirty="0" smtClean="0"/>
              <a:t>Washington, Napoleon and Churchill cannot be hit by bullets</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19</a:t>
            </a:fld>
            <a:endParaRPr lang="en-IN"/>
          </a:p>
        </p:txBody>
      </p:sp>
    </p:spTree>
    <p:extLst>
      <p:ext uri="{BB962C8B-B14F-4D97-AF65-F5344CB8AC3E}">
        <p14:creationId xmlns:p14="http://schemas.microsoft.com/office/powerpoint/2010/main" val="423022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u="none" strike="noStrike" baseline="0" dirty="0" smtClean="0">
                <a:latin typeface="Times New Roman" panose="02020603050405020304" pitchFamily="18" charset="0"/>
              </a:rPr>
              <a:t>Steve Jobs – Toy Story, iPod, iPhone</a:t>
            </a:r>
          </a:p>
          <a:p>
            <a:r>
              <a:rPr lang="en-IN" b="1" i="0" u="none" strike="noStrike" baseline="0" dirty="0" err="1" smtClean="0">
                <a:latin typeface="Times New Roman" panose="02020603050405020304" pitchFamily="18" charset="0"/>
              </a:rPr>
              <a:t>Phileas</a:t>
            </a:r>
            <a:r>
              <a:rPr lang="en-IN" b="1" i="0" u="none" strike="noStrike" baseline="0" dirty="0" smtClean="0">
                <a:latin typeface="Times New Roman" panose="02020603050405020304" pitchFamily="18" charset="0"/>
              </a:rPr>
              <a:t> </a:t>
            </a:r>
            <a:r>
              <a:rPr lang="en-IN" b="1" i="0" u="none" strike="noStrike" baseline="0" dirty="0" err="1" smtClean="0">
                <a:latin typeface="Times New Roman" panose="02020603050405020304" pitchFamily="18" charset="0"/>
              </a:rPr>
              <a:t>Fogg</a:t>
            </a:r>
            <a:endParaRPr lang="en-IN" b="1" i="0" u="none" strike="noStrike" baseline="0" dirty="0" smtClean="0">
              <a:latin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25</a:t>
            </a:fld>
            <a:endParaRPr lang="en-IN"/>
          </a:p>
        </p:txBody>
      </p:sp>
    </p:spTree>
    <p:extLst>
      <p:ext uri="{BB962C8B-B14F-4D97-AF65-F5344CB8AC3E}">
        <p14:creationId xmlns:p14="http://schemas.microsoft.com/office/powerpoint/2010/main" val="35567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dirty="0" smtClean="0"/>
              <a:t>From unique fingerprints to </a:t>
            </a:r>
            <a:r>
              <a:rPr lang="en-IN" dirty="0" err="1" smtClean="0"/>
              <a:t>Leonardi</a:t>
            </a:r>
            <a:r>
              <a:rPr lang="en-IN" dirty="0" smtClean="0"/>
              <a:t>, Shakespeare, Gandhi and Gorbachev</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27</a:t>
            </a:fld>
            <a:endParaRPr lang="en-IN"/>
          </a:p>
        </p:txBody>
      </p:sp>
    </p:spTree>
    <p:extLst>
      <p:ext uri="{BB962C8B-B14F-4D97-AF65-F5344CB8AC3E}">
        <p14:creationId xmlns:p14="http://schemas.microsoft.com/office/powerpoint/2010/main" val="257740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90695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19439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199451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7402FDB-2057-4AD0-B945-071C53552756}"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0C9F8A-4043-4755-A189-050025F1FB31}" type="slidenum">
              <a:rPr lang="en-IN" smtClean="0"/>
              <a:t>‹#›</a:t>
            </a:fld>
            <a:endParaRPr lang="en-IN"/>
          </a:p>
        </p:txBody>
      </p:sp>
    </p:spTree>
    <p:extLst>
      <p:ext uri="{BB962C8B-B14F-4D97-AF65-F5344CB8AC3E}">
        <p14:creationId xmlns:p14="http://schemas.microsoft.com/office/powerpoint/2010/main" val="67075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91116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B7561-6CC6-41DC-973A-FC96D2F6E4F5}" type="datetimeFigureOut">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93936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1B7561-6CC6-41DC-973A-FC96D2F6E4F5}"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28723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B7561-6CC6-41DC-973A-FC96D2F6E4F5}" type="datetimeFigureOut">
              <a:rPr lang="en-IN" smtClean="0"/>
              <a:t>08-09-2014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184919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1B7561-6CC6-41DC-973A-FC96D2F6E4F5}" type="datetimeFigureOut">
              <a:rPr lang="en-IN" smtClean="0"/>
              <a:t>08-09-2014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88371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B7561-6CC6-41DC-973A-FC96D2F6E4F5}" type="datetimeFigureOut">
              <a:rPr lang="en-IN" smtClean="0"/>
              <a:t>08-09-2014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86668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B7561-6CC6-41DC-973A-FC96D2F6E4F5}"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66530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B7561-6CC6-41DC-973A-FC96D2F6E4F5}" type="datetimeFigureOut">
              <a:rPr lang="en-IN" smtClean="0"/>
              <a:t>08-09-2014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56863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7561-6CC6-41DC-973A-FC96D2F6E4F5}" type="datetimeFigureOut">
              <a:rPr lang="en-IN" smtClean="0"/>
              <a:t>08-09-2014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7C182-35D3-4561-9608-90E45613197C}" type="slidenum">
              <a:rPr lang="en-IN" smtClean="0"/>
              <a:t>‹#›</a:t>
            </a:fld>
            <a:endParaRPr lang="en-IN"/>
          </a:p>
        </p:txBody>
      </p:sp>
    </p:spTree>
    <p:extLst>
      <p:ext uri="{BB962C8B-B14F-4D97-AF65-F5344CB8AC3E}">
        <p14:creationId xmlns:p14="http://schemas.microsoft.com/office/powerpoint/2010/main" val="3884273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67644" y="293511"/>
            <a:ext cx="7608712" cy="1309511"/>
          </a:xfrm>
          <a:prstGeom prst="bevel">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685800" y="408253"/>
            <a:ext cx="7772400" cy="1145898"/>
          </a:xfrm>
        </p:spPr>
        <p:txBody>
          <a:bodyPr>
            <a:normAutofit fontScale="90000"/>
          </a:bodyPr>
          <a:lstStyle/>
          <a:p>
            <a:r>
              <a:rPr lang="en-IN" sz="4400" b="1" i="0" u="none" strike="noStrike" baseline="0" dirty="0" smtClean="0">
                <a:solidFill>
                  <a:schemeClr val="bg1"/>
                </a:solidFill>
                <a:latin typeface="Times New Roman" panose="02020603050405020304" pitchFamily="18" charset="0"/>
              </a:rPr>
              <a:t>Putting it all Together: Making Life Respond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50" y="1618741"/>
            <a:ext cx="7223271" cy="47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5334" y="5678311"/>
            <a:ext cx="1941688" cy="707886"/>
          </a:xfrm>
          <a:prstGeom prst="rect">
            <a:avLst/>
          </a:prstGeom>
          <a:solidFill>
            <a:schemeClr val="accent2">
              <a:lumMod val="75000"/>
            </a:schemeClr>
          </a:solidFill>
        </p:spPr>
        <p:txBody>
          <a:bodyPr wrap="square" rtlCol="0">
            <a:spAutoFit/>
          </a:bodyPr>
          <a:lstStyle/>
          <a:p>
            <a:r>
              <a:rPr lang="en-US" sz="2000" b="1" dirty="0" smtClean="0">
                <a:solidFill>
                  <a:schemeClr val="bg1"/>
                </a:solidFill>
              </a:rPr>
              <a:t>LECTURE 7</a:t>
            </a:r>
          </a:p>
          <a:p>
            <a:r>
              <a:rPr lang="en-US" sz="2000" b="1" dirty="0" smtClean="0">
                <a:solidFill>
                  <a:schemeClr val="bg1"/>
                </a:solidFill>
              </a:rPr>
              <a:t>GARRY JACOBS</a:t>
            </a:r>
            <a:endParaRPr lang="en-IN" sz="2000" b="1" dirty="0">
              <a:solidFill>
                <a:schemeClr val="bg1"/>
              </a:solidFill>
            </a:endParaRPr>
          </a:p>
        </p:txBody>
      </p:sp>
      <p:sp>
        <p:nvSpPr>
          <p:cNvPr id="6"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a:t>
            </a:fld>
            <a:endParaRPr lang="en-IN"/>
          </a:p>
        </p:txBody>
      </p:sp>
    </p:spTree>
    <p:extLst>
      <p:ext uri="{BB962C8B-B14F-4D97-AF65-F5344CB8AC3E}">
        <p14:creationId xmlns:p14="http://schemas.microsoft.com/office/powerpoint/2010/main" val="472706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7274"/>
          </a:xfrm>
          <a:solidFill>
            <a:srgbClr val="BC005E"/>
          </a:solidFill>
          <a:scene3d>
            <a:camera prst="orthographicFront"/>
            <a:lightRig rig="threePt" dir="t"/>
          </a:scene3d>
          <a:sp3d>
            <a:bevelT w="152400" h="50800" prst="softRound"/>
          </a:sp3d>
        </p:spPr>
        <p:txBody>
          <a:bodyPr/>
          <a:lstStyle/>
          <a:p>
            <a:pPr algn="ctr"/>
            <a:r>
              <a:rPr lang="en-US" b="1" i="0" u="none" strike="noStrike" baseline="0" dirty="0" smtClean="0">
                <a:solidFill>
                  <a:schemeClr val="bg1"/>
                </a:solidFill>
                <a:latin typeface="Times New Roman" panose="02020603050405020304" pitchFamily="18" charset="0"/>
              </a:rPr>
              <a:t>Pygmalion Effect </a:t>
            </a:r>
          </a:p>
        </p:txBody>
      </p:sp>
      <p:sp>
        <p:nvSpPr>
          <p:cNvPr id="3" name="Text Placeholder 2"/>
          <p:cNvSpPr>
            <a:spLocks noGrp="1"/>
          </p:cNvSpPr>
          <p:nvPr>
            <p:ph type="body" idx="1"/>
          </p:nvPr>
        </p:nvSpPr>
        <p:spPr>
          <a:xfrm>
            <a:off x="628650" y="1603023"/>
            <a:ext cx="5117394" cy="4686830"/>
          </a:xfrm>
        </p:spPr>
        <p:txBody>
          <a:bodyPr>
            <a:noAutofit/>
          </a:bodyPr>
          <a:lstStyle/>
          <a:p>
            <a:r>
              <a:rPr lang="en-IN" sz="3000" b="1" i="0" u="none" strike="noStrike" baseline="0" dirty="0" smtClean="0">
                <a:solidFill>
                  <a:srgbClr val="002060"/>
                </a:solidFill>
              </a:rPr>
              <a:t>Attention is a primary power of human consciousness</a:t>
            </a:r>
          </a:p>
          <a:p>
            <a:r>
              <a:rPr lang="en-IN" sz="3000" b="1" i="0" u="none" strike="noStrike" baseline="0" dirty="0" smtClean="0">
                <a:solidFill>
                  <a:srgbClr val="BC005E"/>
                </a:solidFill>
              </a:rPr>
              <a:t>Attention energizes the object that receives it</a:t>
            </a:r>
          </a:p>
          <a:p>
            <a:r>
              <a:rPr lang="en-IN" sz="3000" b="1" i="0" u="none" strike="noStrike" baseline="0" dirty="0" smtClean="0">
                <a:solidFill>
                  <a:srgbClr val="002060"/>
                </a:solidFill>
              </a:rPr>
              <a:t>Positive attention brings out the best in people, objects and situations</a:t>
            </a:r>
          </a:p>
          <a:p>
            <a:r>
              <a:rPr lang="en-IN" sz="3000" b="1" i="0" u="none" strike="noStrike" baseline="0" dirty="0" smtClean="0">
                <a:solidFill>
                  <a:srgbClr val="BC005E"/>
                </a:solidFill>
              </a:rPr>
              <a:t>Attention to problems energizes and aggravates them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641" y="1596850"/>
            <a:ext cx="2786692" cy="215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043" y="3850445"/>
            <a:ext cx="2265843" cy="286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10</a:t>
            </a:fld>
            <a:endParaRPr lang="en-IN"/>
          </a:p>
        </p:txBody>
      </p:sp>
    </p:spTree>
    <p:extLst>
      <p:ext uri="{BB962C8B-B14F-4D97-AF65-F5344CB8AC3E}">
        <p14:creationId xmlns:p14="http://schemas.microsoft.com/office/powerpoint/2010/main" val="159418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0267"/>
            <a:ext cx="7886700" cy="993422"/>
          </a:xfrm>
          <a:solidFill>
            <a:srgbClr val="5D2884"/>
          </a:solidFill>
          <a:scene3d>
            <a:camera prst="orthographicFront"/>
            <a:lightRig rig="threePt" dir="t"/>
          </a:scene3d>
          <a:sp3d>
            <a:bevelT w="101600" prst="riblet"/>
          </a:sp3d>
        </p:spPr>
        <p:txBody>
          <a:bodyPr>
            <a:normAutofit/>
          </a:bodyPr>
          <a:lstStyle/>
          <a:p>
            <a:pPr algn="ctr"/>
            <a:r>
              <a:rPr lang="en-US" sz="5400" b="1" i="0" u="none" strike="noStrike" baseline="0" dirty="0" smtClean="0">
                <a:solidFill>
                  <a:schemeClr val="bg1"/>
                </a:solidFill>
                <a:latin typeface="Times New Roman" panose="02020603050405020304" pitchFamily="18" charset="0"/>
              </a:rPr>
              <a:t>Power of Attitude </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11</a:t>
            </a:fld>
            <a:endParaRPr lang="en-IN"/>
          </a:p>
        </p:txBody>
      </p:sp>
      <p:sp>
        <p:nvSpPr>
          <p:cNvPr id="5" name="Flowchart: Alternate Process 4"/>
          <p:cNvSpPr/>
          <p:nvPr/>
        </p:nvSpPr>
        <p:spPr>
          <a:xfrm>
            <a:off x="508000" y="1625599"/>
            <a:ext cx="7992534" cy="756357"/>
          </a:xfrm>
          <a:prstGeom prst="flowChartAlternateProcess">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i="1" dirty="0"/>
              <a:t>"Our doubts are traitors, and make us lose the good we oft might win, by fearing to attempt." </a:t>
            </a:r>
            <a:r>
              <a:rPr lang="en-IN" sz="2200" b="1" dirty="0" smtClean="0"/>
              <a:t>– </a:t>
            </a:r>
            <a:r>
              <a:rPr lang="en-IN" sz="2200" b="1" dirty="0"/>
              <a:t>Shakespeare, Measure for Measure</a:t>
            </a:r>
          </a:p>
        </p:txBody>
      </p:sp>
      <p:sp>
        <p:nvSpPr>
          <p:cNvPr id="6" name="Flowchart: Alternate Process 5"/>
          <p:cNvSpPr/>
          <p:nvPr/>
        </p:nvSpPr>
        <p:spPr>
          <a:xfrm>
            <a:off x="507998" y="2545640"/>
            <a:ext cx="7992533" cy="739426"/>
          </a:xfrm>
          <a:prstGeom prst="flowChartAlternateProcess">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t>“</a:t>
            </a:r>
            <a:r>
              <a:rPr lang="en-IN" sz="2200" b="1" i="1" dirty="0"/>
              <a:t>The greatest discovery of my generation is that a human being can alter his life by altering his attitudes.”</a:t>
            </a:r>
            <a:r>
              <a:rPr lang="en-IN" sz="2200" b="1" dirty="0"/>
              <a:t> </a:t>
            </a:r>
            <a:r>
              <a:rPr lang="en-IN" sz="2200" b="1" dirty="0" smtClean="0"/>
              <a:t>– </a:t>
            </a:r>
            <a:r>
              <a:rPr lang="en-IN" sz="2200" b="1" dirty="0"/>
              <a:t>William James</a:t>
            </a:r>
          </a:p>
        </p:txBody>
      </p:sp>
      <p:sp>
        <p:nvSpPr>
          <p:cNvPr id="7" name="Flowchart: Alternate Process 6"/>
          <p:cNvSpPr/>
          <p:nvPr/>
        </p:nvSpPr>
        <p:spPr>
          <a:xfrm>
            <a:off x="508000" y="3431820"/>
            <a:ext cx="7992532" cy="519292"/>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i="1" dirty="0" smtClean="0"/>
              <a:t>“</a:t>
            </a:r>
            <a:r>
              <a:rPr lang="en-IN" sz="2200" b="1" i="1" dirty="0"/>
              <a:t>Attitude is a little thing that makes a big difference.” </a:t>
            </a:r>
            <a:r>
              <a:rPr lang="en-IN" sz="2200" b="1" dirty="0"/>
              <a:t> </a:t>
            </a:r>
            <a:r>
              <a:rPr lang="en-IN" sz="2200" b="1" dirty="0" smtClean="0"/>
              <a:t>– Churchill</a:t>
            </a:r>
            <a:endParaRPr lang="en-IN" sz="2200" b="1" dirty="0"/>
          </a:p>
        </p:txBody>
      </p:sp>
      <p:sp>
        <p:nvSpPr>
          <p:cNvPr id="8" name="Flowchart: Alternate Process 7"/>
          <p:cNvSpPr/>
          <p:nvPr/>
        </p:nvSpPr>
        <p:spPr>
          <a:xfrm>
            <a:off x="508000" y="4109151"/>
            <a:ext cx="7992534" cy="993432"/>
          </a:xfrm>
          <a:prstGeom prst="flowChartAlternateProcess">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i="1" dirty="0"/>
              <a:t>“Nothing can stop the man with the right mental attitude from achieving his goal; nothing on earth can help the man with the wrong mental attitude.” </a:t>
            </a:r>
            <a:r>
              <a:rPr lang="en-IN" sz="2200" b="1" dirty="0" smtClean="0"/>
              <a:t>– </a:t>
            </a:r>
            <a:r>
              <a:rPr lang="en-IN" sz="2200" b="1" dirty="0"/>
              <a:t>Thomas Jefferson</a:t>
            </a:r>
          </a:p>
        </p:txBody>
      </p:sp>
      <p:sp>
        <p:nvSpPr>
          <p:cNvPr id="9" name="Flowchart: Alternate Process 8"/>
          <p:cNvSpPr/>
          <p:nvPr/>
        </p:nvSpPr>
        <p:spPr>
          <a:xfrm>
            <a:off x="507998" y="5254974"/>
            <a:ext cx="7992534" cy="1078099"/>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200" b="1" i="1" dirty="0" smtClean="0"/>
          </a:p>
          <a:p>
            <a:r>
              <a:rPr lang="en-IN" sz="2200" b="1" i="1" dirty="0" smtClean="0"/>
              <a:t> </a:t>
            </a:r>
            <a:r>
              <a:rPr lang="en-IN" sz="2200" b="1" i="1" dirty="0"/>
              <a:t>“A positive attitude causes a chain reaction of positive thoughts, events and outcomes. It is a catalyst and it sparks extraordinary results.” – </a:t>
            </a:r>
            <a:r>
              <a:rPr lang="en-IN" sz="2200" b="1" dirty="0"/>
              <a:t>Wade Boggs, American professional baseball player</a:t>
            </a:r>
          </a:p>
          <a:p>
            <a:endParaRPr lang="en-US" sz="2200" b="1" i="1" dirty="0" smtClean="0"/>
          </a:p>
        </p:txBody>
      </p:sp>
    </p:spTree>
    <p:extLst>
      <p:ext uri="{BB962C8B-B14F-4D97-AF65-F5344CB8AC3E}">
        <p14:creationId xmlns:p14="http://schemas.microsoft.com/office/powerpoint/2010/main" val="20550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57150">
            <a:solidFill>
              <a:srgbClr val="C20A0A"/>
            </a:solidFill>
          </a:ln>
          <a:scene3d>
            <a:camera prst="orthographicFront"/>
            <a:lightRig rig="threePt" dir="t"/>
          </a:scene3d>
          <a:sp3d>
            <a:bevelT prst="angle"/>
          </a:sp3d>
        </p:spPr>
        <p:txBody>
          <a:bodyPr>
            <a:normAutofit/>
          </a:bodyPr>
          <a:lstStyle/>
          <a:p>
            <a:r>
              <a:rPr lang="en-US" b="1" i="0" u="none" strike="noStrike" baseline="0" dirty="0" smtClean="0">
                <a:solidFill>
                  <a:srgbClr val="2E74B5"/>
                </a:solidFill>
                <a:latin typeface="Times New Roman" panose="02020603050405020304" pitchFamily="18" charset="0"/>
              </a:rPr>
              <a:t> </a:t>
            </a:r>
            <a:r>
              <a:rPr lang="en-US" b="1" i="0" u="none" strike="noStrike" baseline="0" dirty="0" smtClean="0">
                <a:solidFill>
                  <a:srgbClr val="C20A0A"/>
                </a:solidFill>
                <a:latin typeface="Times New Roman" panose="02020603050405020304" pitchFamily="18" charset="0"/>
              </a:rPr>
              <a:t>Give and Receive</a:t>
            </a:r>
          </a:p>
        </p:txBody>
      </p:sp>
      <p:sp>
        <p:nvSpPr>
          <p:cNvPr id="3" name="Text Placeholder 2"/>
          <p:cNvSpPr>
            <a:spLocks noGrp="1"/>
          </p:cNvSpPr>
          <p:nvPr>
            <p:ph type="body" idx="1"/>
          </p:nvPr>
        </p:nvSpPr>
        <p:spPr>
          <a:xfrm>
            <a:off x="628650" y="1825625"/>
            <a:ext cx="7886700" cy="1820686"/>
          </a:xfrm>
        </p:spPr>
        <p:txBody>
          <a:bodyPr/>
          <a:lstStyle/>
          <a:p>
            <a:r>
              <a:rPr lang="en-IN" b="1" dirty="0">
                <a:solidFill>
                  <a:srgbClr val="002060"/>
                </a:solidFill>
              </a:rPr>
              <a:t>Our capacity to receive is directly proportionate to our capacity to give to others</a:t>
            </a:r>
          </a:p>
          <a:p>
            <a:r>
              <a:rPr lang="en-IN" b="1" dirty="0">
                <a:solidFill>
                  <a:srgbClr val="002060"/>
                </a:solidFill>
              </a:rPr>
              <a:t>Giving expands our being, opens us to life and attracts </a:t>
            </a:r>
            <a:r>
              <a:rPr lang="en-IN" b="1" dirty="0" smtClean="0">
                <a:solidFill>
                  <a:srgbClr val="002060"/>
                </a:solidFill>
              </a:rPr>
              <a:t>opportunity</a:t>
            </a:r>
            <a:endParaRPr lang="en-IN" b="1" dirty="0">
              <a:solidFill>
                <a:srgbClr val="00206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12</a:t>
            </a:fld>
            <a:endParaRPr lang="en-I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578" y="492815"/>
            <a:ext cx="3206044" cy="106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17" y="3589867"/>
            <a:ext cx="3751241" cy="278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05867" y="3589867"/>
            <a:ext cx="3905955" cy="2677656"/>
          </a:xfrm>
          <a:prstGeom prst="rect">
            <a:avLst/>
          </a:prstGeom>
          <a:noFill/>
        </p:spPr>
        <p:txBody>
          <a:bodyPr wrap="square" rtlCol="0">
            <a:spAutoFit/>
          </a:bodyPr>
          <a:lstStyle/>
          <a:p>
            <a:pPr marL="285750" indent="-285750">
              <a:buFont typeface="Wingdings" pitchFamily="2" charset="2"/>
              <a:buChar char="Ø"/>
            </a:pPr>
            <a:r>
              <a:rPr lang="en-IN" sz="2800" b="1" dirty="0">
                <a:solidFill>
                  <a:srgbClr val="C00000"/>
                </a:solidFill>
              </a:rPr>
              <a:t>Washington’s selfless dedication led to his elevation</a:t>
            </a:r>
          </a:p>
          <a:p>
            <a:pPr marL="285750" indent="-285750">
              <a:buFont typeface="Wingdings" pitchFamily="2" charset="2"/>
              <a:buChar char="Ø"/>
            </a:pPr>
            <a:r>
              <a:rPr lang="en-IN" sz="2800" b="1" dirty="0">
                <a:solidFill>
                  <a:srgbClr val="C00000"/>
                </a:solidFill>
              </a:rPr>
              <a:t>Lincoln’s denial of ambition raised </a:t>
            </a:r>
            <a:r>
              <a:rPr lang="en-IN" sz="2800" b="1" dirty="0" smtClean="0">
                <a:solidFill>
                  <a:srgbClr val="C00000"/>
                </a:solidFill>
              </a:rPr>
              <a:t>him </a:t>
            </a:r>
            <a:r>
              <a:rPr lang="en-IN" sz="2800" b="1" dirty="0">
                <a:solidFill>
                  <a:srgbClr val="C00000"/>
                </a:solidFill>
              </a:rPr>
              <a:t>to highest office </a:t>
            </a:r>
          </a:p>
        </p:txBody>
      </p:sp>
    </p:spTree>
    <p:extLst>
      <p:ext uri="{BB962C8B-B14F-4D97-AF65-F5344CB8AC3E}">
        <p14:creationId xmlns:p14="http://schemas.microsoft.com/office/powerpoint/2010/main" val="3585196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1141"/>
          </a:xfrm>
          <a:solidFill>
            <a:schemeClr val="accent1">
              <a:lumMod val="75000"/>
            </a:schemeClr>
          </a:solidFill>
          <a:effectLst>
            <a:glow rad="63500">
              <a:schemeClr val="accent1">
                <a:satMod val="175000"/>
                <a:alpha val="40000"/>
              </a:schemeClr>
            </a:glow>
          </a:effectLst>
          <a:scene3d>
            <a:camera prst="orthographicFront"/>
            <a:lightRig rig="threePt" dir="t"/>
          </a:scene3d>
          <a:sp3d>
            <a:bevelT w="139700" prst="cross"/>
          </a:sp3d>
        </p:spPr>
        <p:txBody>
          <a:bodyPr>
            <a:normAutofit/>
          </a:bodyPr>
          <a:lstStyle/>
          <a:p>
            <a:pPr algn="ctr"/>
            <a:r>
              <a:rPr lang="en-US" sz="5400" b="1" i="0" u="none" strike="noStrike" baseline="0" dirty="0" smtClean="0">
                <a:solidFill>
                  <a:schemeClr val="bg1"/>
                </a:solidFill>
                <a:latin typeface="Times New Roman" panose="02020603050405020304" pitchFamily="18" charset="0"/>
              </a:rPr>
              <a:t>Goodwill</a:t>
            </a:r>
          </a:p>
        </p:txBody>
      </p:sp>
      <p:sp>
        <p:nvSpPr>
          <p:cNvPr id="3" name="Text Placeholder 2"/>
          <p:cNvSpPr>
            <a:spLocks noGrp="1"/>
          </p:cNvSpPr>
          <p:nvPr>
            <p:ph type="body" idx="1"/>
          </p:nvPr>
        </p:nvSpPr>
        <p:spPr>
          <a:xfrm>
            <a:off x="617361" y="1701447"/>
            <a:ext cx="7770635" cy="4609042"/>
          </a:xfrm>
        </p:spPr>
        <p:txBody>
          <a:bodyPr>
            <a:noAutofit/>
          </a:bodyPr>
          <a:lstStyle/>
          <a:p>
            <a:r>
              <a:rPr lang="en-IN" sz="3600" b="1" dirty="0">
                <a:solidFill>
                  <a:schemeClr val="accent1">
                    <a:lumMod val="50000"/>
                  </a:schemeClr>
                </a:solidFill>
              </a:rPr>
              <a:t>One of the most difficult </a:t>
            </a:r>
            <a:r>
              <a:rPr lang="en-IN" sz="3600" b="1" dirty="0" smtClean="0">
                <a:solidFill>
                  <a:schemeClr val="accent1">
                    <a:lumMod val="50000"/>
                  </a:schemeClr>
                </a:solidFill>
              </a:rPr>
              <a:t/>
            </a:r>
            <a:br>
              <a:rPr lang="en-IN" sz="3600" b="1" dirty="0" smtClean="0">
                <a:solidFill>
                  <a:schemeClr val="accent1">
                    <a:lumMod val="50000"/>
                  </a:schemeClr>
                </a:solidFill>
              </a:rPr>
            </a:br>
            <a:r>
              <a:rPr lang="en-IN" sz="3600" b="1" dirty="0" smtClean="0">
                <a:solidFill>
                  <a:schemeClr val="accent1">
                    <a:lumMod val="50000"/>
                  </a:schemeClr>
                </a:solidFill>
              </a:rPr>
              <a:t>things for </a:t>
            </a:r>
            <a:r>
              <a:rPr lang="en-IN" sz="3600" b="1" dirty="0">
                <a:solidFill>
                  <a:schemeClr val="accent1">
                    <a:lumMod val="50000"/>
                  </a:schemeClr>
                </a:solidFill>
              </a:rPr>
              <a:t>most </a:t>
            </a:r>
            <a:r>
              <a:rPr lang="en-IN" sz="3600" b="1" dirty="0" smtClean="0">
                <a:solidFill>
                  <a:schemeClr val="accent1">
                    <a:lumMod val="50000"/>
                  </a:schemeClr>
                </a:solidFill>
              </a:rPr>
              <a:t>people</a:t>
            </a:r>
            <a:br>
              <a:rPr lang="en-IN" sz="3600" b="1" dirty="0" smtClean="0">
                <a:solidFill>
                  <a:schemeClr val="accent1">
                    <a:lumMod val="50000"/>
                  </a:schemeClr>
                </a:solidFill>
              </a:rPr>
            </a:br>
            <a:r>
              <a:rPr lang="en-IN" sz="3600" b="1" dirty="0" smtClean="0">
                <a:solidFill>
                  <a:schemeClr val="accent1">
                    <a:lumMod val="50000"/>
                  </a:schemeClr>
                </a:solidFill>
              </a:rPr>
              <a:t>is to </a:t>
            </a:r>
            <a:r>
              <a:rPr lang="en-IN" sz="3600" b="1" dirty="0">
                <a:solidFill>
                  <a:schemeClr val="accent1">
                    <a:lumMod val="50000"/>
                  </a:schemeClr>
                </a:solidFill>
              </a:rPr>
              <a:t>feel genuinely </a:t>
            </a:r>
            <a:r>
              <a:rPr lang="en-IN" sz="3600" b="1" dirty="0" smtClean="0">
                <a:solidFill>
                  <a:schemeClr val="accent1">
                    <a:lumMod val="50000"/>
                  </a:schemeClr>
                </a:solidFill>
              </a:rPr>
              <a:t>happy</a:t>
            </a:r>
            <a:br>
              <a:rPr lang="en-IN" sz="3600" b="1" dirty="0" smtClean="0">
                <a:solidFill>
                  <a:schemeClr val="accent1">
                    <a:lumMod val="50000"/>
                  </a:schemeClr>
                </a:solidFill>
              </a:rPr>
            </a:br>
            <a:r>
              <a:rPr lang="en-IN" sz="3600" b="1" dirty="0" smtClean="0">
                <a:solidFill>
                  <a:schemeClr val="accent1">
                    <a:lumMod val="50000"/>
                  </a:schemeClr>
                </a:solidFill>
              </a:rPr>
              <a:t>when </a:t>
            </a:r>
            <a:r>
              <a:rPr lang="en-IN" sz="3600" b="1" dirty="0">
                <a:solidFill>
                  <a:schemeClr val="accent1">
                    <a:lumMod val="50000"/>
                  </a:schemeClr>
                </a:solidFill>
              </a:rPr>
              <a:t>something </a:t>
            </a:r>
            <a:r>
              <a:rPr lang="en-IN" sz="3600" b="1" dirty="0" smtClean="0">
                <a:solidFill>
                  <a:schemeClr val="accent1">
                    <a:lumMod val="50000"/>
                  </a:schemeClr>
                </a:solidFill>
              </a:rPr>
              <a:t>good</a:t>
            </a:r>
            <a:br>
              <a:rPr lang="en-IN" sz="3600" b="1" dirty="0" smtClean="0">
                <a:solidFill>
                  <a:schemeClr val="accent1">
                    <a:lumMod val="50000"/>
                  </a:schemeClr>
                </a:solidFill>
              </a:rPr>
            </a:br>
            <a:r>
              <a:rPr lang="en-IN" sz="3600" b="1" dirty="0" smtClean="0">
                <a:solidFill>
                  <a:schemeClr val="accent1">
                    <a:lumMod val="50000"/>
                  </a:schemeClr>
                </a:solidFill>
              </a:rPr>
              <a:t>happens </a:t>
            </a:r>
            <a:r>
              <a:rPr lang="en-IN" sz="3600" b="1" dirty="0">
                <a:solidFill>
                  <a:schemeClr val="accent1">
                    <a:lumMod val="50000"/>
                  </a:schemeClr>
                </a:solidFill>
              </a:rPr>
              <a:t>to another </a:t>
            </a:r>
            <a:r>
              <a:rPr lang="en-IN" sz="3600" b="1" dirty="0" smtClean="0">
                <a:solidFill>
                  <a:schemeClr val="accent1">
                    <a:lumMod val="50000"/>
                  </a:schemeClr>
                </a:solidFill>
              </a:rPr>
              <a:t/>
            </a:r>
            <a:br>
              <a:rPr lang="en-IN" sz="3600" b="1" dirty="0" smtClean="0">
                <a:solidFill>
                  <a:schemeClr val="accent1">
                    <a:lumMod val="50000"/>
                  </a:schemeClr>
                </a:solidFill>
              </a:rPr>
            </a:br>
            <a:r>
              <a:rPr lang="en-IN" sz="3600" b="1" dirty="0" smtClean="0">
                <a:solidFill>
                  <a:schemeClr val="accent1">
                    <a:lumMod val="50000"/>
                  </a:schemeClr>
                </a:solidFill>
              </a:rPr>
              <a:t>person</a:t>
            </a:r>
            <a:endParaRPr lang="en-IN" sz="3600" b="1" dirty="0">
              <a:solidFill>
                <a:schemeClr val="accent1">
                  <a:lumMod val="50000"/>
                </a:schemeClr>
              </a:solidFill>
            </a:endParaRPr>
          </a:p>
          <a:p>
            <a:r>
              <a:rPr lang="en-IN" sz="3600" b="1" dirty="0">
                <a:solidFill>
                  <a:schemeClr val="accent1">
                    <a:lumMod val="50000"/>
                  </a:schemeClr>
                </a:solidFill>
              </a:rPr>
              <a:t>Yet there is no more </a:t>
            </a:r>
            <a:r>
              <a:rPr lang="en-IN" sz="3600" b="1" dirty="0" smtClean="0">
                <a:solidFill>
                  <a:schemeClr val="accent1">
                    <a:lumMod val="50000"/>
                  </a:schemeClr>
                </a:solidFill>
              </a:rPr>
              <a:t>powerful </a:t>
            </a:r>
            <a:r>
              <a:rPr lang="en-IN" sz="3600" b="1" dirty="0">
                <a:solidFill>
                  <a:schemeClr val="accent1">
                    <a:lumMod val="50000"/>
                  </a:schemeClr>
                </a:solidFill>
              </a:rPr>
              <a:t>way to attract good to oneself than to feel goodwill for others</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13</a:t>
            </a:fld>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688" y="1803049"/>
            <a:ext cx="2509308" cy="250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643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2843"/>
            <a:ext cx="7886700" cy="903113"/>
          </a:xfrm>
          <a:solidFill>
            <a:schemeClr val="accent4">
              <a:lumMod val="50000"/>
            </a:schemeClr>
          </a:solidFill>
          <a:effectLst>
            <a:innerShdw blurRad="63500" dist="50800" dir="13500000">
              <a:prstClr val="black">
                <a:alpha val="50000"/>
              </a:prstClr>
            </a:innerShdw>
          </a:effectLst>
        </p:spPr>
        <p:txBody>
          <a:bodyPr>
            <a:normAutofit/>
          </a:bodyPr>
          <a:lstStyle/>
          <a:p>
            <a:pPr algn="ctr"/>
            <a:r>
              <a:rPr lang="en-US" sz="5400" b="1" i="0" u="none" strike="noStrike" baseline="0" dirty="0" smtClean="0">
                <a:solidFill>
                  <a:schemeClr val="bg1"/>
                </a:solidFill>
                <a:latin typeface="Times New Roman" panose="02020603050405020304" pitchFamily="18" charset="0"/>
              </a:rPr>
              <a:t>Humility</a:t>
            </a:r>
          </a:p>
        </p:txBody>
      </p:sp>
      <p:sp>
        <p:nvSpPr>
          <p:cNvPr id="3" name="Text Placeholder 2"/>
          <p:cNvSpPr>
            <a:spLocks noGrp="1"/>
          </p:cNvSpPr>
          <p:nvPr>
            <p:ph type="body" idx="1"/>
          </p:nvPr>
        </p:nvSpPr>
        <p:spPr>
          <a:xfrm>
            <a:off x="628650" y="1520821"/>
            <a:ext cx="5715706" cy="4710645"/>
          </a:xfrm>
        </p:spPr>
        <p:txBody>
          <a:bodyPr>
            <a:noAutofit/>
          </a:bodyPr>
          <a:lstStyle/>
          <a:p>
            <a:r>
              <a:rPr lang="en-IN" sz="2600" b="1" dirty="0">
                <a:solidFill>
                  <a:schemeClr val="accent4">
                    <a:lumMod val="50000"/>
                  </a:schemeClr>
                </a:solidFill>
              </a:rPr>
              <a:t>Great companies are headed by </a:t>
            </a:r>
            <a:r>
              <a:rPr lang="en-IN" sz="2600" b="1" i="1" dirty="0">
                <a:solidFill>
                  <a:srgbClr val="C00000"/>
                </a:solidFill>
              </a:rPr>
              <a:t>“Leaders who are humble, but driven to do what's best for the company… a paradoxical mix of personal humility and professional will</a:t>
            </a:r>
            <a:r>
              <a:rPr lang="en-IN" sz="2600" b="1" i="1" dirty="0" smtClean="0">
                <a:solidFill>
                  <a:srgbClr val="C00000"/>
                </a:solidFill>
              </a:rPr>
              <a:t>.” </a:t>
            </a:r>
            <a:r>
              <a:rPr lang="en-IN" sz="2600" b="1" dirty="0" smtClean="0">
                <a:solidFill>
                  <a:schemeClr val="accent4">
                    <a:lumMod val="50000"/>
                  </a:schemeClr>
                </a:solidFill>
              </a:rPr>
              <a:t>– </a:t>
            </a:r>
            <a:r>
              <a:rPr lang="en-IN" sz="2600" b="1" dirty="0">
                <a:solidFill>
                  <a:schemeClr val="accent4">
                    <a:lumMod val="50000"/>
                  </a:schemeClr>
                </a:solidFill>
              </a:rPr>
              <a:t>Jim Collins, Good to Great</a:t>
            </a:r>
          </a:p>
          <a:p>
            <a:r>
              <a:rPr lang="en-IN" sz="2600" b="1" dirty="0">
                <a:solidFill>
                  <a:schemeClr val="accent4">
                    <a:lumMod val="50000"/>
                  </a:schemeClr>
                </a:solidFill>
              </a:rPr>
              <a:t>Arrogance and egotism come from ignorance - knowing a little bit and assuming you know a lot.</a:t>
            </a:r>
          </a:p>
          <a:p>
            <a:r>
              <a:rPr lang="en-IN" sz="2600" b="1" dirty="0">
                <a:solidFill>
                  <a:schemeClr val="accent4">
                    <a:lumMod val="50000"/>
                  </a:schemeClr>
                </a:solidFill>
              </a:rPr>
              <a:t>Self-importance activates ego in others</a:t>
            </a:r>
          </a:p>
          <a:p>
            <a:r>
              <a:rPr lang="en-IN" sz="2600" b="1" dirty="0">
                <a:solidFill>
                  <a:schemeClr val="accent4">
                    <a:lumMod val="50000"/>
                  </a:schemeClr>
                </a:solidFill>
              </a:rPr>
              <a:t>Self-assertion makes others assertive</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14</a:t>
            </a:fld>
            <a:endParaRPr lang="en-IN"/>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600" y="1535286"/>
            <a:ext cx="1967911" cy="213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134" y="3756200"/>
            <a:ext cx="1864842" cy="222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491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8252"/>
          </a:xfrm>
          <a:solidFill>
            <a:srgbClr val="C00000"/>
          </a:solidFill>
          <a:effectLst>
            <a:reflection blurRad="6350" stA="50000" endA="300" endPos="90000" dir="5400000" sy="-100000" algn="bl" rotWithShape="0"/>
          </a:effectLst>
          <a:scene3d>
            <a:camera prst="orthographicFront"/>
            <a:lightRig rig="threePt" dir="t"/>
          </a:scene3d>
          <a:sp3d>
            <a:bevelT w="152400" h="50800" prst="softRound"/>
          </a:sp3d>
        </p:spPr>
        <p:txBody>
          <a:bodyPr>
            <a:normAutofit/>
          </a:bodyPr>
          <a:lstStyle/>
          <a:p>
            <a:pPr algn="ctr"/>
            <a:r>
              <a:rPr lang="en-US" sz="4000" b="1" i="0" u="none" strike="noStrike" baseline="0" dirty="0" smtClean="0">
                <a:solidFill>
                  <a:schemeClr val="bg1"/>
                </a:solidFill>
                <a:latin typeface="Times New Roman" panose="02020603050405020304" pitchFamily="18" charset="0"/>
              </a:rPr>
              <a:t>Truth is a reflection in the mirror</a:t>
            </a:r>
            <a:r>
              <a:rPr lang="en-US" sz="4000" b="1" i="0" u="none" strike="noStrike" dirty="0" smtClean="0">
                <a:solidFill>
                  <a:schemeClr val="bg1"/>
                </a:solidFill>
                <a:latin typeface="Times New Roman" panose="02020603050405020304" pitchFamily="18" charset="0"/>
              </a:rPr>
              <a:t> </a:t>
            </a:r>
            <a:endParaRPr lang="en-US" sz="4000" b="1" i="0" u="none" strike="noStrike" baseline="0" dirty="0" smtClean="0">
              <a:solidFill>
                <a:schemeClr val="bg1"/>
              </a:solidFill>
              <a:latin typeface="Times New Roman" panose="02020603050405020304" pitchFamily="18" charset="0"/>
            </a:endParaRP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15</a:t>
            </a:fld>
            <a:endParaRPr lang="en-IN"/>
          </a:p>
        </p:txBody>
      </p:sp>
      <p:grpSp>
        <p:nvGrpSpPr>
          <p:cNvPr id="5" name="Group 4"/>
          <p:cNvGrpSpPr/>
          <p:nvPr/>
        </p:nvGrpSpPr>
        <p:grpSpPr>
          <a:xfrm>
            <a:off x="2455689" y="2215114"/>
            <a:ext cx="4324350" cy="4324351"/>
            <a:chOff x="0" y="1552044"/>
            <a:chExt cx="4324350" cy="4324351"/>
          </a:xfrm>
        </p:grpSpPr>
        <p:pic>
          <p:nvPicPr>
            <p:cNvPr id="5129" name="Picture 9" descr="https://encrypted-tbn3.gstatic.com/images?q=tbn:ANd9GcTAEcmUobA5mvGOQgX5Go-4eiZPP_6zUyepmovbyEWPkG81x46g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044"/>
              <a:ext cx="4324350" cy="4324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6664" y="2423317"/>
              <a:ext cx="2111022" cy="2677656"/>
            </a:xfrm>
            <a:prstGeom prst="rect">
              <a:avLst/>
            </a:prstGeom>
            <a:noFill/>
          </p:spPr>
          <p:txBody>
            <a:bodyPr wrap="square" rtlCol="0">
              <a:spAutoFit/>
            </a:bodyPr>
            <a:lstStyle/>
            <a:p>
              <a:pPr algn="ctr"/>
              <a:r>
                <a:rPr lang="en-IN" sz="2800" b="1" dirty="0"/>
                <a:t>There is always truth in the other person’s point of view</a:t>
              </a:r>
            </a:p>
          </p:txBody>
        </p:sp>
      </p:grpSp>
    </p:spTree>
    <p:extLst>
      <p:ext uri="{BB962C8B-B14F-4D97-AF65-F5344CB8AC3E}">
        <p14:creationId xmlns:p14="http://schemas.microsoft.com/office/powerpoint/2010/main" val="58384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6400"/>
            <a:ext cx="7886700" cy="903112"/>
          </a:xfrm>
          <a:solidFill>
            <a:srgbClr val="D05F12"/>
          </a:solidFill>
          <a:ln>
            <a:solidFill>
              <a:schemeClr val="accent2"/>
            </a:solidFill>
          </a:ln>
          <a:scene3d>
            <a:camera prst="orthographicFront"/>
            <a:lightRig rig="threePt" dir="t"/>
          </a:scene3d>
          <a:sp3d>
            <a:bevelT w="152400" h="50800" prst="softRound"/>
          </a:sp3d>
        </p:spPr>
        <p:txBody>
          <a:bodyPr>
            <a:normAutofit/>
          </a:bodyPr>
          <a:lstStyle/>
          <a:p>
            <a:pPr algn="ctr"/>
            <a:r>
              <a:rPr lang="en-US" sz="5400" b="1" i="0" u="none" strike="noStrike" baseline="0" dirty="0" smtClean="0">
                <a:solidFill>
                  <a:schemeClr val="bg1"/>
                </a:solidFill>
                <a:latin typeface="Times New Roman" panose="02020603050405020304" pitchFamily="18" charset="0"/>
              </a:rPr>
              <a:t>Silence</a:t>
            </a:r>
          </a:p>
        </p:txBody>
      </p:sp>
      <p:sp>
        <p:nvSpPr>
          <p:cNvPr id="3" name="Text Placeholder 2"/>
          <p:cNvSpPr>
            <a:spLocks noGrp="1"/>
          </p:cNvSpPr>
          <p:nvPr>
            <p:ph type="body" idx="1"/>
          </p:nvPr>
        </p:nvSpPr>
        <p:spPr>
          <a:xfrm>
            <a:off x="2867378" y="1630891"/>
            <a:ext cx="5647972" cy="1439687"/>
          </a:xfrm>
        </p:spPr>
        <p:txBody>
          <a:bodyPr anchor="t" anchorCtr="0">
            <a:normAutofit/>
          </a:bodyPr>
          <a:lstStyle/>
          <a:p>
            <a:pPr marL="0" indent="0">
              <a:buNone/>
            </a:pPr>
            <a:r>
              <a:rPr lang="en-IN" b="1" i="1" dirty="0">
                <a:solidFill>
                  <a:srgbClr val="5A2781"/>
                </a:solidFill>
              </a:rPr>
              <a:t>"Nothing more enhances authority than silence." </a:t>
            </a:r>
            <a:endParaRPr lang="en-IN" b="1" i="1" dirty="0" smtClean="0">
              <a:solidFill>
                <a:srgbClr val="5A2781"/>
              </a:solidFill>
            </a:endParaRPr>
          </a:p>
          <a:p>
            <a:pPr marL="0" indent="0" algn="r">
              <a:buNone/>
            </a:pPr>
            <a:r>
              <a:rPr lang="en-IN" sz="2400" b="1" dirty="0">
                <a:solidFill>
                  <a:srgbClr val="C00000"/>
                </a:solidFill>
              </a:rPr>
              <a:t>– </a:t>
            </a:r>
            <a:r>
              <a:rPr lang="en-IN" sz="2400" b="1" dirty="0" smtClean="0">
                <a:solidFill>
                  <a:srgbClr val="C00000"/>
                </a:solidFill>
              </a:rPr>
              <a:t>Charles </a:t>
            </a:r>
            <a:r>
              <a:rPr lang="en-IN" sz="2400" b="1" dirty="0">
                <a:solidFill>
                  <a:srgbClr val="C00000"/>
                </a:solidFill>
              </a:rPr>
              <a:t>de Gaulle</a:t>
            </a:r>
          </a:p>
          <a:p>
            <a:pPr marL="0" indent="0">
              <a:buNone/>
            </a:pPr>
            <a:endParaRPr lang="en-IN" sz="3200" b="1" i="1" dirty="0" smtClean="0">
              <a:solidFill>
                <a:srgbClr val="008A3E"/>
              </a:solidFill>
            </a:endParaRPr>
          </a:p>
          <a:p>
            <a:pPr marL="0" indent="0">
              <a:buNone/>
            </a:pPr>
            <a:endParaRPr lang="en-IN" dirty="0"/>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16</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31" y="3617735"/>
            <a:ext cx="1754346"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13" y="1540581"/>
            <a:ext cx="1725064" cy="181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78667" y="3194750"/>
            <a:ext cx="5633155" cy="3385542"/>
          </a:xfrm>
          <a:prstGeom prst="rect">
            <a:avLst/>
          </a:prstGeom>
          <a:noFill/>
        </p:spPr>
        <p:txBody>
          <a:bodyPr wrap="square" rtlCol="0">
            <a:spAutoFit/>
          </a:bodyPr>
          <a:lstStyle/>
          <a:p>
            <a:r>
              <a:rPr lang="en-IN" sz="2800" b="1" i="1" dirty="0">
                <a:solidFill>
                  <a:srgbClr val="00602B"/>
                </a:solidFill>
              </a:rPr>
              <a:t>"Silence is the element in which great things fashion themselves together; that at length they may emerge, full formed and majestic, into the daylight of Life, which they are thenceforth to rule." </a:t>
            </a:r>
          </a:p>
          <a:p>
            <a:pPr algn="r"/>
            <a:r>
              <a:rPr lang="en-IN" sz="2400" b="1" dirty="0">
                <a:solidFill>
                  <a:srgbClr val="C00000"/>
                </a:solidFill>
              </a:rPr>
              <a:t>– Thomas Carlyle</a:t>
            </a:r>
          </a:p>
          <a:p>
            <a:endParaRPr lang="en-IN" dirty="0"/>
          </a:p>
        </p:txBody>
      </p:sp>
    </p:spTree>
    <p:extLst>
      <p:ext uri="{BB962C8B-B14F-4D97-AF65-F5344CB8AC3E}">
        <p14:creationId xmlns:p14="http://schemas.microsoft.com/office/powerpoint/2010/main" val="384974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8563"/>
          </a:xfrm>
          <a:blipFill>
            <a:blip r:embed="rId2"/>
            <a:tile tx="0" ty="0" sx="100000" sy="100000" flip="none" algn="tl"/>
          </a:blipFill>
          <a:scene3d>
            <a:camera prst="orthographicFront"/>
            <a:lightRig rig="threePt" dir="t"/>
          </a:scene3d>
          <a:sp3d>
            <a:bevelT w="114300" prst="hardEdge"/>
          </a:sp3d>
        </p:spPr>
        <p:txBody>
          <a:bodyPr>
            <a:normAutofit/>
          </a:bodyPr>
          <a:lstStyle/>
          <a:p>
            <a:pPr algn="ctr"/>
            <a:r>
              <a:rPr lang="en-US" sz="5400" b="1" i="0" u="none" strike="noStrike" baseline="0" dirty="0" smtClean="0">
                <a:solidFill>
                  <a:schemeClr val="bg1"/>
                </a:solidFill>
                <a:latin typeface="Times New Roman" panose="02020603050405020304" pitchFamily="18" charset="0"/>
              </a:rPr>
              <a:t>Silent Will</a:t>
            </a:r>
          </a:p>
        </p:txBody>
      </p:sp>
      <p:sp>
        <p:nvSpPr>
          <p:cNvPr id="3" name="Text Placeholder 2"/>
          <p:cNvSpPr>
            <a:spLocks noGrp="1"/>
          </p:cNvSpPr>
          <p:nvPr>
            <p:ph type="body" idx="1"/>
          </p:nvPr>
        </p:nvSpPr>
        <p:spPr>
          <a:xfrm>
            <a:off x="2686228" y="1825625"/>
            <a:ext cx="5829122" cy="1719086"/>
          </a:xfrm>
        </p:spPr>
        <p:txBody>
          <a:bodyPr>
            <a:noAutofit/>
          </a:bodyPr>
          <a:lstStyle/>
          <a:p>
            <a:pPr marL="0" indent="0">
              <a:buNone/>
            </a:pPr>
            <a:r>
              <a:rPr lang="en-IN" sz="4200" b="1" dirty="0">
                <a:solidFill>
                  <a:srgbClr val="C00000"/>
                </a:solidFill>
              </a:rPr>
              <a:t>Asking</a:t>
            </a:r>
            <a:r>
              <a:rPr lang="en-IN" sz="4200" b="1" dirty="0"/>
              <a:t> for what we want often </a:t>
            </a:r>
            <a:r>
              <a:rPr lang="en-IN" sz="4200" b="1" dirty="0">
                <a:solidFill>
                  <a:srgbClr val="BC005E"/>
                </a:solidFill>
              </a:rPr>
              <a:t>evokes</a:t>
            </a:r>
            <a:r>
              <a:rPr lang="en-IN" sz="4200" b="1" dirty="0"/>
              <a:t> </a:t>
            </a:r>
            <a:r>
              <a:rPr lang="en-IN" sz="4200" b="1" dirty="0">
                <a:solidFill>
                  <a:srgbClr val="002060"/>
                </a:solidFill>
              </a:rPr>
              <a:t>resistance and opposition</a:t>
            </a:r>
            <a:r>
              <a:rPr lang="en-IN" sz="4200" b="1" dirty="0" smtClean="0">
                <a:solidFill>
                  <a:srgbClr val="002060"/>
                </a:solidFill>
              </a:rPr>
              <a:t>.</a:t>
            </a:r>
            <a:endParaRPr lang="en-IN" sz="4200" b="1" dirty="0">
              <a:solidFill>
                <a:srgbClr val="00206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17</a:t>
            </a:fld>
            <a:endParaRPr lang="en-I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87" y="1616251"/>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97517" y="3951111"/>
            <a:ext cx="5780439" cy="2031325"/>
          </a:xfrm>
          <a:prstGeom prst="rect">
            <a:avLst/>
          </a:prstGeom>
          <a:noFill/>
        </p:spPr>
        <p:txBody>
          <a:bodyPr wrap="square" rtlCol="0">
            <a:spAutoFit/>
          </a:bodyPr>
          <a:lstStyle/>
          <a:p>
            <a:r>
              <a:rPr lang="en-IN" sz="4200" b="1" dirty="0">
                <a:solidFill>
                  <a:srgbClr val="C00000"/>
                </a:solidFill>
              </a:rPr>
              <a:t>Silently aspiring </a:t>
            </a:r>
            <a:r>
              <a:rPr lang="en-IN" sz="4200" b="1" dirty="0"/>
              <a:t>for what we want </a:t>
            </a:r>
            <a:r>
              <a:rPr lang="en-IN" sz="4200" b="1" dirty="0">
                <a:solidFill>
                  <a:srgbClr val="BC005E"/>
                </a:solidFill>
              </a:rPr>
              <a:t>prompts</a:t>
            </a:r>
            <a:r>
              <a:rPr lang="en-IN" sz="4200" b="1" dirty="0">
                <a:solidFill>
                  <a:srgbClr val="002060"/>
                </a:solidFill>
              </a:rPr>
              <a:t> life to offer it.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24" y="4109523"/>
            <a:ext cx="1524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787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7600"/>
          </a:xfrm>
          <a:solidFill>
            <a:srgbClr val="A40071"/>
          </a:solidFill>
          <a:effectLst/>
          <a:scene3d>
            <a:camera prst="orthographicFront"/>
            <a:lightRig rig="threePt" dir="t"/>
          </a:scene3d>
          <a:sp3d>
            <a:bevelT w="152400" h="50800" prst="softRound"/>
          </a:sp3d>
        </p:spPr>
        <p:txBody>
          <a:bodyPr>
            <a:normAutofit/>
          </a:bodyPr>
          <a:lstStyle/>
          <a:p>
            <a:pPr algn="ctr"/>
            <a:r>
              <a:rPr lang="en-IN" sz="4800" i="0" u="none" strike="noStrike" baseline="0" dirty="0" smtClean="0">
                <a:solidFill>
                  <a:schemeClr val="bg1"/>
                </a:solidFill>
                <a:latin typeface="Times New Roman" panose="02020603050405020304" pitchFamily="18" charset="0"/>
              </a:rPr>
              <a:t>Token Initiative</a:t>
            </a:r>
          </a:p>
        </p:txBody>
      </p:sp>
      <p:sp>
        <p:nvSpPr>
          <p:cNvPr id="3" name="Text Placeholder 2"/>
          <p:cNvSpPr>
            <a:spLocks noGrp="1"/>
          </p:cNvSpPr>
          <p:nvPr>
            <p:ph type="body" idx="1"/>
          </p:nvPr>
        </p:nvSpPr>
        <p:spPr>
          <a:xfrm>
            <a:off x="628650" y="1411111"/>
            <a:ext cx="5380470" cy="4978400"/>
          </a:xfrm>
        </p:spPr>
        <p:txBody>
          <a:bodyPr>
            <a:noAutofit/>
          </a:bodyPr>
          <a:lstStyle/>
          <a:p>
            <a:r>
              <a:rPr lang="en-US" b="1" dirty="0" smtClean="0">
                <a:solidFill>
                  <a:srgbClr val="002060"/>
                </a:solidFill>
              </a:rPr>
              <a:t>There is great power in small significant acts</a:t>
            </a:r>
            <a:endParaRPr lang="en-IN" b="1" dirty="0" smtClean="0">
              <a:solidFill>
                <a:srgbClr val="002060"/>
              </a:solidFill>
            </a:endParaRPr>
          </a:p>
          <a:p>
            <a:r>
              <a:rPr lang="en-IN" b="1" dirty="0" smtClean="0">
                <a:solidFill>
                  <a:srgbClr val="86005D"/>
                </a:solidFill>
              </a:rPr>
              <a:t>When </a:t>
            </a:r>
            <a:r>
              <a:rPr lang="en-IN" b="1" dirty="0">
                <a:solidFill>
                  <a:srgbClr val="86005D"/>
                </a:solidFill>
              </a:rPr>
              <a:t>you are pressed to the wall and your options appear severely limited, exhaust your present possibilities to the last drop, even if in doing so you are sure that it will fall far short of the </a:t>
            </a:r>
            <a:r>
              <a:rPr lang="en-IN" b="1" dirty="0" smtClean="0">
                <a:solidFill>
                  <a:srgbClr val="86005D"/>
                </a:solidFill>
              </a:rPr>
              <a:t>requirement </a:t>
            </a:r>
            <a:endParaRPr lang="en-IN" b="1" dirty="0">
              <a:solidFill>
                <a:srgbClr val="86005D"/>
              </a:solidFill>
            </a:endParaRPr>
          </a:p>
          <a:p>
            <a:r>
              <a:rPr lang="en-IN" b="1" dirty="0">
                <a:solidFill>
                  <a:srgbClr val="002060"/>
                </a:solidFill>
              </a:rPr>
              <a:t>Steve Jobs’ investment of $250,000 in Tiny Toy at a time when Pixar was bleeding cash</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18</a:t>
            </a:fld>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13" y="135272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213" y="3367790"/>
            <a:ext cx="2275239" cy="145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074" y="4921955"/>
            <a:ext cx="1989264" cy="139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987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72194" y="3048000"/>
            <a:ext cx="7894459" cy="1143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288925"/>
            <a:ext cx="7886700" cy="933096"/>
          </a:xfrm>
          <a:solidFill>
            <a:schemeClr val="bg2">
              <a:lumMod val="50000"/>
            </a:schemeClr>
          </a:solidFill>
          <a:effectLst>
            <a:outerShdw blurRad="50800" dist="38100" dir="2700000" algn="tl" rotWithShape="0">
              <a:prstClr val="black">
                <a:alpha val="40000"/>
              </a:prstClr>
            </a:outerShdw>
          </a:effectLst>
        </p:spPr>
        <p:txBody>
          <a:bodyPr/>
          <a:lstStyle/>
          <a:p>
            <a:pPr algn="ctr"/>
            <a:r>
              <a:rPr lang="en-US" b="1" i="0" u="none" strike="noStrike" baseline="0" dirty="0" smtClean="0">
                <a:solidFill>
                  <a:schemeClr val="bg1"/>
                </a:solidFill>
                <a:latin typeface="Times New Roman" panose="02020603050405020304" pitchFamily="18" charset="0"/>
              </a:rPr>
              <a:t>Non-reaction – Equality </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19</a:t>
            </a:fld>
            <a:endParaRPr lang="en-IN"/>
          </a:p>
        </p:txBody>
      </p:sp>
      <p:sp>
        <p:nvSpPr>
          <p:cNvPr id="5" name="Flowchart: Alternate Process 4"/>
          <p:cNvSpPr/>
          <p:nvPr/>
        </p:nvSpPr>
        <p:spPr>
          <a:xfrm>
            <a:off x="711199" y="1444978"/>
            <a:ext cx="7811911" cy="1286933"/>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t>“Reaction - a boat which is going against the current but which does not prevent the river from flowing on.” </a:t>
            </a:r>
            <a:endParaRPr lang="en-IN" sz="2400" b="1" i="1" dirty="0" smtClean="0"/>
          </a:p>
          <a:p>
            <a:pPr algn="r"/>
            <a:r>
              <a:rPr lang="en-IN" sz="2000" dirty="0">
                <a:solidFill>
                  <a:srgbClr val="FFFF00"/>
                </a:solidFill>
              </a:rPr>
              <a:t>– </a:t>
            </a:r>
            <a:r>
              <a:rPr lang="en-IN" sz="2000" b="1" dirty="0" smtClean="0">
                <a:solidFill>
                  <a:srgbClr val="FFFF00"/>
                </a:solidFill>
              </a:rPr>
              <a:t>Victor </a:t>
            </a:r>
            <a:r>
              <a:rPr lang="en-IN" sz="2000" b="1" dirty="0">
                <a:solidFill>
                  <a:srgbClr val="FFFF00"/>
                </a:solidFill>
              </a:rPr>
              <a:t>Hugo</a:t>
            </a:r>
          </a:p>
        </p:txBody>
      </p:sp>
      <p:sp>
        <p:nvSpPr>
          <p:cNvPr id="6" name="Flowchart: Alternate Process 5"/>
          <p:cNvSpPr/>
          <p:nvPr/>
        </p:nvSpPr>
        <p:spPr>
          <a:xfrm>
            <a:off x="711198" y="4474030"/>
            <a:ext cx="7811911" cy="1836460"/>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t>“What you react to in others, you strengthen</a:t>
            </a:r>
            <a:br>
              <a:rPr lang="en-IN" sz="2400" b="1" i="1" dirty="0"/>
            </a:br>
            <a:r>
              <a:rPr lang="en-IN" sz="2400" b="1" i="1" dirty="0"/>
              <a:t> in yourself . </a:t>
            </a:r>
            <a:r>
              <a:rPr lang="en-IN" sz="2400" b="1" i="1" dirty="0" smtClean="0"/>
              <a:t>Non-reaction </a:t>
            </a:r>
            <a:r>
              <a:rPr lang="en-IN" sz="2400" b="1" i="1" dirty="0"/>
              <a:t>to the ego in others is one of the most effective ways not only of going beyond ego in yourself but also of dissolving the collective human ego</a:t>
            </a:r>
            <a:r>
              <a:rPr lang="en-IN" sz="2400" b="1" i="1" dirty="0" smtClean="0"/>
              <a:t>.</a:t>
            </a:r>
          </a:p>
          <a:p>
            <a:pPr algn="r"/>
            <a:r>
              <a:rPr lang="en-IN" sz="2000" b="1" dirty="0" smtClean="0">
                <a:solidFill>
                  <a:srgbClr val="FFFF00"/>
                </a:solidFill>
              </a:rPr>
              <a:t>– Eckhart </a:t>
            </a:r>
            <a:r>
              <a:rPr lang="en-IN" sz="2000" b="1" dirty="0">
                <a:solidFill>
                  <a:srgbClr val="FFFF00"/>
                </a:solidFill>
              </a:rPr>
              <a:t>Tolle </a:t>
            </a:r>
          </a:p>
        </p:txBody>
      </p:sp>
      <p:sp>
        <p:nvSpPr>
          <p:cNvPr id="3" name="Rectangle 2"/>
          <p:cNvSpPr/>
          <p:nvPr/>
        </p:nvSpPr>
        <p:spPr>
          <a:xfrm>
            <a:off x="804181" y="3187472"/>
            <a:ext cx="7828189" cy="830997"/>
          </a:xfrm>
          <a:prstGeom prst="rect">
            <a:avLst/>
          </a:prstGeom>
        </p:spPr>
        <p:txBody>
          <a:bodyPr wrap="square">
            <a:spAutoFit/>
          </a:bodyPr>
          <a:lstStyle/>
          <a:p>
            <a:r>
              <a:rPr lang="en-IN" sz="2400" b="1" i="1" dirty="0">
                <a:solidFill>
                  <a:srgbClr val="C20A0A"/>
                </a:solidFill>
              </a:rPr>
              <a:t>Men are disturbed not by events, but </a:t>
            </a:r>
            <a:r>
              <a:rPr lang="en-IN" sz="2400" b="1" i="1" dirty="0" smtClean="0">
                <a:solidFill>
                  <a:srgbClr val="C20A0A"/>
                </a:solidFill>
              </a:rPr>
              <a:t>by their </a:t>
            </a:r>
            <a:r>
              <a:rPr lang="en-IN" sz="2400" b="1" i="1" dirty="0">
                <a:solidFill>
                  <a:srgbClr val="C20A0A"/>
                </a:solidFill>
              </a:rPr>
              <a:t>opinions about events.”</a:t>
            </a:r>
            <a:r>
              <a:rPr lang="en-IN" sz="2400" dirty="0"/>
              <a:t> </a:t>
            </a:r>
            <a:r>
              <a:rPr lang="en-IN" sz="2400" dirty="0" smtClean="0"/>
              <a:t>					</a:t>
            </a:r>
            <a:r>
              <a:rPr lang="en-IN" sz="2000" b="1" dirty="0" smtClean="0">
                <a:solidFill>
                  <a:srgbClr val="FFFF00"/>
                </a:solidFill>
              </a:rPr>
              <a:t>– </a:t>
            </a:r>
            <a:r>
              <a:rPr lang="en-IN" sz="2000" b="1" dirty="0">
                <a:solidFill>
                  <a:srgbClr val="FFFF00"/>
                </a:solidFill>
              </a:rPr>
              <a:t>Epictetus</a:t>
            </a:r>
          </a:p>
        </p:txBody>
      </p:sp>
    </p:spTree>
    <p:extLst>
      <p:ext uri="{BB962C8B-B14F-4D97-AF65-F5344CB8AC3E}">
        <p14:creationId xmlns:p14="http://schemas.microsoft.com/office/powerpoint/2010/main" val="113153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9541"/>
          </a:xfrm>
          <a:solidFill>
            <a:schemeClr val="accent6">
              <a:lumMod val="75000"/>
            </a:schemeClr>
          </a:solidFill>
          <a:scene3d>
            <a:camera prst="orthographicFront"/>
            <a:lightRig rig="threePt" dir="t"/>
          </a:scene3d>
          <a:sp3d>
            <a:bevelT w="152400" h="50800" prst="softRound"/>
          </a:sp3d>
        </p:spPr>
        <p:txBody>
          <a:bodyPr>
            <a:normAutofit/>
          </a:bodyPr>
          <a:lstStyle/>
          <a:p>
            <a:pPr algn="ctr"/>
            <a:r>
              <a:rPr lang="en-US" sz="5400" b="1" i="0" u="none" strike="noStrike" baseline="0" dirty="0" smtClean="0">
                <a:solidFill>
                  <a:schemeClr val="bg1"/>
                </a:solidFill>
                <a:latin typeface="Times New Roman" panose="02020603050405020304" pitchFamily="18" charset="0"/>
              </a:rPr>
              <a:t>What is Society?</a:t>
            </a:r>
          </a:p>
        </p:txBody>
      </p:sp>
      <p:sp>
        <p:nvSpPr>
          <p:cNvPr id="3" name="Text Placeholder 2"/>
          <p:cNvSpPr>
            <a:spLocks noGrp="1"/>
          </p:cNvSpPr>
          <p:nvPr>
            <p:ph type="body" idx="1"/>
          </p:nvPr>
        </p:nvSpPr>
        <p:spPr>
          <a:xfrm>
            <a:off x="434340" y="1569156"/>
            <a:ext cx="6395438" cy="4996427"/>
          </a:xfrm>
        </p:spPr>
        <p:txBody>
          <a:bodyPr>
            <a:normAutofit lnSpcReduction="10000"/>
          </a:bodyPr>
          <a:lstStyle/>
          <a:p>
            <a:r>
              <a:rPr lang="en-IN" b="1" dirty="0" smtClean="0">
                <a:solidFill>
                  <a:srgbClr val="C00000"/>
                </a:solidFill>
              </a:rPr>
              <a:t>Individualism </a:t>
            </a:r>
            <a:r>
              <a:rPr lang="en-IN" b="1" dirty="0">
                <a:solidFill>
                  <a:srgbClr val="C00000"/>
                </a:solidFill>
              </a:rPr>
              <a:t>tells us </a:t>
            </a:r>
            <a:r>
              <a:rPr lang="en-IN" b="1" dirty="0" smtClean="0">
                <a:solidFill>
                  <a:srgbClr val="C00000"/>
                </a:solidFill>
              </a:rPr>
              <a:t>society </a:t>
            </a:r>
            <a:r>
              <a:rPr lang="en-IN" b="1" dirty="0">
                <a:solidFill>
                  <a:srgbClr val="C00000"/>
                </a:solidFill>
              </a:rPr>
              <a:t>consists of countless </a:t>
            </a:r>
            <a:r>
              <a:rPr lang="en-IN" b="1" dirty="0" smtClean="0">
                <a:solidFill>
                  <a:srgbClr val="C00000"/>
                </a:solidFill>
              </a:rPr>
              <a:t>separate, independent </a:t>
            </a:r>
            <a:r>
              <a:rPr lang="en-IN" b="1" dirty="0">
                <a:solidFill>
                  <a:srgbClr val="C00000"/>
                </a:solidFill>
              </a:rPr>
              <a:t>human beings with some shared characteristics </a:t>
            </a:r>
          </a:p>
          <a:p>
            <a:r>
              <a:rPr lang="en-IN" b="1" dirty="0">
                <a:solidFill>
                  <a:schemeClr val="accent6">
                    <a:lumMod val="50000"/>
                  </a:schemeClr>
                </a:solidFill>
              </a:rPr>
              <a:t>Reductionism tells us </a:t>
            </a:r>
            <a:r>
              <a:rPr lang="en-IN" b="1" dirty="0" smtClean="0">
                <a:solidFill>
                  <a:schemeClr val="accent6">
                    <a:lumMod val="50000"/>
                  </a:schemeClr>
                </a:solidFill>
              </a:rPr>
              <a:t>society </a:t>
            </a:r>
            <a:r>
              <a:rPr lang="en-IN" b="1" dirty="0">
                <a:solidFill>
                  <a:schemeClr val="accent6">
                    <a:lumMod val="50000"/>
                  </a:schemeClr>
                </a:solidFill>
              </a:rPr>
              <a:t>is </a:t>
            </a:r>
            <a:r>
              <a:rPr lang="en-IN" b="1" dirty="0" smtClean="0">
                <a:solidFill>
                  <a:schemeClr val="accent6">
                    <a:lumMod val="50000"/>
                  </a:schemeClr>
                </a:solidFill>
              </a:rPr>
              <a:t>an empty playing </a:t>
            </a:r>
            <a:r>
              <a:rPr lang="en-IN" b="1" dirty="0">
                <a:solidFill>
                  <a:schemeClr val="accent6">
                    <a:lumMod val="50000"/>
                  </a:schemeClr>
                </a:solidFill>
              </a:rPr>
              <a:t>field on which we interact – </a:t>
            </a:r>
            <a:r>
              <a:rPr lang="en-IN" b="1" dirty="0" smtClean="0">
                <a:solidFill>
                  <a:schemeClr val="accent6">
                    <a:lumMod val="50000"/>
                  </a:schemeClr>
                </a:solidFill>
              </a:rPr>
              <a:t>as in </a:t>
            </a:r>
            <a:r>
              <a:rPr lang="en-IN" b="1" dirty="0">
                <a:solidFill>
                  <a:schemeClr val="accent6">
                    <a:lumMod val="50000"/>
                  </a:schemeClr>
                </a:solidFill>
              </a:rPr>
              <a:t>a marketplace </a:t>
            </a:r>
          </a:p>
          <a:p>
            <a:r>
              <a:rPr lang="en-IN" b="1" dirty="0" smtClean="0">
                <a:solidFill>
                  <a:srgbClr val="C00000"/>
                </a:solidFill>
              </a:rPr>
              <a:t>Systems theory tells us we are </a:t>
            </a:r>
            <a:r>
              <a:rPr lang="en-IN" b="1" dirty="0">
                <a:solidFill>
                  <a:srgbClr val="C00000"/>
                </a:solidFill>
              </a:rPr>
              <a:t>not separate, unconnected independent persons at </a:t>
            </a:r>
            <a:r>
              <a:rPr lang="en-IN" b="1" dirty="0" smtClean="0">
                <a:solidFill>
                  <a:srgbClr val="C00000"/>
                </a:solidFill>
              </a:rPr>
              <a:t>all.</a:t>
            </a:r>
            <a:endParaRPr lang="en-IN" b="1" dirty="0">
              <a:solidFill>
                <a:srgbClr val="C00000"/>
              </a:solidFill>
            </a:endParaRPr>
          </a:p>
          <a:p>
            <a:r>
              <a:rPr lang="en-IN" b="1" dirty="0">
                <a:solidFill>
                  <a:schemeClr val="accent6">
                    <a:lumMod val="50000"/>
                  </a:schemeClr>
                </a:solidFill>
              </a:rPr>
              <a:t>We are not just similar to one another – we are </a:t>
            </a:r>
            <a:r>
              <a:rPr lang="en-IN" b="1" dirty="0" smtClean="0">
                <a:solidFill>
                  <a:schemeClr val="accent6">
                    <a:lumMod val="50000"/>
                  </a:schemeClr>
                </a:solidFill>
              </a:rPr>
              <a:t>intimately interrelated &amp; interconnected.</a:t>
            </a:r>
            <a:endParaRPr lang="en-IN"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180" y="4459993"/>
            <a:ext cx="1919738" cy="144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179" y="2971357"/>
            <a:ext cx="1885244" cy="141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179" y="1601610"/>
            <a:ext cx="1866354" cy="129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a:t>
            </a:fld>
            <a:endParaRPr lang="en-IN"/>
          </a:p>
        </p:txBody>
      </p:sp>
    </p:spTree>
    <p:extLst>
      <p:ext uri="{BB962C8B-B14F-4D97-AF65-F5344CB8AC3E}">
        <p14:creationId xmlns:p14="http://schemas.microsoft.com/office/powerpoint/2010/main" val="218773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12" y="365126"/>
            <a:ext cx="8005938" cy="887941"/>
          </a:xfrm>
          <a:solidFill>
            <a:srgbClr val="5A2781"/>
          </a:solidFill>
        </p:spPr>
        <p:style>
          <a:lnRef idx="0">
            <a:schemeClr val="accent6"/>
          </a:lnRef>
          <a:fillRef idx="3">
            <a:schemeClr val="accent6"/>
          </a:fillRef>
          <a:effectRef idx="3">
            <a:schemeClr val="accent6"/>
          </a:effectRef>
          <a:fontRef idx="minor">
            <a:schemeClr val="lt1"/>
          </a:fontRef>
        </p:style>
        <p:txBody>
          <a:bodyPr/>
          <a:lstStyle/>
          <a:p>
            <a:pPr algn="ctr"/>
            <a:r>
              <a:rPr lang="en-US" b="1" dirty="0">
                <a:solidFill>
                  <a:schemeClr val="bg1"/>
                </a:solidFill>
                <a:latin typeface="Times New Roman" panose="02020603050405020304" pitchFamily="18" charset="0"/>
              </a:rPr>
              <a:t>Non-initiative  </a:t>
            </a:r>
            <a:r>
              <a:rPr lang="en-US" b="1" dirty="0" smtClean="0">
                <a:solidFill>
                  <a:schemeClr val="bg1"/>
                </a:solidFill>
                <a:latin typeface="Times New Roman" panose="02020603050405020304" pitchFamily="18" charset="0"/>
              </a:rPr>
              <a:t>--</a:t>
            </a:r>
            <a:r>
              <a:rPr lang="en-US" b="1" dirty="0">
                <a:solidFill>
                  <a:schemeClr val="bg1"/>
                </a:solidFill>
                <a:latin typeface="Times New Roman" panose="02020603050405020304" pitchFamily="18" charset="0"/>
              </a:rPr>
              <a:t> </a:t>
            </a:r>
            <a:r>
              <a:rPr lang="en-US" b="1" dirty="0" smtClean="0">
                <a:solidFill>
                  <a:schemeClr val="bg1"/>
                </a:solidFill>
                <a:latin typeface="Times New Roman" panose="02020603050405020304" pitchFamily="18" charset="0"/>
              </a:rPr>
              <a:t>Patience</a:t>
            </a:r>
            <a:endParaRPr lang="en-US" b="1" i="0" u="none" strike="noStrike" baseline="0" dirty="0" smtClean="0">
              <a:solidFill>
                <a:schemeClr val="bg1"/>
              </a:solidFill>
              <a:latin typeface="Times New Roman" panose="02020603050405020304" pitchFamily="18" charset="0"/>
            </a:endParaRPr>
          </a:p>
        </p:txBody>
      </p:sp>
      <p:sp>
        <p:nvSpPr>
          <p:cNvPr id="3" name="Text Placeholder 2"/>
          <p:cNvSpPr>
            <a:spLocks noGrp="1"/>
          </p:cNvSpPr>
          <p:nvPr>
            <p:ph type="body" idx="1"/>
          </p:nvPr>
        </p:nvSpPr>
        <p:spPr>
          <a:xfrm>
            <a:off x="2585155" y="1529647"/>
            <a:ext cx="5960534" cy="1275643"/>
          </a:xfrm>
        </p:spPr>
        <p:txBody>
          <a:bodyPr>
            <a:normAutofit fontScale="92500"/>
          </a:bodyPr>
          <a:lstStyle/>
          <a:p>
            <a:pPr marL="0" indent="0">
              <a:buNone/>
            </a:pPr>
            <a:r>
              <a:rPr lang="en-IN" sz="2600" b="1" dirty="0">
                <a:solidFill>
                  <a:srgbClr val="C00000"/>
                </a:solidFill>
              </a:rPr>
              <a:t>Our nature urges us to action. Our ego demands it. The capacity not to act has tremendous power to evoke action from life. </a:t>
            </a:r>
          </a:p>
          <a:p>
            <a:endParaRPr lang="en-IN" dirty="0"/>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20</a:t>
            </a:fld>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12" y="1424519"/>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12" y="3197402"/>
            <a:ext cx="1981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86756" y="2779709"/>
            <a:ext cx="5746044" cy="3416320"/>
          </a:xfrm>
          <a:prstGeom prst="rect">
            <a:avLst/>
          </a:prstGeom>
          <a:solidFill>
            <a:srgbClr val="00602B"/>
          </a:solidFill>
          <a:scene3d>
            <a:camera prst="orthographicFront"/>
            <a:lightRig rig="threePt" dir="t"/>
          </a:scene3d>
          <a:sp3d>
            <a:bevelT w="152400" h="50800" prst="softRound"/>
          </a:sp3d>
        </p:spPr>
        <p:txBody>
          <a:bodyPr wrap="square" rtlCol="0">
            <a:spAutoFit/>
          </a:bodyPr>
          <a:lstStyle/>
          <a:p>
            <a:r>
              <a:rPr lang="en-IN" sz="2400" b="1" dirty="0">
                <a:solidFill>
                  <a:schemeClr val="bg1"/>
                </a:solidFill>
              </a:rPr>
              <a:t>“The foolish expend a great deal of energy and time trying to do everything and end up achieving nothing. On the other end of the spectrum, the truly wise don't seem to do much at all and yet achieve whatever they want. This magic is possible, indeed unavoidable, when one is in tune with the Tao and acts without attachments.” </a:t>
            </a:r>
          </a:p>
          <a:p>
            <a:pPr algn="r"/>
            <a:r>
              <a:rPr lang="en-IN" sz="2400" dirty="0">
                <a:solidFill>
                  <a:schemeClr val="bg1"/>
                </a:solidFill>
              </a:rPr>
              <a:t>– Lao Tzu</a:t>
            </a:r>
          </a:p>
        </p:txBody>
      </p:sp>
    </p:spTree>
    <p:extLst>
      <p:ext uri="{BB962C8B-B14F-4D97-AF65-F5344CB8AC3E}">
        <p14:creationId xmlns:p14="http://schemas.microsoft.com/office/powerpoint/2010/main" val="2821516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55674"/>
          </a:xfrm>
          <a:solidFill>
            <a:schemeClr val="accent4">
              <a:lumMod val="50000"/>
            </a:schemeClr>
          </a:solidFill>
          <a:effectLst>
            <a:outerShdw blurRad="50800" dist="38100" dir="2700000" algn="tl" rotWithShape="0">
              <a:prstClr val="black">
                <a:alpha val="40000"/>
              </a:prstClr>
            </a:outerShdw>
          </a:effectLst>
        </p:spPr>
        <p:txBody>
          <a:bodyPr/>
          <a:lstStyle/>
          <a:p>
            <a:pPr algn="ctr"/>
            <a:r>
              <a:rPr lang="en-US" b="1" i="0" u="none" strike="noStrike" baseline="0" dirty="0" smtClean="0">
                <a:solidFill>
                  <a:schemeClr val="bg1"/>
                </a:solidFill>
                <a:latin typeface="Times New Roman" panose="02020603050405020304" pitchFamily="18" charset="0"/>
              </a:rPr>
              <a:t>Reconcile Contradictions </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21</a:t>
            </a:fld>
            <a:endParaRPr lang="en-IN" dirty="0"/>
          </a:p>
        </p:txBody>
      </p:sp>
      <p:grpSp>
        <p:nvGrpSpPr>
          <p:cNvPr id="11" name="Group 10"/>
          <p:cNvGrpSpPr/>
          <p:nvPr/>
        </p:nvGrpSpPr>
        <p:grpSpPr>
          <a:xfrm>
            <a:off x="846666" y="3148277"/>
            <a:ext cx="7845777" cy="3416320"/>
            <a:chOff x="846667" y="3476978"/>
            <a:chExt cx="7845777" cy="341632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463" y="4086584"/>
              <a:ext cx="2757981" cy="184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6667" y="3476978"/>
              <a:ext cx="4955822" cy="3416320"/>
            </a:xfrm>
            <a:prstGeom prst="rect">
              <a:avLst/>
            </a:prstGeom>
            <a:solidFill>
              <a:srgbClr val="C00000"/>
            </a:solidFill>
            <a:scene3d>
              <a:camera prst="orthographicFront"/>
              <a:lightRig rig="threePt" dir="t"/>
            </a:scene3d>
            <a:sp3d>
              <a:bevelT w="152400" h="50800" prst="softRound"/>
            </a:sp3d>
          </p:spPr>
          <p:txBody>
            <a:bodyPr wrap="square" rtlCol="0">
              <a:spAutoFit/>
            </a:bodyPr>
            <a:lstStyle/>
            <a:p>
              <a:r>
                <a:rPr lang="en-IN" sz="2700" b="1" dirty="0">
                  <a:solidFill>
                    <a:schemeClr val="bg1"/>
                  </a:solidFill>
                </a:rPr>
                <a:t>When confronted with apparent contradictions that compel you to choose between opposite paths of action, step back and look for a third alternative which instead of compromising the interests of both sides leads to a better outcome for all sides. </a:t>
              </a:r>
            </a:p>
          </p:txBody>
        </p:sp>
      </p:grpSp>
      <p:grpSp>
        <p:nvGrpSpPr>
          <p:cNvPr id="10" name="Group 9"/>
          <p:cNvGrpSpPr/>
          <p:nvPr/>
        </p:nvGrpSpPr>
        <p:grpSpPr>
          <a:xfrm>
            <a:off x="846666" y="1381474"/>
            <a:ext cx="7812148" cy="1713795"/>
            <a:chOff x="846666" y="1641121"/>
            <a:chExt cx="7812148" cy="1713795"/>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489" y="1641121"/>
              <a:ext cx="2856325" cy="17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46666" y="1862666"/>
              <a:ext cx="4955823" cy="1384995"/>
            </a:xfrm>
            <a:prstGeom prst="rect">
              <a:avLst/>
            </a:prstGeom>
            <a:solidFill>
              <a:srgbClr val="00602B"/>
            </a:solidFill>
            <a:scene3d>
              <a:camera prst="orthographicFront"/>
              <a:lightRig rig="threePt" dir="t"/>
            </a:scene3d>
            <a:sp3d>
              <a:bevelT w="152400" h="50800" prst="softRound"/>
            </a:sp3d>
          </p:spPr>
          <p:txBody>
            <a:bodyPr wrap="square" rtlCol="0">
              <a:spAutoFit/>
            </a:bodyPr>
            <a:lstStyle/>
            <a:p>
              <a:r>
                <a:rPr lang="en-IN" sz="2800" b="1" dirty="0">
                  <a:solidFill>
                    <a:schemeClr val="bg1"/>
                  </a:solidFill>
                </a:rPr>
                <a:t>Compromise is a half way meeting between two opposing alternatives. </a:t>
              </a:r>
            </a:p>
          </p:txBody>
        </p:sp>
      </p:grpSp>
    </p:spTree>
    <p:extLst>
      <p:ext uri="{BB962C8B-B14F-4D97-AF65-F5344CB8AC3E}">
        <p14:creationId xmlns:p14="http://schemas.microsoft.com/office/powerpoint/2010/main" val="556058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244" y="2405063"/>
            <a:ext cx="264477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8650" y="433137"/>
            <a:ext cx="7886700" cy="1034716"/>
          </a:xfrm>
          <a:solidFill>
            <a:srgbClr val="EB701D"/>
          </a:solidFill>
        </p:spPr>
        <p:txBody>
          <a:bodyPr>
            <a:normAutofit/>
          </a:bodyPr>
          <a:lstStyle/>
          <a:p>
            <a:pPr algn="ctr"/>
            <a:r>
              <a:rPr lang="en-US" sz="5400" b="1" i="0" u="none" strike="noStrike" baseline="0" dirty="0" smtClean="0">
                <a:solidFill>
                  <a:schemeClr val="bg1"/>
                </a:solidFill>
                <a:latin typeface="Times New Roman" panose="02020603050405020304" pitchFamily="18" charset="0"/>
              </a:rPr>
              <a:t>Power of Decisions</a:t>
            </a:r>
          </a:p>
        </p:txBody>
      </p:sp>
      <p:sp>
        <p:nvSpPr>
          <p:cNvPr id="4" name="Slide Number Placeholder 3"/>
          <p:cNvSpPr>
            <a:spLocks noGrp="1"/>
          </p:cNvSpPr>
          <p:nvPr>
            <p:ph type="sldNum" sz="quarter" idx="12"/>
          </p:nvPr>
        </p:nvSpPr>
        <p:spPr/>
        <p:txBody>
          <a:bodyPr/>
          <a:lstStyle/>
          <a:p>
            <a:fld id="{959D5F5B-9345-46EB-B215-2F32E7534365}" type="slidenum">
              <a:rPr lang="en-IN" smtClean="0"/>
              <a:t>22</a:t>
            </a:fld>
            <a:endParaRPr lang="en-IN"/>
          </a:p>
        </p:txBody>
      </p:sp>
      <p:sp>
        <p:nvSpPr>
          <p:cNvPr id="3" name="Text Placeholder 2"/>
          <p:cNvSpPr>
            <a:spLocks noGrp="1"/>
          </p:cNvSpPr>
          <p:nvPr>
            <p:ph type="body" idx="1"/>
          </p:nvPr>
        </p:nvSpPr>
        <p:spPr>
          <a:xfrm>
            <a:off x="604586" y="1612232"/>
            <a:ext cx="8119865" cy="4600826"/>
          </a:xfrm>
        </p:spPr>
        <p:txBody>
          <a:bodyPr>
            <a:normAutofit/>
          </a:bodyPr>
          <a:lstStyle/>
          <a:p>
            <a:pPr marL="0" indent="0">
              <a:buNone/>
            </a:pPr>
            <a:r>
              <a:rPr lang="en-IN" b="1" i="0" u="none" strike="noStrike" baseline="0" dirty="0" smtClean="0">
                <a:solidFill>
                  <a:srgbClr val="3333CC"/>
                </a:solidFill>
              </a:rPr>
              <a:t>Decisions are our most important acts we perform</a:t>
            </a:r>
          </a:p>
          <a:p>
            <a:pPr marL="0" indent="0">
              <a:buNone/>
            </a:pPr>
            <a:r>
              <a:rPr lang="en-IN" b="1" i="0" u="none" strike="noStrike" baseline="0" dirty="0" smtClean="0">
                <a:solidFill>
                  <a:srgbClr val="3333CC"/>
                </a:solidFill>
              </a:rPr>
              <a:t>What compelled these people to decide as they did?</a:t>
            </a:r>
          </a:p>
          <a:p>
            <a:r>
              <a:rPr lang="en-IN" sz="2600" b="1" i="0" u="none" strike="noStrike" baseline="0" dirty="0" smtClean="0">
                <a:solidFill>
                  <a:srgbClr val="E66914"/>
                </a:solidFill>
              </a:rPr>
              <a:t>Washington attacked Trenton against advice</a:t>
            </a:r>
            <a:br>
              <a:rPr lang="en-IN" sz="2600" b="1" i="0" u="none" strike="noStrike" baseline="0" dirty="0" smtClean="0">
                <a:solidFill>
                  <a:srgbClr val="E66914"/>
                </a:solidFill>
              </a:rPr>
            </a:br>
            <a:r>
              <a:rPr lang="en-IN" sz="2600" b="1" i="0" u="none" strike="noStrike" baseline="0" dirty="0" smtClean="0">
                <a:solidFill>
                  <a:srgbClr val="E66914"/>
                </a:solidFill>
              </a:rPr>
              <a:t>of his staff</a:t>
            </a:r>
          </a:p>
          <a:p>
            <a:r>
              <a:rPr lang="en-IN" sz="2600" b="1" i="0" u="none" strike="noStrike" baseline="0" dirty="0" smtClean="0">
                <a:solidFill>
                  <a:srgbClr val="E66914"/>
                </a:solidFill>
              </a:rPr>
              <a:t>Lincoln issued the Emancipation</a:t>
            </a:r>
            <a:br>
              <a:rPr lang="en-IN" sz="2600" b="1" i="0" u="none" strike="noStrike" baseline="0" dirty="0" smtClean="0">
                <a:solidFill>
                  <a:srgbClr val="E66914"/>
                </a:solidFill>
              </a:rPr>
            </a:br>
            <a:r>
              <a:rPr lang="en-IN" sz="2600" b="1" i="0" u="none" strike="noStrike" baseline="0" dirty="0" smtClean="0">
                <a:solidFill>
                  <a:srgbClr val="E66914"/>
                </a:solidFill>
              </a:rPr>
              <a:t>Proclamation against strong opposition</a:t>
            </a:r>
          </a:p>
          <a:p>
            <a:r>
              <a:rPr lang="en-US" sz="2600" b="1" i="0" u="none" strike="noStrike" baseline="0" dirty="0" smtClean="0">
                <a:solidFill>
                  <a:srgbClr val="E66914"/>
                </a:solidFill>
              </a:rPr>
              <a:t>Bata cut prices 50%</a:t>
            </a:r>
          </a:p>
          <a:p>
            <a:r>
              <a:rPr lang="en-IN" sz="2600" b="1" i="0" u="none" strike="noStrike" baseline="0" dirty="0" smtClean="0">
                <a:solidFill>
                  <a:srgbClr val="E66914"/>
                </a:solidFill>
              </a:rPr>
              <a:t>Marriott expanded beyond six restaurants </a:t>
            </a:r>
          </a:p>
          <a:p>
            <a:r>
              <a:rPr lang="en-IN" sz="2600" b="1" i="0" u="none" strike="noStrike" baseline="0" dirty="0" smtClean="0">
                <a:solidFill>
                  <a:srgbClr val="E66914"/>
                </a:solidFill>
              </a:rPr>
              <a:t>Jobs decided to fund Tiny Toy at a time Pixar was failing</a:t>
            </a:r>
          </a:p>
        </p:txBody>
      </p:sp>
    </p:spTree>
    <p:extLst>
      <p:ext uri="{BB962C8B-B14F-4D97-AF65-F5344CB8AC3E}">
        <p14:creationId xmlns:p14="http://schemas.microsoft.com/office/powerpoint/2010/main" val="2734861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830179" y="1660358"/>
            <a:ext cx="7375358" cy="4295274"/>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b="1" dirty="0">
                <a:solidFill>
                  <a:schemeClr val="accent6">
                    <a:lumMod val="50000"/>
                  </a:schemeClr>
                </a:solidFill>
              </a:rPr>
              <a:t>Success is not simply a matter of just doing the right thing. It is even more a matter of doing what you do with total conviction, faith, commitment and determination</a:t>
            </a:r>
          </a:p>
        </p:txBody>
      </p:sp>
      <p:sp>
        <p:nvSpPr>
          <p:cNvPr id="2" name="Title 1"/>
          <p:cNvSpPr>
            <a:spLocks noGrp="1"/>
          </p:cNvSpPr>
          <p:nvPr>
            <p:ph type="title"/>
          </p:nvPr>
        </p:nvSpPr>
        <p:spPr>
          <a:xfrm>
            <a:off x="628650" y="365126"/>
            <a:ext cx="7886700" cy="922253"/>
          </a:xfrm>
          <a:solidFill>
            <a:srgbClr val="5E913B"/>
          </a:solidFill>
          <a:scene3d>
            <a:camera prst="orthographicFront"/>
            <a:lightRig rig="threePt" dir="t"/>
          </a:scene3d>
          <a:sp3d>
            <a:bevelT w="139700" h="139700" prst="divot"/>
          </a:sp3d>
        </p:spPr>
        <p:txBody>
          <a:bodyPr>
            <a:normAutofit/>
          </a:bodyPr>
          <a:lstStyle/>
          <a:p>
            <a:pPr algn="ctr"/>
            <a:r>
              <a:rPr lang="en-US" sz="4800" b="1" i="0" u="none" strike="noStrike" baseline="0" dirty="0" smtClean="0">
                <a:solidFill>
                  <a:schemeClr val="bg1"/>
                </a:solidFill>
                <a:latin typeface="Times New Roman" panose="02020603050405020304" pitchFamily="18" charset="0"/>
              </a:rPr>
              <a:t>Successful Decision-making</a:t>
            </a:r>
          </a:p>
        </p:txBody>
      </p:sp>
      <p:sp>
        <p:nvSpPr>
          <p:cNvPr id="4" name="Slide Number Placeholder 3"/>
          <p:cNvSpPr>
            <a:spLocks noGrp="1"/>
          </p:cNvSpPr>
          <p:nvPr>
            <p:ph type="sldNum" sz="quarter" idx="12"/>
          </p:nvPr>
        </p:nvSpPr>
        <p:spPr/>
        <p:txBody>
          <a:bodyPr/>
          <a:lstStyle/>
          <a:p>
            <a:fld id="{959D5F5B-9345-46EB-B215-2F32E7534365}" type="slidenum">
              <a:rPr lang="en-IN" smtClean="0"/>
              <a:t>23</a:t>
            </a:fld>
            <a:endParaRPr lang="en-IN"/>
          </a:p>
        </p:txBody>
      </p:sp>
    </p:spTree>
    <p:extLst>
      <p:ext uri="{BB962C8B-B14F-4D97-AF65-F5344CB8AC3E}">
        <p14:creationId xmlns:p14="http://schemas.microsoft.com/office/powerpoint/2010/main" val="2133449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86158"/>
          </a:xfrm>
          <a:solidFill>
            <a:schemeClr val="bg1">
              <a:lumMod val="50000"/>
            </a:schemeClr>
          </a:solidFill>
        </p:spPr>
        <p:txBody>
          <a:bodyPr>
            <a:normAutofit/>
          </a:bodyPr>
          <a:lstStyle/>
          <a:p>
            <a:pPr algn="ctr"/>
            <a:r>
              <a:rPr lang="en-US" b="1" i="0" u="none" strike="noStrike" baseline="0" dirty="0" smtClean="0">
                <a:solidFill>
                  <a:schemeClr val="bg1"/>
                </a:solidFill>
                <a:latin typeface="Times New Roman" panose="02020603050405020304" pitchFamily="18" charset="0"/>
              </a:rPr>
              <a:t>Decision-making Matrix</a:t>
            </a:r>
          </a:p>
        </p:txBody>
      </p:sp>
      <p:pic>
        <p:nvPicPr>
          <p:cNvPr id="4" name="Picture 3" descr="C:\Users\GARRY JACOBAS\Desktop\Archives\a Research Papers Archives\Decision-making\DM matrix revised again.png"/>
          <p:cNvPicPr/>
          <p:nvPr/>
        </p:nvPicPr>
        <p:blipFill>
          <a:blip r:embed="rId2">
            <a:extLst>
              <a:ext uri="{28A0092B-C50C-407E-A947-70E740481C1C}">
                <a14:useLocalDpi xmlns:a14="http://schemas.microsoft.com/office/drawing/2010/main" val="0"/>
              </a:ext>
            </a:extLst>
          </a:blip>
          <a:srcRect/>
          <a:stretch>
            <a:fillRect/>
          </a:stretch>
        </p:blipFill>
        <p:spPr bwMode="auto">
          <a:xfrm>
            <a:off x="637672" y="1564099"/>
            <a:ext cx="7928811" cy="4475746"/>
          </a:xfrm>
          <a:prstGeom prst="rect">
            <a:avLst/>
          </a:prstGeom>
          <a:noFill/>
          <a:ln>
            <a:noFill/>
          </a:ln>
        </p:spPr>
      </p:pic>
      <p:sp>
        <p:nvSpPr>
          <p:cNvPr id="5" name="Slide Number Placeholder 4"/>
          <p:cNvSpPr>
            <a:spLocks noGrp="1"/>
          </p:cNvSpPr>
          <p:nvPr>
            <p:ph type="sldNum" sz="quarter" idx="12"/>
          </p:nvPr>
        </p:nvSpPr>
        <p:spPr/>
        <p:txBody>
          <a:bodyPr/>
          <a:lstStyle/>
          <a:p>
            <a:fld id="{959D5F5B-9345-46EB-B215-2F32E7534365}" type="slidenum">
              <a:rPr lang="en-IN" smtClean="0"/>
              <a:t>24</a:t>
            </a:fld>
            <a:endParaRPr lang="en-IN"/>
          </a:p>
        </p:txBody>
      </p:sp>
    </p:spTree>
    <p:extLst>
      <p:ext uri="{BB962C8B-B14F-4D97-AF65-F5344CB8AC3E}">
        <p14:creationId xmlns:p14="http://schemas.microsoft.com/office/powerpoint/2010/main" val="1069705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49221" y="4158546"/>
            <a:ext cx="4893558" cy="2857500"/>
            <a:chOff x="456494" y="4000500"/>
            <a:chExt cx="4893558" cy="2857500"/>
          </a:xfrm>
        </p:grpSpPr>
        <p:pic>
          <p:nvPicPr>
            <p:cNvPr id="8195" name="Picture 3" descr="C:\Users\Latha\Desktop\Comple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8734">
              <a:off x="456494"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927" y="456088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628650" y="365127"/>
            <a:ext cx="7886700" cy="910517"/>
          </a:xfrm>
          <a:blipFill>
            <a:blip r:embed="rId5"/>
            <a:tile tx="0" ty="0" sx="100000" sy="100000" flip="none" algn="tl"/>
          </a:blipFill>
        </p:spPr>
        <p:txBody>
          <a:bodyPr/>
          <a:lstStyle/>
          <a:p>
            <a:pPr algn="ctr"/>
            <a:r>
              <a:rPr lang="en-US" b="1" i="0" u="none" strike="noStrike" baseline="0" dirty="0" smtClean="0">
                <a:solidFill>
                  <a:schemeClr val="bg1"/>
                </a:solidFill>
                <a:latin typeface="Times New Roman" panose="02020603050405020304" pitchFamily="18" charset="0"/>
              </a:rPr>
              <a:t>The Complete Act </a:t>
            </a:r>
          </a:p>
        </p:txBody>
      </p:sp>
      <p:sp>
        <p:nvSpPr>
          <p:cNvPr id="3" name="Text Placeholder 2"/>
          <p:cNvSpPr>
            <a:spLocks noGrp="1"/>
          </p:cNvSpPr>
          <p:nvPr>
            <p:ph type="body" idx="1"/>
          </p:nvPr>
        </p:nvSpPr>
        <p:spPr>
          <a:xfrm>
            <a:off x="628650" y="1456267"/>
            <a:ext cx="7886700" cy="4720696"/>
          </a:xfrm>
        </p:spPr>
        <p:txBody>
          <a:bodyPr/>
          <a:lstStyle/>
          <a:p>
            <a:pPr marL="0" indent="0">
              <a:buNone/>
            </a:pPr>
            <a:r>
              <a:rPr lang="en-US" sz="3000" b="1" dirty="0">
                <a:solidFill>
                  <a:schemeClr val="accent5">
                    <a:lumMod val="75000"/>
                  </a:schemeClr>
                </a:solidFill>
              </a:rPr>
              <a:t>Three psychological conditions need to be met for any act to fully accomplish its intended aims</a:t>
            </a:r>
            <a:endParaRPr lang="en-IN" sz="3000" b="1" dirty="0">
              <a:solidFill>
                <a:schemeClr val="accent5">
                  <a:lumMod val="75000"/>
                </a:schemeClr>
              </a:solidFill>
            </a:endParaRPr>
          </a:p>
          <a:p>
            <a:r>
              <a:rPr lang="en-US" sz="3800" b="1" dirty="0">
                <a:solidFill>
                  <a:srgbClr val="C00000"/>
                </a:solidFill>
              </a:rPr>
              <a:t>Clarity of knowledge and full mental decision</a:t>
            </a:r>
            <a:endParaRPr lang="en-IN" sz="3800" b="1" dirty="0">
              <a:solidFill>
                <a:srgbClr val="C00000"/>
              </a:solidFill>
            </a:endParaRPr>
          </a:p>
          <a:p>
            <a:r>
              <a:rPr lang="en-US" sz="3800" b="1" dirty="0">
                <a:solidFill>
                  <a:srgbClr val="C00000"/>
                </a:solidFill>
              </a:rPr>
              <a:t>Enthusiastic emotional endorsement </a:t>
            </a:r>
            <a:endParaRPr lang="en-IN" sz="3800" b="1" dirty="0">
              <a:solidFill>
                <a:srgbClr val="C00000"/>
              </a:solidFill>
            </a:endParaRPr>
          </a:p>
          <a:p>
            <a:r>
              <a:rPr lang="en-US" sz="3800" b="1" dirty="0">
                <a:solidFill>
                  <a:srgbClr val="C00000"/>
                </a:solidFill>
              </a:rPr>
              <a:t>Skilled executive through positive attitudes</a:t>
            </a:r>
            <a:endParaRPr lang="en-IN" sz="3800" b="1" dirty="0">
              <a:solidFill>
                <a:srgbClr val="C000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25</a:t>
            </a:fld>
            <a:endParaRPr lang="en-IN"/>
          </a:p>
        </p:txBody>
      </p:sp>
    </p:spTree>
    <p:extLst>
      <p:ext uri="{BB962C8B-B14F-4D97-AF65-F5344CB8AC3E}">
        <p14:creationId xmlns:p14="http://schemas.microsoft.com/office/powerpoint/2010/main" val="3443599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7687"/>
            <a:ext cx="7886700" cy="869245"/>
          </a:xfrm>
          <a:solidFill>
            <a:schemeClr val="tx1">
              <a:lumMod val="75000"/>
              <a:lumOff val="25000"/>
            </a:schemeClr>
          </a:solidFill>
          <a:effectLst/>
          <a:scene3d>
            <a:camera prst="orthographicFront"/>
            <a:lightRig rig="threePt" dir="t"/>
          </a:scene3d>
          <a:sp3d>
            <a:bevelT prst="relaxedInset"/>
          </a:sp3d>
        </p:spPr>
        <p:txBody>
          <a:bodyPr/>
          <a:lstStyle/>
          <a:p>
            <a:pPr algn="ctr"/>
            <a:r>
              <a:rPr lang="en-IN" b="1" i="0" u="none" strike="noStrike" baseline="0" dirty="0" smtClean="0">
                <a:solidFill>
                  <a:schemeClr val="bg1"/>
                </a:solidFill>
                <a:latin typeface="Times New Roman" panose="02020603050405020304" pitchFamily="18" charset="0"/>
              </a:rPr>
              <a:t>The Pure and Virgin Moment </a:t>
            </a:r>
          </a:p>
        </p:txBody>
      </p:sp>
      <p:sp>
        <p:nvSpPr>
          <p:cNvPr id="3" name="Text Placeholder 2"/>
          <p:cNvSpPr>
            <a:spLocks noGrp="1"/>
          </p:cNvSpPr>
          <p:nvPr>
            <p:ph type="body" idx="1"/>
          </p:nvPr>
        </p:nvSpPr>
        <p:spPr>
          <a:xfrm>
            <a:off x="2968978" y="1422395"/>
            <a:ext cx="5546372" cy="2810937"/>
          </a:xfrm>
          <a:solidFill>
            <a:srgbClr val="C00000"/>
          </a:solidFill>
          <a:ln w="28575">
            <a:solidFill>
              <a:srgbClr val="C00000"/>
            </a:solidFill>
          </a:ln>
          <a:scene3d>
            <a:camera prst="orthographicFront"/>
            <a:lightRig rig="threePt" dir="t"/>
          </a:scene3d>
          <a:sp3d>
            <a:bevelT w="152400" h="50800" prst="softRound"/>
          </a:sp3d>
        </p:spPr>
        <p:txBody>
          <a:bodyPr>
            <a:normAutofit fontScale="47500" lnSpcReduction="20000"/>
          </a:bodyPr>
          <a:lstStyle/>
          <a:p>
            <a:pPr marL="0" indent="0">
              <a:buNone/>
            </a:pPr>
            <a:endParaRPr lang="en-IN" sz="3500" b="1" i="1" dirty="0" smtClean="0">
              <a:solidFill>
                <a:srgbClr val="BC005E"/>
              </a:solidFill>
            </a:endParaRPr>
          </a:p>
          <a:p>
            <a:pPr marL="0" indent="0">
              <a:buNone/>
            </a:pPr>
            <a:r>
              <a:rPr lang="en-IN" sz="6700" b="1" i="1" dirty="0" smtClean="0">
                <a:solidFill>
                  <a:schemeClr val="bg1"/>
                </a:solidFill>
              </a:rPr>
              <a:t>“</a:t>
            </a:r>
            <a:r>
              <a:rPr lang="en-IN" sz="6700" b="1" i="1" dirty="0">
                <a:solidFill>
                  <a:schemeClr val="bg1"/>
                </a:solidFill>
              </a:rPr>
              <a:t>This is the real secret of life ― to be completely engaged with what you are doing in the here and now. And instead of calling it work, realize it is play.”</a:t>
            </a:r>
            <a:r>
              <a:rPr lang="en-IN" sz="6700" b="1" dirty="0">
                <a:solidFill>
                  <a:schemeClr val="bg1"/>
                </a:solidFill>
              </a:rPr>
              <a:t> </a:t>
            </a:r>
            <a:endParaRPr lang="en-IN" sz="6700" b="1" dirty="0" smtClean="0">
              <a:solidFill>
                <a:schemeClr val="bg1"/>
              </a:solidFill>
            </a:endParaRPr>
          </a:p>
          <a:p>
            <a:pPr marL="0" indent="0" algn="r">
              <a:buNone/>
            </a:pPr>
            <a:r>
              <a:rPr lang="en-IN" sz="5100" b="1" dirty="0" smtClean="0">
                <a:solidFill>
                  <a:schemeClr val="bg1"/>
                </a:solidFill>
              </a:rPr>
              <a:t>– Alan Watts</a:t>
            </a:r>
            <a:endParaRPr lang="en-IN" sz="5100" b="1" dirty="0">
              <a:solidFill>
                <a:schemeClr val="bg1"/>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26</a:t>
            </a:fld>
            <a:endParaRPr lang="en-IN"/>
          </a:p>
        </p:txBody>
      </p:sp>
      <p:sp>
        <p:nvSpPr>
          <p:cNvPr id="5" name="TextBox 4"/>
          <p:cNvSpPr txBox="1"/>
          <p:nvPr/>
        </p:nvSpPr>
        <p:spPr>
          <a:xfrm>
            <a:off x="609599" y="4413962"/>
            <a:ext cx="7936089" cy="867930"/>
          </a:xfrm>
          <a:prstGeom prst="rect">
            <a:avLst/>
          </a:prstGeom>
          <a:solidFill>
            <a:srgbClr val="008A3E"/>
          </a:solidFill>
          <a:scene3d>
            <a:camera prst="orthographicFront"/>
            <a:lightRig rig="threePt" dir="t"/>
          </a:scene3d>
          <a:sp3d>
            <a:bevelT prst="relaxedInset"/>
          </a:sp3d>
        </p:spPr>
        <p:txBody>
          <a:bodyPr wrap="square" rtlCol="0">
            <a:spAutoFit/>
          </a:bodyPr>
          <a:lstStyle/>
          <a:p>
            <a:pPr lvl="0">
              <a:lnSpc>
                <a:spcPct val="90000"/>
              </a:lnSpc>
              <a:spcBef>
                <a:spcPts val="1000"/>
              </a:spcBef>
            </a:pPr>
            <a:r>
              <a:rPr lang="en-IN" sz="2800" b="1" dirty="0">
                <a:solidFill>
                  <a:schemeClr val="bg1"/>
                </a:solidFill>
              </a:rPr>
              <a:t>The present is the only place in which we can truly live, act, change ourselves and change the </a:t>
            </a:r>
            <a:r>
              <a:rPr lang="en-IN" sz="2800" b="1" dirty="0" smtClean="0">
                <a:solidFill>
                  <a:schemeClr val="bg1"/>
                </a:solidFill>
              </a:rPr>
              <a:t>world</a:t>
            </a:r>
            <a:endParaRPr lang="en-IN" sz="2800" b="1" dirty="0">
              <a:solidFill>
                <a:schemeClr val="bg1"/>
              </a:solidFill>
            </a:endParaRPr>
          </a:p>
        </p:txBody>
      </p:sp>
      <p:sp>
        <p:nvSpPr>
          <p:cNvPr id="6" name="TextBox 5"/>
          <p:cNvSpPr txBox="1"/>
          <p:nvPr/>
        </p:nvSpPr>
        <p:spPr>
          <a:xfrm>
            <a:off x="609598" y="5362228"/>
            <a:ext cx="7936089" cy="867930"/>
          </a:xfrm>
          <a:prstGeom prst="rect">
            <a:avLst/>
          </a:prstGeom>
          <a:solidFill>
            <a:srgbClr val="BC005E"/>
          </a:solidFill>
          <a:scene3d>
            <a:camera prst="orthographicFront"/>
            <a:lightRig rig="threePt" dir="t"/>
          </a:scene3d>
          <a:sp3d>
            <a:bevelT w="114300" prst="artDeco"/>
          </a:sp3d>
        </p:spPr>
        <p:txBody>
          <a:bodyPr wrap="square" rtlCol="0">
            <a:spAutoFit/>
          </a:bodyPr>
          <a:lstStyle/>
          <a:p>
            <a:pPr lvl="0">
              <a:lnSpc>
                <a:spcPct val="90000"/>
              </a:lnSpc>
              <a:spcBef>
                <a:spcPts val="1000"/>
              </a:spcBef>
            </a:pPr>
            <a:r>
              <a:rPr lang="en-IN" sz="2800" b="1" dirty="0">
                <a:solidFill>
                  <a:schemeClr val="bg1"/>
                </a:solidFill>
              </a:rPr>
              <a:t>To be more and more conscious is both the path and the goal of all human accomplishment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33" y="1594380"/>
            <a:ext cx="1981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194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3407"/>
          </a:xfrm>
          <a:effectLst>
            <a:glow rad="63500">
              <a:schemeClr val="accent5">
                <a:satMod val="175000"/>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a:lstStyle/>
          <a:p>
            <a:pPr algn="ctr"/>
            <a:r>
              <a:rPr lang="en-US" b="1" i="0" u="none" strike="noStrike" baseline="0" dirty="0" smtClean="0">
                <a:solidFill>
                  <a:schemeClr val="bg1"/>
                </a:solidFill>
                <a:latin typeface="Times New Roman" panose="02020603050405020304" pitchFamily="18" charset="0"/>
              </a:rPr>
              <a:t>Destiny of the Individual</a:t>
            </a:r>
          </a:p>
        </p:txBody>
      </p:sp>
      <p:sp>
        <p:nvSpPr>
          <p:cNvPr id="3" name="Text Placeholder 2"/>
          <p:cNvSpPr>
            <a:spLocks noGrp="1"/>
          </p:cNvSpPr>
          <p:nvPr>
            <p:ph type="body" idx="1"/>
          </p:nvPr>
        </p:nvSpPr>
        <p:spPr>
          <a:xfrm>
            <a:off x="628650" y="1591732"/>
            <a:ext cx="7886700" cy="4854223"/>
          </a:xfrm>
        </p:spPr>
        <p:txBody>
          <a:bodyPr>
            <a:noAutofit/>
          </a:bodyPr>
          <a:lstStyle/>
          <a:p>
            <a:r>
              <a:rPr lang="en-IN" b="1" dirty="0">
                <a:solidFill>
                  <a:srgbClr val="C00000"/>
                </a:solidFill>
              </a:rPr>
              <a:t>The incredible range, diversity and complexity of human personality defies comprehension </a:t>
            </a:r>
          </a:p>
          <a:p>
            <a:r>
              <a:rPr lang="en-IN" b="1" dirty="0" smtClean="0">
                <a:solidFill>
                  <a:schemeClr val="accent5">
                    <a:lumMod val="50000"/>
                  </a:schemeClr>
                </a:solidFill>
              </a:rPr>
              <a:t>Human society is </a:t>
            </a:r>
            <a:r>
              <a:rPr lang="en-IN" b="1" dirty="0">
                <a:solidFill>
                  <a:schemeClr val="accent5">
                    <a:lumMod val="50000"/>
                  </a:schemeClr>
                </a:solidFill>
              </a:rPr>
              <a:t>so vast </a:t>
            </a:r>
            <a:r>
              <a:rPr lang="en-IN" b="1" dirty="0" smtClean="0">
                <a:solidFill>
                  <a:schemeClr val="accent5">
                    <a:lumMod val="50000"/>
                  </a:schemeClr>
                </a:solidFill>
              </a:rPr>
              <a:t>and diverse that </a:t>
            </a:r>
            <a:r>
              <a:rPr lang="en-IN" b="1" dirty="0">
                <a:solidFill>
                  <a:schemeClr val="accent5">
                    <a:lumMod val="50000"/>
                  </a:schemeClr>
                </a:solidFill>
              </a:rPr>
              <a:t>it </a:t>
            </a:r>
            <a:r>
              <a:rPr lang="en-IN" b="1" dirty="0" smtClean="0">
                <a:solidFill>
                  <a:schemeClr val="accent5">
                    <a:lumMod val="50000"/>
                  </a:schemeClr>
                </a:solidFill>
              </a:rPr>
              <a:t>blinds </a:t>
            </a:r>
            <a:r>
              <a:rPr lang="en-IN" b="1" dirty="0">
                <a:solidFill>
                  <a:schemeClr val="accent5">
                    <a:lumMod val="50000"/>
                  </a:schemeClr>
                </a:solidFill>
              </a:rPr>
              <a:t>us to a truth of even greater consequence</a:t>
            </a:r>
          </a:p>
          <a:p>
            <a:r>
              <a:rPr lang="en-IN" b="1" dirty="0">
                <a:solidFill>
                  <a:srgbClr val="00602B"/>
                </a:solidFill>
              </a:rPr>
              <a:t>One individual can change the world </a:t>
            </a:r>
          </a:p>
          <a:p>
            <a:r>
              <a:rPr lang="en-IN" b="1" dirty="0">
                <a:solidFill>
                  <a:schemeClr val="bg2">
                    <a:lumMod val="25000"/>
                  </a:schemeClr>
                </a:solidFill>
              </a:rPr>
              <a:t>Every individual has the power to change the world they live in</a:t>
            </a:r>
          </a:p>
          <a:p>
            <a:r>
              <a:rPr lang="en-IN" b="1" dirty="0">
                <a:solidFill>
                  <a:srgbClr val="BC005E"/>
                </a:solidFill>
              </a:rPr>
              <a:t>That power does not come from outside. It lies within us all</a:t>
            </a:r>
          </a:p>
        </p:txBody>
      </p:sp>
      <p:sp>
        <p:nvSpPr>
          <p:cNvPr id="4"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27</a:t>
            </a:fld>
            <a:endParaRPr lang="en-IN"/>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01" y="5540728"/>
            <a:ext cx="890764" cy="10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367" y="5668218"/>
            <a:ext cx="1389957" cy="77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376" y="5668218"/>
            <a:ext cx="1428751"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5358" y="5671656"/>
            <a:ext cx="1299103" cy="79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6513690" y="5964534"/>
            <a:ext cx="338666" cy="1211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745" y="5964534"/>
            <a:ext cx="36036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501" y="6025113"/>
            <a:ext cx="36036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609" y="5671656"/>
            <a:ext cx="1243403" cy="7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329" y="5979750"/>
            <a:ext cx="36512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31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2844"/>
            <a:ext cx="7886700" cy="903111"/>
          </a:xfrm>
          <a:solidFill>
            <a:srgbClr val="002060"/>
          </a:solidFill>
          <a:effectLst>
            <a:reflection blurRad="6350" stA="52000" endA="300" endPos="35000" dir="5400000" sy="-100000" algn="bl" rotWithShape="0"/>
          </a:effectLst>
        </p:spPr>
        <p:txBody>
          <a:bodyPr>
            <a:normAutofit/>
          </a:bodyPr>
          <a:lstStyle/>
          <a:p>
            <a:pPr algn="ctr"/>
            <a:r>
              <a:rPr lang="en-US" sz="4800" b="1" dirty="0">
                <a:solidFill>
                  <a:schemeClr val="bg1"/>
                </a:solidFill>
              </a:rPr>
              <a:t>Society is </a:t>
            </a:r>
            <a:endParaRPr lang="en-IN" sz="4800" b="1" dirty="0">
              <a:solidFill>
                <a:schemeClr val="bg1"/>
              </a:solidFill>
            </a:endParaRPr>
          </a:p>
        </p:txBody>
      </p:sp>
      <p:sp>
        <p:nvSpPr>
          <p:cNvPr id="3" name="Text Placeholder 2"/>
          <p:cNvSpPr>
            <a:spLocks noGrp="1"/>
          </p:cNvSpPr>
          <p:nvPr>
            <p:ph type="body" idx="1"/>
          </p:nvPr>
        </p:nvSpPr>
        <p:spPr>
          <a:xfrm>
            <a:off x="628650" y="1501421"/>
            <a:ext cx="7886700" cy="4718757"/>
          </a:xfrm>
        </p:spPr>
        <p:txBody>
          <a:bodyPr>
            <a:normAutofit fontScale="92500" lnSpcReduction="10000"/>
          </a:bodyPr>
          <a:lstStyle/>
          <a:p>
            <a:r>
              <a:rPr lang="en-IN" sz="3200" b="1" dirty="0">
                <a:solidFill>
                  <a:srgbClr val="BC005E"/>
                </a:solidFill>
              </a:rPr>
              <a:t>an organization of individuals coordinating their activities</a:t>
            </a:r>
          </a:p>
          <a:p>
            <a:r>
              <a:rPr lang="en-IN" sz="3200" b="1" dirty="0">
                <a:solidFill>
                  <a:srgbClr val="002060"/>
                </a:solidFill>
              </a:rPr>
              <a:t>a complex highly integrated organization of systems </a:t>
            </a:r>
          </a:p>
          <a:p>
            <a:r>
              <a:rPr lang="en-IN" sz="3200" b="1" dirty="0">
                <a:solidFill>
                  <a:srgbClr val="BC005E"/>
                </a:solidFill>
              </a:rPr>
              <a:t>a living organism in which everything is connected to everything else – people, organizations, nations</a:t>
            </a:r>
          </a:p>
          <a:p>
            <a:r>
              <a:rPr lang="en-IN" sz="3200" b="1" dirty="0">
                <a:solidFill>
                  <a:srgbClr val="002060"/>
                </a:solidFill>
              </a:rPr>
              <a:t>a part of a wider </a:t>
            </a:r>
            <a:r>
              <a:rPr lang="en-IN" sz="3200" b="1" dirty="0" smtClean="0">
                <a:solidFill>
                  <a:srgbClr val="002060"/>
                </a:solidFill>
              </a:rPr>
              <a:t>organization</a:t>
            </a:r>
            <a:br>
              <a:rPr lang="en-IN" sz="3200" b="1" dirty="0" smtClean="0">
                <a:solidFill>
                  <a:srgbClr val="002060"/>
                </a:solidFill>
              </a:rPr>
            </a:br>
            <a:r>
              <a:rPr lang="en-IN" sz="3200" b="1" dirty="0" smtClean="0">
                <a:solidFill>
                  <a:srgbClr val="002060"/>
                </a:solidFill>
              </a:rPr>
              <a:t>or organism which includes</a:t>
            </a:r>
            <a:br>
              <a:rPr lang="en-IN" sz="3200" b="1" dirty="0" smtClean="0">
                <a:solidFill>
                  <a:srgbClr val="002060"/>
                </a:solidFill>
              </a:rPr>
            </a:br>
            <a:r>
              <a:rPr lang="en-IN" sz="3200" b="1" dirty="0" smtClean="0">
                <a:solidFill>
                  <a:srgbClr val="002060"/>
                </a:solidFill>
              </a:rPr>
              <a:t>all life </a:t>
            </a:r>
            <a:r>
              <a:rPr lang="en-IN" sz="3200" b="1" dirty="0">
                <a:solidFill>
                  <a:srgbClr val="002060"/>
                </a:solidFill>
              </a:rPr>
              <a:t>and </a:t>
            </a:r>
            <a:r>
              <a:rPr lang="en-IN" sz="3200" b="1" dirty="0" smtClean="0">
                <a:solidFill>
                  <a:srgbClr val="002060"/>
                </a:solidFill>
              </a:rPr>
              <a:t>material nature</a:t>
            </a:r>
            <a:br>
              <a:rPr lang="en-IN" sz="3200" b="1" dirty="0" smtClean="0">
                <a:solidFill>
                  <a:srgbClr val="002060"/>
                </a:solidFill>
              </a:rPr>
            </a:br>
            <a:r>
              <a:rPr lang="en-IN" sz="3200" b="1" dirty="0" smtClean="0">
                <a:solidFill>
                  <a:srgbClr val="002060"/>
                </a:solidFill>
              </a:rPr>
              <a:t>on </a:t>
            </a:r>
            <a:r>
              <a:rPr lang="en-IN" sz="3200" b="1" dirty="0">
                <a:solidFill>
                  <a:srgbClr val="002060"/>
                </a:solidFill>
              </a:rPr>
              <a:t>earth – GAIA</a:t>
            </a:r>
          </a:p>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4151512"/>
            <a:ext cx="2856088" cy="172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3</a:t>
            </a:fld>
            <a:endParaRPr lang="en-IN"/>
          </a:p>
        </p:txBody>
      </p:sp>
    </p:spTree>
    <p:extLst>
      <p:ext uri="{BB962C8B-B14F-4D97-AF65-F5344CB8AC3E}">
        <p14:creationId xmlns:p14="http://schemas.microsoft.com/office/powerpoint/2010/main" val="273313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0283"/>
            <a:ext cx="7886700" cy="966961"/>
          </a:xfrm>
          <a:solidFill>
            <a:schemeClr val="accent4">
              <a:lumMod val="50000"/>
            </a:schemeClr>
          </a:solidFill>
          <a:effectLst>
            <a:outerShdw blurRad="50800" dist="38100" dir="8100000" algn="tr" rotWithShape="0">
              <a:prstClr val="black">
                <a:alpha val="40000"/>
              </a:prstClr>
            </a:outerShdw>
          </a:effectLst>
        </p:spPr>
        <p:txBody>
          <a:bodyPr>
            <a:normAutofit/>
          </a:bodyPr>
          <a:lstStyle/>
          <a:p>
            <a:pPr algn="ctr"/>
            <a:r>
              <a:rPr lang="en-US" sz="4800" dirty="0" smtClean="0">
                <a:solidFill>
                  <a:schemeClr val="bg1"/>
                </a:solidFill>
              </a:rPr>
              <a:t>Filling in Missing Links</a:t>
            </a:r>
            <a:endParaRPr lang="en-IN" sz="4800" dirty="0">
              <a:solidFill>
                <a:schemeClr val="bg1"/>
              </a:solidFill>
            </a:endParaRPr>
          </a:p>
        </p:txBody>
      </p:sp>
      <p:sp>
        <p:nvSpPr>
          <p:cNvPr id="3" name="Text Placeholder 2"/>
          <p:cNvSpPr>
            <a:spLocks noGrp="1"/>
          </p:cNvSpPr>
          <p:nvPr>
            <p:ph type="body" idx="1"/>
          </p:nvPr>
        </p:nvSpPr>
        <p:spPr>
          <a:xfrm>
            <a:off x="628650" y="1535289"/>
            <a:ext cx="7886700" cy="4641674"/>
          </a:xfrm>
        </p:spPr>
        <p:txBody>
          <a:bodyPr>
            <a:normAutofit fontScale="92500" lnSpcReduction="10000"/>
          </a:bodyPr>
          <a:lstStyle/>
          <a:p>
            <a:r>
              <a:rPr lang="en-IN" sz="3000" b="1" dirty="0">
                <a:solidFill>
                  <a:srgbClr val="A50021"/>
                </a:solidFill>
              </a:rPr>
              <a:t>Science has uncovered many of the links and causal relationships between the different parts, levels and dimensions of the living organization on </a:t>
            </a:r>
            <a:r>
              <a:rPr lang="en-IN" sz="3000" b="1" dirty="0" smtClean="0">
                <a:solidFill>
                  <a:srgbClr val="A50021"/>
                </a:solidFill>
              </a:rPr>
              <a:t>earth</a:t>
            </a:r>
            <a:endParaRPr lang="en-IN" sz="3000" b="1" dirty="0">
              <a:solidFill>
                <a:srgbClr val="A50021"/>
              </a:solidFill>
            </a:endParaRPr>
          </a:p>
          <a:p>
            <a:r>
              <a:rPr lang="en-IN" sz="3000" b="1" dirty="0">
                <a:solidFill>
                  <a:srgbClr val="6C5200"/>
                </a:solidFill>
              </a:rPr>
              <a:t>But </a:t>
            </a:r>
            <a:r>
              <a:rPr lang="en-IN" sz="3000" b="1" dirty="0" smtClean="0">
                <a:solidFill>
                  <a:srgbClr val="6C5200"/>
                </a:solidFill>
              </a:rPr>
              <a:t>when </a:t>
            </a:r>
            <a:r>
              <a:rPr lang="en-IN" sz="3000" b="1" dirty="0">
                <a:solidFill>
                  <a:srgbClr val="6C5200"/>
                </a:solidFill>
              </a:rPr>
              <a:t>it comes to human life, there is much </a:t>
            </a:r>
            <a:r>
              <a:rPr lang="en-IN" sz="3000" b="1" dirty="0" smtClean="0">
                <a:solidFill>
                  <a:srgbClr val="6C5200"/>
                </a:solidFill>
              </a:rPr>
              <a:t>which </a:t>
            </a:r>
            <a:r>
              <a:rPr lang="en-IN" sz="3000" b="1" dirty="0">
                <a:solidFill>
                  <a:srgbClr val="6C5200"/>
                </a:solidFill>
              </a:rPr>
              <a:t>defies explanation </a:t>
            </a:r>
          </a:p>
          <a:p>
            <a:r>
              <a:rPr lang="en-IN" sz="3000" b="1" dirty="0" smtClean="0">
                <a:solidFill>
                  <a:srgbClr val="A50021"/>
                </a:solidFill>
              </a:rPr>
              <a:t>Unresolved </a:t>
            </a:r>
            <a:r>
              <a:rPr lang="en-IN" sz="3000" b="1" dirty="0">
                <a:solidFill>
                  <a:srgbClr val="A50021"/>
                </a:solidFill>
              </a:rPr>
              <a:t>contradictions </a:t>
            </a:r>
            <a:r>
              <a:rPr lang="en-IN" sz="3000" b="1" dirty="0" smtClean="0">
                <a:solidFill>
                  <a:srgbClr val="A50021"/>
                </a:solidFill>
              </a:rPr>
              <a:t>usually</a:t>
            </a:r>
            <a:br>
              <a:rPr lang="en-IN" sz="3000" b="1" dirty="0" smtClean="0">
                <a:solidFill>
                  <a:srgbClr val="A50021"/>
                </a:solidFill>
              </a:rPr>
            </a:br>
            <a:r>
              <a:rPr lang="en-IN" sz="3000" b="1" dirty="0" smtClean="0">
                <a:solidFill>
                  <a:srgbClr val="A50021"/>
                </a:solidFill>
              </a:rPr>
              <a:t>point </a:t>
            </a:r>
            <a:r>
              <a:rPr lang="en-IN" sz="3000" b="1" dirty="0">
                <a:solidFill>
                  <a:srgbClr val="A50021"/>
                </a:solidFill>
              </a:rPr>
              <a:t>to deeper levels of relationship yet to be </a:t>
            </a:r>
            <a:r>
              <a:rPr lang="en-IN" sz="3000" b="1" dirty="0" smtClean="0">
                <a:solidFill>
                  <a:srgbClr val="A50021"/>
                </a:solidFill>
              </a:rPr>
              <a:t>waiting to be discovered</a:t>
            </a:r>
            <a:endParaRPr lang="en-IN" sz="3000" b="1" dirty="0">
              <a:solidFill>
                <a:srgbClr val="A50021"/>
              </a:solidFill>
            </a:endParaRPr>
          </a:p>
          <a:p>
            <a:r>
              <a:rPr lang="en-IN" sz="3000" b="1" dirty="0">
                <a:solidFill>
                  <a:srgbClr val="6C5200"/>
                </a:solidFill>
              </a:rPr>
              <a:t>Instead of persisting with explanations within the </a:t>
            </a:r>
            <a:r>
              <a:rPr lang="en-IN" sz="3000" b="1" dirty="0" smtClean="0">
                <a:solidFill>
                  <a:srgbClr val="6C5200"/>
                </a:solidFill>
              </a:rPr>
              <a:t>framework </a:t>
            </a:r>
            <a:r>
              <a:rPr lang="en-IN" sz="3000" b="1" dirty="0">
                <a:solidFill>
                  <a:srgbClr val="6C5200"/>
                </a:solidFill>
              </a:rPr>
              <a:t>of existing knowledge, it is wise to impartially consider other explanations.</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602" y="3400605"/>
            <a:ext cx="2165396" cy="162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4</a:t>
            </a:fld>
            <a:endParaRPr lang="en-IN"/>
          </a:p>
        </p:txBody>
      </p:sp>
    </p:spTree>
    <p:extLst>
      <p:ext uri="{BB962C8B-B14F-4D97-AF65-F5344CB8AC3E}">
        <p14:creationId xmlns:p14="http://schemas.microsoft.com/office/powerpoint/2010/main" val="193285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21" y="2562396"/>
            <a:ext cx="1883205" cy="156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8650" y="365127"/>
            <a:ext cx="7886700" cy="955674"/>
          </a:xfrm>
          <a:solidFill>
            <a:schemeClr val="bg2">
              <a:lumMod val="50000"/>
            </a:schemeClr>
          </a:solidFill>
          <a:effectLst>
            <a:softEdge rad="31750"/>
          </a:effectLst>
        </p:spPr>
        <p:txBody>
          <a:bodyPr>
            <a:normAutofit/>
          </a:bodyPr>
          <a:lstStyle/>
          <a:p>
            <a:pPr algn="ctr"/>
            <a:r>
              <a:rPr lang="en-US" sz="5400" b="1" i="0" u="none" strike="noStrike" baseline="0" dirty="0" smtClean="0">
                <a:solidFill>
                  <a:schemeClr val="bg1"/>
                </a:solidFill>
                <a:latin typeface="Times New Roman" panose="02020603050405020304" pitchFamily="18" charset="0"/>
              </a:rPr>
              <a:t>What is Life?</a:t>
            </a:r>
          </a:p>
        </p:txBody>
      </p:sp>
      <p:sp>
        <p:nvSpPr>
          <p:cNvPr id="3" name="Text Placeholder 2"/>
          <p:cNvSpPr>
            <a:spLocks noGrp="1"/>
          </p:cNvSpPr>
          <p:nvPr>
            <p:ph type="body" idx="1"/>
          </p:nvPr>
        </p:nvSpPr>
        <p:spPr>
          <a:xfrm>
            <a:off x="628650" y="1433689"/>
            <a:ext cx="7886700" cy="4743274"/>
          </a:xfrm>
        </p:spPr>
        <p:txBody>
          <a:bodyPr>
            <a:noAutofit/>
          </a:bodyPr>
          <a:lstStyle/>
          <a:p>
            <a:r>
              <a:rPr lang="en-IN" sz="2200" b="1" dirty="0" smtClean="0">
                <a:solidFill>
                  <a:srgbClr val="C00000"/>
                </a:solidFill>
                <a:latin typeface="Arial Narrow" pitchFamily="34" charset="0"/>
              </a:rPr>
              <a:t>Historical events, biography, the testimony of high achievers, the writings of great authors and great thinkers point to the conclusion that there is a relationship between what people subjectively think and feel and what happens in the world around them</a:t>
            </a:r>
          </a:p>
          <a:p>
            <a:r>
              <a:rPr lang="en-IN" sz="2200" b="1" dirty="0" smtClean="0">
                <a:solidFill>
                  <a:srgbClr val="002060"/>
                </a:solidFill>
                <a:latin typeface="Arial Narrow" pitchFamily="34" charset="0"/>
              </a:rPr>
              <a:t>This </a:t>
            </a:r>
            <a:r>
              <a:rPr lang="en-IN" sz="2200" b="1" dirty="0">
                <a:solidFill>
                  <a:srgbClr val="002060"/>
                </a:solidFill>
                <a:latin typeface="Arial Narrow" pitchFamily="34" charset="0"/>
              </a:rPr>
              <a:t>conclusion is consistent with the </a:t>
            </a:r>
            <a:r>
              <a:rPr lang="en-IN" sz="2200" b="1" dirty="0" smtClean="0">
                <a:solidFill>
                  <a:srgbClr val="002060"/>
                </a:solidFill>
                <a:latin typeface="Arial Narrow" pitchFamily="34" charset="0"/>
              </a:rPr>
              <a:t>von </a:t>
            </a:r>
            <a:br>
              <a:rPr lang="en-IN" sz="2200" b="1" dirty="0" smtClean="0">
                <a:solidFill>
                  <a:srgbClr val="002060"/>
                </a:solidFill>
                <a:latin typeface="Arial Narrow" pitchFamily="34" charset="0"/>
              </a:rPr>
            </a:br>
            <a:r>
              <a:rPr lang="en-IN" sz="2200" b="1" dirty="0" smtClean="0">
                <a:solidFill>
                  <a:srgbClr val="002060"/>
                </a:solidFill>
                <a:latin typeface="Arial Narrow" pitchFamily="34" charset="0"/>
              </a:rPr>
              <a:t>Neumann–Wigner </a:t>
            </a:r>
            <a:r>
              <a:rPr lang="en-IN" sz="2200" b="1" dirty="0">
                <a:solidFill>
                  <a:srgbClr val="002060"/>
                </a:solidFill>
                <a:latin typeface="Arial Narrow" pitchFamily="34" charset="0"/>
              </a:rPr>
              <a:t>interpretation of </a:t>
            </a:r>
            <a:r>
              <a:rPr lang="en-IN" sz="2200" b="1" dirty="0" smtClean="0">
                <a:solidFill>
                  <a:srgbClr val="002060"/>
                </a:solidFill>
                <a:latin typeface="Arial Narrow" pitchFamily="34" charset="0"/>
              </a:rPr>
              <a:t>Quantum </a:t>
            </a:r>
            <a:br>
              <a:rPr lang="en-IN" sz="2200" b="1" dirty="0" smtClean="0">
                <a:solidFill>
                  <a:srgbClr val="002060"/>
                </a:solidFill>
                <a:latin typeface="Arial Narrow" pitchFamily="34" charset="0"/>
              </a:rPr>
            </a:br>
            <a:r>
              <a:rPr lang="en-IN" sz="2200" b="1" dirty="0" smtClean="0">
                <a:solidFill>
                  <a:srgbClr val="002060"/>
                </a:solidFill>
                <a:latin typeface="Arial Narrow" pitchFamily="34" charset="0"/>
              </a:rPr>
              <a:t>Theory that consciousness causes a </a:t>
            </a:r>
            <a:r>
              <a:rPr lang="en-IN" sz="2200" b="1" dirty="0">
                <a:solidFill>
                  <a:srgbClr val="002060"/>
                </a:solidFill>
                <a:latin typeface="Arial Narrow" pitchFamily="34" charset="0"/>
              </a:rPr>
              <a:t>collapse </a:t>
            </a:r>
            <a:r>
              <a:rPr lang="en-IN" sz="2200" b="1" dirty="0" smtClean="0">
                <a:solidFill>
                  <a:srgbClr val="002060"/>
                </a:solidFill>
                <a:latin typeface="Arial Narrow" pitchFamily="34" charset="0"/>
              </a:rPr>
              <a:t/>
            </a:r>
            <a:br>
              <a:rPr lang="en-IN" sz="2200" b="1" dirty="0" smtClean="0">
                <a:solidFill>
                  <a:srgbClr val="002060"/>
                </a:solidFill>
                <a:latin typeface="Arial Narrow" pitchFamily="34" charset="0"/>
              </a:rPr>
            </a:br>
            <a:r>
              <a:rPr lang="en-IN" sz="2200" b="1" dirty="0" smtClean="0">
                <a:solidFill>
                  <a:srgbClr val="002060"/>
                </a:solidFill>
                <a:latin typeface="Arial Narrow" pitchFamily="34" charset="0"/>
              </a:rPr>
              <a:t>in wave particle behaviour</a:t>
            </a:r>
            <a:endParaRPr lang="en-IN" sz="2200" b="1" dirty="0">
              <a:solidFill>
                <a:srgbClr val="002060"/>
              </a:solidFill>
              <a:latin typeface="Arial Narrow" pitchFamily="34" charset="0"/>
            </a:endParaRPr>
          </a:p>
          <a:p>
            <a:r>
              <a:rPr lang="en-IN" sz="2200" b="1" dirty="0">
                <a:solidFill>
                  <a:srgbClr val="00682F"/>
                </a:solidFill>
                <a:latin typeface="Arial Narrow" pitchFamily="34" charset="0"/>
              </a:rPr>
              <a:t>We may not be able to explain it by current </a:t>
            </a:r>
            <a:r>
              <a:rPr lang="en-IN" sz="2200" b="1" dirty="0" smtClean="0">
                <a:solidFill>
                  <a:srgbClr val="00682F"/>
                </a:solidFill>
                <a:latin typeface="Arial Narrow" pitchFamily="34" charset="0"/>
              </a:rPr>
              <a:t>concepts and </a:t>
            </a:r>
            <a:r>
              <a:rPr lang="en-IN" sz="2200" b="1" dirty="0">
                <a:solidFill>
                  <a:srgbClr val="00682F"/>
                </a:solidFill>
                <a:latin typeface="Arial Narrow" pitchFamily="34" charset="0"/>
              </a:rPr>
              <a:t>theories, but that does not mean we </a:t>
            </a:r>
            <a:r>
              <a:rPr lang="en-IN" sz="2200" b="1" dirty="0" smtClean="0">
                <a:solidFill>
                  <a:srgbClr val="00682F"/>
                </a:solidFill>
                <a:latin typeface="Arial Narrow" pitchFamily="34" charset="0"/>
              </a:rPr>
              <a:t>should </a:t>
            </a:r>
            <a:r>
              <a:rPr lang="en-IN" sz="2200" b="1" dirty="0">
                <a:solidFill>
                  <a:srgbClr val="00682F"/>
                </a:solidFill>
                <a:latin typeface="Arial Narrow" pitchFamily="34" charset="0"/>
              </a:rPr>
              <a:t>ignore it</a:t>
            </a:r>
          </a:p>
          <a:p>
            <a:r>
              <a:rPr lang="en-IN" sz="2200" b="1" dirty="0">
                <a:solidFill>
                  <a:srgbClr val="BC005E"/>
                </a:solidFill>
                <a:latin typeface="Arial Narrow" pitchFamily="34" charset="0"/>
              </a:rPr>
              <a:t>It is not rational to ignore something just because </a:t>
            </a:r>
            <a:r>
              <a:rPr lang="en-IN" sz="2200" b="1" dirty="0" smtClean="0">
                <a:solidFill>
                  <a:srgbClr val="BC005E"/>
                </a:solidFill>
                <a:latin typeface="Arial Narrow" pitchFamily="34" charset="0"/>
              </a:rPr>
              <a:t>we </a:t>
            </a:r>
            <a:r>
              <a:rPr lang="en-IN" sz="2200" b="1" dirty="0">
                <a:solidFill>
                  <a:srgbClr val="BC005E"/>
                </a:solidFill>
                <a:latin typeface="Arial Narrow" pitchFamily="34" charset="0"/>
              </a:rPr>
              <a:t>do not understand </a:t>
            </a:r>
            <a:r>
              <a:rPr lang="en-IN" sz="2200" b="1" dirty="0" smtClean="0">
                <a:solidFill>
                  <a:srgbClr val="BC005E"/>
                </a:solidFill>
                <a:latin typeface="Arial Narrow" pitchFamily="34" charset="0"/>
              </a:rPr>
              <a:t>it</a:t>
            </a:r>
            <a:endParaRPr lang="en-IN" sz="2200" b="1" dirty="0">
              <a:solidFill>
                <a:srgbClr val="BC005E"/>
              </a:solidFill>
              <a:latin typeface="Arial Narrow" pitchFamily="34" charset="0"/>
            </a:endParaRPr>
          </a:p>
          <a:p>
            <a:r>
              <a:rPr lang="en-IN" sz="2200" b="1" dirty="0" smtClean="0">
                <a:solidFill>
                  <a:schemeClr val="bg2">
                    <a:lumMod val="25000"/>
                  </a:schemeClr>
                </a:solidFill>
                <a:latin typeface="Arial Narrow" pitchFamily="34" charset="0"/>
              </a:rPr>
              <a:t>Moreover, we need not necessarily fully understand it in order to utilize the power that it suggests</a:t>
            </a:r>
            <a:endParaRPr lang="en-IN" sz="2200" b="1" dirty="0">
              <a:solidFill>
                <a:schemeClr val="bg2">
                  <a:lumMod val="25000"/>
                </a:schemeClr>
              </a:solidFill>
              <a:latin typeface="Arial Narrow" pitchFamily="34" charset="0"/>
            </a:endParaRPr>
          </a:p>
        </p:txBody>
      </p:sp>
      <p:sp>
        <p:nvSpPr>
          <p:cNvPr id="5"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5</a:t>
            </a:fld>
            <a:endParaRPr lang="en-IN"/>
          </a:p>
        </p:txBody>
      </p:sp>
    </p:spTree>
    <p:extLst>
      <p:ext uri="{BB962C8B-B14F-4D97-AF65-F5344CB8AC3E}">
        <p14:creationId xmlns:p14="http://schemas.microsoft.com/office/powerpoint/2010/main" val="77901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587279" y="508000"/>
            <a:ext cx="7921977" cy="1241778"/>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530578"/>
            <a:ext cx="7886700" cy="1160111"/>
          </a:xfrm>
          <a:effectLst>
            <a:glow rad="63500">
              <a:schemeClr val="accent1">
                <a:satMod val="175000"/>
                <a:alpha val="40000"/>
              </a:schemeClr>
            </a:glow>
            <a:innerShdw blurRad="63500" dist="50800" dir="13500000">
              <a:prstClr val="black">
                <a:alpha val="50000"/>
              </a:prstClr>
            </a:innerShdw>
          </a:effectLst>
        </p:spPr>
        <p:txBody>
          <a:bodyPr>
            <a:normAutofit fontScale="90000"/>
          </a:bodyPr>
          <a:lstStyle/>
          <a:p>
            <a:pPr algn="ctr"/>
            <a:r>
              <a:rPr lang="en-IN" b="1" i="0" u="none" strike="noStrike" baseline="0" dirty="0" smtClean="0">
                <a:solidFill>
                  <a:schemeClr val="bg1"/>
                </a:solidFill>
                <a:latin typeface="Times New Roman" panose="02020603050405020304" pitchFamily="18" charset="0"/>
              </a:rPr>
              <a:t>Hidden Connections between Objective &amp; Subjective Reality</a:t>
            </a:r>
          </a:p>
        </p:txBody>
      </p:sp>
      <p:grpSp>
        <p:nvGrpSpPr>
          <p:cNvPr id="9" name="Group 8"/>
          <p:cNvGrpSpPr/>
          <p:nvPr/>
        </p:nvGrpSpPr>
        <p:grpSpPr>
          <a:xfrm>
            <a:off x="587279" y="2257781"/>
            <a:ext cx="7961901" cy="3239911"/>
            <a:chOff x="587279" y="1907822"/>
            <a:chExt cx="7961901" cy="323991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79" y="2457803"/>
              <a:ext cx="3912626" cy="268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630" y="2457803"/>
              <a:ext cx="3952550" cy="268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7279" y="1907822"/>
              <a:ext cx="3912626" cy="523220"/>
            </a:xfrm>
            <a:prstGeom prst="rect">
              <a:avLst/>
            </a:prstGeom>
            <a:solidFill>
              <a:schemeClr val="bg1">
                <a:lumMod val="50000"/>
              </a:schemeClr>
            </a:solidFill>
            <a:scene3d>
              <a:camera prst="orthographicFront"/>
              <a:lightRig rig="threePt" dir="t"/>
            </a:scene3d>
            <a:sp3d>
              <a:bevelT w="152400" h="50800" prst="softRound"/>
            </a:sp3d>
          </p:spPr>
          <p:txBody>
            <a:bodyPr wrap="square" rtlCol="0">
              <a:spAutoFit/>
            </a:bodyPr>
            <a:lstStyle/>
            <a:p>
              <a:pPr algn="ctr"/>
              <a:r>
                <a:rPr lang="en-US" sz="2800" b="1" i="1" dirty="0" smtClean="0">
                  <a:solidFill>
                    <a:schemeClr val="bg1"/>
                  </a:solidFill>
                </a:rPr>
                <a:t>HAMLET</a:t>
              </a:r>
              <a:endParaRPr lang="en-IN" sz="2800" b="1" i="1" dirty="0">
                <a:solidFill>
                  <a:schemeClr val="bg1"/>
                </a:solidFill>
              </a:endParaRPr>
            </a:p>
          </p:txBody>
        </p:sp>
        <p:sp>
          <p:nvSpPr>
            <p:cNvPr id="8" name="TextBox 7"/>
            <p:cNvSpPr txBox="1"/>
            <p:nvPr/>
          </p:nvSpPr>
          <p:spPr>
            <a:xfrm>
              <a:off x="4596630" y="1911866"/>
              <a:ext cx="3912626" cy="523220"/>
            </a:xfrm>
            <a:prstGeom prst="rect">
              <a:avLst/>
            </a:prstGeom>
            <a:solidFill>
              <a:schemeClr val="bg1">
                <a:lumMod val="50000"/>
              </a:schemeClr>
            </a:solidFill>
            <a:scene3d>
              <a:camera prst="orthographicFront"/>
              <a:lightRig rig="threePt" dir="t"/>
            </a:scene3d>
            <a:sp3d>
              <a:bevelT w="152400" h="50800" prst="softRound"/>
            </a:sp3d>
          </p:spPr>
          <p:txBody>
            <a:bodyPr wrap="square" rtlCol="0">
              <a:spAutoFit/>
            </a:bodyPr>
            <a:lstStyle/>
            <a:p>
              <a:pPr algn="ctr"/>
              <a:r>
                <a:rPr lang="en-US" sz="2800" b="1" i="1" dirty="0" smtClean="0">
                  <a:solidFill>
                    <a:schemeClr val="bg1"/>
                  </a:solidFill>
                </a:rPr>
                <a:t>JULIUS CAESAR</a:t>
              </a:r>
              <a:endParaRPr lang="en-IN" sz="2800" b="1" i="1" dirty="0">
                <a:solidFill>
                  <a:schemeClr val="bg1"/>
                </a:solidFill>
              </a:endParaRPr>
            </a:p>
          </p:txBody>
        </p:sp>
      </p:grpSp>
      <p:sp>
        <p:nvSpPr>
          <p:cNvPr id="11"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6</a:t>
            </a:fld>
            <a:endParaRPr lang="en-IN"/>
          </a:p>
        </p:txBody>
      </p:sp>
    </p:spTree>
    <p:extLst>
      <p:ext uri="{BB962C8B-B14F-4D97-AF65-F5344CB8AC3E}">
        <p14:creationId xmlns:p14="http://schemas.microsoft.com/office/powerpoint/2010/main" val="55387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133599"/>
            <a:ext cx="7886700" cy="2472266"/>
          </a:xfrm>
          <a:solidFill>
            <a:srgbClr val="CC0066"/>
          </a:solidFill>
          <a:effectLst>
            <a:outerShdw blurRad="50800" dist="38100" dir="18900000" algn="bl" rotWithShape="0">
              <a:prstClr val="black">
                <a:alpha val="40000"/>
              </a:prstClr>
            </a:outerShdw>
          </a:effectLst>
          <a:scene3d>
            <a:camera prst="orthographicFront"/>
            <a:lightRig rig="threePt" dir="t"/>
          </a:scene3d>
          <a:sp3d>
            <a:bevelT w="114300" prst="artDeco"/>
          </a:sp3d>
        </p:spPr>
        <p:txBody>
          <a:bodyPr anchor="ctr" anchorCtr="0">
            <a:noAutofit/>
          </a:bodyPr>
          <a:lstStyle/>
          <a:p>
            <a:pPr algn="ctr"/>
            <a:r>
              <a:rPr lang="en-US" sz="7200" b="1" dirty="0">
                <a:solidFill>
                  <a:schemeClr val="bg1"/>
                </a:solidFill>
              </a:rPr>
              <a:t>Principles of Accomplishment </a:t>
            </a:r>
          </a:p>
        </p:txBody>
      </p:sp>
      <p:sp>
        <p:nvSpPr>
          <p:cNvPr id="3"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7</a:t>
            </a:fld>
            <a:endParaRPr lang="en-IN"/>
          </a:p>
        </p:txBody>
      </p:sp>
    </p:spTree>
    <p:extLst>
      <p:ext uri="{BB962C8B-B14F-4D97-AF65-F5344CB8AC3E}">
        <p14:creationId xmlns:p14="http://schemas.microsoft.com/office/powerpoint/2010/main" val="143906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598311" y="361244"/>
            <a:ext cx="7890933" cy="745067"/>
          </a:xfrm>
          <a:prstGeom prst="snip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26456"/>
            <a:ext cx="7886700" cy="1325563"/>
          </a:xfrm>
        </p:spPr>
        <p:txBody>
          <a:bodyPr>
            <a:normAutofit/>
          </a:bodyPr>
          <a:lstStyle/>
          <a:p>
            <a:pPr algn="ctr"/>
            <a:r>
              <a:rPr lang="en-US" sz="4800" b="1" i="0" u="none" strike="noStrike" baseline="0" dirty="0" smtClean="0">
                <a:solidFill>
                  <a:schemeClr val="bg1"/>
                </a:solidFill>
                <a:latin typeface="Times New Roman" panose="02020603050405020304" pitchFamily="18" charset="0"/>
              </a:rPr>
              <a:t>Learn from self-experience</a:t>
            </a:r>
          </a:p>
        </p:txBody>
      </p:sp>
      <p:sp>
        <p:nvSpPr>
          <p:cNvPr id="3" name="Text Placeholder 2"/>
          <p:cNvSpPr>
            <a:spLocks noGrp="1"/>
          </p:cNvSpPr>
          <p:nvPr>
            <p:ph type="body" idx="1"/>
          </p:nvPr>
        </p:nvSpPr>
        <p:spPr>
          <a:xfrm>
            <a:off x="628650" y="1230490"/>
            <a:ext cx="6508046" cy="1761062"/>
          </a:xfrm>
        </p:spPr>
        <p:txBody>
          <a:bodyPr>
            <a:normAutofit/>
          </a:bodyPr>
          <a:lstStyle/>
          <a:p>
            <a:r>
              <a:rPr lang="en-IN" sz="2600" b="1" dirty="0">
                <a:solidFill>
                  <a:srgbClr val="002060"/>
                </a:solidFill>
              </a:rPr>
              <a:t>Every experience at every moment offers us some knowledge for our growth </a:t>
            </a:r>
          </a:p>
          <a:p>
            <a:r>
              <a:rPr lang="en-IN" sz="2600" b="1" dirty="0">
                <a:solidFill>
                  <a:srgbClr val="AB0909"/>
                </a:solidFill>
              </a:rPr>
              <a:t>This is especially true of experiences we regard as </a:t>
            </a:r>
            <a:r>
              <a:rPr lang="en-IN" sz="2600" b="1" dirty="0" smtClean="0">
                <a:solidFill>
                  <a:srgbClr val="AB0909"/>
                </a:solidFill>
              </a:rPr>
              <a:t>negative</a:t>
            </a:r>
            <a:endParaRPr lang="en-IN" sz="2600" b="1" dirty="0">
              <a:solidFill>
                <a:srgbClr val="AB0909"/>
              </a:solidFill>
            </a:endParaRPr>
          </a:p>
        </p:txBody>
      </p:sp>
      <p:grpSp>
        <p:nvGrpSpPr>
          <p:cNvPr id="7" name="Group 6"/>
          <p:cNvGrpSpPr/>
          <p:nvPr/>
        </p:nvGrpSpPr>
        <p:grpSpPr>
          <a:xfrm>
            <a:off x="7136696" y="1356785"/>
            <a:ext cx="1373262" cy="4470926"/>
            <a:chOff x="6978650" y="1232606"/>
            <a:chExt cx="1373262" cy="447092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50" y="1232606"/>
              <a:ext cx="1373262" cy="13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316" y="2688871"/>
              <a:ext cx="1235930" cy="14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316" y="4282015"/>
              <a:ext cx="1235930" cy="142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598311" y="2991551"/>
            <a:ext cx="6607051" cy="3357842"/>
          </a:xfrm>
          <a:prstGeom prst="rect">
            <a:avLst/>
          </a:prstGeom>
          <a:noFill/>
        </p:spPr>
        <p:txBody>
          <a:bodyPr wrap="square" rtlCol="0">
            <a:spAutoFit/>
          </a:bodyPr>
          <a:lstStyle/>
          <a:p>
            <a:pPr lvl="0">
              <a:lnSpc>
                <a:spcPct val="90000"/>
              </a:lnSpc>
              <a:spcBef>
                <a:spcPts val="1000"/>
              </a:spcBef>
            </a:pPr>
            <a:r>
              <a:rPr lang="en-IN" sz="2600" b="1" dirty="0">
                <a:solidFill>
                  <a:srgbClr val="CC0066"/>
                </a:solidFill>
              </a:rPr>
              <a:t>“What is discord at one level of your being is harmony at another level.” </a:t>
            </a:r>
            <a:r>
              <a:rPr lang="en-IN" sz="2400" b="1" dirty="0" smtClean="0">
                <a:solidFill>
                  <a:srgbClr val="CC0066"/>
                </a:solidFill>
              </a:rPr>
              <a:t>–</a:t>
            </a:r>
            <a:r>
              <a:rPr lang="en-IN" sz="2400" b="1" dirty="0" smtClean="0">
                <a:solidFill>
                  <a:srgbClr val="70AD47">
                    <a:lumMod val="50000"/>
                  </a:srgbClr>
                </a:solidFill>
              </a:rPr>
              <a:t> </a:t>
            </a:r>
            <a:r>
              <a:rPr lang="en-IN" sz="2400" b="1" i="1" dirty="0">
                <a:solidFill>
                  <a:srgbClr val="CC0066"/>
                </a:solidFill>
              </a:rPr>
              <a:t>Alan </a:t>
            </a:r>
            <a:r>
              <a:rPr lang="en-IN" sz="2400" b="1" i="1" dirty="0" smtClean="0">
                <a:solidFill>
                  <a:srgbClr val="CC0066"/>
                </a:solidFill>
              </a:rPr>
              <a:t>Watts</a:t>
            </a:r>
          </a:p>
          <a:p>
            <a:pPr marL="457200" lvl="0" indent="-457200">
              <a:lnSpc>
                <a:spcPct val="90000"/>
              </a:lnSpc>
              <a:spcBef>
                <a:spcPts val="1000"/>
              </a:spcBef>
              <a:buFont typeface="Wingdings" pitchFamily="2" charset="2"/>
              <a:buChar char="ü"/>
            </a:pPr>
            <a:r>
              <a:rPr lang="en-IN" sz="2600" b="1" dirty="0" smtClean="0">
                <a:solidFill>
                  <a:srgbClr val="00602B"/>
                </a:solidFill>
              </a:rPr>
              <a:t>Washington </a:t>
            </a:r>
            <a:r>
              <a:rPr lang="en-IN" sz="2600" b="1" dirty="0">
                <a:solidFill>
                  <a:srgbClr val="00602B"/>
                </a:solidFill>
              </a:rPr>
              <a:t>was rejected by the British </a:t>
            </a:r>
            <a:r>
              <a:rPr lang="en-IN" sz="2600" b="1" dirty="0" smtClean="0">
                <a:solidFill>
                  <a:srgbClr val="00602B"/>
                </a:solidFill>
              </a:rPr>
              <a:t>army</a:t>
            </a:r>
          </a:p>
          <a:p>
            <a:pPr marL="457200" lvl="0" indent="-457200">
              <a:lnSpc>
                <a:spcPct val="90000"/>
              </a:lnSpc>
              <a:spcBef>
                <a:spcPts val="1000"/>
              </a:spcBef>
              <a:buFont typeface="Wingdings" pitchFamily="2" charset="2"/>
              <a:buChar char="ü"/>
            </a:pPr>
            <a:r>
              <a:rPr lang="en-IN" sz="2600" b="1" dirty="0" smtClean="0">
                <a:solidFill>
                  <a:srgbClr val="00602B"/>
                </a:solidFill>
              </a:rPr>
              <a:t>Michael </a:t>
            </a:r>
            <a:r>
              <a:rPr lang="en-IN" sz="2600" b="1" dirty="0">
                <a:solidFill>
                  <a:srgbClr val="00602B"/>
                </a:solidFill>
              </a:rPr>
              <a:t>Blumenthal struggled for survival in </a:t>
            </a:r>
            <a:r>
              <a:rPr lang="en-IN" sz="2600" b="1" dirty="0" smtClean="0">
                <a:solidFill>
                  <a:srgbClr val="00602B"/>
                </a:solidFill>
              </a:rPr>
              <a:t>Shanghai</a:t>
            </a:r>
          </a:p>
          <a:p>
            <a:pPr marL="457200" lvl="0" indent="-457200">
              <a:lnSpc>
                <a:spcPct val="90000"/>
              </a:lnSpc>
              <a:spcBef>
                <a:spcPts val="1000"/>
              </a:spcBef>
              <a:buFont typeface="Wingdings" pitchFamily="2" charset="2"/>
              <a:buChar char="ü"/>
            </a:pPr>
            <a:r>
              <a:rPr lang="en-IN" sz="2600" b="1" dirty="0" smtClean="0">
                <a:solidFill>
                  <a:srgbClr val="00602B"/>
                </a:solidFill>
              </a:rPr>
              <a:t>Steve </a:t>
            </a:r>
            <a:r>
              <a:rPr lang="en-IN" sz="2600" b="1" dirty="0">
                <a:solidFill>
                  <a:srgbClr val="00602B"/>
                </a:solidFill>
              </a:rPr>
              <a:t>Jobs was devastated by his ejection from </a:t>
            </a:r>
            <a:r>
              <a:rPr lang="en-IN" sz="2600" b="1" dirty="0" smtClean="0">
                <a:solidFill>
                  <a:srgbClr val="00602B"/>
                </a:solidFill>
              </a:rPr>
              <a:t>Apple</a:t>
            </a:r>
            <a:endParaRPr lang="en-IN" sz="2600" b="1" dirty="0">
              <a:solidFill>
                <a:srgbClr val="00602B"/>
              </a:solidFill>
            </a:endParaRPr>
          </a:p>
        </p:txBody>
      </p:sp>
      <p:sp>
        <p:nvSpPr>
          <p:cNvPr id="11"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8</a:t>
            </a:fld>
            <a:endParaRPr lang="en-IN"/>
          </a:p>
        </p:txBody>
      </p:sp>
    </p:spTree>
    <p:extLst>
      <p:ext uri="{BB962C8B-B14F-4D97-AF65-F5344CB8AC3E}">
        <p14:creationId xmlns:p14="http://schemas.microsoft.com/office/powerpoint/2010/main" val="386043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9541"/>
          </a:xfrm>
          <a:solidFill>
            <a:srgbClr val="AC0000"/>
          </a:solidFill>
          <a:effectLst>
            <a:outerShdw blurRad="50800" dist="38100" dir="10800000" algn="r" rotWithShape="0">
              <a:prstClr val="black">
                <a:alpha val="40000"/>
              </a:prstClr>
            </a:outerShdw>
          </a:effectLst>
        </p:spPr>
        <p:txBody>
          <a:bodyPr>
            <a:normAutofit/>
          </a:bodyPr>
          <a:lstStyle/>
          <a:p>
            <a:pPr algn="ctr"/>
            <a:r>
              <a:rPr lang="en-US" sz="6000" b="1" i="0" u="none" strike="noStrike" baseline="0" dirty="0" smtClean="0">
                <a:solidFill>
                  <a:schemeClr val="bg1"/>
                </a:solidFill>
                <a:latin typeface="Times New Roman" panose="02020603050405020304" pitchFamily="18" charset="0"/>
              </a:rPr>
              <a:t>Aspiration</a:t>
            </a:r>
          </a:p>
        </p:txBody>
      </p:sp>
      <p:sp>
        <p:nvSpPr>
          <p:cNvPr id="3" name="Text Placeholder 2"/>
          <p:cNvSpPr>
            <a:spLocks noGrp="1"/>
          </p:cNvSpPr>
          <p:nvPr>
            <p:ph type="body" idx="1"/>
          </p:nvPr>
        </p:nvSpPr>
        <p:spPr>
          <a:xfrm>
            <a:off x="628650" y="1509533"/>
            <a:ext cx="5659261" cy="4351338"/>
          </a:xfrm>
        </p:spPr>
        <p:txBody>
          <a:bodyPr>
            <a:noAutofit/>
          </a:bodyPr>
          <a:lstStyle/>
          <a:p>
            <a:r>
              <a:rPr lang="en-IN" sz="3600" b="1" i="0" u="none" strike="noStrike" baseline="0" dirty="0" smtClean="0">
                <a:solidFill>
                  <a:srgbClr val="5A2781"/>
                </a:solidFill>
                <a:latin typeface="Times New Roman" panose="02020603050405020304" pitchFamily="18" charset="0"/>
              </a:rPr>
              <a:t>Aspiration releases energy and powerfully attracts what we seek</a:t>
            </a:r>
          </a:p>
          <a:p>
            <a:r>
              <a:rPr lang="en-IN" sz="3600" b="1" i="0" u="none" strike="noStrike" baseline="0" dirty="0" smtClean="0">
                <a:solidFill>
                  <a:srgbClr val="00682F"/>
                </a:solidFill>
                <a:latin typeface="Times New Roman" panose="02020603050405020304" pitchFamily="18" charset="0"/>
              </a:rPr>
              <a:t>Every sincere aspiration evokes a response from life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21" y="1594958"/>
            <a:ext cx="1869658" cy="25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2"/>
          </p:nvPr>
        </p:nvSpPr>
        <p:spPr>
          <a:xfrm>
            <a:off x="6457950" y="6356351"/>
            <a:ext cx="2057400" cy="365125"/>
          </a:xfrm>
        </p:spPr>
        <p:txBody>
          <a:bodyPr/>
          <a:lstStyle/>
          <a:p>
            <a:fld id="{959D5F5B-9345-46EB-B215-2F32E7534365}" type="slidenum">
              <a:rPr lang="en-IN" smtClean="0"/>
              <a:t>9</a:t>
            </a:fld>
            <a:endParaRPr lang="en-IN"/>
          </a:p>
        </p:txBody>
      </p:sp>
    </p:spTree>
    <p:extLst>
      <p:ext uri="{BB962C8B-B14F-4D97-AF65-F5344CB8AC3E}">
        <p14:creationId xmlns:p14="http://schemas.microsoft.com/office/powerpoint/2010/main" val="6829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1664</Words>
  <Application>Microsoft Office PowerPoint</Application>
  <PresentationFormat>On-screen Show (4:3)</PresentationFormat>
  <Paragraphs>193</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Putting it all Together: Making Life Respond</vt:lpstr>
      <vt:lpstr>What is Society?</vt:lpstr>
      <vt:lpstr>Society is </vt:lpstr>
      <vt:lpstr>Filling in Missing Links</vt:lpstr>
      <vt:lpstr>What is Life?</vt:lpstr>
      <vt:lpstr>Hidden Connections between Objective &amp; Subjective Reality</vt:lpstr>
      <vt:lpstr>Principles of Accomplishment </vt:lpstr>
      <vt:lpstr>Learn from self-experience</vt:lpstr>
      <vt:lpstr>Aspiration</vt:lpstr>
      <vt:lpstr>Pygmalion Effect </vt:lpstr>
      <vt:lpstr>Power of Attitude </vt:lpstr>
      <vt:lpstr> Give and Receive</vt:lpstr>
      <vt:lpstr>Goodwill</vt:lpstr>
      <vt:lpstr>Humility</vt:lpstr>
      <vt:lpstr>Truth is a reflection in the mirror </vt:lpstr>
      <vt:lpstr>Silence</vt:lpstr>
      <vt:lpstr>Silent Will</vt:lpstr>
      <vt:lpstr>Token Initiative</vt:lpstr>
      <vt:lpstr>Non-reaction – Equality </vt:lpstr>
      <vt:lpstr>Non-initiative  -- Patience</vt:lpstr>
      <vt:lpstr>Reconcile Contradictions </vt:lpstr>
      <vt:lpstr>Power of Decisions</vt:lpstr>
      <vt:lpstr>Successful Decision-making</vt:lpstr>
      <vt:lpstr>Decision-making Matrix</vt:lpstr>
      <vt:lpstr>The Complete Act </vt:lpstr>
      <vt:lpstr>The Pure and Virgin Moment </vt:lpstr>
      <vt:lpstr>Destiny of the Individual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Accomplishment – GJ4</dc:title>
  <dc:creator>Garry Jacobs</dc:creator>
  <cp:lastModifiedBy>Ranganayaki Somaskandan</cp:lastModifiedBy>
  <cp:revision>75</cp:revision>
  <dcterms:created xsi:type="dcterms:W3CDTF">2014-08-16T13:44:17Z</dcterms:created>
  <dcterms:modified xsi:type="dcterms:W3CDTF">2014-09-08T13:23:38Z</dcterms:modified>
</cp:coreProperties>
</file>