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handoutMasterIdLst>
    <p:handoutMasterId r:id="rId47"/>
  </p:handoutMasterIdLst>
  <p:sldIdLst>
    <p:sldId id="256" r:id="rId2"/>
    <p:sldId id="329" r:id="rId3"/>
    <p:sldId id="330" r:id="rId4"/>
    <p:sldId id="331" r:id="rId5"/>
    <p:sldId id="264" r:id="rId6"/>
    <p:sldId id="315" r:id="rId7"/>
    <p:sldId id="316" r:id="rId8"/>
    <p:sldId id="317" r:id="rId9"/>
    <p:sldId id="321" r:id="rId10"/>
    <p:sldId id="319" r:id="rId11"/>
    <p:sldId id="320" r:id="rId12"/>
    <p:sldId id="332" r:id="rId13"/>
    <p:sldId id="265" r:id="rId14"/>
    <p:sldId id="266" r:id="rId15"/>
    <p:sldId id="322" r:id="rId16"/>
    <p:sldId id="323" r:id="rId17"/>
    <p:sldId id="333" r:id="rId18"/>
    <p:sldId id="342" r:id="rId19"/>
    <p:sldId id="343" r:id="rId20"/>
    <p:sldId id="344" r:id="rId21"/>
    <p:sldId id="345" r:id="rId22"/>
    <p:sldId id="346" r:id="rId23"/>
    <p:sldId id="347" r:id="rId24"/>
    <p:sldId id="348" r:id="rId25"/>
    <p:sldId id="349" r:id="rId26"/>
    <p:sldId id="350" r:id="rId27"/>
    <p:sldId id="351" r:id="rId28"/>
    <p:sldId id="352" r:id="rId29"/>
    <p:sldId id="363" r:id="rId30"/>
    <p:sldId id="354" r:id="rId31"/>
    <p:sldId id="355" r:id="rId32"/>
    <p:sldId id="360" r:id="rId33"/>
    <p:sldId id="361" r:id="rId34"/>
    <p:sldId id="364" r:id="rId35"/>
    <p:sldId id="326" r:id="rId36"/>
    <p:sldId id="334" r:id="rId37"/>
    <p:sldId id="327" r:id="rId38"/>
    <p:sldId id="337" r:id="rId39"/>
    <p:sldId id="338" r:id="rId40"/>
    <p:sldId id="336" r:id="rId41"/>
    <p:sldId id="339" r:id="rId42"/>
    <p:sldId id="340" r:id="rId43"/>
    <p:sldId id="353" r:id="rId44"/>
    <p:sldId id="341" r:id="rId4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0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D7EBCADC-AD3C-4F9E-B799-95595E5191B2}" type="datetimeFigureOut">
              <a:rPr lang="en-IN" smtClean="0"/>
              <a:t>10-08-2014</a:t>
            </a:fld>
            <a:endParaRPr lang="en-IN"/>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68DCF0C6-947E-48AA-97C8-B1923C12EC68}" type="slidenum">
              <a:rPr lang="en-IN" smtClean="0"/>
              <a:t>‹#›</a:t>
            </a:fld>
            <a:endParaRPr lang="en-IN"/>
          </a:p>
        </p:txBody>
      </p:sp>
    </p:spTree>
    <p:extLst>
      <p:ext uri="{BB962C8B-B14F-4D97-AF65-F5344CB8AC3E}">
        <p14:creationId xmlns:p14="http://schemas.microsoft.com/office/powerpoint/2010/main" val="3769342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17A3A2DF-D59E-419C-95C8-00DFD904FAA5}" type="datetimeFigureOut">
              <a:rPr lang="en-US" smtClean="0"/>
              <a:t>8/10/2014</a:t>
            </a:fld>
            <a:endParaRPr lang="en-US"/>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DCA524F4-1EB5-4C92-9F0B-A80CE47B9C61}" type="slidenum">
              <a:rPr lang="en-US" smtClean="0"/>
              <a:t>‹#›</a:t>
            </a:fld>
            <a:endParaRPr lang="en-US"/>
          </a:p>
        </p:txBody>
      </p:sp>
    </p:spTree>
    <p:extLst>
      <p:ext uri="{BB962C8B-B14F-4D97-AF65-F5344CB8AC3E}">
        <p14:creationId xmlns:p14="http://schemas.microsoft.com/office/powerpoint/2010/main" val="3281631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3E7E7C-76B7-467F-9C4C-5125D3020AED}" type="slidenum">
              <a:rPr lang="en-US"/>
              <a:pPr/>
              <a:t>3</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47043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CA524F4-1EB5-4C92-9F0B-A80CE47B9C61}" type="slidenum">
              <a:rPr lang="en-US" smtClean="0"/>
              <a:t>33</a:t>
            </a:fld>
            <a:endParaRPr lang="en-US"/>
          </a:p>
        </p:txBody>
      </p:sp>
    </p:spTree>
    <p:extLst>
      <p:ext uri="{BB962C8B-B14F-4D97-AF65-F5344CB8AC3E}">
        <p14:creationId xmlns:p14="http://schemas.microsoft.com/office/powerpoint/2010/main" val="2257801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6400800" y="6355080"/>
            <a:ext cx="2286000" cy="365760"/>
          </a:xfrm>
        </p:spPr>
        <p:txBody>
          <a:bodyPr/>
          <a:lstStyle>
            <a:lvl1pPr>
              <a:defRPr sz="1400"/>
            </a:lvl1pPr>
          </a:lstStyle>
          <a:p>
            <a:pPr eaLnBrk="1" latinLnBrk="0" hangingPunct="1"/>
            <a:fld id="{29490055-AA37-4D19-B562-C77AA37CA465}" type="datetime1">
              <a:rPr lang="en-US" smtClean="0"/>
              <a:t>8/10/2014</a:t>
            </a:fld>
            <a:endParaRPr lang="en-US" sz="1600" dirty="0"/>
          </a:p>
        </p:txBody>
      </p:sp>
      <p:sp>
        <p:nvSpPr>
          <p:cNvPr id="17" name="Segnaposto piè di pagina 16"/>
          <p:cNvSpPr>
            <a:spLocks noGrp="1"/>
          </p:cNvSpPr>
          <p:nvPr>
            <p:ph type="ftr" sz="quarter" idx="11"/>
          </p:nvPr>
        </p:nvSpPr>
        <p:spPr>
          <a:xfrm>
            <a:off x="2898648" y="6355080"/>
            <a:ext cx="3474720" cy="365760"/>
          </a:xfrm>
        </p:spPr>
        <p:txBody>
          <a:bodyPr/>
          <a:lstStyle/>
          <a:p>
            <a:r>
              <a:rPr kumimoji="0" lang="en-US" smtClean="0"/>
              <a:t>http://www.projectanticipation.org</a:t>
            </a:r>
            <a:endParaRPr kumimoji="0" lang="en-US" dirty="0"/>
          </a:p>
        </p:txBody>
      </p:sp>
      <p:sp>
        <p:nvSpPr>
          <p:cNvPr id="29" name="Segnaposto numero diapositiva 28"/>
          <p:cNvSpPr>
            <a:spLocks noGrp="1"/>
          </p:cNvSpPr>
          <p:nvPr>
            <p:ph type="sldNum" sz="quarter" idx="12"/>
          </p:nvPr>
        </p:nvSpPr>
        <p:spPr>
          <a:xfrm>
            <a:off x="1216152" y="6355080"/>
            <a:ext cx="1219200" cy="365760"/>
          </a:xfrm>
        </p:spPr>
        <p:txBody>
          <a:bodyPr/>
          <a:lstStyle/>
          <a:p>
            <a:pPr eaLnBrk="1" latinLnBrk="0" hangingPunct="1"/>
            <a:fld id="{EA7C8D44-3667-46F6-9772-CC52308E2A7F}" type="slidenum">
              <a:rPr kumimoji="0" lang="en-US" smtClean="0"/>
              <a:pPr eaLnBrk="1" latinLnBrk="0" hangingPunct="1"/>
              <a:t>‹#›</a:t>
            </a:fld>
            <a:endParaRPr kumimoji="0" lang="en-US" dirty="0"/>
          </a:p>
        </p:txBody>
      </p:sp>
      <p:sp>
        <p:nvSpPr>
          <p:cNvPr id="21" name="Rettangolo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ttangolo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ttangolo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eaLnBrk="1" latinLnBrk="0" hangingPunct="1"/>
            <a:fld id="{85D3B27B-713D-4BF3-B86B-6C03C3D59AC6}" type="datetime1">
              <a:rPr lang="en-US" smtClean="0"/>
              <a:t>8/10/2014</a:t>
            </a:fld>
            <a:endParaRPr lang="en-US"/>
          </a:p>
        </p:txBody>
      </p:sp>
      <p:sp>
        <p:nvSpPr>
          <p:cNvPr id="5" name="Segnaposto piè di pagina 4"/>
          <p:cNvSpPr>
            <a:spLocks noGrp="1"/>
          </p:cNvSpPr>
          <p:nvPr>
            <p:ph type="ftr" sz="quarter" idx="11"/>
          </p:nvPr>
        </p:nvSpPr>
        <p:spPr/>
        <p:txBody>
          <a:bodyPr/>
          <a:lstStyle/>
          <a:p>
            <a:r>
              <a:rPr kumimoji="0" lang="en-US" smtClean="0"/>
              <a:t>http://www.projectanticipation.org</a:t>
            </a:r>
            <a:endParaRPr kumimoji="0" lang="en-US"/>
          </a:p>
        </p:txBody>
      </p:sp>
      <p:sp>
        <p:nvSpPr>
          <p:cNvPr id="6" name="Segnaposto numero diapositiva 5"/>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eaLnBrk="1" latinLnBrk="0" hangingPunct="1"/>
            <a:fld id="{0EC21710-FA36-4777-A638-4F11EDA90549}" type="datetime1">
              <a:rPr lang="en-US" smtClean="0"/>
              <a:t>8/10/2014</a:t>
            </a:fld>
            <a:endParaRPr lang="en-US"/>
          </a:p>
        </p:txBody>
      </p:sp>
      <p:sp>
        <p:nvSpPr>
          <p:cNvPr id="5" name="Segnaposto piè di pagina 4"/>
          <p:cNvSpPr>
            <a:spLocks noGrp="1"/>
          </p:cNvSpPr>
          <p:nvPr>
            <p:ph type="ftr" sz="quarter" idx="11"/>
          </p:nvPr>
        </p:nvSpPr>
        <p:spPr/>
        <p:txBody>
          <a:bodyPr/>
          <a:lstStyle/>
          <a:p>
            <a:r>
              <a:rPr kumimoji="0" lang="en-US" smtClean="0"/>
              <a:t>http://www.projectanticipation.org</a:t>
            </a:r>
            <a:endParaRPr kumimoji="0" lang="en-US"/>
          </a:p>
        </p:txBody>
      </p:sp>
      <p:sp>
        <p:nvSpPr>
          <p:cNvPr id="6" name="Segnaposto numero diapositiva 5"/>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7" name="Connettore 1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olo isosce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ttore 1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pPr eaLnBrk="1" latinLnBrk="0" hangingPunct="1"/>
            <a:fld id="{9978EB44-AB81-4D80-85C3-9D5C640D2266}" type="datetime1">
              <a:rPr lang="en-US" smtClean="0"/>
              <a:t>8/10/2014</a:t>
            </a:fld>
            <a:endParaRPr lang="en-US" dirty="0"/>
          </a:p>
        </p:txBody>
      </p:sp>
      <p:sp>
        <p:nvSpPr>
          <p:cNvPr id="5" name="Segnaposto piè di pagina 4"/>
          <p:cNvSpPr>
            <a:spLocks noGrp="1"/>
          </p:cNvSpPr>
          <p:nvPr>
            <p:ph type="ftr" sz="quarter" idx="11"/>
          </p:nvPr>
        </p:nvSpPr>
        <p:spPr/>
        <p:txBody>
          <a:bodyPr/>
          <a:lstStyle/>
          <a:p>
            <a:r>
              <a:rPr kumimoji="0" lang="en-US" smtClean="0"/>
              <a:t>http://www.projectanticipation.org</a:t>
            </a:r>
            <a:endParaRPr kumimoji="0" lang="en-US"/>
          </a:p>
        </p:txBody>
      </p:sp>
      <p:sp>
        <p:nvSpPr>
          <p:cNvPr id="6" name="Segnaposto numero diapositiva 5"/>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dirty="0"/>
          </a:p>
        </p:txBody>
      </p:sp>
      <p:sp>
        <p:nvSpPr>
          <p:cNvPr id="8" name="Segnaposto contenuto 7"/>
          <p:cNvSpPr>
            <a:spLocks noGrp="1"/>
          </p:cNvSpPr>
          <p:nvPr>
            <p:ph sz="quarter" idx="1"/>
          </p:nvPr>
        </p:nvSpPr>
        <p:spPr>
          <a:xfrm>
            <a:off x="457200" y="1219200"/>
            <a:ext cx="8229600"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a:xfrm>
            <a:off x="6400800" y="6355080"/>
            <a:ext cx="2286000" cy="365760"/>
          </a:xfrm>
        </p:spPr>
        <p:txBody>
          <a:bodyPr/>
          <a:lstStyle/>
          <a:p>
            <a:pPr eaLnBrk="1" latinLnBrk="0" hangingPunct="1"/>
            <a:fld id="{725A014E-1A90-4FA8-A199-0DB0D0A06519}" type="datetime1">
              <a:rPr lang="en-US" smtClean="0"/>
              <a:t>8/10/2014</a:t>
            </a:fld>
            <a:endParaRPr lang="en-US" dirty="0"/>
          </a:p>
        </p:txBody>
      </p:sp>
      <p:sp>
        <p:nvSpPr>
          <p:cNvPr id="5" name="Segnaposto piè di pagina 4"/>
          <p:cNvSpPr>
            <a:spLocks noGrp="1"/>
          </p:cNvSpPr>
          <p:nvPr>
            <p:ph type="ftr" sz="quarter" idx="11"/>
          </p:nvPr>
        </p:nvSpPr>
        <p:spPr>
          <a:xfrm>
            <a:off x="2898648" y="6355080"/>
            <a:ext cx="3474720" cy="365760"/>
          </a:xfrm>
        </p:spPr>
        <p:txBody>
          <a:bodyPr/>
          <a:lstStyle/>
          <a:p>
            <a:r>
              <a:rPr kumimoji="0" lang="en-US" smtClean="0"/>
              <a:t>http://www.projectanticipation.org</a:t>
            </a:r>
            <a:endParaRPr kumimoji="0" lang="en-US" dirty="0"/>
          </a:p>
        </p:txBody>
      </p:sp>
      <p:sp>
        <p:nvSpPr>
          <p:cNvPr id="6" name="Segnaposto numero diapositiva 5"/>
          <p:cNvSpPr>
            <a:spLocks noGrp="1"/>
          </p:cNvSpPr>
          <p:nvPr>
            <p:ph type="sldNum" sz="quarter" idx="12"/>
          </p:nvPr>
        </p:nvSpPr>
        <p:spPr>
          <a:xfrm>
            <a:off x="1069848" y="6355080"/>
            <a:ext cx="1520952" cy="365760"/>
          </a:xfrm>
        </p:spPr>
        <p:txBody>
          <a:bodyPr/>
          <a:lstStyle/>
          <a:p>
            <a:pPr eaLnBrk="1" latinLnBrk="0" hangingPunct="1"/>
            <a:fld id="{EA7C8D44-3667-46F6-9772-CC52308E2A7F}" type="slidenum">
              <a:rPr kumimoji="0" lang="en-US" smtClean="0"/>
              <a:pPr eaLnBrk="1" latinLnBrk="0" hangingPunct="1"/>
              <a:t>‹#›</a:t>
            </a:fld>
            <a:endParaRPr kumimoji="0" lang="en-US" dirty="0"/>
          </a:p>
        </p:txBody>
      </p:sp>
      <p:sp>
        <p:nvSpPr>
          <p:cNvPr id="7" name="Rettangolo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pPr eaLnBrk="1" latinLnBrk="0" hangingPunct="1"/>
            <a:fld id="{EC69A494-CCA3-4377-BDAB-BE7182FAAF65}" type="datetime1">
              <a:rPr lang="en-US" smtClean="0"/>
              <a:t>8/10/2014</a:t>
            </a:fld>
            <a:endParaRPr lang="en-US"/>
          </a:p>
        </p:txBody>
      </p:sp>
      <p:sp>
        <p:nvSpPr>
          <p:cNvPr id="6" name="Segnaposto piè di pagina 5"/>
          <p:cNvSpPr>
            <a:spLocks noGrp="1"/>
          </p:cNvSpPr>
          <p:nvPr>
            <p:ph type="ftr" sz="quarter" idx="11"/>
          </p:nvPr>
        </p:nvSpPr>
        <p:spPr/>
        <p:txBody>
          <a:bodyPr/>
          <a:lstStyle/>
          <a:p>
            <a:r>
              <a:rPr kumimoji="0" lang="en-US" smtClean="0"/>
              <a:t>http://www.projectanticipation.org</a:t>
            </a:r>
            <a:endParaRPr kumimoji="0" lang="en-US"/>
          </a:p>
        </p:txBody>
      </p:sp>
      <p:sp>
        <p:nvSpPr>
          <p:cNvPr id="7" name="Segnaposto numero diapositiva 6"/>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9" name="Segnaposto contenuto 8"/>
          <p:cNvSpPr>
            <a:spLocks noGrp="1"/>
          </p:cNvSpPr>
          <p:nvPr>
            <p:ph sz="quarter" idx="1"/>
          </p:nvPr>
        </p:nvSpPr>
        <p:spPr>
          <a:xfrm>
            <a:off x="457200" y="1219200"/>
            <a:ext cx="4041648"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632198" y="1216152"/>
            <a:ext cx="4041648"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pPr eaLnBrk="1" latinLnBrk="0" hangingPunct="1"/>
            <a:fld id="{175BE71E-754A-4B74-B5AA-573A7A1C0022}" type="datetime1">
              <a:rPr lang="en-US" smtClean="0"/>
              <a:t>8/10/2014</a:t>
            </a:fld>
            <a:endParaRPr lang="en-US"/>
          </a:p>
        </p:txBody>
      </p:sp>
      <p:sp>
        <p:nvSpPr>
          <p:cNvPr id="8" name="Segnaposto piè di pagina 7"/>
          <p:cNvSpPr>
            <a:spLocks noGrp="1"/>
          </p:cNvSpPr>
          <p:nvPr>
            <p:ph type="ftr" sz="quarter" idx="11"/>
          </p:nvPr>
        </p:nvSpPr>
        <p:spPr/>
        <p:txBody>
          <a:bodyPr/>
          <a:lstStyle/>
          <a:p>
            <a:r>
              <a:rPr kumimoji="0" lang="en-US" smtClean="0"/>
              <a:t>http://www.projectanticipation.org</a:t>
            </a:r>
            <a:endParaRPr kumimoji="0" lang="en-US"/>
          </a:p>
        </p:txBody>
      </p:sp>
      <p:sp>
        <p:nvSpPr>
          <p:cNvPr id="9" name="Segnaposto numero diapositiva 8"/>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11" name="Segnaposto contenuto 10"/>
          <p:cNvSpPr>
            <a:spLocks noGrp="1"/>
          </p:cNvSpPr>
          <p:nvPr>
            <p:ph sz="quarter" idx="2"/>
          </p:nvPr>
        </p:nvSpPr>
        <p:spPr>
          <a:xfrm>
            <a:off x="457200" y="2133600"/>
            <a:ext cx="4038600" cy="4038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648200" y="2133600"/>
            <a:ext cx="4038600" cy="4038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pPr eaLnBrk="1" latinLnBrk="0" hangingPunct="1"/>
            <a:fld id="{00347AA5-6B55-4166-A135-87BEFF5BAE60}" type="datetime1">
              <a:rPr lang="en-US" smtClean="0"/>
              <a:t>8/10/2014</a:t>
            </a:fld>
            <a:endParaRPr lang="en-US"/>
          </a:p>
        </p:txBody>
      </p:sp>
      <p:sp>
        <p:nvSpPr>
          <p:cNvPr id="4" name="Segnaposto piè di pagina 3"/>
          <p:cNvSpPr>
            <a:spLocks noGrp="1"/>
          </p:cNvSpPr>
          <p:nvPr>
            <p:ph type="ftr" sz="quarter" idx="11"/>
          </p:nvPr>
        </p:nvSpPr>
        <p:spPr/>
        <p:txBody>
          <a:bodyPr/>
          <a:lstStyle/>
          <a:p>
            <a:r>
              <a:rPr kumimoji="0" lang="en-US" smtClean="0"/>
              <a:t>http://www.projectanticipation.org</a:t>
            </a:r>
            <a:endParaRPr kumimoji="0" lang="en-US"/>
          </a:p>
        </p:txBody>
      </p:sp>
      <p:sp>
        <p:nvSpPr>
          <p:cNvPr id="5" name="Segnaposto numero diapositiva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eaLnBrk="1" latinLnBrk="0" hangingPunct="1"/>
            <a:fld id="{B42D6DCD-6D22-4E93-8C67-FA028980DC74}" type="datetime1">
              <a:rPr lang="en-US" smtClean="0"/>
              <a:t>8/10/2014</a:t>
            </a:fld>
            <a:endParaRPr lang="en-US"/>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numero diapositiva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5" name="Connettore 1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pPr eaLnBrk="1" latinLnBrk="0" hangingPunct="1"/>
            <a:fld id="{8D8858EB-998A-4613-AE6C-385E75B102E6}" type="datetime1">
              <a:rPr lang="en-US" smtClean="0"/>
              <a:t>8/10/2014</a:t>
            </a:fld>
            <a:endParaRPr lang="en-US"/>
          </a:p>
        </p:txBody>
      </p:sp>
      <p:sp>
        <p:nvSpPr>
          <p:cNvPr id="6" name="Segnaposto piè di pagina 5"/>
          <p:cNvSpPr>
            <a:spLocks noGrp="1"/>
          </p:cNvSpPr>
          <p:nvPr>
            <p:ph type="ftr" sz="quarter" idx="11"/>
          </p:nvPr>
        </p:nvSpPr>
        <p:spPr/>
        <p:txBody>
          <a:bodyPr/>
          <a:lstStyle/>
          <a:p>
            <a:r>
              <a:rPr kumimoji="0" lang="en-US" smtClean="0"/>
              <a:t>http://www.projectanticipation.org</a:t>
            </a:r>
            <a:endParaRPr kumimoji="0" lang="en-US"/>
          </a:p>
        </p:txBody>
      </p:sp>
      <p:sp>
        <p:nvSpPr>
          <p:cNvPr id="7" name="Segnaposto numero diapositiva 6"/>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ttore 1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contenuto 11"/>
          <p:cNvSpPr>
            <a:spLocks noGrp="1"/>
          </p:cNvSpPr>
          <p:nvPr>
            <p:ph sz="quarter" idx="1"/>
          </p:nvPr>
        </p:nvSpPr>
        <p:spPr>
          <a:xfrm>
            <a:off x="304800" y="304800"/>
            <a:ext cx="57150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pPr eaLnBrk="1" latinLnBrk="0" hangingPunct="1"/>
            <a:fld id="{453CE14E-FA26-4E0E-9564-8F98CA4D7F2E}" type="datetime1">
              <a:rPr lang="en-US" smtClean="0"/>
              <a:t>8/10/2014</a:t>
            </a:fld>
            <a:endParaRPr lang="en-US"/>
          </a:p>
        </p:txBody>
      </p:sp>
      <p:sp>
        <p:nvSpPr>
          <p:cNvPr id="6" name="Segnaposto piè di pagina 5"/>
          <p:cNvSpPr>
            <a:spLocks noGrp="1"/>
          </p:cNvSpPr>
          <p:nvPr>
            <p:ph type="ftr" sz="quarter" idx="11"/>
          </p:nvPr>
        </p:nvSpPr>
        <p:spPr/>
        <p:txBody>
          <a:bodyPr/>
          <a:lstStyle/>
          <a:p>
            <a:r>
              <a:rPr kumimoji="0" lang="en-US" smtClean="0"/>
              <a:t>http://www.projectanticipation.org</a:t>
            </a:r>
            <a:endParaRPr kumimoji="0" lang="en-US"/>
          </a:p>
        </p:txBody>
      </p:sp>
      <p:sp>
        <p:nvSpPr>
          <p:cNvPr id="7" name="Segnaposto numero diapositiva 6"/>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152400"/>
            <a:ext cx="8229600" cy="990600"/>
          </a:xfrm>
          <a:prstGeom prst="rect">
            <a:avLst/>
          </a:prstGeom>
        </p:spPr>
        <p:txBody>
          <a:bodyPr vert="horz"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eaLnBrk="1" latinLnBrk="0" hangingPunct="1"/>
            <a:fld id="{44C044DA-8A3C-4848-87E6-AFA39B4D6059}" type="datetime1">
              <a:rPr lang="en-US" smtClean="0"/>
              <a:t>8/10/2014</a:t>
            </a:fld>
            <a:endParaRPr lang="en-US" sz="1400" dirty="0">
              <a:solidFill>
                <a:schemeClr val="tx2"/>
              </a:solidFill>
            </a:endParaRPr>
          </a:p>
        </p:txBody>
      </p:sp>
      <p:sp>
        <p:nvSpPr>
          <p:cNvPr id="3" name="Segnaposto piè di pagina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lgn="r" eaLnBrk="1" latinLnBrk="0" hangingPunct="1"/>
            <a:r>
              <a:rPr kumimoji="0" lang="en-US" sz="1400" smtClean="0">
                <a:solidFill>
                  <a:schemeClr val="tx2"/>
                </a:solidFill>
              </a:rPr>
              <a:t>http://www.projectanticipation.org</a:t>
            </a:r>
            <a:endParaRPr kumimoji="0" lang="en-US" sz="1400" dirty="0">
              <a:solidFill>
                <a:schemeClr val="tx2"/>
              </a:solidFill>
            </a:endParaRPr>
          </a:p>
        </p:txBody>
      </p:sp>
      <p:sp>
        <p:nvSpPr>
          <p:cNvPr id="23" name="Segnaposto numero diapositiva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Connettore 1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ttore 1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isosce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86408" y="3886200"/>
            <a:ext cx="6858000" cy="990600"/>
          </a:xfrm>
        </p:spPr>
        <p:txBody>
          <a:bodyPr/>
          <a:lstStyle/>
          <a:p>
            <a:r>
              <a:rPr lang="en-US" spc="-100" dirty="0" smtClean="0"/>
              <a:t>1.Understanding Systems</a:t>
            </a:r>
            <a:endParaRPr lang="en-US" spc="-100" dirty="0"/>
          </a:p>
        </p:txBody>
      </p:sp>
      <p:sp>
        <p:nvSpPr>
          <p:cNvPr id="3" name="Sottotitolo 2"/>
          <p:cNvSpPr>
            <a:spLocks noGrp="1"/>
          </p:cNvSpPr>
          <p:nvPr>
            <p:ph type="subTitle" idx="1"/>
          </p:nvPr>
        </p:nvSpPr>
        <p:spPr/>
        <p:txBody>
          <a:bodyPr/>
          <a:lstStyle/>
          <a:p>
            <a:r>
              <a:rPr lang="en-US" dirty="0" smtClean="0"/>
              <a:t>Roberto Poli</a:t>
            </a:r>
            <a:endParaRPr lang="en-US"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573016"/>
            <a:ext cx="3168352" cy="3168352"/>
          </a:xfrm>
          <a:prstGeom prst="rect">
            <a:avLst/>
          </a:prstGeom>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116632"/>
            <a:ext cx="6192688" cy="215174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a:t>
            </a:fld>
            <a:endParaRPr kumimoji="0" lang="en-US" dirty="0"/>
          </a:p>
        </p:txBody>
      </p:sp>
    </p:spTree>
    <p:extLst>
      <p:ext uri="{BB962C8B-B14F-4D97-AF65-F5344CB8AC3E}">
        <p14:creationId xmlns:p14="http://schemas.microsoft.com/office/powerpoint/2010/main" val="3860990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
            </a:r>
            <a:r>
              <a:rPr lang="it-IT" dirty="0" err="1"/>
              <a:t>most</a:t>
            </a:r>
            <a:r>
              <a:rPr lang="it-IT" dirty="0"/>
              <a:t>) Systems are self-</a:t>
            </a:r>
            <a:r>
              <a:rPr lang="it-IT" dirty="0" err="1"/>
              <a:t>referential</a:t>
            </a:r>
            <a:endParaRPr lang="it-IT" dirty="0"/>
          </a:p>
        </p:txBody>
      </p:sp>
      <p:sp>
        <p:nvSpPr>
          <p:cNvPr id="4" name="Segnaposto contenuto 3"/>
          <p:cNvSpPr>
            <a:spLocks noGrp="1"/>
          </p:cNvSpPr>
          <p:nvPr>
            <p:ph sz="quarter" idx="1"/>
          </p:nvPr>
        </p:nvSpPr>
        <p:spPr>
          <a:xfrm>
            <a:off x="457200" y="1196752"/>
            <a:ext cx="8229600" cy="4937760"/>
          </a:xfrm>
        </p:spPr>
        <p:txBody>
          <a:bodyPr/>
          <a:lstStyle/>
          <a:p>
            <a:r>
              <a:rPr lang="en-US" dirty="0" smtClean="0"/>
              <a:t>Two forms of constitution</a:t>
            </a:r>
            <a:endParaRPr lang="en-US" dirty="0"/>
          </a:p>
          <a:p>
            <a:pPr lvl="1"/>
            <a:r>
              <a:rPr lang="en-US" dirty="0">
                <a:sym typeface="Symbol"/>
              </a:rPr>
              <a:t> </a:t>
            </a:r>
            <a:r>
              <a:rPr lang="en-US" dirty="0" smtClean="0">
                <a:sym typeface="Symbol"/>
              </a:rPr>
              <a:t>from the parts to the whole: a system is a set of interacting elements (elements plus relations, that is structure)</a:t>
            </a:r>
            <a:endParaRPr lang="en-US" dirty="0"/>
          </a:p>
          <a:p>
            <a:pPr lvl="1"/>
            <a:r>
              <a:rPr lang="en-US" dirty="0">
                <a:sym typeface="Symbol"/>
              </a:rPr>
              <a:t> </a:t>
            </a:r>
            <a:r>
              <a:rPr lang="en-US" dirty="0" smtClean="0">
                <a:sym typeface="Symbol"/>
              </a:rPr>
              <a:t>from the whole to its elements: a system is an entity able to generate its parts (and their relations)</a:t>
            </a:r>
          </a:p>
          <a:p>
            <a:r>
              <a:rPr lang="en-US" dirty="0" smtClean="0"/>
              <a:t>In the former case a system </a:t>
            </a:r>
            <a:r>
              <a:rPr lang="en-US" u="sng" dirty="0" smtClean="0"/>
              <a:t>is</a:t>
            </a:r>
            <a:r>
              <a:rPr lang="en-US" dirty="0" smtClean="0"/>
              <a:t> a structure; in the latter case a system </a:t>
            </a:r>
            <a:r>
              <a:rPr lang="en-US" u="sng" dirty="0" smtClean="0"/>
              <a:t>generates</a:t>
            </a:r>
            <a:r>
              <a:rPr lang="en-US" dirty="0" smtClean="0"/>
              <a:t> (and modifies) its structures – which implies that the system is not limited to its structure. I shall call ‘function’ this extra component </a:t>
            </a:r>
            <a:endParaRPr lang="en-US" dirty="0"/>
          </a:p>
          <a:p>
            <a:endParaRPr lang="it-IT" dirty="0"/>
          </a:p>
        </p:txBody>
      </p:sp>
      <p:sp>
        <p:nvSpPr>
          <p:cNvPr id="5" name="Rettangolo arrotondato 4"/>
          <p:cNvSpPr/>
          <p:nvPr/>
        </p:nvSpPr>
        <p:spPr>
          <a:xfrm>
            <a:off x="899592" y="4869160"/>
            <a:ext cx="7416824"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800" dirty="0" smtClean="0"/>
              <a:t>A self-</a:t>
            </a:r>
            <a:r>
              <a:rPr lang="it-IT" sz="2800" dirty="0" err="1" smtClean="0"/>
              <a:t>referential</a:t>
            </a:r>
            <a:r>
              <a:rPr lang="it-IT" sz="2800" dirty="0" smtClean="0"/>
              <a:t> </a:t>
            </a:r>
            <a:r>
              <a:rPr lang="it-IT" sz="2800" dirty="0" err="1" smtClean="0"/>
              <a:t>system</a:t>
            </a:r>
            <a:r>
              <a:rPr lang="it-IT" sz="2800" dirty="0" smtClean="0"/>
              <a:t>:</a:t>
            </a:r>
          </a:p>
          <a:p>
            <a:pPr marL="457200" indent="-457200">
              <a:buFont typeface="Arial"/>
              <a:buChar char="•"/>
            </a:pPr>
            <a:r>
              <a:rPr lang="it-IT" sz="2800" dirty="0" err="1" smtClean="0"/>
              <a:t>is</a:t>
            </a:r>
            <a:r>
              <a:rPr lang="it-IT" sz="2800" dirty="0" smtClean="0"/>
              <a:t> a </a:t>
            </a:r>
            <a:r>
              <a:rPr lang="it-IT" sz="2800" dirty="0" err="1" smtClean="0"/>
              <a:t>system</a:t>
            </a:r>
            <a:r>
              <a:rPr lang="it-IT" sz="2800" dirty="0" smtClean="0"/>
              <a:t> </a:t>
            </a:r>
            <a:r>
              <a:rPr lang="it-IT" sz="2800" dirty="0" err="1" smtClean="0"/>
              <a:t>that</a:t>
            </a:r>
            <a:r>
              <a:rPr lang="it-IT" sz="2800" dirty="0" smtClean="0"/>
              <a:t> </a:t>
            </a:r>
            <a:r>
              <a:rPr lang="it-IT" sz="2800" dirty="0" err="1" smtClean="0"/>
              <a:t>produces</a:t>
            </a:r>
            <a:r>
              <a:rPr lang="it-IT" sz="2800" dirty="0" smtClean="0"/>
              <a:t> </a:t>
            </a:r>
            <a:r>
              <a:rPr lang="it-IT" sz="2800" dirty="0" err="1" smtClean="0"/>
              <a:t>its</a:t>
            </a:r>
            <a:r>
              <a:rPr lang="it-IT" sz="2800" dirty="0" smtClean="0"/>
              <a:t> </a:t>
            </a:r>
            <a:r>
              <a:rPr lang="it-IT" sz="2800" dirty="0" err="1" smtClean="0"/>
              <a:t>own</a:t>
            </a:r>
            <a:r>
              <a:rPr lang="it-IT" sz="2800" dirty="0" smtClean="0"/>
              <a:t> </a:t>
            </a:r>
            <a:r>
              <a:rPr lang="it-IT" sz="2800" dirty="0" err="1" smtClean="0"/>
              <a:t>parts</a:t>
            </a:r>
            <a:endParaRPr lang="it-IT" sz="2800" dirty="0" smtClean="0"/>
          </a:p>
          <a:p>
            <a:pPr marL="457200" indent="-457200">
              <a:buFont typeface="Arial"/>
              <a:buChar char="•"/>
            </a:pPr>
            <a:r>
              <a:rPr lang="it-IT" sz="2800" dirty="0" err="1" smtClean="0"/>
              <a:t>includes</a:t>
            </a:r>
            <a:r>
              <a:rPr lang="it-IT" sz="2800" dirty="0" smtClean="0"/>
              <a:t> </a:t>
            </a:r>
            <a:r>
              <a:rPr lang="it-IT" sz="2800" dirty="0" err="1" smtClean="0"/>
              <a:t>both</a:t>
            </a:r>
            <a:r>
              <a:rPr lang="it-IT" sz="2800" dirty="0" smtClean="0"/>
              <a:t> </a:t>
            </a:r>
            <a:r>
              <a:rPr lang="it-IT" sz="2800" dirty="0" err="1" smtClean="0"/>
              <a:t>structure</a:t>
            </a:r>
            <a:r>
              <a:rPr lang="it-IT" sz="2800" dirty="0" smtClean="0"/>
              <a:t> and </a:t>
            </a:r>
            <a:r>
              <a:rPr lang="it-IT" sz="2800" dirty="0" err="1" smtClean="0"/>
              <a:t>function</a:t>
            </a:r>
            <a:endParaRPr lang="it-IT" sz="2800" dirty="0"/>
          </a:p>
        </p:txBody>
      </p:sp>
      <p:sp>
        <p:nvSpPr>
          <p:cNvPr id="6" name="Slide Number Placeholder 5"/>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10</a:t>
            </a:fld>
            <a:endParaRPr kumimoji="0" lang="en-US" dirty="0"/>
          </a:p>
        </p:txBody>
      </p:sp>
    </p:spTree>
    <p:extLst>
      <p:ext uri="{BB962C8B-B14F-4D97-AF65-F5344CB8AC3E}">
        <p14:creationId xmlns:p14="http://schemas.microsoft.com/office/powerpoint/2010/main" val="814987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Two</a:t>
            </a:r>
            <a:r>
              <a:rPr lang="it-IT" dirty="0" smtClean="0"/>
              <a:t> </a:t>
            </a:r>
            <a:r>
              <a:rPr lang="it-IT" dirty="0" err="1" smtClean="0"/>
              <a:t>strategies</a:t>
            </a:r>
            <a:endParaRPr lang="it-IT" dirty="0"/>
          </a:p>
        </p:txBody>
      </p:sp>
      <p:sp>
        <p:nvSpPr>
          <p:cNvPr id="4" name="Segnaposto contenuto 3"/>
          <p:cNvSpPr>
            <a:spLocks noGrp="1"/>
          </p:cNvSpPr>
          <p:nvPr>
            <p:ph sz="quarter" idx="1"/>
          </p:nvPr>
        </p:nvSpPr>
        <p:spPr>
          <a:xfrm>
            <a:off x="457200" y="1219200"/>
            <a:ext cx="8229600" cy="5162128"/>
          </a:xfrm>
        </p:spPr>
        <p:txBody>
          <a:bodyPr>
            <a:normAutofit/>
          </a:bodyPr>
          <a:lstStyle/>
          <a:p>
            <a:r>
              <a:rPr lang="it-IT" dirty="0" smtClean="0"/>
              <a:t>How science </a:t>
            </a:r>
            <a:r>
              <a:rPr lang="it-IT" dirty="0" err="1" smtClean="0"/>
              <a:t>develops</a:t>
            </a:r>
            <a:r>
              <a:rPr lang="it-IT" dirty="0" smtClean="0"/>
              <a:t>? – The </a:t>
            </a:r>
            <a:r>
              <a:rPr lang="it-IT" dirty="0" err="1" smtClean="0"/>
              <a:t>primary</a:t>
            </a:r>
            <a:r>
              <a:rPr lang="it-IT" dirty="0" smtClean="0"/>
              <a:t> </a:t>
            </a:r>
            <a:r>
              <a:rPr lang="it-IT" dirty="0" err="1" smtClean="0"/>
              <a:t>strategy</a:t>
            </a:r>
            <a:r>
              <a:rPr lang="it-IT" dirty="0" smtClean="0"/>
              <a:t> </a:t>
            </a:r>
            <a:r>
              <a:rPr lang="it-IT" dirty="0" err="1" smtClean="0"/>
              <a:t>adopted</a:t>
            </a:r>
            <a:r>
              <a:rPr lang="it-IT" dirty="0" smtClean="0"/>
              <a:t> by science </a:t>
            </a:r>
            <a:r>
              <a:rPr lang="it-IT" dirty="0" err="1" smtClean="0"/>
              <a:t>proceeds</a:t>
            </a:r>
            <a:r>
              <a:rPr lang="it-IT" dirty="0" smtClean="0"/>
              <a:t> </a:t>
            </a:r>
            <a:r>
              <a:rPr lang="it-IT" dirty="0" err="1" smtClean="0"/>
              <a:t>through</a:t>
            </a:r>
            <a:r>
              <a:rPr lang="it-IT" dirty="0" smtClean="0"/>
              <a:t> </a:t>
            </a:r>
            <a:r>
              <a:rPr lang="it-IT" dirty="0" err="1" smtClean="0"/>
              <a:t>analysis</a:t>
            </a:r>
            <a:r>
              <a:rPr lang="it-IT" dirty="0" smtClean="0"/>
              <a:t>: take the </a:t>
            </a:r>
            <a:r>
              <a:rPr lang="it-IT" dirty="0" err="1" smtClean="0"/>
              <a:t>system</a:t>
            </a:r>
            <a:r>
              <a:rPr lang="it-IT" dirty="0" smtClean="0"/>
              <a:t> </a:t>
            </a:r>
            <a:r>
              <a:rPr lang="it-IT" dirty="0" err="1" smtClean="0"/>
              <a:t>you</a:t>
            </a:r>
            <a:r>
              <a:rPr lang="it-IT" dirty="0" smtClean="0"/>
              <a:t> </a:t>
            </a:r>
            <a:r>
              <a:rPr lang="it-IT" dirty="0" err="1" smtClean="0"/>
              <a:t>would</a:t>
            </a:r>
            <a:r>
              <a:rPr lang="it-IT" dirty="0" smtClean="0"/>
              <a:t> </a:t>
            </a:r>
            <a:r>
              <a:rPr lang="it-IT" dirty="0" err="1" smtClean="0"/>
              <a:t>like</a:t>
            </a:r>
            <a:r>
              <a:rPr lang="it-IT" dirty="0" smtClean="0"/>
              <a:t> to </a:t>
            </a:r>
            <a:r>
              <a:rPr lang="it-IT" dirty="0" err="1" smtClean="0"/>
              <a:t>understand</a:t>
            </a:r>
            <a:r>
              <a:rPr lang="it-IT" dirty="0" smtClean="0"/>
              <a:t> and divide (</a:t>
            </a:r>
            <a:r>
              <a:rPr lang="it-IT" dirty="0" err="1" smtClean="0"/>
              <a:t>fragment</a:t>
            </a:r>
            <a:r>
              <a:rPr lang="it-IT" dirty="0" smtClean="0"/>
              <a:t>) </a:t>
            </a:r>
            <a:r>
              <a:rPr lang="it-IT" dirty="0" err="1" smtClean="0"/>
              <a:t>it</a:t>
            </a:r>
            <a:r>
              <a:rPr lang="it-IT" dirty="0" smtClean="0"/>
              <a:t> </a:t>
            </a:r>
            <a:r>
              <a:rPr lang="it-IT" dirty="0" err="1" smtClean="0"/>
              <a:t>into</a:t>
            </a:r>
            <a:r>
              <a:rPr lang="it-IT" dirty="0" smtClean="0"/>
              <a:t> </a:t>
            </a:r>
            <a:r>
              <a:rPr lang="it-IT" dirty="0" err="1" smtClean="0"/>
              <a:t>pieces</a:t>
            </a:r>
            <a:endParaRPr lang="it-IT" dirty="0" smtClean="0"/>
          </a:p>
          <a:p>
            <a:r>
              <a:rPr lang="it-IT" dirty="0" smtClean="0"/>
              <a:t>The </a:t>
            </a:r>
            <a:r>
              <a:rPr lang="it-IT" dirty="0" err="1" smtClean="0"/>
              <a:t>underlying</a:t>
            </a:r>
            <a:r>
              <a:rPr lang="it-IT" dirty="0" smtClean="0"/>
              <a:t> </a:t>
            </a:r>
            <a:r>
              <a:rPr lang="it-IT" dirty="0" err="1" smtClean="0"/>
              <a:t>ideas</a:t>
            </a:r>
            <a:r>
              <a:rPr lang="it-IT" dirty="0" smtClean="0"/>
              <a:t> are </a:t>
            </a:r>
            <a:r>
              <a:rPr lang="it-IT" dirty="0" err="1" smtClean="0"/>
              <a:t>that</a:t>
            </a:r>
            <a:endParaRPr lang="it-IT" dirty="0" smtClean="0"/>
          </a:p>
          <a:p>
            <a:pPr lvl="1"/>
            <a:r>
              <a:rPr lang="it-IT" dirty="0" err="1" smtClean="0"/>
              <a:t>Pieces</a:t>
            </a:r>
            <a:r>
              <a:rPr lang="it-IT" dirty="0" smtClean="0"/>
              <a:t> are </a:t>
            </a:r>
            <a:r>
              <a:rPr lang="it-IT" dirty="0" err="1" smtClean="0"/>
              <a:t>simpler</a:t>
            </a:r>
            <a:r>
              <a:rPr lang="it-IT" dirty="0" smtClean="0"/>
              <a:t> </a:t>
            </a:r>
            <a:r>
              <a:rPr lang="it-IT" dirty="0" err="1" smtClean="0"/>
              <a:t>than</a:t>
            </a:r>
            <a:r>
              <a:rPr lang="it-IT" dirty="0" smtClean="0"/>
              <a:t> the </a:t>
            </a:r>
            <a:r>
              <a:rPr lang="it-IT" dirty="0" err="1" smtClean="0"/>
              <a:t>original</a:t>
            </a:r>
            <a:r>
              <a:rPr lang="it-IT" dirty="0" smtClean="0"/>
              <a:t> </a:t>
            </a:r>
            <a:r>
              <a:rPr lang="it-IT" dirty="0" err="1" smtClean="0"/>
              <a:t>system</a:t>
            </a:r>
            <a:r>
              <a:rPr lang="it-IT" dirty="0" smtClean="0"/>
              <a:t>. </a:t>
            </a:r>
            <a:r>
              <a:rPr lang="it-IT" dirty="0" err="1" smtClean="0"/>
              <a:t>If</a:t>
            </a:r>
            <a:r>
              <a:rPr lang="it-IT" dirty="0" smtClean="0"/>
              <a:t> a </a:t>
            </a:r>
            <a:r>
              <a:rPr lang="it-IT" dirty="0" err="1" smtClean="0"/>
              <a:t>piece</a:t>
            </a:r>
            <a:r>
              <a:rPr lang="it-IT" dirty="0" smtClean="0"/>
              <a:t> </a:t>
            </a:r>
            <a:r>
              <a:rPr lang="it-IT" dirty="0" err="1" smtClean="0"/>
              <a:t>is</a:t>
            </a:r>
            <a:r>
              <a:rPr lang="it-IT" dirty="0" smtClean="0"/>
              <a:t> </a:t>
            </a:r>
            <a:r>
              <a:rPr lang="it-IT" dirty="0" err="1" smtClean="0"/>
              <a:t>still</a:t>
            </a:r>
            <a:r>
              <a:rPr lang="it-IT" dirty="0" smtClean="0"/>
              <a:t> to </a:t>
            </a:r>
            <a:r>
              <a:rPr lang="it-IT" dirty="0" err="1" smtClean="0"/>
              <a:t>complicated</a:t>
            </a:r>
            <a:r>
              <a:rPr lang="it-IT" dirty="0" smtClean="0"/>
              <a:t> to </a:t>
            </a:r>
            <a:r>
              <a:rPr lang="it-IT" dirty="0" err="1" smtClean="0"/>
              <a:t>understand</a:t>
            </a:r>
            <a:r>
              <a:rPr lang="it-IT" dirty="0" smtClean="0"/>
              <a:t>, </a:t>
            </a:r>
            <a:r>
              <a:rPr lang="it-IT" dirty="0" err="1" smtClean="0"/>
              <a:t>one</a:t>
            </a:r>
            <a:r>
              <a:rPr lang="it-IT" dirty="0" smtClean="0"/>
              <a:t> can divide </a:t>
            </a:r>
            <a:r>
              <a:rPr lang="it-IT" dirty="0" err="1" smtClean="0"/>
              <a:t>it</a:t>
            </a:r>
            <a:r>
              <a:rPr lang="it-IT" dirty="0" smtClean="0"/>
              <a:t> </a:t>
            </a:r>
            <a:r>
              <a:rPr lang="it-IT" dirty="0" err="1" smtClean="0"/>
              <a:t>again</a:t>
            </a:r>
            <a:r>
              <a:rPr lang="it-IT" dirty="0" smtClean="0"/>
              <a:t> </a:t>
            </a:r>
            <a:r>
              <a:rPr lang="it-IT" dirty="0" err="1" smtClean="0"/>
              <a:t>into</a:t>
            </a:r>
            <a:r>
              <a:rPr lang="it-IT" dirty="0" smtClean="0"/>
              <a:t> </a:t>
            </a:r>
            <a:r>
              <a:rPr lang="it-IT" dirty="0" err="1" smtClean="0"/>
              <a:t>subpieces</a:t>
            </a:r>
            <a:r>
              <a:rPr lang="it-IT" dirty="0" smtClean="0"/>
              <a:t> </a:t>
            </a:r>
            <a:r>
              <a:rPr lang="it-IT" dirty="0" err="1" smtClean="0"/>
              <a:t>until</a:t>
            </a:r>
            <a:r>
              <a:rPr lang="it-IT" dirty="0" smtClean="0"/>
              <a:t> </a:t>
            </a:r>
            <a:r>
              <a:rPr lang="it-IT" dirty="0" err="1" smtClean="0"/>
              <a:t>one</a:t>
            </a:r>
            <a:r>
              <a:rPr lang="it-IT" dirty="0" smtClean="0"/>
              <a:t> </a:t>
            </a:r>
            <a:r>
              <a:rPr lang="it-IT" dirty="0" err="1" smtClean="0"/>
              <a:t>arrives</a:t>
            </a:r>
            <a:r>
              <a:rPr lang="it-IT" dirty="0" smtClean="0"/>
              <a:t> </a:t>
            </a:r>
            <a:r>
              <a:rPr lang="it-IT" dirty="0" err="1" smtClean="0"/>
              <a:t>at</a:t>
            </a:r>
            <a:r>
              <a:rPr lang="it-IT" dirty="0" smtClean="0"/>
              <a:t> a </a:t>
            </a:r>
            <a:r>
              <a:rPr lang="it-IT" dirty="0" err="1" smtClean="0"/>
              <a:t>simple</a:t>
            </a:r>
            <a:r>
              <a:rPr lang="it-IT" dirty="0" smtClean="0"/>
              <a:t> </a:t>
            </a:r>
            <a:r>
              <a:rPr lang="it-IT" dirty="0" err="1" smtClean="0"/>
              <a:t>enough</a:t>
            </a:r>
            <a:r>
              <a:rPr lang="it-IT" dirty="0" smtClean="0"/>
              <a:t> </a:t>
            </a:r>
            <a:r>
              <a:rPr lang="it-IT" dirty="0" err="1" smtClean="0"/>
              <a:t>element</a:t>
            </a:r>
            <a:r>
              <a:rPr lang="it-IT" dirty="0" smtClean="0"/>
              <a:t> </a:t>
            </a:r>
            <a:r>
              <a:rPr lang="it-IT" dirty="0" err="1" smtClean="0"/>
              <a:t>she</a:t>
            </a:r>
            <a:r>
              <a:rPr lang="it-IT" dirty="0" smtClean="0"/>
              <a:t> can </a:t>
            </a:r>
            <a:r>
              <a:rPr lang="it-IT" dirty="0" err="1" smtClean="0"/>
              <a:t>understand</a:t>
            </a:r>
            <a:endParaRPr lang="it-IT" dirty="0" smtClean="0"/>
          </a:p>
          <a:p>
            <a:pPr lvl="1"/>
            <a:r>
              <a:rPr lang="it-IT" dirty="0" err="1" smtClean="0"/>
              <a:t>One</a:t>
            </a:r>
            <a:r>
              <a:rPr lang="it-IT" dirty="0" smtClean="0"/>
              <a:t> can </a:t>
            </a:r>
            <a:r>
              <a:rPr lang="it-IT" dirty="0" err="1" smtClean="0"/>
              <a:t>always</a:t>
            </a:r>
            <a:r>
              <a:rPr lang="it-IT" dirty="0" smtClean="0"/>
              <a:t> </a:t>
            </a:r>
            <a:r>
              <a:rPr lang="it-IT" dirty="0" err="1" smtClean="0"/>
              <a:t>get</a:t>
            </a:r>
            <a:r>
              <a:rPr lang="it-IT" dirty="0" smtClean="0"/>
              <a:t> the </a:t>
            </a:r>
            <a:r>
              <a:rPr lang="it-IT" dirty="0" err="1" smtClean="0"/>
              <a:t>original</a:t>
            </a:r>
            <a:r>
              <a:rPr lang="it-IT" dirty="0" smtClean="0"/>
              <a:t> </a:t>
            </a:r>
            <a:r>
              <a:rPr lang="it-IT" dirty="0" err="1" smtClean="0"/>
              <a:t>system</a:t>
            </a:r>
            <a:r>
              <a:rPr lang="it-IT" dirty="0" smtClean="0"/>
              <a:t> by </a:t>
            </a:r>
            <a:r>
              <a:rPr lang="it-IT" dirty="0" err="1" smtClean="0"/>
              <a:t>recomposing</a:t>
            </a:r>
            <a:r>
              <a:rPr lang="it-IT" dirty="0" smtClean="0"/>
              <a:t> the </a:t>
            </a:r>
            <a:r>
              <a:rPr lang="it-IT" dirty="0" err="1" smtClean="0"/>
              <a:t>pieces</a:t>
            </a:r>
            <a:r>
              <a:rPr lang="it-IT" dirty="0" smtClean="0"/>
              <a:t> and sub-sub-</a:t>
            </a:r>
            <a:r>
              <a:rPr lang="it-IT" dirty="0" err="1" smtClean="0"/>
              <a:t>pieces</a:t>
            </a:r>
            <a:r>
              <a:rPr lang="it-IT" dirty="0" smtClean="0"/>
              <a:t> </a:t>
            </a:r>
            <a:r>
              <a:rPr lang="it-IT" dirty="0" err="1" smtClean="0"/>
              <a:t>together</a:t>
            </a:r>
            <a:endParaRPr lang="it-IT" dirty="0" smtClean="0"/>
          </a:p>
          <a:p>
            <a:pPr lvl="1"/>
            <a:r>
              <a:rPr lang="it-IT" dirty="0" smtClean="0"/>
              <a:t>i.e. 	</a:t>
            </a:r>
            <a:r>
              <a:rPr lang="it-IT" dirty="0" err="1" smtClean="0">
                <a:latin typeface="Arial"/>
                <a:cs typeface="Arial"/>
              </a:rPr>
              <a:t>σ</a:t>
            </a:r>
            <a:r>
              <a:rPr lang="it-IT" dirty="0" smtClean="0">
                <a:latin typeface="Arial"/>
                <a:cs typeface="Arial"/>
              </a:rPr>
              <a:t>α</a:t>
            </a:r>
            <a:r>
              <a:rPr lang="it-IT" dirty="0" smtClean="0"/>
              <a:t>(</a:t>
            </a:r>
            <a:r>
              <a:rPr lang="it-IT" dirty="0" err="1" smtClean="0"/>
              <a:t>S</a:t>
            </a:r>
            <a:r>
              <a:rPr lang="it-IT" dirty="0" smtClean="0"/>
              <a:t>) = </a:t>
            </a:r>
            <a:r>
              <a:rPr lang="it-IT" dirty="0" err="1" smtClean="0"/>
              <a:t>S</a:t>
            </a:r>
            <a:r>
              <a:rPr lang="it-IT" dirty="0" smtClean="0"/>
              <a:t> – the </a:t>
            </a:r>
            <a:r>
              <a:rPr lang="it-IT" dirty="0" err="1" smtClean="0"/>
              <a:t>sinthesis</a:t>
            </a:r>
            <a:r>
              <a:rPr lang="it-IT" dirty="0" smtClean="0"/>
              <a:t> of the </a:t>
            </a:r>
            <a:r>
              <a:rPr lang="it-IT" dirty="0" err="1" smtClean="0"/>
              <a:t>products</a:t>
            </a:r>
            <a:r>
              <a:rPr lang="it-IT" dirty="0" smtClean="0"/>
              <a:t> </a:t>
            </a:r>
            <a:r>
              <a:rPr lang="it-IT" dirty="0" err="1" smtClean="0"/>
              <a:t>obtained</a:t>
            </a:r>
            <a:r>
              <a:rPr lang="it-IT" dirty="0" smtClean="0"/>
              <a:t> 		by the </a:t>
            </a:r>
            <a:r>
              <a:rPr lang="it-IT" dirty="0" err="1" smtClean="0"/>
              <a:t>analysis</a:t>
            </a:r>
            <a:r>
              <a:rPr lang="it-IT" dirty="0" smtClean="0"/>
              <a:t> of a </a:t>
            </a:r>
            <a:r>
              <a:rPr lang="it-IT" dirty="0" err="1" smtClean="0"/>
              <a:t>system</a:t>
            </a:r>
            <a:r>
              <a:rPr lang="it-IT" dirty="0" smtClean="0"/>
              <a:t> </a:t>
            </a:r>
            <a:r>
              <a:rPr lang="it-IT" dirty="0" err="1" smtClean="0"/>
              <a:t>S</a:t>
            </a:r>
            <a:r>
              <a:rPr lang="it-IT" dirty="0" smtClean="0"/>
              <a:t> </a:t>
            </a:r>
            <a:r>
              <a:rPr lang="it-IT" dirty="0" err="1" smtClean="0"/>
              <a:t>gives</a:t>
            </a:r>
            <a:r>
              <a:rPr lang="it-IT" dirty="0" smtClean="0"/>
              <a:t> back </a:t>
            </a:r>
            <a:r>
              <a:rPr lang="it-IT" dirty="0" err="1" smtClean="0"/>
              <a:t>S</a:t>
            </a:r>
            <a:r>
              <a:rPr lang="it-IT" dirty="0" smtClean="0"/>
              <a:t> </a:t>
            </a:r>
            <a:r>
              <a:rPr lang="it-IT" dirty="0" err="1" smtClean="0"/>
              <a:t>again</a:t>
            </a:r>
            <a:endParaRPr lang="it-IT" dirty="0" smtClean="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11</a:t>
            </a:fld>
            <a:endParaRPr kumimoji="0" lang="en-US" dirty="0"/>
          </a:p>
        </p:txBody>
      </p:sp>
    </p:spTree>
    <p:extLst>
      <p:ext uri="{BB962C8B-B14F-4D97-AF65-F5344CB8AC3E}">
        <p14:creationId xmlns:p14="http://schemas.microsoft.com/office/powerpoint/2010/main" val="866557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Two</a:t>
            </a:r>
            <a:r>
              <a:rPr lang="it-IT" dirty="0" smtClean="0"/>
              <a:t> </a:t>
            </a:r>
            <a:r>
              <a:rPr lang="it-IT" dirty="0" err="1" smtClean="0"/>
              <a:t>Strategies</a:t>
            </a:r>
            <a:endParaRPr lang="it-IT" dirty="0"/>
          </a:p>
        </p:txBody>
      </p:sp>
      <p:sp>
        <p:nvSpPr>
          <p:cNvPr id="4" name="Segnaposto contenuto 3"/>
          <p:cNvSpPr>
            <a:spLocks noGrp="1"/>
          </p:cNvSpPr>
          <p:nvPr>
            <p:ph sz="quarter" idx="1"/>
          </p:nvPr>
        </p:nvSpPr>
        <p:spPr/>
        <p:txBody>
          <a:bodyPr/>
          <a:lstStyle/>
          <a:p>
            <a:r>
              <a:rPr lang="it-IT" dirty="0" err="1"/>
              <a:t>However</a:t>
            </a:r>
            <a:r>
              <a:rPr lang="it-IT" dirty="0"/>
              <a:t>, </a:t>
            </a:r>
            <a:r>
              <a:rPr lang="it-IT" dirty="0" err="1"/>
              <a:t>we</a:t>
            </a:r>
            <a:r>
              <a:rPr lang="it-IT" dirty="0"/>
              <a:t> </a:t>
            </a:r>
            <a:r>
              <a:rPr lang="it-IT" dirty="0" err="1"/>
              <a:t>all</a:t>
            </a:r>
            <a:r>
              <a:rPr lang="it-IT" dirty="0"/>
              <a:t> </a:t>
            </a:r>
            <a:r>
              <a:rPr lang="it-IT" dirty="0" err="1"/>
              <a:t>know</a:t>
            </a:r>
            <a:r>
              <a:rPr lang="it-IT" dirty="0"/>
              <a:t> </a:t>
            </a:r>
            <a:r>
              <a:rPr lang="it-IT" dirty="0" err="1"/>
              <a:t>that</a:t>
            </a:r>
            <a:r>
              <a:rPr lang="it-IT" dirty="0"/>
              <a:t> the </a:t>
            </a:r>
            <a:r>
              <a:rPr lang="it-IT" dirty="0" err="1"/>
              <a:t>duality</a:t>
            </a:r>
            <a:r>
              <a:rPr lang="it-IT" dirty="0"/>
              <a:t> </a:t>
            </a:r>
            <a:r>
              <a:rPr lang="it-IT" dirty="0" err="1"/>
              <a:t>between</a:t>
            </a:r>
            <a:r>
              <a:rPr lang="it-IT" dirty="0"/>
              <a:t> </a:t>
            </a:r>
            <a:r>
              <a:rPr lang="it-IT" dirty="0" err="1"/>
              <a:t>analysis</a:t>
            </a:r>
            <a:r>
              <a:rPr lang="it-IT" dirty="0"/>
              <a:t> and </a:t>
            </a:r>
            <a:r>
              <a:rPr lang="it-IT" dirty="0" err="1"/>
              <a:t>synthesis</a:t>
            </a:r>
            <a:r>
              <a:rPr lang="it-IT" dirty="0"/>
              <a:t> </a:t>
            </a:r>
            <a:r>
              <a:rPr lang="it-IT" dirty="0" err="1"/>
              <a:t>may</a:t>
            </a:r>
            <a:r>
              <a:rPr lang="it-IT" dirty="0"/>
              <a:t> </a:t>
            </a:r>
            <a:r>
              <a:rPr lang="it-IT" dirty="0" err="1"/>
              <a:t>fail</a:t>
            </a:r>
            <a:r>
              <a:rPr lang="it-IT" dirty="0"/>
              <a:t> – </a:t>
            </a:r>
            <a:r>
              <a:rPr lang="it-IT" dirty="0" err="1"/>
              <a:t>if</a:t>
            </a:r>
            <a:r>
              <a:rPr lang="it-IT" dirty="0"/>
              <a:t> </a:t>
            </a:r>
            <a:r>
              <a:rPr lang="it-IT" dirty="0" err="1"/>
              <a:t>you</a:t>
            </a:r>
            <a:r>
              <a:rPr lang="it-IT" dirty="0"/>
              <a:t> take the </a:t>
            </a:r>
            <a:r>
              <a:rPr lang="it-IT" dirty="0" err="1"/>
              <a:t>cat</a:t>
            </a:r>
            <a:r>
              <a:rPr lang="it-IT" dirty="0"/>
              <a:t> of </a:t>
            </a:r>
            <a:r>
              <a:rPr lang="it-IT" dirty="0" err="1"/>
              <a:t>my</a:t>
            </a:r>
            <a:r>
              <a:rPr lang="it-IT" dirty="0"/>
              <a:t> </a:t>
            </a:r>
            <a:r>
              <a:rPr lang="it-IT" dirty="0" err="1"/>
              <a:t>previous</a:t>
            </a:r>
            <a:r>
              <a:rPr lang="it-IT" dirty="0"/>
              <a:t> </a:t>
            </a:r>
            <a:r>
              <a:rPr lang="it-IT" dirty="0" err="1"/>
              <a:t>exemplification</a:t>
            </a:r>
            <a:r>
              <a:rPr lang="it-IT" dirty="0"/>
              <a:t>, </a:t>
            </a:r>
            <a:r>
              <a:rPr lang="it-IT" dirty="0" err="1"/>
              <a:t>fragment</a:t>
            </a:r>
            <a:r>
              <a:rPr lang="it-IT" dirty="0"/>
              <a:t> </a:t>
            </a:r>
            <a:r>
              <a:rPr lang="it-IT" dirty="0" err="1"/>
              <a:t>it</a:t>
            </a:r>
            <a:r>
              <a:rPr lang="it-IT" dirty="0"/>
              <a:t> </a:t>
            </a:r>
            <a:r>
              <a:rPr lang="it-IT" dirty="0" err="1"/>
              <a:t>into</a:t>
            </a:r>
            <a:r>
              <a:rPr lang="it-IT" dirty="0"/>
              <a:t> </a:t>
            </a:r>
            <a:r>
              <a:rPr lang="it-IT" dirty="0" err="1"/>
              <a:t>pieces</a:t>
            </a:r>
            <a:r>
              <a:rPr lang="it-IT" dirty="0"/>
              <a:t> and </a:t>
            </a:r>
            <a:r>
              <a:rPr lang="it-IT" dirty="0" err="1"/>
              <a:t>then</a:t>
            </a:r>
            <a:r>
              <a:rPr lang="it-IT" dirty="0"/>
              <a:t> put </a:t>
            </a:r>
            <a:r>
              <a:rPr lang="it-IT" dirty="0" err="1"/>
              <a:t>them</a:t>
            </a:r>
            <a:r>
              <a:rPr lang="it-IT" dirty="0"/>
              <a:t> </a:t>
            </a:r>
            <a:r>
              <a:rPr lang="it-IT" dirty="0" err="1"/>
              <a:t>together</a:t>
            </a:r>
            <a:r>
              <a:rPr lang="it-IT" dirty="0"/>
              <a:t> the </a:t>
            </a:r>
            <a:r>
              <a:rPr lang="it-IT" dirty="0" err="1"/>
              <a:t>original</a:t>
            </a:r>
            <a:r>
              <a:rPr lang="it-IT" dirty="0"/>
              <a:t> </a:t>
            </a:r>
            <a:r>
              <a:rPr lang="it-IT" dirty="0" err="1"/>
              <a:t>cat</a:t>
            </a:r>
            <a:r>
              <a:rPr lang="it-IT" dirty="0"/>
              <a:t> </a:t>
            </a:r>
            <a:r>
              <a:rPr lang="it-IT" dirty="0" err="1"/>
              <a:t>will</a:t>
            </a:r>
            <a:r>
              <a:rPr lang="it-IT" dirty="0"/>
              <a:t> </a:t>
            </a:r>
            <a:r>
              <a:rPr lang="it-IT" dirty="0" err="1"/>
              <a:t>not</a:t>
            </a:r>
            <a:r>
              <a:rPr lang="it-IT" dirty="0"/>
              <a:t> come back </a:t>
            </a:r>
            <a:r>
              <a:rPr lang="it-IT" dirty="0" err="1"/>
              <a:t>again</a:t>
            </a:r>
            <a:endParaRPr lang="it-IT" dirty="0"/>
          </a:p>
          <a:p>
            <a:r>
              <a:rPr lang="it-IT" dirty="0" err="1"/>
              <a:t>Something</a:t>
            </a:r>
            <a:r>
              <a:rPr lang="it-IT" dirty="0"/>
              <a:t> </a:t>
            </a:r>
            <a:r>
              <a:rPr lang="it-IT" dirty="0" err="1"/>
              <a:t>is</a:t>
            </a:r>
            <a:r>
              <a:rPr lang="it-IT" dirty="0"/>
              <a:t> </a:t>
            </a:r>
            <a:r>
              <a:rPr lang="it-IT" dirty="0" err="1"/>
              <a:t>missing</a:t>
            </a:r>
            <a:r>
              <a:rPr lang="it-IT" dirty="0"/>
              <a:t> from </a:t>
            </a:r>
            <a:r>
              <a:rPr lang="it-IT" dirty="0" err="1"/>
              <a:t>this</a:t>
            </a:r>
            <a:r>
              <a:rPr lang="it-IT" dirty="0"/>
              <a:t> </a:t>
            </a:r>
            <a:r>
              <a:rPr lang="it-IT" dirty="0" err="1"/>
              <a:t>picture</a:t>
            </a:r>
            <a:endParaRPr lang="it-IT" dirty="0"/>
          </a:p>
          <a:p>
            <a:pPr lvl="1"/>
            <a:r>
              <a:rPr lang="it-IT" dirty="0"/>
              <a:t>The procedure </a:t>
            </a:r>
            <a:r>
              <a:rPr lang="it-IT" dirty="0" err="1"/>
              <a:t>above</a:t>
            </a:r>
            <a:r>
              <a:rPr lang="it-IT" dirty="0"/>
              <a:t> </a:t>
            </a:r>
            <a:r>
              <a:rPr lang="it-IT" dirty="0" err="1"/>
              <a:t>presented</a:t>
            </a:r>
            <a:r>
              <a:rPr lang="it-IT" dirty="0"/>
              <a:t> </a:t>
            </a:r>
            <a:r>
              <a:rPr lang="it-IT" dirty="0" err="1"/>
              <a:t>considers</a:t>
            </a:r>
            <a:r>
              <a:rPr lang="it-IT" dirty="0"/>
              <a:t> </a:t>
            </a:r>
            <a:r>
              <a:rPr lang="it-IT" dirty="0" err="1"/>
              <a:t>only</a:t>
            </a:r>
            <a:r>
              <a:rPr lang="it-IT" dirty="0"/>
              <a:t> </a:t>
            </a:r>
            <a:r>
              <a:rPr lang="it-IT" dirty="0" err="1"/>
              <a:t>structures</a:t>
            </a:r>
            <a:r>
              <a:rPr lang="it-IT" dirty="0"/>
              <a:t>, </a:t>
            </a:r>
            <a:r>
              <a:rPr lang="it-IT" dirty="0" err="1"/>
              <a:t>functions</a:t>
            </a:r>
            <a:r>
              <a:rPr lang="it-IT" dirty="0"/>
              <a:t> are </a:t>
            </a:r>
            <a:r>
              <a:rPr lang="it-IT" dirty="0" err="1"/>
              <a:t>missing</a:t>
            </a:r>
            <a:endParaRPr lang="it-IT" dirty="0"/>
          </a:p>
          <a:p>
            <a:pPr lvl="1"/>
            <a:r>
              <a:rPr lang="it-IT" dirty="0"/>
              <a:t>(</a:t>
            </a:r>
            <a:r>
              <a:rPr lang="it-IT" dirty="0" err="1"/>
              <a:t>We</a:t>
            </a:r>
            <a:r>
              <a:rPr lang="it-IT" dirty="0"/>
              <a:t> </a:t>
            </a:r>
            <a:r>
              <a:rPr lang="it-IT" dirty="0" err="1"/>
              <a:t>need</a:t>
            </a:r>
            <a:r>
              <a:rPr lang="it-IT" dirty="0"/>
              <a:t> a </a:t>
            </a:r>
            <a:r>
              <a:rPr lang="it-IT" dirty="0" err="1"/>
              <a:t>framework</a:t>
            </a:r>
            <a:r>
              <a:rPr lang="it-IT" dirty="0"/>
              <a:t> in </a:t>
            </a:r>
            <a:r>
              <a:rPr lang="it-IT" dirty="0" err="1"/>
              <a:t>which</a:t>
            </a:r>
            <a:r>
              <a:rPr lang="it-IT" dirty="0"/>
              <a:t> </a:t>
            </a:r>
            <a:r>
              <a:rPr lang="it-IT" dirty="0" err="1"/>
              <a:t>analysis</a:t>
            </a:r>
            <a:r>
              <a:rPr lang="it-IT" dirty="0"/>
              <a:t> and </a:t>
            </a:r>
            <a:r>
              <a:rPr lang="it-IT" dirty="0" err="1"/>
              <a:t>synthesis</a:t>
            </a:r>
            <a:r>
              <a:rPr lang="it-IT" dirty="0"/>
              <a:t> are </a:t>
            </a:r>
            <a:r>
              <a:rPr lang="it-IT" dirty="0" err="1"/>
              <a:t>not</a:t>
            </a:r>
            <a:r>
              <a:rPr lang="it-IT" dirty="0"/>
              <a:t> </a:t>
            </a:r>
            <a:r>
              <a:rPr lang="it-IT" dirty="0" err="1"/>
              <a:t>dual</a:t>
            </a:r>
            <a:r>
              <a:rPr lang="it-IT" dirty="0"/>
              <a:t> </a:t>
            </a:r>
            <a:r>
              <a:rPr lang="it-IT" dirty="0" err="1"/>
              <a:t>operators</a:t>
            </a:r>
            <a:r>
              <a:rPr lang="it-IT" dirty="0"/>
              <a:t>. Note </a:t>
            </a:r>
            <a:r>
              <a:rPr lang="it-IT" dirty="0" err="1"/>
              <a:t>that</a:t>
            </a:r>
            <a:r>
              <a:rPr lang="it-IT" dirty="0"/>
              <a:t> the </a:t>
            </a:r>
            <a:r>
              <a:rPr lang="it-IT" dirty="0" err="1"/>
              <a:t>duality</a:t>
            </a:r>
            <a:r>
              <a:rPr lang="it-IT" dirty="0"/>
              <a:t> </a:t>
            </a:r>
            <a:r>
              <a:rPr lang="it-IT" dirty="0" err="1"/>
              <a:t>between</a:t>
            </a:r>
            <a:r>
              <a:rPr lang="it-IT" dirty="0"/>
              <a:t> </a:t>
            </a:r>
            <a:r>
              <a:rPr lang="it-IT" dirty="0" err="1"/>
              <a:t>analysis</a:t>
            </a:r>
            <a:r>
              <a:rPr lang="it-IT" dirty="0"/>
              <a:t> and </a:t>
            </a:r>
            <a:r>
              <a:rPr lang="it-IT" dirty="0" err="1"/>
              <a:t>synthesis</a:t>
            </a:r>
            <a:r>
              <a:rPr lang="it-IT" dirty="0"/>
              <a:t> </a:t>
            </a:r>
            <a:r>
              <a:rPr lang="it-IT" dirty="0" err="1"/>
              <a:t>is</a:t>
            </a:r>
            <a:r>
              <a:rPr lang="it-IT" dirty="0"/>
              <a:t> a </a:t>
            </a:r>
            <a:r>
              <a:rPr lang="it-IT" dirty="0" err="1"/>
              <a:t>constraint</a:t>
            </a:r>
            <a:r>
              <a:rPr lang="it-IT" dirty="0"/>
              <a:t>. By </a:t>
            </a:r>
            <a:r>
              <a:rPr lang="it-IT" dirty="0" err="1"/>
              <a:t>getting</a:t>
            </a:r>
            <a:r>
              <a:rPr lang="it-IT" dirty="0"/>
              <a:t> </a:t>
            </a:r>
            <a:r>
              <a:rPr lang="it-IT" dirty="0" err="1"/>
              <a:t>rid</a:t>
            </a:r>
            <a:r>
              <a:rPr lang="it-IT" dirty="0"/>
              <a:t> of </a:t>
            </a:r>
            <a:r>
              <a:rPr lang="it-IT" dirty="0" err="1"/>
              <a:t>it</a:t>
            </a:r>
            <a:r>
              <a:rPr lang="it-IT" dirty="0"/>
              <a:t>, </a:t>
            </a:r>
            <a:r>
              <a:rPr lang="it-IT" dirty="0" err="1"/>
              <a:t>one</a:t>
            </a:r>
            <a:r>
              <a:rPr lang="it-IT" dirty="0"/>
              <a:t> </a:t>
            </a:r>
            <a:r>
              <a:rPr lang="it-IT" dirty="0" err="1"/>
              <a:t>obtains</a:t>
            </a:r>
            <a:r>
              <a:rPr lang="it-IT" dirty="0"/>
              <a:t> a more general </a:t>
            </a:r>
            <a:r>
              <a:rPr lang="it-IT" dirty="0" err="1"/>
              <a:t>framework</a:t>
            </a:r>
            <a:r>
              <a:rPr lang="it-IT" dirty="0" smtClean="0"/>
              <a:t>)</a:t>
            </a:r>
            <a:endParaRPr lang="it-IT"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12</a:t>
            </a:fld>
            <a:endParaRPr kumimoji="0" lang="en-US" dirty="0"/>
          </a:p>
        </p:txBody>
      </p:sp>
    </p:spTree>
    <p:extLst>
      <p:ext uri="{BB962C8B-B14F-4D97-AF65-F5344CB8AC3E}">
        <p14:creationId xmlns:p14="http://schemas.microsoft.com/office/powerpoint/2010/main" val="744207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r>
              <a:rPr lang="en-US" dirty="0" smtClean="0"/>
              <a:t>The overall strategy </a:t>
            </a:r>
            <a:endParaRPr lang="en-US" dirty="0"/>
          </a:p>
        </p:txBody>
      </p:sp>
      <p:sp>
        <p:nvSpPr>
          <p:cNvPr id="23" name="Segnaposto contenuto 22"/>
          <p:cNvSpPr>
            <a:spLocks noGrp="1"/>
          </p:cNvSpPr>
          <p:nvPr>
            <p:ph sz="quarter" idx="1"/>
          </p:nvPr>
        </p:nvSpPr>
        <p:spPr>
          <a:xfrm>
            <a:off x="4786314" y="1196752"/>
            <a:ext cx="4250182" cy="5184576"/>
          </a:xfrm>
        </p:spPr>
        <p:txBody>
          <a:bodyPr>
            <a:normAutofit fontScale="85000" lnSpcReduction="20000"/>
          </a:bodyPr>
          <a:lstStyle/>
          <a:p>
            <a:r>
              <a:rPr lang="it-IT" dirty="0" err="1" smtClean="0"/>
              <a:t>Releave</a:t>
            </a:r>
            <a:r>
              <a:rPr lang="it-IT" dirty="0" smtClean="0"/>
              <a:t> the </a:t>
            </a:r>
            <a:r>
              <a:rPr lang="it-IT" dirty="0" err="1" smtClean="0"/>
              <a:t>overall</a:t>
            </a:r>
            <a:r>
              <a:rPr lang="it-IT" dirty="0" smtClean="0"/>
              <a:t> </a:t>
            </a:r>
            <a:r>
              <a:rPr lang="it-IT" dirty="0" err="1" smtClean="0"/>
              <a:t>theory</a:t>
            </a:r>
            <a:r>
              <a:rPr lang="it-IT" dirty="0" smtClean="0"/>
              <a:t> </a:t>
            </a:r>
            <a:r>
              <a:rPr lang="it-IT" dirty="0" err="1" smtClean="0"/>
              <a:t>from</a:t>
            </a:r>
            <a:r>
              <a:rPr lang="it-IT" dirty="0" smtClean="0"/>
              <a:t> </a:t>
            </a:r>
            <a:r>
              <a:rPr lang="it-IT" dirty="0" err="1" smtClean="0"/>
              <a:t>unneeded</a:t>
            </a:r>
            <a:r>
              <a:rPr lang="it-IT" dirty="0" smtClean="0"/>
              <a:t> </a:t>
            </a:r>
            <a:r>
              <a:rPr lang="it-IT" dirty="0" err="1" smtClean="0"/>
              <a:t>constraints</a:t>
            </a:r>
            <a:endParaRPr lang="it-IT" dirty="0" smtClean="0"/>
          </a:p>
          <a:p>
            <a:r>
              <a:rPr lang="it-IT" dirty="0" err="1" smtClean="0"/>
              <a:t>Develop</a:t>
            </a:r>
            <a:r>
              <a:rPr lang="it-IT" dirty="0" smtClean="0"/>
              <a:t> more </a:t>
            </a:r>
            <a:r>
              <a:rPr lang="it-IT" dirty="0" err="1" smtClean="0"/>
              <a:t>general</a:t>
            </a:r>
            <a:r>
              <a:rPr lang="it-IT" dirty="0" smtClean="0"/>
              <a:t> </a:t>
            </a:r>
            <a:r>
              <a:rPr lang="it-IT" dirty="0" err="1" smtClean="0"/>
              <a:t>theoretical</a:t>
            </a:r>
            <a:r>
              <a:rPr lang="it-IT" dirty="0" smtClean="0"/>
              <a:t> </a:t>
            </a:r>
            <a:r>
              <a:rPr lang="it-IT" dirty="0" err="1" smtClean="0"/>
              <a:t>frameworks</a:t>
            </a:r>
            <a:endParaRPr lang="it-IT" dirty="0" smtClean="0"/>
          </a:p>
          <a:p>
            <a:r>
              <a:rPr lang="it-IT" dirty="0" err="1" smtClean="0"/>
              <a:t>Search</a:t>
            </a:r>
            <a:r>
              <a:rPr lang="it-IT" dirty="0" smtClean="0"/>
              <a:t> for a </a:t>
            </a:r>
            <a:r>
              <a:rPr lang="it-IT" dirty="0" err="1" smtClean="0"/>
              <a:t>framework</a:t>
            </a:r>
            <a:r>
              <a:rPr lang="it-IT" dirty="0" smtClean="0"/>
              <a:t> </a:t>
            </a:r>
            <a:r>
              <a:rPr lang="it-IT" dirty="0" err="1" smtClean="0"/>
              <a:t>based</a:t>
            </a:r>
            <a:r>
              <a:rPr lang="it-IT" dirty="0" smtClean="0"/>
              <a:t> on open, non-</a:t>
            </a:r>
            <a:r>
              <a:rPr lang="it-IT" dirty="0" err="1" smtClean="0"/>
              <a:t>fractionable</a:t>
            </a:r>
            <a:r>
              <a:rPr lang="it-IT" dirty="0" smtClean="0"/>
              <a:t>, </a:t>
            </a:r>
            <a:r>
              <a:rPr lang="it-IT" dirty="0" err="1" smtClean="0"/>
              <a:t>irreversible</a:t>
            </a:r>
            <a:r>
              <a:rPr lang="it-IT" dirty="0" smtClean="0"/>
              <a:t>, non-</a:t>
            </a:r>
            <a:r>
              <a:rPr lang="it-IT" dirty="0" err="1" smtClean="0"/>
              <a:t>deterministic</a:t>
            </a:r>
            <a:r>
              <a:rPr lang="it-IT" dirty="0" smtClean="0"/>
              <a:t> </a:t>
            </a:r>
            <a:r>
              <a:rPr lang="it-IT" dirty="0" err="1" smtClean="0"/>
              <a:t>types</a:t>
            </a:r>
            <a:r>
              <a:rPr lang="it-IT" dirty="0" smtClean="0"/>
              <a:t> of </a:t>
            </a:r>
            <a:r>
              <a:rPr lang="it-IT" dirty="0" err="1" smtClean="0"/>
              <a:t>systems</a:t>
            </a:r>
            <a:endParaRPr lang="it-IT" dirty="0" smtClean="0"/>
          </a:p>
          <a:p>
            <a:r>
              <a:rPr lang="it-IT" dirty="0" smtClean="0"/>
              <a:t>(In </a:t>
            </a:r>
            <a:r>
              <a:rPr lang="it-IT" dirty="0" err="1" smtClean="0"/>
              <a:t>this</a:t>
            </a:r>
            <a:r>
              <a:rPr lang="it-IT" dirty="0" smtClean="0"/>
              <a:t> </a:t>
            </a:r>
            <a:r>
              <a:rPr lang="it-IT" dirty="0" err="1" smtClean="0"/>
              <a:t>sense</a:t>
            </a:r>
            <a:r>
              <a:rPr lang="it-IT" dirty="0" smtClean="0"/>
              <a:t> the idea can </a:t>
            </a:r>
            <a:r>
              <a:rPr lang="it-IT" dirty="0" err="1" smtClean="0"/>
              <a:t>make</a:t>
            </a:r>
            <a:r>
              <a:rPr lang="it-IT" dirty="0" smtClean="0"/>
              <a:t> </a:t>
            </a:r>
            <a:r>
              <a:rPr lang="it-IT" dirty="0" err="1" smtClean="0"/>
              <a:t>sense</a:t>
            </a:r>
            <a:r>
              <a:rPr lang="it-IT" dirty="0" smtClean="0"/>
              <a:t> </a:t>
            </a:r>
            <a:r>
              <a:rPr lang="it-IT" dirty="0" err="1" smtClean="0"/>
              <a:t>that</a:t>
            </a:r>
            <a:r>
              <a:rPr lang="it-IT" dirty="0" smtClean="0"/>
              <a:t>, </a:t>
            </a:r>
            <a:r>
              <a:rPr lang="it-IT" dirty="0" err="1" smtClean="0"/>
              <a:t>say</a:t>
            </a:r>
            <a:r>
              <a:rPr lang="it-IT" dirty="0" smtClean="0"/>
              <a:t>, </a:t>
            </a:r>
            <a:r>
              <a:rPr lang="it-IT" dirty="0" err="1" smtClean="0"/>
              <a:t>biology</a:t>
            </a:r>
            <a:r>
              <a:rPr lang="it-IT" dirty="0" smtClean="0"/>
              <a:t> </a:t>
            </a:r>
            <a:r>
              <a:rPr lang="it-IT" dirty="0" err="1" smtClean="0"/>
              <a:t>is</a:t>
            </a:r>
            <a:r>
              <a:rPr lang="it-IT" dirty="0" smtClean="0"/>
              <a:t> more general </a:t>
            </a:r>
            <a:r>
              <a:rPr lang="it-IT" dirty="0" err="1" smtClean="0"/>
              <a:t>than</a:t>
            </a:r>
            <a:r>
              <a:rPr lang="it-IT" dirty="0" smtClean="0"/>
              <a:t> </a:t>
            </a:r>
            <a:r>
              <a:rPr lang="it-IT" dirty="0" err="1" smtClean="0"/>
              <a:t>physics</a:t>
            </a:r>
            <a:r>
              <a:rPr lang="it-IT" dirty="0" smtClean="0"/>
              <a:t>; </a:t>
            </a:r>
            <a:r>
              <a:rPr lang="it-IT" dirty="0" err="1" smtClean="0"/>
              <a:t>required</a:t>
            </a:r>
            <a:r>
              <a:rPr lang="it-IT" dirty="0" smtClean="0"/>
              <a:t> </a:t>
            </a:r>
            <a:r>
              <a:rPr lang="it-IT" dirty="0" err="1" smtClean="0"/>
              <a:t>constraints</a:t>
            </a:r>
            <a:r>
              <a:rPr lang="it-IT" dirty="0" smtClean="0"/>
              <a:t> </a:t>
            </a:r>
            <a:r>
              <a:rPr lang="it-IT" dirty="0" err="1" smtClean="0"/>
              <a:t>may</a:t>
            </a:r>
            <a:r>
              <a:rPr lang="it-IT" dirty="0" smtClean="0"/>
              <a:t> </a:t>
            </a:r>
            <a:r>
              <a:rPr lang="it-IT" dirty="0" err="1" smtClean="0"/>
              <a:t>always</a:t>
            </a:r>
            <a:r>
              <a:rPr lang="it-IT" dirty="0" smtClean="0"/>
              <a:t> be </a:t>
            </a:r>
            <a:r>
              <a:rPr lang="it-IT" dirty="0" err="1" smtClean="0"/>
              <a:t>added</a:t>
            </a:r>
            <a:r>
              <a:rPr lang="it-IT" dirty="0" smtClean="0"/>
              <a:t> for </a:t>
            </a:r>
            <a:r>
              <a:rPr lang="it-IT" dirty="0" err="1" smtClean="0"/>
              <a:t>specific</a:t>
            </a:r>
            <a:r>
              <a:rPr lang="it-IT" dirty="0" smtClean="0"/>
              <a:t> </a:t>
            </a:r>
            <a:r>
              <a:rPr lang="it-IT" dirty="0" err="1" smtClean="0"/>
              <a:t>types</a:t>
            </a:r>
            <a:r>
              <a:rPr lang="it-IT" dirty="0" smtClean="0"/>
              <a:t> of </a:t>
            </a:r>
            <a:r>
              <a:rPr lang="it-IT" dirty="0" err="1" smtClean="0"/>
              <a:t>systems</a:t>
            </a:r>
            <a:r>
              <a:rPr lang="it-IT" dirty="0" smtClean="0"/>
              <a:t>) </a:t>
            </a:r>
          </a:p>
          <a:p>
            <a:r>
              <a:rPr lang="it-IT" dirty="0" smtClean="0"/>
              <a:t>(The </a:t>
            </a:r>
            <a:r>
              <a:rPr lang="it-IT" dirty="0" err="1" smtClean="0"/>
              <a:t>math</a:t>
            </a:r>
            <a:r>
              <a:rPr lang="it-IT" dirty="0" smtClean="0"/>
              <a:t> </a:t>
            </a:r>
            <a:r>
              <a:rPr lang="it-IT" dirty="0" err="1" smtClean="0"/>
              <a:t>we</a:t>
            </a:r>
            <a:r>
              <a:rPr lang="it-IT" dirty="0" smtClean="0"/>
              <a:t> </a:t>
            </a:r>
            <a:r>
              <a:rPr lang="it-IT" dirty="0" err="1" smtClean="0"/>
              <a:t>know</a:t>
            </a:r>
            <a:r>
              <a:rPr lang="it-IT" dirty="0" smtClean="0"/>
              <a:t> </a:t>
            </a:r>
            <a:r>
              <a:rPr lang="it-IT" dirty="0" err="1" smtClean="0"/>
              <a:t>has</a:t>
            </a:r>
            <a:r>
              <a:rPr lang="it-IT" dirty="0" smtClean="0"/>
              <a:t> </a:t>
            </a:r>
            <a:r>
              <a:rPr lang="it-IT" dirty="0" err="1" smtClean="0"/>
              <a:t>been</a:t>
            </a:r>
            <a:r>
              <a:rPr lang="it-IT" dirty="0" smtClean="0"/>
              <a:t> </a:t>
            </a:r>
            <a:r>
              <a:rPr lang="it-IT" dirty="0" err="1" smtClean="0"/>
              <a:t>developed</a:t>
            </a:r>
            <a:r>
              <a:rPr lang="it-IT" dirty="0" smtClean="0"/>
              <a:t> </a:t>
            </a:r>
            <a:r>
              <a:rPr lang="it-IT" dirty="0" err="1" smtClean="0"/>
              <a:t>having</a:t>
            </a:r>
            <a:r>
              <a:rPr lang="it-IT" dirty="0" smtClean="0"/>
              <a:t> in </a:t>
            </a:r>
            <a:r>
              <a:rPr lang="it-IT" dirty="0" err="1" smtClean="0"/>
              <a:t>mind</a:t>
            </a:r>
            <a:r>
              <a:rPr lang="it-IT" dirty="0" smtClean="0"/>
              <a:t> </a:t>
            </a:r>
            <a:r>
              <a:rPr lang="it-IT" dirty="0" err="1" smtClean="0"/>
              <a:t>physical</a:t>
            </a:r>
            <a:r>
              <a:rPr lang="it-IT" dirty="0" smtClean="0"/>
              <a:t> </a:t>
            </a:r>
            <a:r>
              <a:rPr lang="it-IT" dirty="0" err="1" smtClean="0"/>
              <a:t>problems</a:t>
            </a:r>
            <a:r>
              <a:rPr lang="it-IT" dirty="0" smtClean="0"/>
              <a:t>; </a:t>
            </a:r>
            <a:r>
              <a:rPr lang="it-IT" dirty="0" err="1" smtClean="0"/>
              <a:t>we</a:t>
            </a:r>
            <a:r>
              <a:rPr lang="it-IT" dirty="0" smtClean="0"/>
              <a:t> </a:t>
            </a:r>
            <a:r>
              <a:rPr lang="it-IT" dirty="0" err="1" smtClean="0"/>
              <a:t>may</a:t>
            </a:r>
            <a:r>
              <a:rPr lang="it-IT" dirty="0" smtClean="0"/>
              <a:t> new </a:t>
            </a:r>
            <a:r>
              <a:rPr lang="it-IT" dirty="0" err="1" smtClean="0"/>
              <a:t>entirely</a:t>
            </a:r>
            <a:r>
              <a:rPr lang="it-IT" dirty="0" smtClean="0"/>
              <a:t> new </a:t>
            </a:r>
            <a:r>
              <a:rPr lang="it-IT" dirty="0" err="1" smtClean="0"/>
              <a:t>kinds</a:t>
            </a:r>
            <a:r>
              <a:rPr lang="it-IT" dirty="0" smtClean="0"/>
              <a:t> of </a:t>
            </a:r>
            <a:r>
              <a:rPr lang="it-IT" dirty="0" err="1" smtClean="0"/>
              <a:t>math</a:t>
            </a:r>
            <a:r>
              <a:rPr lang="it-IT" dirty="0" smtClean="0"/>
              <a:t>))</a:t>
            </a:r>
            <a:endParaRPr lang="it-IT" dirty="0"/>
          </a:p>
        </p:txBody>
      </p:sp>
      <p:sp>
        <p:nvSpPr>
          <p:cNvPr id="177161" name="Oval 9"/>
          <p:cNvSpPr>
            <a:spLocks noChangeArrowheads="1"/>
          </p:cNvSpPr>
          <p:nvPr/>
        </p:nvSpPr>
        <p:spPr bwMode="auto">
          <a:xfrm>
            <a:off x="642910" y="4071942"/>
            <a:ext cx="2232025" cy="865188"/>
          </a:xfrm>
          <a:prstGeom prst="ellipse">
            <a:avLst/>
          </a:prstGeom>
          <a:solidFill>
            <a:srgbClr val="FFFF00"/>
          </a:solidFill>
          <a:ln w="9525">
            <a:solidFill>
              <a:schemeClr val="tx1"/>
            </a:solidFill>
            <a:round/>
            <a:headEnd/>
            <a:tailEnd/>
          </a:ln>
          <a:effectLst/>
        </p:spPr>
        <p:txBody>
          <a:bodyPr wrap="none" anchor="ctr"/>
          <a:lstStyle/>
          <a:p>
            <a:pPr algn="ctr"/>
            <a:r>
              <a:rPr lang="en-US" b="1" dirty="0" smtClean="0"/>
              <a:t>Life</a:t>
            </a:r>
            <a:endParaRPr lang="en-US" b="1" dirty="0"/>
          </a:p>
        </p:txBody>
      </p:sp>
      <p:sp>
        <p:nvSpPr>
          <p:cNvPr id="177162" name="Oval 10"/>
          <p:cNvSpPr>
            <a:spLocks noChangeArrowheads="1"/>
          </p:cNvSpPr>
          <p:nvPr/>
        </p:nvSpPr>
        <p:spPr bwMode="auto">
          <a:xfrm>
            <a:off x="642910" y="5316526"/>
            <a:ext cx="2232025" cy="865187"/>
          </a:xfrm>
          <a:prstGeom prst="ellipse">
            <a:avLst/>
          </a:prstGeom>
          <a:solidFill>
            <a:srgbClr val="FFFF00"/>
          </a:solidFill>
          <a:ln w="9525">
            <a:solidFill>
              <a:schemeClr val="tx1"/>
            </a:solidFill>
            <a:round/>
            <a:headEnd/>
            <a:tailEnd/>
          </a:ln>
          <a:effectLst/>
        </p:spPr>
        <p:txBody>
          <a:bodyPr wrap="none" anchor="ctr"/>
          <a:lstStyle/>
          <a:p>
            <a:pPr algn="ctr"/>
            <a:r>
              <a:rPr lang="en-US" b="1" dirty="0" smtClean="0"/>
              <a:t>Matter</a:t>
            </a:r>
            <a:endParaRPr lang="en-US" b="1" dirty="0"/>
          </a:p>
        </p:txBody>
      </p:sp>
      <p:sp>
        <p:nvSpPr>
          <p:cNvPr id="177163" name="Oval 11"/>
          <p:cNvSpPr>
            <a:spLocks noChangeArrowheads="1"/>
          </p:cNvSpPr>
          <p:nvPr/>
        </p:nvSpPr>
        <p:spPr bwMode="auto">
          <a:xfrm>
            <a:off x="642910" y="2786058"/>
            <a:ext cx="2232025" cy="865188"/>
          </a:xfrm>
          <a:prstGeom prst="ellipse">
            <a:avLst/>
          </a:prstGeom>
          <a:solidFill>
            <a:srgbClr val="FFFF00"/>
          </a:solidFill>
          <a:ln w="9525">
            <a:solidFill>
              <a:schemeClr val="tx1"/>
            </a:solidFill>
            <a:round/>
            <a:headEnd/>
            <a:tailEnd/>
          </a:ln>
          <a:effectLst/>
        </p:spPr>
        <p:txBody>
          <a:bodyPr wrap="none" anchor="ctr"/>
          <a:lstStyle/>
          <a:p>
            <a:pPr algn="ctr"/>
            <a:r>
              <a:rPr lang="en-US" b="1" dirty="0" smtClean="0"/>
              <a:t>Mind </a:t>
            </a:r>
            <a:endParaRPr lang="en-US" b="1" dirty="0"/>
          </a:p>
        </p:txBody>
      </p:sp>
      <p:sp>
        <p:nvSpPr>
          <p:cNvPr id="177164" name="Oval 12"/>
          <p:cNvSpPr>
            <a:spLocks noChangeArrowheads="1"/>
          </p:cNvSpPr>
          <p:nvPr/>
        </p:nvSpPr>
        <p:spPr bwMode="auto">
          <a:xfrm>
            <a:off x="642910" y="1500174"/>
            <a:ext cx="2232025" cy="865187"/>
          </a:xfrm>
          <a:prstGeom prst="ellipse">
            <a:avLst/>
          </a:prstGeom>
          <a:solidFill>
            <a:srgbClr val="FFFF00"/>
          </a:solidFill>
          <a:ln w="9525">
            <a:solidFill>
              <a:schemeClr val="tx1"/>
            </a:solidFill>
            <a:round/>
            <a:headEnd/>
            <a:tailEnd/>
          </a:ln>
          <a:effectLst/>
        </p:spPr>
        <p:txBody>
          <a:bodyPr wrap="none" anchor="ctr"/>
          <a:lstStyle/>
          <a:p>
            <a:pPr algn="ctr"/>
            <a:r>
              <a:rPr lang="en-US" b="1" dirty="0" smtClean="0"/>
              <a:t>Society</a:t>
            </a:r>
            <a:endParaRPr lang="en-US" b="1" dirty="0"/>
          </a:p>
        </p:txBody>
      </p:sp>
      <p:cxnSp>
        <p:nvCxnSpPr>
          <p:cNvPr id="177165" name="AutoShape 13"/>
          <p:cNvCxnSpPr>
            <a:cxnSpLocks noChangeShapeType="1"/>
            <a:stCxn id="177162" idx="0"/>
            <a:endCxn id="177161" idx="4"/>
          </p:cNvCxnSpPr>
          <p:nvPr/>
        </p:nvCxnSpPr>
        <p:spPr bwMode="auto">
          <a:xfrm rot="5400000" flipH="1" flipV="1">
            <a:off x="1569225" y="5126828"/>
            <a:ext cx="379396" cy="1588"/>
          </a:xfrm>
          <a:prstGeom prst="straightConnector1">
            <a:avLst/>
          </a:prstGeom>
          <a:noFill/>
          <a:ln w="9525">
            <a:solidFill>
              <a:schemeClr val="tx1"/>
            </a:solidFill>
            <a:round/>
            <a:headEnd/>
            <a:tailEnd type="none" w="med" len="med"/>
          </a:ln>
          <a:effectLst/>
        </p:spPr>
      </p:cxnSp>
      <p:cxnSp>
        <p:nvCxnSpPr>
          <p:cNvPr id="177166" name="AutoShape 14"/>
          <p:cNvCxnSpPr>
            <a:cxnSpLocks noChangeShapeType="1"/>
            <a:stCxn id="177161" idx="0"/>
            <a:endCxn id="177163" idx="4"/>
          </p:cNvCxnSpPr>
          <p:nvPr/>
        </p:nvCxnSpPr>
        <p:spPr bwMode="auto">
          <a:xfrm rot="5400000" flipH="1" flipV="1">
            <a:off x="1548575" y="3861594"/>
            <a:ext cx="420696" cy="1588"/>
          </a:xfrm>
          <a:prstGeom prst="straightConnector1">
            <a:avLst/>
          </a:prstGeom>
          <a:noFill/>
          <a:ln w="9525">
            <a:solidFill>
              <a:schemeClr val="tx1"/>
            </a:solidFill>
            <a:round/>
            <a:headEnd/>
            <a:tailEnd type="none" w="med" len="med"/>
          </a:ln>
          <a:effectLst/>
        </p:spPr>
      </p:cxnSp>
      <p:cxnSp>
        <p:nvCxnSpPr>
          <p:cNvPr id="177167" name="AutoShape 15"/>
          <p:cNvCxnSpPr>
            <a:cxnSpLocks noChangeShapeType="1"/>
            <a:stCxn id="177163" idx="0"/>
            <a:endCxn id="177164" idx="4"/>
          </p:cNvCxnSpPr>
          <p:nvPr/>
        </p:nvCxnSpPr>
        <p:spPr bwMode="auto">
          <a:xfrm rot="5400000" flipH="1" flipV="1">
            <a:off x="1548575" y="2575710"/>
            <a:ext cx="420697" cy="1588"/>
          </a:xfrm>
          <a:prstGeom prst="straightConnector1">
            <a:avLst/>
          </a:prstGeom>
          <a:noFill/>
          <a:ln w="9525">
            <a:solidFill>
              <a:schemeClr val="tx1"/>
            </a:solidFill>
            <a:round/>
            <a:headEnd/>
            <a:tailEnd type="none" w="med" len="med"/>
          </a:ln>
          <a:effectLst/>
        </p:spPr>
      </p:cxnSp>
      <p:sp>
        <p:nvSpPr>
          <p:cNvPr id="177172" name="AutoShape 20"/>
          <p:cNvSpPr>
            <a:spLocks noChangeArrowheads="1"/>
          </p:cNvSpPr>
          <p:nvPr/>
        </p:nvSpPr>
        <p:spPr bwMode="auto">
          <a:xfrm>
            <a:off x="3170205" y="1268414"/>
            <a:ext cx="1295400" cy="5018106"/>
          </a:xfrm>
          <a:prstGeom prst="upArrow">
            <a:avLst>
              <a:gd name="adj1" fmla="val 50000"/>
              <a:gd name="adj2" fmla="val 104228"/>
            </a:avLst>
          </a:prstGeom>
          <a:solidFill>
            <a:srgbClr val="FFCC00"/>
          </a:solidFill>
          <a:ln w="38100">
            <a:solidFill>
              <a:srgbClr val="FF0000"/>
            </a:solidFill>
            <a:miter lim="800000"/>
            <a:headEnd/>
            <a:tailEnd/>
          </a:ln>
          <a:effectLst/>
        </p:spPr>
        <p:txBody>
          <a:bodyPr wrap="none" anchor="ctr"/>
          <a:lstStyle/>
          <a:p>
            <a:pPr algn="ctr"/>
            <a:r>
              <a:rPr lang="en-US" sz="2400" b="1" dirty="0"/>
              <a:t>G</a:t>
            </a:r>
          </a:p>
          <a:p>
            <a:pPr algn="ctr"/>
            <a:r>
              <a:rPr lang="en-US" sz="2400" b="1" dirty="0"/>
              <a:t>E</a:t>
            </a:r>
          </a:p>
          <a:p>
            <a:pPr algn="ctr"/>
            <a:r>
              <a:rPr lang="en-US" sz="2400" b="1" dirty="0"/>
              <a:t>N</a:t>
            </a:r>
          </a:p>
          <a:p>
            <a:pPr algn="ctr"/>
            <a:r>
              <a:rPr lang="en-US" sz="2400" b="1" dirty="0"/>
              <a:t>E</a:t>
            </a:r>
          </a:p>
          <a:p>
            <a:pPr algn="ctr"/>
            <a:r>
              <a:rPr lang="en-US" sz="2400" b="1" dirty="0"/>
              <a:t>R</a:t>
            </a:r>
          </a:p>
          <a:p>
            <a:pPr algn="ctr"/>
            <a:r>
              <a:rPr lang="en-US" sz="2400" b="1" dirty="0"/>
              <a:t>I</a:t>
            </a:r>
          </a:p>
          <a:p>
            <a:pPr algn="ctr"/>
            <a:r>
              <a:rPr lang="en-US" sz="2400" b="1" dirty="0"/>
              <a:t>C</a:t>
            </a:r>
          </a:p>
          <a:p>
            <a:pPr algn="ctr"/>
            <a:r>
              <a:rPr lang="en-US" sz="2400" b="1" dirty="0"/>
              <a:t>I</a:t>
            </a:r>
          </a:p>
          <a:p>
            <a:pPr algn="ctr"/>
            <a:r>
              <a:rPr lang="en-US" sz="2400" b="1" dirty="0"/>
              <a:t>T</a:t>
            </a:r>
          </a:p>
          <a:p>
            <a:pPr algn="ctr"/>
            <a:r>
              <a:rPr lang="en-US" sz="2400" b="1" dirty="0"/>
              <a:t>Y</a:t>
            </a:r>
          </a:p>
        </p:txBody>
      </p:sp>
      <p:sp>
        <p:nvSpPr>
          <p:cNvPr id="2" name="Slide Number Placeholder 1"/>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13</a:t>
            </a:fld>
            <a:endParaRPr kumimoji="0" lang="en-US" dirty="0"/>
          </a:p>
        </p:txBody>
      </p:sp>
    </p:spTree>
    <p:extLst>
      <p:ext uri="{BB962C8B-B14F-4D97-AF65-F5344CB8AC3E}">
        <p14:creationId xmlns:p14="http://schemas.microsoft.com/office/powerpoint/2010/main" val="37981933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smtClean="0"/>
              <a:t>Apropos</a:t>
            </a:r>
            <a:r>
              <a:rPr lang="it-IT" dirty="0" smtClean="0"/>
              <a:t> </a:t>
            </a:r>
            <a:r>
              <a:rPr lang="it-IT" dirty="0" err="1" smtClean="0"/>
              <a:t>Reductionism</a:t>
            </a:r>
            <a:endParaRPr lang="it-IT" dirty="0"/>
          </a:p>
        </p:txBody>
      </p:sp>
      <p:sp>
        <p:nvSpPr>
          <p:cNvPr id="3" name="Segnaposto contenuto 2"/>
          <p:cNvSpPr>
            <a:spLocks noGrp="1"/>
          </p:cNvSpPr>
          <p:nvPr>
            <p:ph sz="quarter" idx="1"/>
          </p:nvPr>
        </p:nvSpPr>
        <p:spPr>
          <a:xfrm>
            <a:off x="395536" y="1196752"/>
            <a:ext cx="8363272" cy="5184576"/>
          </a:xfrm>
        </p:spPr>
        <p:txBody>
          <a:bodyPr/>
          <a:lstStyle/>
          <a:p>
            <a:r>
              <a:rPr lang="it-IT" dirty="0" err="1" smtClean="0"/>
              <a:t>Reductionism</a:t>
            </a:r>
            <a:r>
              <a:rPr lang="it-IT" dirty="0" smtClean="0"/>
              <a:t> = look for </a:t>
            </a:r>
            <a:r>
              <a:rPr lang="it-IT" dirty="0" err="1" smtClean="0"/>
              <a:t>structures</a:t>
            </a:r>
            <a:r>
              <a:rPr lang="it-IT" dirty="0" smtClean="0"/>
              <a:t> </a:t>
            </a:r>
            <a:r>
              <a:rPr lang="it-IT" dirty="0" err="1" smtClean="0"/>
              <a:t>only</a:t>
            </a:r>
            <a:endParaRPr lang="it-IT" dirty="0" smtClean="0"/>
          </a:p>
          <a:p>
            <a:r>
              <a:rPr lang="it-IT" dirty="0" smtClean="0"/>
              <a:t>The </a:t>
            </a:r>
            <a:r>
              <a:rPr lang="it-IT" dirty="0" err="1" smtClean="0"/>
              <a:t>reductionistic</a:t>
            </a:r>
            <a:r>
              <a:rPr lang="it-IT" dirty="0" smtClean="0"/>
              <a:t> </a:t>
            </a:r>
            <a:r>
              <a:rPr lang="it-IT" dirty="0" err="1" smtClean="0"/>
              <a:t>strategy</a:t>
            </a:r>
            <a:r>
              <a:rPr lang="it-IT" dirty="0" smtClean="0"/>
              <a:t> </a:t>
            </a:r>
            <a:r>
              <a:rPr lang="it-IT" dirty="0" err="1" smtClean="0"/>
              <a:t>has</a:t>
            </a:r>
            <a:r>
              <a:rPr lang="it-IT" dirty="0" smtClean="0"/>
              <a:t> </a:t>
            </a:r>
            <a:r>
              <a:rPr lang="it-IT" dirty="0" err="1" smtClean="0"/>
              <a:t>proved</a:t>
            </a:r>
            <a:r>
              <a:rPr lang="it-IT" dirty="0" smtClean="0"/>
              <a:t> </a:t>
            </a:r>
            <a:r>
              <a:rPr lang="it-IT" u="sng" dirty="0" err="1" smtClean="0"/>
              <a:t>enormously</a:t>
            </a:r>
            <a:r>
              <a:rPr lang="it-IT" u="sng" dirty="0" smtClean="0"/>
              <a:t> </a:t>
            </a:r>
            <a:r>
              <a:rPr lang="it-IT" u="sng" dirty="0" err="1" smtClean="0"/>
              <a:t>successful</a:t>
            </a:r>
            <a:r>
              <a:rPr lang="it-IT" dirty="0" smtClean="0"/>
              <a:t> and </a:t>
            </a:r>
            <a:r>
              <a:rPr lang="it-IT" dirty="0" err="1" smtClean="0"/>
              <a:t>its</a:t>
            </a:r>
            <a:r>
              <a:rPr lang="it-IT" dirty="0" smtClean="0"/>
              <a:t> </a:t>
            </a:r>
            <a:r>
              <a:rPr lang="it-IT" dirty="0" err="1" smtClean="0"/>
              <a:t>abandonment</a:t>
            </a:r>
            <a:r>
              <a:rPr lang="it-IT" dirty="0" smtClean="0"/>
              <a:t> </a:t>
            </a:r>
            <a:r>
              <a:rPr lang="it-IT" dirty="0" err="1" smtClean="0"/>
              <a:t>would</a:t>
            </a:r>
            <a:r>
              <a:rPr lang="it-IT" dirty="0" smtClean="0"/>
              <a:t> be </a:t>
            </a:r>
            <a:r>
              <a:rPr lang="it-IT" dirty="0" err="1" smtClean="0"/>
              <a:t>irresponsible</a:t>
            </a:r>
            <a:endParaRPr lang="it-IT" dirty="0" smtClean="0"/>
          </a:p>
          <a:p>
            <a:r>
              <a:rPr lang="it-IT" dirty="0" smtClean="0"/>
              <a:t>On the </a:t>
            </a:r>
            <a:r>
              <a:rPr lang="it-IT" dirty="0" err="1" smtClean="0"/>
              <a:t>other</a:t>
            </a:r>
            <a:r>
              <a:rPr lang="it-IT" dirty="0" smtClean="0"/>
              <a:t> </a:t>
            </a:r>
            <a:r>
              <a:rPr lang="it-IT" dirty="0" err="1" smtClean="0"/>
              <a:t>hand</a:t>
            </a:r>
            <a:r>
              <a:rPr lang="it-IT" dirty="0" smtClean="0"/>
              <a:t>,  the </a:t>
            </a:r>
            <a:r>
              <a:rPr lang="it-IT" dirty="0" err="1" smtClean="0"/>
              <a:t>problems</a:t>
            </a:r>
            <a:r>
              <a:rPr lang="it-IT" dirty="0" smtClean="0"/>
              <a:t> </a:t>
            </a:r>
            <a:r>
              <a:rPr lang="it-IT" dirty="0" err="1" smtClean="0"/>
              <a:t>that</a:t>
            </a:r>
            <a:r>
              <a:rPr lang="it-IT" dirty="0" smtClean="0"/>
              <a:t> are </a:t>
            </a:r>
            <a:r>
              <a:rPr lang="it-IT" dirty="0" err="1" smtClean="0"/>
              <a:t>refractory</a:t>
            </a:r>
            <a:r>
              <a:rPr lang="it-IT" dirty="0" smtClean="0"/>
              <a:t> to a </a:t>
            </a:r>
            <a:r>
              <a:rPr lang="it-IT" dirty="0" err="1" smtClean="0"/>
              <a:t>reductionistic</a:t>
            </a:r>
            <a:r>
              <a:rPr lang="it-IT" dirty="0" smtClean="0"/>
              <a:t> treatment are </a:t>
            </a:r>
            <a:r>
              <a:rPr lang="it-IT" dirty="0" err="1" smtClean="0"/>
              <a:t>growing</a:t>
            </a:r>
            <a:r>
              <a:rPr lang="it-IT" dirty="0" smtClean="0"/>
              <a:t>, and </a:t>
            </a:r>
            <a:r>
              <a:rPr lang="it-IT" dirty="0" err="1" smtClean="0"/>
              <a:t>this</a:t>
            </a:r>
            <a:r>
              <a:rPr lang="it-IT" dirty="0" smtClean="0"/>
              <a:t> </a:t>
            </a:r>
            <a:r>
              <a:rPr lang="it-IT" dirty="0" err="1" smtClean="0"/>
              <a:t>asks</a:t>
            </a:r>
            <a:r>
              <a:rPr lang="it-IT" dirty="0" smtClean="0"/>
              <a:t> for the </a:t>
            </a:r>
            <a:r>
              <a:rPr lang="it-IT" dirty="0" err="1" smtClean="0"/>
              <a:t>availability</a:t>
            </a:r>
            <a:r>
              <a:rPr lang="it-IT" dirty="0" smtClean="0"/>
              <a:t> of </a:t>
            </a:r>
            <a:r>
              <a:rPr lang="it-IT" dirty="0" err="1" smtClean="0"/>
              <a:t>complementary</a:t>
            </a:r>
            <a:r>
              <a:rPr lang="it-IT" dirty="0" smtClean="0"/>
              <a:t> non-</a:t>
            </a:r>
            <a:r>
              <a:rPr lang="it-IT" dirty="0" err="1" smtClean="0"/>
              <a:t>reductionist</a:t>
            </a:r>
            <a:r>
              <a:rPr lang="it-IT" dirty="0" smtClean="0"/>
              <a:t> </a:t>
            </a:r>
            <a:r>
              <a:rPr lang="it-IT" dirty="0" err="1" smtClean="0"/>
              <a:t>strategies</a:t>
            </a:r>
            <a:r>
              <a:rPr lang="it-IT" dirty="0" smtClean="0"/>
              <a:t> </a:t>
            </a:r>
          </a:p>
          <a:p>
            <a:r>
              <a:rPr lang="it-IT" dirty="0" err="1" smtClean="0"/>
              <a:t>Reductionistic</a:t>
            </a:r>
            <a:r>
              <a:rPr lang="it-IT" dirty="0" smtClean="0"/>
              <a:t> </a:t>
            </a:r>
            <a:r>
              <a:rPr lang="it-IT" dirty="0" err="1" smtClean="0"/>
              <a:t>methods</a:t>
            </a:r>
            <a:r>
              <a:rPr lang="it-IT" dirty="0" smtClean="0"/>
              <a:t> </a:t>
            </a:r>
            <a:r>
              <a:rPr lang="it-IT" dirty="0" err="1" smtClean="0"/>
              <a:t>works</a:t>
            </a:r>
            <a:r>
              <a:rPr lang="it-IT" dirty="0" smtClean="0"/>
              <a:t> </a:t>
            </a:r>
            <a:r>
              <a:rPr lang="it-IT" dirty="0" err="1" smtClean="0"/>
              <a:t>well</a:t>
            </a:r>
            <a:r>
              <a:rPr lang="it-IT" dirty="0" smtClean="0"/>
              <a:t> </a:t>
            </a:r>
            <a:r>
              <a:rPr lang="it-IT" dirty="0" err="1" smtClean="0"/>
              <a:t>when</a:t>
            </a:r>
            <a:r>
              <a:rPr lang="it-IT" dirty="0" smtClean="0"/>
              <a:t> a system can </a:t>
            </a:r>
            <a:r>
              <a:rPr lang="it-IT" dirty="0" err="1" smtClean="0"/>
              <a:t>be</a:t>
            </a:r>
            <a:r>
              <a:rPr lang="it-IT" dirty="0" smtClean="0"/>
              <a:t> </a:t>
            </a:r>
            <a:r>
              <a:rPr lang="it-IT" dirty="0" err="1" smtClean="0"/>
              <a:t>decomposed</a:t>
            </a:r>
            <a:r>
              <a:rPr lang="it-IT" dirty="0" smtClean="0"/>
              <a:t> (</a:t>
            </a:r>
            <a:r>
              <a:rPr lang="it-IT" dirty="0" err="1" smtClean="0"/>
              <a:t>fragmented</a:t>
            </a:r>
            <a:r>
              <a:rPr lang="it-IT" dirty="0" smtClean="0"/>
              <a:t>) </a:t>
            </a:r>
            <a:r>
              <a:rPr lang="it-IT" u="sng" dirty="0" err="1" smtClean="0"/>
              <a:t>without</a:t>
            </a:r>
            <a:r>
              <a:rPr lang="it-IT" u="sng" dirty="0" smtClean="0"/>
              <a:t> </a:t>
            </a:r>
            <a:r>
              <a:rPr lang="it-IT" u="sng" dirty="0" err="1" smtClean="0"/>
              <a:t>losing</a:t>
            </a:r>
            <a:r>
              <a:rPr lang="it-IT" u="sng" dirty="0" smtClean="0"/>
              <a:t> information</a:t>
            </a:r>
          </a:p>
          <a:p>
            <a:r>
              <a:rPr lang="it-IT" dirty="0" err="1" smtClean="0"/>
              <a:t>For</a:t>
            </a:r>
            <a:r>
              <a:rPr lang="it-IT" dirty="0" smtClean="0"/>
              <a:t> </a:t>
            </a:r>
            <a:r>
              <a:rPr lang="it-IT" dirty="0" err="1" smtClean="0"/>
              <a:t>many</a:t>
            </a:r>
            <a:r>
              <a:rPr lang="it-IT" dirty="0" smtClean="0"/>
              <a:t> </a:t>
            </a:r>
            <a:r>
              <a:rPr lang="it-IT" dirty="0" err="1" smtClean="0"/>
              <a:t>systems</a:t>
            </a:r>
            <a:r>
              <a:rPr lang="it-IT" dirty="0" smtClean="0"/>
              <a:t>, </a:t>
            </a:r>
            <a:r>
              <a:rPr lang="it-IT" dirty="0" err="1" smtClean="0"/>
              <a:t>any</a:t>
            </a:r>
            <a:r>
              <a:rPr lang="it-IT" dirty="0" smtClean="0"/>
              <a:t> </a:t>
            </a:r>
            <a:r>
              <a:rPr lang="it-IT" dirty="0" err="1" smtClean="0"/>
              <a:t>fragmentation</a:t>
            </a:r>
            <a:r>
              <a:rPr lang="it-IT" dirty="0" smtClean="0"/>
              <a:t> </a:t>
            </a:r>
            <a:r>
              <a:rPr lang="it-IT" dirty="0" err="1" smtClean="0"/>
              <a:t>loses</a:t>
            </a:r>
            <a:r>
              <a:rPr lang="it-IT" dirty="0" smtClean="0"/>
              <a:t> information </a:t>
            </a:r>
          </a:p>
          <a:p>
            <a:pPr lvl="1"/>
            <a:r>
              <a:rPr lang="it-IT" dirty="0" err="1" smtClean="0"/>
              <a:t>Supplement</a:t>
            </a:r>
            <a:r>
              <a:rPr lang="it-IT" dirty="0" smtClean="0"/>
              <a:t> </a:t>
            </a:r>
            <a:r>
              <a:rPr lang="it-IT" dirty="0" err="1" smtClean="0"/>
              <a:t>analytic</a:t>
            </a:r>
            <a:r>
              <a:rPr lang="it-IT" dirty="0" smtClean="0"/>
              <a:t> </a:t>
            </a:r>
            <a:r>
              <a:rPr lang="it-IT" dirty="0" err="1" smtClean="0"/>
              <a:t>methods</a:t>
            </a:r>
            <a:r>
              <a:rPr lang="it-IT" dirty="0" smtClean="0"/>
              <a:t> with </a:t>
            </a:r>
            <a:r>
              <a:rPr lang="it-IT" dirty="0" err="1" smtClean="0"/>
              <a:t>synthetic</a:t>
            </a:r>
            <a:r>
              <a:rPr lang="it-IT" dirty="0" smtClean="0"/>
              <a:t> </a:t>
            </a:r>
            <a:r>
              <a:rPr lang="it-IT" dirty="0" err="1" smtClean="0"/>
              <a:t>methods</a:t>
            </a:r>
            <a:endParaRPr lang="it-IT" dirty="0" smtClean="0"/>
          </a:p>
          <a:p>
            <a:pPr lvl="1"/>
            <a:r>
              <a:rPr lang="it-IT" dirty="0" err="1" smtClean="0"/>
              <a:t>Supplement</a:t>
            </a:r>
            <a:r>
              <a:rPr lang="it-IT" dirty="0" smtClean="0"/>
              <a:t> </a:t>
            </a:r>
            <a:r>
              <a:rPr lang="it-IT" dirty="0" err="1" smtClean="0"/>
              <a:t>structural</a:t>
            </a:r>
            <a:r>
              <a:rPr lang="it-IT" dirty="0" smtClean="0"/>
              <a:t> </a:t>
            </a:r>
            <a:r>
              <a:rPr lang="it-IT" dirty="0" err="1" smtClean="0"/>
              <a:t>analysis</a:t>
            </a:r>
            <a:r>
              <a:rPr lang="it-IT" dirty="0" smtClean="0"/>
              <a:t> with </a:t>
            </a:r>
            <a:r>
              <a:rPr lang="it-IT" dirty="0" err="1" smtClean="0"/>
              <a:t>functional</a:t>
            </a:r>
            <a:r>
              <a:rPr lang="it-IT" dirty="0" smtClean="0"/>
              <a:t> </a:t>
            </a:r>
            <a:r>
              <a:rPr lang="it-IT" dirty="0" err="1" smtClean="0"/>
              <a:t>analysis</a:t>
            </a:r>
            <a:endParaRPr lang="it-IT" dirty="0"/>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14</a:t>
            </a:fld>
            <a:endParaRPr kumimoji="0" lang="en-US" dirty="0"/>
          </a:p>
        </p:txBody>
      </p:sp>
    </p:spTree>
    <p:extLst>
      <p:ext uri="{BB962C8B-B14F-4D97-AF65-F5344CB8AC3E}">
        <p14:creationId xmlns:p14="http://schemas.microsoft.com/office/powerpoint/2010/main" val="14148390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e 5"/>
          <p:cNvSpPr/>
          <p:nvPr/>
        </p:nvSpPr>
        <p:spPr>
          <a:xfrm>
            <a:off x="4860032" y="1772816"/>
            <a:ext cx="2232248" cy="1872208"/>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p:txBody>
          <a:bodyPr/>
          <a:lstStyle/>
          <a:p>
            <a:r>
              <a:rPr lang="it-IT" dirty="0" err="1" smtClean="0"/>
              <a:t>Functional</a:t>
            </a:r>
            <a:r>
              <a:rPr lang="it-IT" dirty="0" smtClean="0"/>
              <a:t> </a:t>
            </a:r>
            <a:r>
              <a:rPr lang="it-IT" dirty="0" err="1" smtClean="0"/>
              <a:t>analysis</a:t>
            </a:r>
            <a:r>
              <a:rPr lang="it-IT" dirty="0" smtClean="0"/>
              <a:t> (First </a:t>
            </a:r>
            <a:r>
              <a:rPr lang="it-IT" dirty="0" err="1" smtClean="0"/>
              <a:t>step</a:t>
            </a:r>
            <a:r>
              <a:rPr lang="it-IT" dirty="0" smtClean="0"/>
              <a:t>)</a:t>
            </a:r>
            <a:endParaRPr lang="it-IT" dirty="0"/>
          </a:p>
        </p:txBody>
      </p:sp>
      <p:sp>
        <p:nvSpPr>
          <p:cNvPr id="4" name="Segnaposto contenuto 3"/>
          <p:cNvSpPr>
            <a:spLocks noGrp="1"/>
          </p:cNvSpPr>
          <p:nvPr>
            <p:ph sz="quarter" idx="1"/>
          </p:nvPr>
        </p:nvSpPr>
        <p:spPr/>
        <p:txBody>
          <a:bodyPr>
            <a:normAutofit fontScale="92500" lnSpcReduction="10000"/>
          </a:bodyPr>
          <a:lstStyle/>
          <a:p>
            <a:r>
              <a:rPr lang="it-IT" dirty="0" err="1" smtClean="0"/>
              <a:t>Given</a:t>
            </a:r>
            <a:r>
              <a:rPr lang="it-IT" dirty="0" smtClean="0"/>
              <a:t> a </a:t>
            </a:r>
            <a:r>
              <a:rPr lang="it-IT" dirty="0" err="1" smtClean="0"/>
              <a:t>system</a:t>
            </a:r>
            <a:r>
              <a:rPr lang="it-IT" dirty="0" smtClean="0"/>
              <a:t> </a:t>
            </a:r>
            <a:r>
              <a:rPr lang="it-IT" dirty="0" err="1" smtClean="0"/>
              <a:t>S</a:t>
            </a:r>
            <a:r>
              <a:rPr lang="it-IT" dirty="0" smtClean="0"/>
              <a:t>, look </a:t>
            </a:r>
            <a:r>
              <a:rPr lang="it-IT" dirty="0" err="1" smtClean="0"/>
              <a:t>at</a:t>
            </a:r>
            <a:r>
              <a:rPr lang="it-IT" dirty="0" smtClean="0"/>
              <a:t> the </a:t>
            </a:r>
            <a:r>
              <a:rPr lang="it-IT" dirty="0" err="1" smtClean="0"/>
              <a:t>role</a:t>
            </a:r>
            <a:r>
              <a:rPr lang="it-IT" dirty="0" smtClean="0"/>
              <a:t> </a:t>
            </a:r>
            <a:r>
              <a:rPr lang="it-IT" dirty="0" err="1" smtClean="0"/>
              <a:t>that</a:t>
            </a:r>
            <a:r>
              <a:rPr lang="it-IT" dirty="0" smtClean="0"/>
              <a:t> </a:t>
            </a:r>
            <a:r>
              <a:rPr lang="it-IT" dirty="0" err="1" smtClean="0"/>
              <a:t>S</a:t>
            </a:r>
            <a:r>
              <a:rPr lang="it-IT" dirty="0" smtClean="0"/>
              <a:t> </a:t>
            </a:r>
            <a:r>
              <a:rPr lang="it-IT" dirty="0" err="1" smtClean="0"/>
              <a:t>plays</a:t>
            </a:r>
            <a:r>
              <a:rPr lang="it-IT" dirty="0" smtClean="0"/>
              <a:t> </a:t>
            </a:r>
            <a:r>
              <a:rPr lang="it-IT" dirty="0" err="1" smtClean="0"/>
              <a:t>within</a:t>
            </a:r>
            <a:r>
              <a:rPr lang="it-IT" dirty="0" smtClean="0"/>
              <a:t> the </a:t>
            </a:r>
            <a:r>
              <a:rPr lang="it-IT" dirty="0" err="1" smtClean="0"/>
              <a:t>higher</a:t>
            </a:r>
            <a:r>
              <a:rPr lang="it-IT" dirty="0" smtClean="0"/>
              <a:t> </a:t>
            </a:r>
            <a:r>
              <a:rPr lang="it-IT" dirty="0" err="1" smtClean="0"/>
              <a:t>system</a:t>
            </a:r>
            <a:r>
              <a:rPr lang="it-IT" dirty="0" smtClean="0"/>
              <a:t> to </a:t>
            </a:r>
            <a:r>
              <a:rPr lang="it-IT" dirty="0" err="1" smtClean="0"/>
              <a:t>which</a:t>
            </a:r>
            <a:r>
              <a:rPr lang="it-IT" dirty="0" smtClean="0"/>
              <a:t> </a:t>
            </a:r>
            <a:r>
              <a:rPr lang="it-IT" dirty="0" err="1" smtClean="0"/>
              <a:t>it</a:t>
            </a:r>
            <a:r>
              <a:rPr lang="it-IT" dirty="0" smtClean="0"/>
              <a:t> </a:t>
            </a:r>
            <a:r>
              <a:rPr lang="it-IT" dirty="0" err="1" smtClean="0"/>
              <a:t>pertains</a:t>
            </a:r>
            <a:endParaRPr lang="it-IT" dirty="0" smtClean="0"/>
          </a:p>
          <a:p>
            <a:endParaRPr lang="it-IT" dirty="0"/>
          </a:p>
          <a:p>
            <a:endParaRPr lang="it-IT" dirty="0" smtClean="0"/>
          </a:p>
          <a:p>
            <a:endParaRPr lang="it-IT" dirty="0"/>
          </a:p>
          <a:p>
            <a:pPr marL="0" indent="0">
              <a:buNone/>
            </a:pPr>
            <a:endParaRPr lang="it-IT" dirty="0" smtClean="0"/>
          </a:p>
          <a:p>
            <a:r>
              <a:rPr lang="it-IT" dirty="0" smtClean="0"/>
              <a:t>A </a:t>
            </a:r>
            <a:r>
              <a:rPr lang="it-IT" dirty="0" err="1" smtClean="0"/>
              <a:t>system</a:t>
            </a:r>
            <a:r>
              <a:rPr lang="it-IT" dirty="0" smtClean="0"/>
              <a:t> </a:t>
            </a:r>
            <a:r>
              <a:rPr lang="it-IT" dirty="0" err="1" smtClean="0"/>
              <a:t>S</a:t>
            </a:r>
            <a:r>
              <a:rPr lang="it-IT" dirty="0" smtClean="0"/>
              <a:t> </a:t>
            </a:r>
            <a:r>
              <a:rPr lang="it-IT" dirty="0" err="1" smtClean="0"/>
              <a:t>may</a:t>
            </a:r>
            <a:r>
              <a:rPr lang="it-IT" dirty="0" smtClean="0"/>
              <a:t> play </a:t>
            </a:r>
            <a:r>
              <a:rPr lang="it-IT" dirty="0" err="1" smtClean="0"/>
              <a:t>different</a:t>
            </a:r>
            <a:r>
              <a:rPr lang="it-IT" dirty="0" smtClean="0"/>
              <a:t> </a:t>
            </a:r>
            <a:r>
              <a:rPr lang="it-IT" dirty="0" err="1" smtClean="0"/>
              <a:t>roles</a:t>
            </a:r>
            <a:r>
              <a:rPr lang="it-IT" dirty="0" smtClean="0"/>
              <a:t> with </a:t>
            </a:r>
            <a:r>
              <a:rPr lang="it-IT" dirty="0" err="1" smtClean="0"/>
              <a:t>reference</a:t>
            </a:r>
            <a:r>
              <a:rPr lang="it-IT" dirty="0" smtClean="0"/>
              <a:t> to </a:t>
            </a:r>
            <a:r>
              <a:rPr lang="it-IT" dirty="0" err="1" smtClean="0"/>
              <a:t>different</a:t>
            </a:r>
            <a:r>
              <a:rPr lang="it-IT" dirty="0" smtClean="0"/>
              <a:t> </a:t>
            </a:r>
            <a:r>
              <a:rPr lang="it-IT" dirty="0" err="1" smtClean="0"/>
              <a:t>higher-order</a:t>
            </a:r>
            <a:r>
              <a:rPr lang="it-IT" dirty="0" smtClean="0"/>
              <a:t> </a:t>
            </a:r>
            <a:r>
              <a:rPr lang="it-IT" dirty="0" err="1" smtClean="0"/>
              <a:t>systems</a:t>
            </a:r>
            <a:r>
              <a:rPr lang="it-IT" dirty="0" smtClean="0"/>
              <a:t> (</a:t>
            </a:r>
            <a:r>
              <a:rPr lang="it-IT" dirty="0" err="1" smtClean="0"/>
              <a:t>each</a:t>
            </a:r>
            <a:r>
              <a:rPr lang="it-IT" dirty="0" smtClean="0"/>
              <a:t> of </a:t>
            </a:r>
            <a:r>
              <a:rPr lang="it-IT" dirty="0" err="1" smtClean="0"/>
              <a:t>us</a:t>
            </a:r>
            <a:r>
              <a:rPr lang="it-IT" dirty="0" smtClean="0"/>
              <a:t> </a:t>
            </a:r>
            <a:r>
              <a:rPr lang="it-IT" dirty="0" err="1" smtClean="0"/>
              <a:t>is</a:t>
            </a:r>
            <a:r>
              <a:rPr lang="it-IT" dirty="0" smtClean="0"/>
              <a:t> a </a:t>
            </a:r>
            <a:r>
              <a:rPr lang="it-IT" dirty="0" err="1" smtClean="0"/>
              <a:t>citizen</a:t>
            </a:r>
            <a:r>
              <a:rPr lang="it-IT" dirty="0" smtClean="0"/>
              <a:t>, family </a:t>
            </a:r>
            <a:r>
              <a:rPr lang="it-IT" dirty="0" err="1" smtClean="0"/>
              <a:t>member</a:t>
            </a:r>
            <a:r>
              <a:rPr lang="it-IT" dirty="0" smtClean="0"/>
              <a:t>, </a:t>
            </a:r>
            <a:r>
              <a:rPr lang="it-IT" dirty="0" err="1" smtClean="0"/>
              <a:t>researcher</a:t>
            </a:r>
            <a:r>
              <a:rPr lang="it-IT" dirty="0" smtClean="0"/>
              <a:t>, game-player </a:t>
            </a:r>
            <a:r>
              <a:rPr lang="it-IT" dirty="0" err="1" smtClean="0"/>
              <a:t>etc</a:t>
            </a:r>
            <a:r>
              <a:rPr lang="it-IT" dirty="0" smtClean="0"/>
              <a:t>). </a:t>
            </a:r>
            <a:r>
              <a:rPr lang="it-IT" dirty="0" err="1" smtClean="0"/>
              <a:t>These</a:t>
            </a:r>
            <a:r>
              <a:rPr lang="it-IT" dirty="0" smtClean="0"/>
              <a:t> </a:t>
            </a:r>
            <a:r>
              <a:rPr lang="it-IT" dirty="0" err="1" smtClean="0"/>
              <a:t>roles</a:t>
            </a:r>
            <a:r>
              <a:rPr lang="it-IT" dirty="0" smtClean="0"/>
              <a:t> </a:t>
            </a:r>
            <a:r>
              <a:rPr lang="it-IT" dirty="0" err="1" smtClean="0"/>
              <a:t>may</a:t>
            </a:r>
            <a:r>
              <a:rPr lang="it-IT" dirty="0" smtClean="0"/>
              <a:t> </a:t>
            </a:r>
            <a:r>
              <a:rPr lang="it-IT" dirty="0" err="1" smtClean="0"/>
              <a:t>cohere</a:t>
            </a:r>
            <a:r>
              <a:rPr lang="it-IT" dirty="0" smtClean="0"/>
              <a:t> or, more </a:t>
            </a:r>
            <a:r>
              <a:rPr lang="it-IT" dirty="0" err="1" smtClean="0"/>
              <a:t>likely</a:t>
            </a:r>
            <a:r>
              <a:rPr lang="it-IT" dirty="0" smtClean="0"/>
              <a:t>, </a:t>
            </a:r>
            <a:r>
              <a:rPr lang="it-IT" dirty="0" err="1" smtClean="0"/>
              <a:t>conflict</a:t>
            </a:r>
            <a:r>
              <a:rPr lang="it-IT" dirty="0" smtClean="0"/>
              <a:t>/</a:t>
            </a:r>
            <a:r>
              <a:rPr lang="it-IT" dirty="0" err="1" smtClean="0"/>
              <a:t>interfere</a:t>
            </a:r>
            <a:r>
              <a:rPr lang="it-IT" dirty="0" smtClean="0"/>
              <a:t> </a:t>
            </a:r>
            <a:r>
              <a:rPr lang="it-IT" dirty="0" err="1" smtClean="0"/>
              <a:t>one</a:t>
            </a:r>
            <a:r>
              <a:rPr lang="it-IT" dirty="0" smtClean="0"/>
              <a:t> </a:t>
            </a:r>
            <a:r>
              <a:rPr lang="it-IT" dirty="0" err="1" smtClean="0"/>
              <a:t>another</a:t>
            </a:r>
            <a:r>
              <a:rPr lang="it-IT" dirty="0" smtClean="0"/>
              <a:t> (e.g., </a:t>
            </a:r>
            <a:r>
              <a:rPr lang="it-IT" dirty="0" err="1" smtClean="0"/>
              <a:t>there</a:t>
            </a:r>
            <a:r>
              <a:rPr lang="it-IT" dirty="0" smtClean="0"/>
              <a:t> </a:t>
            </a:r>
            <a:r>
              <a:rPr lang="it-IT" dirty="0" err="1" smtClean="0"/>
              <a:t>never</a:t>
            </a:r>
            <a:r>
              <a:rPr lang="it-IT" dirty="0" smtClean="0"/>
              <a:t> </a:t>
            </a:r>
            <a:r>
              <a:rPr lang="it-IT" dirty="0" err="1" smtClean="0"/>
              <a:t>is</a:t>
            </a:r>
            <a:r>
              <a:rPr lang="it-IT" dirty="0" smtClean="0"/>
              <a:t> </a:t>
            </a:r>
            <a:r>
              <a:rPr lang="it-IT" dirty="0" err="1" smtClean="0"/>
              <a:t>enough</a:t>
            </a:r>
            <a:r>
              <a:rPr lang="it-IT" dirty="0" smtClean="0"/>
              <a:t> time for </a:t>
            </a:r>
            <a:r>
              <a:rPr lang="it-IT" dirty="0" err="1" smtClean="0"/>
              <a:t>doing</a:t>
            </a:r>
            <a:r>
              <a:rPr lang="it-IT" dirty="0" smtClean="0"/>
              <a:t> </a:t>
            </a:r>
            <a:r>
              <a:rPr lang="it-IT" dirty="0" err="1" smtClean="0"/>
              <a:t>everything</a:t>
            </a:r>
            <a:r>
              <a:rPr lang="it-IT" dirty="0" smtClean="0"/>
              <a:t>)</a:t>
            </a:r>
          </a:p>
          <a:p>
            <a:r>
              <a:rPr lang="it-IT" dirty="0" err="1" smtClean="0"/>
              <a:t>S</a:t>
            </a:r>
            <a:r>
              <a:rPr lang="it-IT" dirty="0" smtClean="0"/>
              <a:t> </a:t>
            </a:r>
            <a:r>
              <a:rPr lang="it-IT" dirty="0" err="1" smtClean="0"/>
              <a:t>may</a:t>
            </a:r>
            <a:r>
              <a:rPr lang="it-IT" dirty="0" smtClean="0"/>
              <a:t> be </a:t>
            </a:r>
            <a:r>
              <a:rPr lang="it-IT" dirty="0" err="1" smtClean="0"/>
              <a:t>aware</a:t>
            </a:r>
            <a:r>
              <a:rPr lang="it-IT" dirty="0" smtClean="0"/>
              <a:t> of the </a:t>
            </a:r>
            <a:r>
              <a:rPr lang="it-IT" dirty="0" err="1" smtClean="0"/>
              <a:t>role</a:t>
            </a:r>
            <a:r>
              <a:rPr lang="it-IT" dirty="0" smtClean="0"/>
              <a:t> </a:t>
            </a:r>
            <a:r>
              <a:rPr lang="it-IT" dirty="0" err="1" smtClean="0"/>
              <a:t>it</a:t>
            </a:r>
            <a:r>
              <a:rPr lang="it-IT" dirty="0" smtClean="0"/>
              <a:t> </a:t>
            </a:r>
            <a:r>
              <a:rPr lang="it-IT" dirty="0" err="1" smtClean="0"/>
              <a:t>plays</a:t>
            </a:r>
            <a:r>
              <a:rPr lang="it-IT" dirty="0" smtClean="0"/>
              <a:t> </a:t>
            </a:r>
            <a:r>
              <a:rPr lang="it-IT" dirty="0" err="1" smtClean="0"/>
              <a:t>within</a:t>
            </a:r>
            <a:r>
              <a:rPr lang="it-IT" dirty="0" smtClean="0"/>
              <a:t> the </a:t>
            </a:r>
            <a:r>
              <a:rPr lang="it-IT" dirty="0" err="1" smtClean="0"/>
              <a:t>higher-order</a:t>
            </a:r>
            <a:r>
              <a:rPr lang="it-IT" dirty="0" smtClean="0"/>
              <a:t> </a:t>
            </a:r>
            <a:r>
              <a:rPr lang="it-IT" dirty="0" err="1" smtClean="0"/>
              <a:t>system</a:t>
            </a:r>
            <a:r>
              <a:rPr lang="it-IT" dirty="0" smtClean="0"/>
              <a:t>. </a:t>
            </a:r>
            <a:r>
              <a:rPr lang="it-IT" dirty="0" err="1" smtClean="0"/>
              <a:t>However</a:t>
            </a:r>
            <a:r>
              <a:rPr lang="it-IT" dirty="0" smtClean="0"/>
              <a:t>, </a:t>
            </a:r>
            <a:r>
              <a:rPr lang="it-IT" dirty="0" err="1" smtClean="0"/>
              <a:t>most</a:t>
            </a:r>
            <a:r>
              <a:rPr lang="it-IT" dirty="0" smtClean="0"/>
              <a:t> </a:t>
            </a:r>
            <a:r>
              <a:rPr lang="it-IT" dirty="0" err="1" smtClean="0"/>
              <a:t>systems</a:t>
            </a:r>
            <a:r>
              <a:rPr lang="it-IT" dirty="0" smtClean="0"/>
              <a:t> are </a:t>
            </a:r>
            <a:r>
              <a:rPr lang="it-IT" dirty="0" err="1" smtClean="0"/>
              <a:t>unaware</a:t>
            </a:r>
            <a:r>
              <a:rPr lang="it-IT" dirty="0" smtClean="0"/>
              <a:t> of </a:t>
            </a:r>
            <a:r>
              <a:rPr lang="it-IT" dirty="0" err="1" smtClean="0"/>
              <a:t>their</a:t>
            </a:r>
            <a:r>
              <a:rPr lang="it-IT" dirty="0" smtClean="0"/>
              <a:t> </a:t>
            </a:r>
            <a:r>
              <a:rPr lang="it-IT" dirty="0" err="1" smtClean="0"/>
              <a:t>roles</a:t>
            </a:r>
            <a:endParaRPr lang="it-IT" dirty="0"/>
          </a:p>
        </p:txBody>
      </p:sp>
      <p:sp>
        <p:nvSpPr>
          <p:cNvPr id="5" name="Ovale 4"/>
          <p:cNvSpPr/>
          <p:nvPr/>
        </p:nvSpPr>
        <p:spPr>
          <a:xfrm>
            <a:off x="5148064" y="2132856"/>
            <a:ext cx="1008112" cy="1152128"/>
          </a:xfrm>
          <a:prstGeom prst="ellips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600" dirty="0" err="1" smtClean="0"/>
              <a:t>S</a:t>
            </a:r>
            <a:endParaRPr lang="it-IT" sz="3600" dirty="0"/>
          </a:p>
        </p:txBody>
      </p:sp>
      <p:sp>
        <p:nvSpPr>
          <p:cNvPr id="7" name="Slide Number Placeholder 6"/>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15</a:t>
            </a:fld>
            <a:endParaRPr kumimoji="0" lang="en-US" dirty="0"/>
          </a:p>
        </p:txBody>
      </p:sp>
    </p:spTree>
    <p:extLst>
      <p:ext uri="{BB962C8B-B14F-4D97-AF65-F5344CB8AC3E}">
        <p14:creationId xmlns:p14="http://schemas.microsoft.com/office/powerpoint/2010/main" val="3449113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 </a:t>
            </a:r>
            <a:r>
              <a:rPr lang="it-IT" dirty="0" err="1" smtClean="0"/>
              <a:t>exemplification</a:t>
            </a:r>
            <a:endParaRPr lang="it-IT" dirty="0"/>
          </a:p>
        </p:txBody>
      </p:sp>
      <p:sp>
        <p:nvSpPr>
          <p:cNvPr id="4" name="Segnaposto contenuto 3"/>
          <p:cNvSpPr>
            <a:spLocks noGrp="1"/>
          </p:cNvSpPr>
          <p:nvPr>
            <p:ph sz="quarter" idx="1"/>
          </p:nvPr>
        </p:nvSpPr>
        <p:spPr/>
        <p:txBody>
          <a:bodyPr>
            <a:noAutofit/>
          </a:bodyPr>
          <a:lstStyle/>
          <a:p>
            <a:r>
              <a:rPr lang="en-US" sz="2800" dirty="0"/>
              <a:t>C</a:t>
            </a:r>
            <a:r>
              <a:rPr lang="en-US" sz="2800" dirty="0" smtClean="0"/>
              <a:t>onsider </a:t>
            </a:r>
            <a:r>
              <a:rPr lang="en-US" sz="2800" dirty="0"/>
              <a:t>the difference </a:t>
            </a:r>
            <a:r>
              <a:rPr lang="en-US" sz="2800" dirty="0" smtClean="0"/>
              <a:t>between ear </a:t>
            </a:r>
            <a:r>
              <a:rPr lang="en-US" sz="2800" dirty="0"/>
              <a:t>and </a:t>
            </a:r>
            <a:r>
              <a:rPr lang="en-US" sz="2800" dirty="0" smtClean="0"/>
              <a:t>organism</a:t>
            </a:r>
          </a:p>
          <a:p>
            <a:r>
              <a:rPr lang="en-US" sz="2800" dirty="0" smtClean="0"/>
              <a:t>Both </a:t>
            </a:r>
            <a:r>
              <a:rPr lang="en-US" sz="2800" dirty="0"/>
              <a:t>are </a:t>
            </a:r>
            <a:r>
              <a:rPr lang="en-US" sz="2800" dirty="0" smtClean="0"/>
              <a:t>systems. Ears can </a:t>
            </a:r>
            <a:r>
              <a:rPr lang="en-US" sz="2800" dirty="0"/>
              <a:t>be studied in order to understand what they are and </a:t>
            </a:r>
            <a:r>
              <a:rPr lang="en-US" sz="2800" dirty="0" smtClean="0"/>
              <a:t>do. One </a:t>
            </a:r>
            <a:r>
              <a:rPr lang="en-US" sz="2800" dirty="0"/>
              <a:t>can divide an ear into its parts and see how they are made and what they </a:t>
            </a:r>
            <a:r>
              <a:rPr lang="en-US" sz="2800" dirty="0" smtClean="0"/>
              <a:t>do. The </a:t>
            </a:r>
            <a:r>
              <a:rPr lang="en-US" sz="2800" dirty="0"/>
              <a:t>same </a:t>
            </a:r>
            <a:r>
              <a:rPr lang="en-US" sz="2800" dirty="0" smtClean="0"/>
              <a:t>works for organisms</a:t>
            </a:r>
          </a:p>
          <a:p>
            <a:r>
              <a:rPr lang="en-US" sz="2800" dirty="0" smtClean="0"/>
              <a:t>Both </a:t>
            </a:r>
            <a:r>
              <a:rPr lang="en-US" sz="2800" dirty="0"/>
              <a:t>are authentic </a:t>
            </a:r>
            <a:r>
              <a:rPr lang="en-US" sz="2800" dirty="0" smtClean="0"/>
              <a:t>systems, </a:t>
            </a:r>
            <a:r>
              <a:rPr lang="en-US" sz="2800" dirty="0"/>
              <a:t>both can be subjected to structural and functional </a:t>
            </a:r>
            <a:r>
              <a:rPr lang="en-US" sz="2800" dirty="0" smtClean="0"/>
              <a:t>analysis</a:t>
            </a:r>
          </a:p>
          <a:p>
            <a:r>
              <a:rPr lang="en-US" sz="2800" dirty="0" smtClean="0"/>
              <a:t>On </a:t>
            </a:r>
            <a:r>
              <a:rPr lang="en-US" sz="2800" dirty="0"/>
              <a:t>the other hand, it seems correct to claim that organisms are more completely </a:t>
            </a:r>
            <a:r>
              <a:rPr lang="en-US" sz="2800" dirty="0" smtClean="0"/>
              <a:t>systems </a:t>
            </a:r>
            <a:r>
              <a:rPr lang="en-US" sz="2800" dirty="0"/>
              <a:t>than ears are for a variety of different reasons, including the existential priority of organisms over </a:t>
            </a:r>
            <a:r>
              <a:rPr lang="en-US" sz="2800" dirty="0" smtClean="0"/>
              <a:t>ears</a:t>
            </a:r>
            <a:endParaRPr lang="en-US" sz="2800"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16</a:t>
            </a:fld>
            <a:endParaRPr kumimoji="0" lang="en-US" dirty="0"/>
          </a:p>
        </p:txBody>
      </p:sp>
    </p:spTree>
    <p:extLst>
      <p:ext uri="{BB962C8B-B14F-4D97-AF65-F5344CB8AC3E}">
        <p14:creationId xmlns:p14="http://schemas.microsoft.com/office/powerpoint/2010/main" val="959338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Question</a:t>
            </a:r>
            <a:endParaRPr lang="it-IT" dirty="0"/>
          </a:p>
        </p:txBody>
      </p:sp>
      <p:sp>
        <p:nvSpPr>
          <p:cNvPr id="4" name="Segnaposto contenuto 3"/>
          <p:cNvSpPr>
            <a:spLocks noGrp="1"/>
          </p:cNvSpPr>
          <p:nvPr>
            <p:ph sz="quarter" idx="1"/>
          </p:nvPr>
        </p:nvSpPr>
        <p:spPr>
          <a:xfrm>
            <a:off x="457200" y="1219200"/>
            <a:ext cx="8435280" cy="5090120"/>
          </a:xfrm>
        </p:spPr>
        <p:txBody>
          <a:bodyPr>
            <a:normAutofit/>
          </a:bodyPr>
          <a:lstStyle/>
          <a:p>
            <a:r>
              <a:rPr lang="en-US" sz="2800" dirty="0" smtClean="0"/>
              <a:t>What is </a:t>
            </a:r>
            <a:r>
              <a:rPr lang="en-US" sz="2800" dirty="0"/>
              <a:t>the ear supposed to do? </a:t>
            </a:r>
            <a:r>
              <a:rPr lang="en-US" sz="2800" dirty="0" smtClean="0"/>
              <a:t>Ears </a:t>
            </a:r>
            <a:r>
              <a:rPr lang="en-US" sz="2800" dirty="0"/>
              <a:t>are such that they make the organism able to perceive </a:t>
            </a:r>
            <a:r>
              <a:rPr lang="en-US" sz="2800" dirty="0" smtClean="0"/>
              <a:t>sounds</a:t>
            </a:r>
          </a:p>
          <a:p>
            <a:r>
              <a:rPr lang="en-US" sz="2800" dirty="0" smtClean="0"/>
              <a:t>This </a:t>
            </a:r>
            <a:r>
              <a:rPr lang="en-US" sz="2800" dirty="0"/>
              <a:t>answer has two </a:t>
            </a:r>
            <a:r>
              <a:rPr lang="en-US" sz="2800" dirty="0" smtClean="0"/>
              <a:t>sides </a:t>
            </a:r>
            <a:endParaRPr lang="en-US" sz="2800" dirty="0"/>
          </a:p>
          <a:p>
            <a:pPr lvl="1"/>
            <a:r>
              <a:rPr lang="en-US" sz="2400" dirty="0"/>
              <a:t>First, ears play some role within organisms. Like everything else, they need </a:t>
            </a:r>
            <a:r>
              <a:rPr lang="en-US" sz="2400" dirty="0" smtClean="0"/>
              <a:t>systems </a:t>
            </a:r>
            <a:r>
              <a:rPr lang="en-US" sz="2400" dirty="0"/>
              <a:t>of which to be </a:t>
            </a:r>
            <a:r>
              <a:rPr lang="en-US" sz="2400" dirty="0" smtClean="0"/>
              <a:t>parts. Moreover, </a:t>
            </a:r>
            <a:r>
              <a:rPr lang="en-US" sz="2400" dirty="0"/>
              <a:t>organisms build ears, not the other way </a:t>
            </a:r>
            <a:r>
              <a:rPr lang="en-US" sz="2400" dirty="0" smtClean="0"/>
              <a:t>round</a:t>
            </a:r>
            <a:endParaRPr lang="en-US" sz="2400" dirty="0"/>
          </a:p>
          <a:p>
            <a:pPr lvl="1"/>
            <a:r>
              <a:rPr lang="en-US" sz="2400" dirty="0"/>
              <a:t>Second, by having a role to play, ears </a:t>
            </a:r>
            <a:r>
              <a:rPr lang="en-US" sz="2400" dirty="0" smtClean="0"/>
              <a:t>constrain </a:t>
            </a:r>
            <a:r>
              <a:rPr lang="en-US" sz="2400" dirty="0"/>
              <a:t>their own parts in such a way that they end up forming a structure that is putatively able to play the role that it has to play. Parts should further constrain their subparts so that they can play their own roles. And so on and so </a:t>
            </a:r>
            <a:r>
              <a:rPr lang="en-US" sz="2400" dirty="0" smtClean="0"/>
              <a:t>forth</a:t>
            </a:r>
            <a:endParaRPr lang="en-US" sz="2400"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17</a:t>
            </a:fld>
            <a:endParaRPr kumimoji="0" lang="en-US" dirty="0"/>
          </a:p>
        </p:txBody>
      </p:sp>
    </p:spTree>
    <p:extLst>
      <p:ext uri="{BB962C8B-B14F-4D97-AF65-F5344CB8AC3E}">
        <p14:creationId xmlns:p14="http://schemas.microsoft.com/office/powerpoint/2010/main" val="409737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Two</a:t>
            </a:r>
            <a:r>
              <a:rPr lang="it-IT" dirty="0" smtClean="0"/>
              <a:t> more </a:t>
            </a:r>
            <a:r>
              <a:rPr lang="it-IT" dirty="0" err="1" smtClean="0"/>
              <a:t>observations</a:t>
            </a:r>
            <a:endParaRPr lang="it-IT" dirty="0"/>
          </a:p>
        </p:txBody>
      </p:sp>
      <p:sp>
        <p:nvSpPr>
          <p:cNvPr id="4" name="Segnaposto contenuto 3"/>
          <p:cNvSpPr>
            <a:spLocks noGrp="1"/>
          </p:cNvSpPr>
          <p:nvPr>
            <p:ph sz="quarter" idx="1"/>
          </p:nvPr>
        </p:nvSpPr>
        <p:spPr/>
        <p:txBody>
          <a:bodyPr>
            <a:normAutofit fontScale="85000" lnSpcReduction="10000"/>
          </a:bodyPr>
          <a:lstStyle/>
          <a:p>
            <a:r>
              <a:rPr lang="en-US" dirty="0" smtClean="0"/>
              <a:t>Firstly, the </a:t>
            </a:r>
            <a:r>
              <a:rPr lang="en-US" dirty="0"/>
              <a:t>constraining procedure may always fail. For any </a:t>
            </a:r>
            <a:r>
              <a:rPr lang="en-US" dirty="0" smtClean="0"/>
              <a:t>level, </a:t>
            </a:r>
            <a:r>
              <a:rPr lang="en-US" dirty="0"/>
              <a:t>the constraints imposed by the relevant system may not be able to steer the appropriate developments</a:t>
            </a:r>
          </a:p>
          <a:p>
            <a:r>
              <a:rPr lang="en-US" dirty="0"/>
              <a:t>This may </a:t>
            </a:r>
            <a:r>
              <a:rPr lang="en-US" dirty="0" smtClean="0"/>
              <a:t>imply </a:t>
            </a:r>
            <a:r>
              <a:rPr lang="en-US" dirty="0"/>
              <a:t>that the organ ‘ear’ fails to play its role, and this </a:t>
            </a:r>
            <a:r>
              <a:rPr lang="en-US" dirty="0" smtClean="0"/>
              <a:t>may </a:t>
            </a:r>
            <a:r>
              <a:rPr lang="en-US" dirty="0"/>
              <a:t>further imply that the organism must either forget the perception of sounds or explore other avenues (e.g., different kinds of perception, or different kinds of ears)</a:t>
            </a:r>
          </a:p>
          <a:p>
            <a:r>
              <a:rPr lang="en-US" dirty="0"/>
              <a:t>Secondly, the phenomenon of biological convergence, according to which the most diverse biological species </a:t>
            </a:r>
            <a:r>
              <a:rPr lang="en-US" dirty="0" smtClean="0"/>
              <a:t>discover </a:t>
            </a:r>
            <a:r>
              <a:rPr lang="en-US" dirty="0"/>
              <a:t>the same solutions, shows </a:t>
            </a:r>
            <a:r>
              <a:rPr lang="en-US" dirty="0" smtClean="0"/>
              <a:t>that higher</a:t>
            </a:r>
            <a:r>
              <a:rPr lang="en-US" dirty="0"/>
              <a:t>-order constraints are at work (see </a:t>
            </a:r>
            <a:r>
              <a:rPr lang="en-US" dirty="0" smtClean="0"/>
              <a:t>Conway </a:t>
            </a:r>
            <a:r>
              <a:rPr lang="en-US" dirty="0"/>
              <a:t>Morris, </a:t>
            </a:r>
            <a:r>
              <a:rPr lang="en-US" dirty="0" smtClean="0"/>
              <a:t>2003 </a:t>
            </a:r>
            <a:r>
              <a:rPr lang="en-US" dirty="0"/>
              <a:t>and </a:t>
            </a:r>
            <a:r>
              <a:rPr lang="en-US" dirty="0" smtClean="0"/>
              <a:t>Conway </a:t>
            </a:r>
            <a:r>
              <a:rPr lang="en-US" dirty="0"/>
              <a:t>Morris, 2008)</a:t>
            </a:r>
          </a:p>
          <a:p>
            <a:r>
              <a:rPr lang="en-US" dirty="0"/>
              <a:t>When searching for a solution to its problems, life apparently does not traverse the entire combinatorial space of possibilities, but </a:t>
            </a:r>
            <a:r>
              <a:rPr lang="en-US" b="1" dirty="0"/>
              <a:t>continues to discover the same solutions</a:t>
            </a:r>
            <a:r>
              <a:rPr lang="en-US" dirty="0"/>
              <a:t> which suggest that optimality criteria (or </a:t>
            </a:r>
            <a:r>
              <a:rPr lang="en-US" dirty="0" err="1"/>
              <a:t>variational</a:t>
            </a:r>
            <a:r>
              <a:rPr lang="en-US" dirty="0"/>
              <a:t> principles) are at work</a:t>
            </a:r>
            <a:endParaRPr lang="it-IT" dirty="0"/>
          </a:p>
          <a:p>
            <a:endParaRPr lang="it-IT"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18</a:t>
            </a:fld>
            <a:endParaRPr kumimoji="0" lang="en-US" dirty="0"/>
          </a:p>
        </p:txBody>
      </p:sp>
    </p:spTree>
    <p:extLst>
      <p:ext uri="{BB962C8B-B14F-4D97-AF65-F5344CB8AC3E}">
        <p14:creationId xmlns:p14="http://schemas.microsoft.com/office/powerpoint/2010/main" val="3000693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Life</a:t>
            </a:r>
            <a:endParaRPr lang="it-IT" dirty="0"/>
          </a:p>
        </p:txBody>
      </p:sp>
      <p:sp>
        <p:nvSpPr>
          <p:cNvPr id="3" name="Content Placeholder 2"/>
          <p:cNvSpPr>
            <a:spLocks noGrp="1"/>
          </p:cNvSpPr>
          <p:nvPr>
            <p:ph sz="quarter" idx="1"/>
          </p:nvPr>
        </p:nvSpPr>
        <p:spPr/>
        <p:txBody>
          <a:bodyPr/>
          <a:lstStyle/>
          <a:p>
            <a:r>
              <a:rPr lang="it-IT" dirty="0" err="1" smtClean="0"/>
              <a:t>While</a:t>
            </a:r>
            <a:r>
              <a:rPr lang="it-IT" dirty="0" smtClean="0"/>
              <a:t> life is in accordance with the laws of physics, physics cannot predict life</a:t>
            </a:r>
          </a:p>
          <a:p>
            <a:r>
              <a:rPr lang="it-IT" dirty="0" smtClean="0"/>
              <a:t>Therefore, </a:t>
            </a:r>
            <a:r>
              <a:rPr lang="it-IT" dirty="0" err="1" smtClean="0"/>
              <a:t>something</a:t>
            </a:r>
            <a:r>
              <a:rPr lang="it-IT" dirty="0" smtClean="0"/>
              <a:t> </a:t>
            </a:r>
            <a:r>
              <a:rPr lang="it-IT" dirty="0" err="1" smtClean="0"/>
              <a:t>is</a:t>
            </a:r>
            <a:r>
              <a:rPr lang="it-IT" dirty="0" smtClean="0"/>
              <a:t> </a:t>
            </a:r>
            <a:r>
              <a:rPr lang="it-IT" dirty="0" err="1" smtClean="0"/>
              <a:t>missing</a:t>
            </a:r>
            <a:r>
              <a:rPr lang="it-IT" dirty="0" smtClean="0"/>
              <a:t> from the </a:t>
            </a:r>
            <a:r>
              <a:rPr lang="it-IT" dirty="0" err="1" smtClean="0"/>
              <a:t>mainstream</a:t>
            </a:r>
            <a:r>
              <a:rPr lang="it-IT" dirty="0" smtClean="0"/>
              <a:t> </a:t>
            </a:r>
            <a:r>
              <a:rPr lang="it-IT" dirty="0" err="1" smtClean="0"/>
              <a:t>picture</a:t>
            </a:r>
            <a:r>
              <a:rPr lang="it-IT" dirty="0" smtClean="0"/>
              <a:t> (</a:t>
            </a:r>
            <a:r>
              <a:rPr lang="it-IT" dirty="0" err="1" smtClean="0"/>
              <a:t>things</a:t>
            </a:r>
            <a:r>
              <a:rPr lang="it-IT" dirty="0" smtClean="0"/>
              <a:t> </a:t>
            </a:r>
            <a:r>
              <a:rPr lang="it-IT" dirty="0" err="1" smtClean="0"/>
              <a:t>become</a:t>
            </a:r>
            <a:r>
              <a:rPr lang="it-IT" dirty="0" smtClean="0"/>
              <a:t> </a:t>
            </a:r>
            <a:r>
              <a:rPr lang="it-IT" dirty="0" err="1" smtClean="0"/>
              <a:t>worse</a:t>
            </a:r>
            <a:r>
              <a:rPr lang="it-IT" dirty="0" smtClean="0"/>
              <a:t> </a:t>
            </a:r>
            <a:r>
              <a:rPr lang="it-IT" dirty="0" err="1" smtClean="0"/>
              <a:t>as</a:t>
            </a:r>
            <a:r>
              <a:rPr lang="it-IT" dirty="0" smtClean="0"/>
              <a:t> </a:t>
            </a:r>
            <a:r>
              <a:rPr lang="it-IT" dirty="0" err="1" smtClean="0"/>
              <a:t>soon</a:t>
            </a:r>
            <a:r>
              <a:rPr lang="it-IT" dirty="0" smtClean="0"/>
              <a:t> </a:t>
            </a:r>
            <a:r>
              <a:rPr lang="it-IT" dirty="0" err="1" smtClean="0"/>
              <a:t>as</a:t>
            </a:r>
            <a:r>
              <a:rPr lang="it-IT" dirty="0" smtClean="0"/>
              <a:t> </a:t>
            </a:r>
            <a:r>
              <a:rPr lang="it-IT" dirty="0" err="1" smtClean="0"/>
              <a:t>mind</a:t>
            </a:r>
            <a:r>
              <a:rPr lang="it-IT" dirty="0"/>
              <a:t> </a:t>
            </a:r>
            <a:r>
              <a:rPr lang="it-IT" dirty="0" smtClean="0"/>
              <a:t>and society are </a:t>
            </a:r>
            <a:r>
              <a:rPr lang="it-IT" dirty="0" err="1" smtClean="0"/>
              <a:t>considered</a:t>
            </a:r>
            <a:r>
              <a:rPr lang="it-IT" dirty="0" smtClean="0"/>
              <a:t>)</a:t>
            </a:r>
          </a:p>
          <a:p>
            <a:endParaRPr lang="it-IT" dirty="0"/>
          </a:p>
          <a:p>
            <a:r>
              <a:rPr lang="en-US" dirty="0"/>
              <a:t>The simplest way to see that biology requires its own categorical framework is to perform a couple of </a:t>
            </a:r>
            <a:r>
              <a:rPr lang="en-US" dirty="0" smtClean="0"/>
              <a:t>calculations</a:t>
            </a:r>
            <a:endParaRPr lang="it-IT" dirty="0" smtClean="0"/>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19</a:t>
            </a:fld>
            <a:endParaRPr kumimoji="0" lang="en-US" dirty="0"/>
          </a:p>
        </p:txBody>
      </p:sp>
    </p:spTree>
    <p:extLst>
      <p:ext uri="{BB962C8B-B14F-4D97-AF65-F5344CB8AC3E}">
        <p14:creationId xmlns:p14="http://schemas.microsoft.com/office/powerpoint/2010/main" val="717956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My short </a:t>
            </a:r>
            <a:r>
              <a:rPr lang="it-IT" dirty="0" err="1" smtClean="0"/>
              <a:t>course</a:t>
            </a:r>
            <a:endParaRPr lang="it-IT" dirty="0"/>
          </a:p>
        </p:txBody>
      </p:sp>
      <p:sp>
        <p:nvSpPr>
          <p:cNvPr id="4" name="Segnaposto contenuto 3"/>
          <p:cNvSpPr>
            <a:spLocks noGrp="1"/>
          </p:cNvSpPr>
          <p:nvPr>
            <p:ph sz="quarter" idx="1"/>
          </p:nvPr>
        </p:nvSpPr>
        <p:spPr/>
        <p:txBody>
          <a:bodyPr/>
          <a:lstStyle/>
          <a:p>
            <a:r>
              <a:rPr lang="it-IT" b="1" dirty="0" err="1"/>
              <a:t>Understanding</a:t>
            </a:r>
            <a:r>
              <a:rPr lang="it-IT" b="1" dirty="0"/>
              <a:t> Systems</a:t>
            </a:r>
          </a:p>
          <a:p>
            <a:pPr lvl="1"/>
            <a:r>
              <a:rPr lang="it-IT" dirty="0" err="1"/>
              <a:t>What</a:t>
            </a:r>
            <a:r>
              <a:rPr lang="it-IT" dirty="0"/>
              <a:t> </a:t>
            </a:r>
            <a:r>
              <a:rPr lang="it-IT" dirty="0" err="1"/>
              <a:t>is</a:t>
            </a:r>
            <a:r>
              <a:rPr lang="it-IT" dirty="0"/>
              <a:t> a System?</a:t>
            </a:r>
          </a:p>
          <a:p>
            <a:pPr lvl="1"/>
            <a:r>
              <a:rPr lang="it-IT" dirty="0" err="1"/>
              <a:t>Structure</a:t>
            </a:r>
            <a:r>
              <a:rPr lang="it-IT" dirty="0"/>
              <a:t> and </a:t>
            </a:r>
            <a:r>
              <a:rPr lang="it-IT" dirty="0" err="1"/>
              <a:t>Function</a:t>
            </a:r>
            <a:endParaRPr lang="it-IT" dirty="0"/>
          </a:p>
          <a:p>
            <a:pPr lvl="1"/>
            <a:r>
              <a:rPr lang="it-IT" dirty="0" err="1"/>
              <a:t>Complicated</a:t>
            </a:r>
            <a:r>
              <a:rPr lang="it-IT" dirty="0"/>
              <a:t> vs. </a:t>
            </a:r>
            <a:r>
              <a:rPr lang="it-IT" dirty="0" err="1"/>
              <a:t>Complex</a:t>
            </a:r>
            <a:r>
              <a:rPr lang="it-IT" dirty="0"/>
              <a:t> Systems</a:t>
            </a:r>
          </a:p>
          <a:p>
            <a:r>
              <a:rPr lang="it-IT" b="1" dirty="0" err="1"/>
              <a:t>Toward</a:t>
            </a:r>
            <a:r>
              <a:rPr lang="it-IT" b="1" dirty="0"/>
              <a:t> a </a:t>
            </a:r>
            <a:r>
              <a:rPr lang="it-IT" b="1" dirty="0" err="1"/>
              <a:t>Paradigm</a:t>
            </a:r>
            <a:r>
              <a:rPr lang="it-IT" b="1" dirty="0"/>
              <a:t> </a:t>
            </a:r>
            <a:r>
              <a:rPr lang="it-IT" b="1" dirty="0" err="1"/>
              <a:t>Shift</a:t>
            </a:r>
            <a:r>
              <a:rPr lang="it-IT" b="1" dirty="0"/>
              <a:t>?</a:t>
            </a:r>
          </a:p>
          <a:p>
            <a:pPr lvl="1"/>
            <a:r>
              <a:rPr lang="it-IT" dirty="0" err="1"/>
              <a:t>Psychology</a:t>
            </a:r>
            <a:r>
              <a:rPr lang="it-IT" dirty="0"/>
              <a:t> (M. </a:t>
            </a:r>
            <a:r>
              <a:rPr lang="it-IT" dirty="0" err="1"/>
              <a:t>Seligman</a:t>
            </a:r>
            <a:r>
              <a:rPr lang="it-IT" dirty="0"/>
              <a:t>)</a:t>
            </a:r>
          </a:p>
          <a:p>
            <a:pPr lvl="1"/>
            <a:r>
              <a:rPr lang="it-IT" dirty="0" err="1"/>
              <a:t>Anthropology</a:t>
            </a:r>
            <a:r>
              <a:rPr lang="it-IT" dirty="0"/>
              <a:t> (A. </a:t>
            </a:r>
            <a:r>
              <a:rPr lang="it-IT" dirty="0" err="1"/>
              <a:t>Appadurai</a:t>
            </a:r>
            <a:r>
              <a:rPr lang="it-IT" dirty="0"/>
              <a:t>)</a:t>
            </a:r>
          </a:p>
          <a:p>
            <a:pPr lvl="1"/>
            <a:r>
              <a:rPr lang="it-IT" dirty="0" err="1"/>
              <a:t>Economics</a:t>
            </a:r>
            <a:r>
              <a:rPr lang="it-IT" dirty="0"/>
              <a:t> (</a:t>
            </a:r>
            <a:r>
              <a:rPr lang="it-IT" dirty="0" err="1"/>
              <a:t>J</a:t>
            </a:r>
            <a:r>
              <a:rPr lang="it-IT" dirty="0"/>
              <a:t>. </a:t>
            </a:r>
            <a:r>
              <a:rPr lang="it-IT" dirty="0" err="1"/>
              <a:t>Beckert</a:t>
            </a:r>
            <a:r>
              <a:rPr lang="it-IT" dirty="0"/>
              <a:t>)</a:t>
            </a:r>
          </a:p>
          <a:p>
            <a:r>
              <a:rPr lang="it-IT" b="1" dirty="0" err="1"/>
              <a:t>Anticipation</a:t>
            </a:r>
            <a:r>
              <a:rPr lang="it-IT" b="1" dirty="0"/>
              <a:t>: </a:t>
            </a:r>
            <a:r>
              <a:rPr lang="it-IT" b="1" dirty="0" err="1"/>
              <a:t>Complexity</a:t>
            </a:r>
            <a:r>
              <a:rPr lang="it-IT" b="1" dirty="0"/>
              <a:t> and the Future</a:t>
            </a:r>
          </a:p>
          <a:p>
            <a:pPr lvl="1"/>
            <a:r>
              <a:rPr lang="it-IT" dirty="0" err="1"/>
              <a:t>Forecasting</a:t>
            </a:r>
            <a:r>
              <a:rPr lang="it-IT" dirty="0"/>
              <a:t>; </a:t>
            </a:r>
            <a:r>
              <a:rPr lang="it-IT" dirty="0" err="1"/>
              <a:t>Foresight</a:t>
            </a:r>
            <a:r>
              <a:rPr lang="it-IT" dirty="0"/>
              <a:t> 1.0; </a:t>
            </a:r>
            <a:r>
              <a:rPr lang="it-IT" dirty="0" err="1"/>
              <a:t>Foresight</a:t>
            </a:r>
            <a:r>
              <a:rPr lang="it-IT" dirty="0"/>
              <a:t> 2.0</a:t>
            </a:r>
          </a:p>
          <a:p>
            <a:pPr lvl="1"/>
            <a:r>
              <a:rPr lang="it-IT" dirty="0" err="1"/>
              <a:t>Futures</a:t>
            </a:r>
            <a:r>
              <a:rPr lang="it-IT" dirty="0"/>
              <a:t> </a:t>
            </a:r>
            <a:r>
              <a:rPr lang="it-IT" dirty="0" err="1" smtClean="0"/>
              <a:t>Literacy</a:t>
            </a:r>
            <a:endParaRPr lang="it-IT"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a:t>
            </a:fld>
            <a:endParaRPr kumimoji="0" lang="en-US" dirty="0"/>
          </a:p>
        </p:txBody>
      </p:sp>
    </p:spTree>
    <p:extLst>
      <p:ext uri="{BB962C8B-B14F-4D97-AF65-F5344CB8AC3E}">
        <p14:creationId xmlns:p14="http://schemas.microsoft.com/office/powerpoint/2010/main" val="2240706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Two Simple Calculations</a:t>
            </a:r>
            <a:endParaRPr lang="en-US" dirty="0"/>
          </a:p>
        </p:txBody>
      </p:sp>
      <p:sp>
        <p:nvSpPr>
          <p:cNvPr id="3" name="Segnaposto contenuto 2"/>
          <p:cNvSpPr>
            <a:spLocks noGrp="1"/>
          </p:cNvSpPr>
          <p:nvPr>
            <p:ph sz="quarter" idx="1"/>
          </p:nvPr>
        </p:nvSpPr>
        <p:spPr>
          <a:xfrm>
            <a:off x="457200" y="1219200"/>
            <a:ext cx="8472518" cy="5067320"/>
          </a:xfrm>
        </p:spPr>
        <p:txBody>
          <a:bodyPr>
            <a:normAutofit fontScale="92500" lnSpcReduction="20000"/>
          </a:bodyPr>
          <a:lstStyle/>
          <a:p>
            <a:r>
              <a:rPr lang="en-US" dirty="0" smtClean="0"/>
              <a:t>The first calculation</a:t>
            </a:r>
          </a:p>
          <a:p>
            <a:pPr lvl="1"/>
            <a:r>
              <a:rPr lang="en-US" dirty="0" smtClean="0"/>
              <a:t>From the point of view of organic chemistry, living tissue is composed (up to about 99%) by four types of atoms alone, namely C, O, H, and N</a:t>
            </a:r>
          </a:p>
          <a:p>
            <a:pPr lvl="1"/>
            <a:r>
              <a:rPr lang="en-US" dirty="0" smtClean="0"/>
              <a:t>Between any two adjacent atoms there can be one of three possible ties, namely single bond, double bond or no bond at all</a:t>
            </a:r>
          </a:p>
          <a:p>
            <a:pPr lvl="1"/>
            <a:r>
              <a:rPr lang="en-US" dirty="0" smtClean="0"/>
              <a:t>A single cell contains some 10^12 atoms</a:t>
            </a:r>
          </a:p>
          <a:p>
            <a:pPr lvl="1"/>
            <a:r>
              <a:rPr lang="en-US" dirty="0" smtClean="0"/>
              <a:t>The combinatorial space arising from these number comprises 10^12^4^3 patterns, which is a finite numbers that extend beyond imagination</a:t>
            </a:r>
          </a:p>
          <a:p>
            <a:r>
              <a:rPr lang="en-US" dirty="0" smtClean="0"/>
              <a:t>The second calculation</a:t>
            </a:r>
          </a:p>
          <a:p>
            <a:pPr lvl="1"/>
            <a:r>
              <a:rPr lang="en-US" dirty="0" smtClean="0"/>
              <a:t>Consider the four molecules that make up the DNA.</a:t>
            </a:r>
          </a:p>
          <a:p>
            <a:pPr lvl="1"/>
            <a:r>
              <a:rPr lang="en-US" dirty="0" smtClean="0"/>
              <a:t>They form the twenty-odd amino acids which form the proteins</a:t>
            </a:r>
          </a:p>
          <a:p>
            <a:pPr lvl="1"/>
            <a:r>
              <a:rPr lang="en-US" dirty="0" smtClean="0"/>
              <a:t>Let us assume that a protein is composed of a hundred amino acids (a very cautious estimate)</a:t>
            </a:r>
          </a:p>
          <a:p>
            <a:pPr lvl="1"/>
            <a:r>
              <a:rPr lang="en-US" dirty="0" smtClean="0"/>
              <a:t>The combinatorial space arising from these numbers is 20^100 ca, which is equivalent to 10^130</a:t>
            </a:r>
            <a:endParaRPr lang="en-US" dirty="0"/>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20</a:t>
            </a:fld>
            <a:endParaRPr kumimoji="0" lang="en-US" dirty="0"/>
          </a:p>
        </p:txBody>
      </p:sp>
    </p:spTree>
    <p:extLst>
      <p:ext uri="{BB962C8B-B14F-4D97-AF65-F5344CB8AC3E}">
        <p14:creationId xmlns:p14="http://schemas.microsoft.com/office/powerpoint/2010/main" val="11323134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Consequences</a:t>
            </a:r>
            <a:endParaRPr lang="en-US" dirty="0"/>
          </a:p>
        </p:txBody>
      </p:sp>
      <p:sp>
        <p:nvSpPr>
          <p:cNvPr id="3" name="Segnaposto contenuto 2"/>
          <p:cNvSpPr>
            <a:spLocks noGrp="1"/>
          </p:cNvSpPr>
          <p:nvPr>
            <p:ph sz="quarter" idx="1"/>
          </p:nvPr>
        </p:nvSpPr>
        <p:spPr>
          <a:xfrm>
            <a:off x="457200" y="1219200"/>
            <a:ext cx="8229600" cy="5162128"/>
          </a:xfrm>
        </p:spPr>
        <p:txBody>
          <a:bodyPr>
            <a:normAutofit lnSpcReduction="10000"/>
          </a:bodyPr>
          <a:lstStyle/>
          <a:p>
            <a:r>
              <a:rPr lang="en-US" dirty="0" smtClean="0"/>
              <a:t>Both calculations yield the same qualitative result: there are far too many combinations</a:t>
            </a:r>
          </a:p>
          <a:p>
            <a:r>
              <a:rPr lang="en-US" dirty="0" smtClean="0"/>
              <a:t>In both cases, the numbers obtained are much larger than the estimated number of particles composing the whole universe (estimated to be 10^80)</a:t>
            </a:r>
          </a:p>
          <a:p>
            <a:r>
              <a:rPr lang="en-US" dirty="0" smtClean="0"/>
              <a:t>These numbers are “uncomfortably large” as Conway Morris aptly puts it (</a:t>
            </a:r>
            <a:r>
              <a:rPr lang="en-US" i="1" dirty="0"/>
              <a:t>Life’s solution. Inevitable humans in a lonely universe</a:t>
            </a:r>
            <a:r>
              <a:rPr lang="en-US" dirty="0"/>
              <a:t>, Cambridge University Press, 2003, p. 9) </a:t>
            </a:r>
            <a:endParaRPr lang="en-US" dirty="0" smtClean="0"/>
          </a:p>
          <a:p>
            <a:r>
              <a:rPr lang="en-US" dirty="0" smtClean="0"/>
              <a:t>Interestingly, however, those combinatorial state spaces </a:t>
            </a:r>
            <a:r>
              <a:rPr lang="en-US" u="sng" dirty="0" smtClean="0"/>
              <a:t>are almost entirely void</a:t>
            </a:r>
            <a:r>
              <a:rPr lang="en-US" dirty="0" smtClean="0"/>
              <a:t>: only a “comfortably” tiny fraction of those spaces has actually been explored by life</a:t>
            </a:r>
          </a:p>
          <a:p>
            <a:r>
              <a:rPr lang="en-US" dirty="0" smtClean="0"/>
              <a:t>Organisms use only a tiny fraction of the theoretically available state space.  Why it is so?</a:t>
            </a:r>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21</a:t>
            </a:fld>
            <a:endParaRPr kumimoji="0" lang="en-US" dirty="0"/>
          </a:p>
        </p:txBody>
      </p:sp>
    </p:spTree>
    <p:extLst>
      <p:ext uri="{BB962C8B-B14F-4D97-AF65-F5344CB8AC3E}">
        <p14:creationId xmlns:p14="http://schemas.microsoft.com/office/powerpoint/2010/main" val="11086862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Reasons</a:t>
            </a:r>
            <a:endParaRPr lang="en-US" dirty="0"/>
          </a:p>
        </p:txBody>
      </p:sp>
      <p:sp>
        <p:nvSpPr>
          <p:cNvPr id="3" name="Segnaposto contenuto 2"/>
          <p:cNvSpPr>
            <a:spLocks noGrp="1"/>
          </p:cNvSpPr>
          <p:nvPr>
            <p:ph sz="quarter" idx="1"/>
          </p:nvPr>
        </p:nvSpPr>
        <p:spPr/>
        <p:txBody>
          <a:bodyPr>
            <a:normAutofit lnSpcReduction="10000"/>
          </a:bodyPr>
          <a:lstStyle/>
          <a:p>
            <a:r>
              <a:rPr lang="en-US" dirty="0" smtClean="0"/>
              <a:t>Reason: most combinations are unsuitable for life</a:t>
            </a:r>
          </a:p>
          <a:p>
            <a:pPr lvl="1"/>
            <a:r>
              <a:rPr lang="en-US" dirty="0" smtClean="0"/>
              <a:t>Given the watery milieu of the cell, a protein must be </a:t>
            </a:r>
            <a:r>
              <a:rPr lang="en-US" u="sng" dirty="0" smtClean="0"/>
              <a:t>soluble</a:t>
            </a:r>
          </a:p>
          <a:p>
            <a:pPr lvl="1"/>
            <a:r>
              <a:rPr lang="en-US" dirty="0" smtClean="0"/>
              <a:t>Furthermore, a protein must be chemically active (a chemically </a:t>
            </a:r>
            <a:r>
              <a:rPr lang="en-US" u="sng" dirty="0" smtClean="0"/>
              <a:t>inert</a:t>
            </a:r>
            <a:r>
              <a:rPr lang="en-US" dirty="0" smtClean="0"/>
              <a:t> protein does nothing)  </a:t>
            </a:r>
          </a:p>
          <a:p>
            <a:pPr lvl="1"/>
            <a:r>
              <a:rPr lang="en-US" dirty="0" err="1" smtClean="0"/>
              <a:t>Etc</a:t>
            </a:r>
            <a:endParaRPr lang="en-US" dirty="0" smtClean="0"/>
          </a:p>
          <a:p>
            <a:r>
              <a:rPr lang="en-US" dirty="0" smtClean="0"/>
              <a:t>“Let us … suppose that only one in a million proteins will be soluble, a necessary prerequisite for the watery milieu of a cell … of these again only one in a million has a configuration suitable for it to be chemically active … how many potentially </a:t>
            </a:r>
            <a:r>
              <a:rPr lang="en-US" dirty="0" err="1" smtClean="0"/>
              <a:t>enzymatically</a:t>
            </a:r>
            <a:r>
              <a:rPr lang="en-US" dirty="0" smtClean="0"/>
              <a:t> active soluble proteins … could we expect to be available to life? … the total far exceed the number of stars in the universe” </a:t>
            </a:r>
          </a:p>
          <a:p>
            <a:pPr lvl="1"/>
            <a:r>
              <a:rPr lang="en-US" dirty="0" smtClean="0"/>
              <a:t>(Conway Morris, 2003, p. 9)</a:t>
            </a:r>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22</a:t>
            </a:fld>
            <a:endParaRPr kumimoji="0" lang="en-US" dirty="0"/>
          </a:p>
        </p:txBody>
      </p:sp>
    </p:spTree>
    <p:extLst>
      <p:ext uri="{BB962C8B-B14F-4D97-AF65-F5344CB8AC3E}">
        <p14:creationId xmlns:p14="http://schemas.microsoft.com/office/powerpoint/2010/main" val="30333067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en-US" dirty="0" smtClean="0"/>
              <a:t>State Space</a:t>
            </a:r>
            <a:endParaRPr lang="en-US" dirty="0"/>
          </a:p>
        </p:txBody>
      </p:sp>
      <p:sp>
        <p:nvSpPr>
          <p:cNvPr id="5" name="CasellaDiTesto 4"/>
          <p:cNvSpPr txBox="1"/>
          <p:nvPr/>
        </p:nvSpPr>
        <p:spPr>
          <a:xfrm>
            <a:off x="2590800" y="2621340"/>
            <a:ext cx="3352800" cy="1569660"/>
          </a:xfrm>
          <a:prstGeom prst="rect">
            <a:avLst/>
          </a:prstGeom>
          <a:noFill/>
        </p:spPr>
        <p:txBody>
          <a:bodyPr wrap="square" rtlCol="0">
            <a:spAutoFit/>
          </a:bodyPr>
          <a:lstStyle/>
          <a:p>
            <a:r>
              <a:rPr lang="en-US" sz="9600" dirty="0" smtClean="0"/>
              <a:t>10</a:t>
            </a:r>
            <a:r>
              <a:rPr lang="en-US" sz="9600" baseline="30000" dirty="0" smtClean="0"/>
              <a:t>130</a:t>
            </a:r>
            <a:endParaRPr lang="en-US" sz="9600" baseline="30000" dirty="0"/>
          </a:p>
        </p:txBody>
      </p:sp>
      <p:sp>
        <p:nvSpPr>
          <p:cNvPr id="2" name="Slide Number Placeholder 1"/>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23</a:t>
            </a:fld>
            <a:endParaRPr kumimoji="0" lang="en-US"/>
          </a:p>
        </p:txBody>
      </p:sp>
    </p:spTree>
    <p:extLst>
      <p:ext uri="{BB962C8B-B14F-4D97-AF65-F5344CB8AC3E}">
        <p14:creationId xmlns:p14="http://schemas.microsoft.com/office/powerpoint/2010/main" val="12733323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en-US" dirty="0" smtClean="0"/>
              <a:t>State Space Minus Non-Soluble Proteins</a:t>
            </a:r>
            <a:endParaRPr lang="en-US" dirty="0"/>
          </a:p>
        </p:txBody>
      </p:sp>
      <p:sp>
        <p:nvSpPr>
          <p:cNvPr id="5" name="CasellaDiTesto 4"/>
          <p:cNvSpPr txBox="1"/>
          <p:nvPr/>
        </p:nvSpPr>
        <p:spPr>
          <a:xfrm>
            <a:off x="2590800" y="2621340"/>
            <a:ext cx="3352800" cy="1569660"/>
          </a:xfrm>
          <a:prstGeom prst="rect">
            <a:avLst/>
          </a:prstGeom>
          <a:noFill/>
        </p:spPr>
        <p:txBody>
          <a:bodyPr wrap="square" rtlCol="0">
            <a:spAutoFit/>
          </a:bodyPr>
          <a:lstStyle/>
          <a:p>
            <a:r>
              <a:rPr lang="en-US" sz="9600" dirty="0" smtClean="0"/>
              <a:t>10</a:t>
            </a:r>
            <a:r>
              <a:rPr lang="en-US" sz="9600" baseline="30000" dirty="0" smtClean="0"/>
              <a:t>124</a:t>
            </a:r>
            <a:endParaRPr lang="en-US" sz="9600" baseline="30000" dirty="0"/>
          </a:p>
        </p:txBody>
      </p:sp>
      <p:sp>
        <p:nvSpPr>
          <p:cNvPr id="2" name="Slide Number Placeholder 1"/>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24</a:t>
            </a:fld>
            <a:endParaRPr kumimoji="0" lang="en-US"/>
          </a:p>
        </p:txBody>
      </p:sp>
    </p:spTree>
    <p:extLst>
      <p:ext uri="{BB962C8B-B14F-4D97-AF65-F5344CB8AC3E}">
        <p14:creationId xmlns:p14="http://schemas.microsoft.com/office/powerpoint/2010/main" val="40173365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en-US" dirty="0" smtClean="0"/>
              <a:t>… Minus Inactive Proteins </a:t>
            </a:r>
            <a:endParaRPr lang="en-US" dirty="0"/>
          </a:p>
        </p:txBody>
      </p:sp>
      <p:sp>
        <p:nvSpPr>
          <p:cNvPr id="5" name="CasellaDiTesto 4"/>
          <p:cNvSpPr txBox="1"/>
          <p:nvPr/>
        </p:nvSpPr>
        <p:spPr>
          <a:xfrm>
            <a:off x="2590800" y="2621340"/>
            <a:ext cx="3352800" cy="1569660"/>
          </a:xfrm>
          <a:prstGeom prst="rect">
            <a:avLst/>
          </a:prstGeom>
          <a:noFill/>
        </p:spPr>
        <p:txBody>
          <a:bodyPr wrap="square" rtlCol="0">
            <a:spAutoFit/>
          </a:bodyPr>
          <a:lstStyle/>
          <a:p>
            <a:r>
              <a:rPr lang="en-US" sz="9600" dirty="0" smtClean="0"/>
              <a:t>10</a:t>
            </a:r>
            <a:r>
              <a:rPr lang="en-US" sz="9600" baseline="30000" dirty="0" smtClean="0"/>
              <a:t>118</a:t>
            </a:r>
            <a:endParaRPr lang="en-US" sz="9600" baseline="30000" dirty="0"/>
          </a:p>
        </p:txBody>
      </p:sp>
      <p:sp>
        <p:nvSpPr>
          <p:cNvPr id="2" name="Slide Number Placeholder 1"/>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25</a:t>
            </a:fld>
            <a:endParaRPr kumimoji="0" lang="en-US"/>
          </a:p>
        </p:txBody>
      </p:sp>
    </p:spTree>
    <p:extLst>
      <p:ext uri="{BB962C8B-B14F-4D97-AF65-F5344CB8AC3E}">
        <p14:creationId xmlns:p14="http://schemas.microsoft.com/office/powerpoint/2010/main" val="5057994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Conclusion</a:t>
            </a:r>
            <a:endParaRPr lang="en-US" dirty="0"/>
          </a:p>
        </p:txBody>
      </p:sp>
      <p:sp>
        <p:nvSpPr>
          <p:cNvPr id="3" name="Segnaposto contenuto 2"/>
          <p:cNvSpPr>
            <a:spLocks noGrp="1"/>
          </p:cNvSpPr>
          <p:nvPr>
            <p:ph sz="quarter" idx="1"/>
          </p:nvPr>
        </p:nvSpPr>
        <p:spPr/>
        <p:txBody>
          <a:bodyPr>
            <a:normAutofit/>
          </a:bodyPr>
          <a:lstStyle/>
          <a:p>
            <a:r>
              <a:rPr lang="en-US" dirty="0" smtClean="0"/>
              <a:t>The conclusion seems rather obvious</a:t>
            </a:r>
          </a:p>
          <a:p>
            <a:r>
              <a:rPr lang="en-US" dirty="0" smtClean="0"/>
              <a:t>There is a difference between physics and biology; a difference that does not invalidate physics but requires something </a:t>
            </a:r>
            <a:r>
              <a:rPr lang="en-US" b="1" dirty="0" smtClean="0"/>
              <a:t>new</a:t>
            </a:r>
            <a:r>
              <a:rPr lang="en-US" dirty="0" smtClean="0"/>
              <a:t> that cannot be explained by the former theory </a:t>
            </a:r>
          </a:p>
          <a:p>
            <a:endParaRPr lang="en-US" u="sng" dirty="0" smtClean="0"/>
          </a:p>
          <a:p>
            <a:r>
              <a:rPr lang="en-US" b="1" u="sng" dirty="0" smtClean="0">
                <a:solidFill>
                  <a:srgbClr val="FF0000"/>
                </a:solidFill>
              </a:rPr>
              <a:t>striking difference</a:t>
            </a:r>
            <a:r>
              <a:rPr lang="en-US" b="1" dirty="0" smtClean="0">
                <a:solidFill>
                  <a:srgbClr val="FF0000"/>
                </a:solidFill>
              </a:rPr>
              <a:t> between the combinatorial amount of possible chemical cases and the remarkably small sections actually traversed by biological phenomena</a:t>
            </a:r>
            <a:endParaRPr lang="en-US" dirty="0" smtClean="0"/>
          </a:p>
          <a:p>
            <a:endParaRPr lang="en-US" dirty="0"/>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26</a:t>
            </a:fld>
            <a:endParaRPr kumimoji="0" lang="en-US" dirty="0"/>
          </a:p>
        </p:txBody>
      </p:sp>
    </p:spTree>
    <p:extLst>
      <p:ext uri="{BB962C8B-B14F-4D97-AF65-F5344CB8AC3E}">
        <p14:creationId xmlns:p14="http://schemas.microsoft.com/office/powerpoint/2010/main" val="27515906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en-US" dirty="0" smtClean="0"/>
              <a:t>State Space</a:t>
            </a:r>
            <a:endParaRPr lang="en-US" dirty="0"/>
          </a:p>
        </p:txBody>
      </p:sp>
      <p:sp>
        <p:nvSpPr>
          <p:cNvPr id="5" name="Rettangolo 4"/>
          <p:cNvSpPr/>
          <p:nvPr/>
        </p:nvSpPr>
        <p:spPr>
          <a:xfrm>
            <a:off x="457200" y="1219200"/>
            <a:ext cx="8229600" cy="510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e 5"/>
          <p:cNvSpPr/>
          <p:nvPr/>
        </p:nvSpPr>
        <p:spPr>
          <a:xfrm>
            <a:off x="457200" y="6172200"/>
            <a:ext cx="152400" cy="152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27</a:t>
            </a:fld>
            <a:endParaRPr kumimoji="0" lang="en-US"/>
          </a:p>
        </p:txBody>
      </p:sp>
    </p:spTree>
    <p:extLst>
      <p:ext uri="{BB962C8B-B14F-4D97-AF65-F5344CB8AC3E}">
        <p14:creationId xmlns:p14="http://schemas.microsoft.com/office/powerpoint/2010/main" val="35958470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Conclusion</a:t>
            </a:r>
            <a:endParaRPr lang="en-US" dirty="0"/>
          </a:p>
        </p:txBody>
      </p:sp>
      <p:sp>
        <p:nvSpPr>
          <p:cNvPr id="3" name="Segnaposto contenuto 2"/>
          <p:cNvSpPr>
            <a:spLocks noGrp="1"/>
          </p:cNvSpPr>
          <p:nvPr>
            <p:ph sz="quarter" idx="1"/>
          </p:nvPr>
        </p:nvSpPr>
        <p:spPr>
          <a:xfrm>
            <a:off x="457200" y="1219200"/>
            <a:ext cx="8305800" cy="5105400"/>
          </a:xfrm>
        </p:spPr>
        <p:txBody>
          <a:bodyPr>
            <a:normAutofit/>
          </a:bodyPr>
          <a:lstStyle/>
          <a:p>
            <a:r>
              <a:rPr lang="en-US" b="1" u="sng" dirty="0" smtClean="0">
                <a:solidFill>
                  <a:srgbClr val="FF0000"/>
                </a:solidFill>
              </a:rPr>
              <a:t>Properly biological</a:t>
            </a:r>
            <a:r>
              <a:rPr lang="en-US" b="1" dirty="0" smtClean="0">
                <a:solidFill>
                  <a:srgbClr val="FF0000"/>
                </a:solidFill>
              </a:rPr>
              <a:t> laws must be at work, able to dramatically filter the space of chemical combinations </a:t>
            </a:r>
          </a:p>
          <a:p>
            <a:r>
              <a:rPr lang="en-US" dirty="0" smtClean="0"/>
              <a:t>How to find properly biological laws is one of those slippery questions that one does not know how to frame</a:t>
            </a:r>
          </a:p>
          <a:p>
            <a:pPr lvl="1"/>
            <a:r>
              <a:rPr lang="en-US" dirty="0" smtClean="0"/>
              <a:t>Classically analytic frames may not be suitable candidates</a:t>
            </a:r>
          </a:p>
          <a:p>
            <a:r>
              <a:rPr lang="en-US" dirty="0" smtClean="0"/>
              <a:t>Evolution is the </a:t>
            </a:r>
            <a:r>
              <a:rPr lang="en-US" u="sng" dirty="0" smtClean="0"/>
              <a:t>best starting point currently available</a:t>
            </a:r>
            <a:r>
              <a:rPr lang="en-US" dirty="0" smtClean="0"/>
              <a:t>, but it is itself in need of further developments, as shown by the cases of empathy, intelligence and anticipation</a:t>
            </a:r>
          </a:p>
          <a:p>
            <a:r>
              <a:rPr lang="en-US" u="sng" dirty="0" smtClean="0"/>
              <a:t>What else is needed, apart from variation and selection? </a:t>
            </a:r>
            <a:endParaRPr lang="en-US" u="sng" dirty="0"/>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28</a:t>
            </a:fld>
            <a:endParaRPr kumimoji="0" lang="en-US" dirty="0"/>
          </a:p>
        </p:txBody>
      </p:sp>
    </p:spTree>
    <p:extLst>
      <p:ext uri="{BB962C8B-B14F-4D97-AF65-F5344CB8AC3E}">
        <p14:creationId xmlns:p14="http://schemas.microsoft.com/office/powerpoint/2010/main" val="23818156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err="1" smtClean="0"/>
              <a:t>Two</a:t>
            </a:r>
            <a:r>
              <a:rPr lang="it-IT" dirty="0" smtClean="0"/>
              <a:t> </a:t>
            </a:r>
            <a:r>
              <a:rPr lang="it-IT" dirty="0" err="1" smtClean="0"/>
              <a:t>types</a:t>
            </a:r>
            <a:r>
              <a:rPr lang="it-IT" dirty="0" smtClean="0"/>
              <a:t> of </a:t>
            </a:r>
            <a:r>
              <a:rPr lang="it-IT" dirty="0" err="1" smtClean="0"/>
              <a:t>complexity</a:t>
            </a:r>
            <a:endParaRPr lang="it-IT" dirty="0"/>
          </a:p>
        </p:txBody>
      </p:sp>
      <p:sp>
        <p:nvSpPr>
          <p:cNvPr id="3" name="Sottotitolo 2"/>
          <p:cNvSpPr>
            <a:spLocks noGrp="1"/>
          </p:cNvSpPr>
          <p:nvPr>
            <p:ph type="subTitle" idx="1"/>
          </p:nvPr>
        </p:nvSpPr>
        <p:spPr/>
        <p:txBody>
          <a:bodyPr/>
          <a:lstStyle/>
          <a:p>
            <a:r>
              <a:rPr lang="it-IT" dirty="0" smtClean="0"/>
              <a:t>Complexity</a:t>
            </a:r>
            <a:r>
              <a:rPr lang="it-IT" baseline="-25000" dirty="0" smtClean="0"/>
              <a:t>1</a:t>
            </a:r>
            <a:endParaRPr lang="it-IT" baseline="-25000"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29</a:t>
            </a:fld>
            <a:endParaRPr kumimoji="0" lang="en-US" dirty="0"/>
          </a:p>
        </p:txBody>
      </p:sp>
    </p:spTree>
    <p:extLst>
      <p:ext uri="{BB962C8B-B14F-4D97-AF65-F5344CB8AC3E}">
        <p14:creationId xmlns:p14="http://schemas.microsoft.com/office/powerpoint/2010/main" val="3623504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dirty="0" smtClean="0"/>
              <a:t>Where we are</a:t>
            </a:r>
            <a:endParaRPr lang="en-US" dirty="0"/>
          </a:p>
        </p:txBody>
      </p:sp>
      <p:sp>
        <p:nvSpPr>
          <p:cNvPr id="80899" name="Rectangle 3"/>
          <p:cNvSpPr>
            <a:spLocks noGrp="1" noChangeArrowheads="1"/>
          </p:cNvSpPr>
          <p:nvPr>
            <p:ph type="body" idx="1"/>
          </p:nvPr>
        </p:nvSpPr>
        <p:spPr>
          <a:xfrm>
            <a:off x="467544" y="1196752"/>
            <a:ext cx="8353425" cy="4968875"/>
          </a:xfrm>
        </p:spPr>
        <p:txBody>
          <a:bodyPr>
            <a:normAutofit lnSpcReduction="10000"/>
          </a:bodyPr>
          <a:lstStyle/>
          <a:p>
            <a:r>
              <a:rPr lang="en-US" dirty="0" smtClean="0"/>
              <a:t>The extraordinary success of modern science partly depends from the simplifications introduced by </a:t>
            </a:r>
            <a:r>
              <a:rPr lang="en-US" dirty="0" err="1" smtClean="0"/>
              <a:t>Galilei</a:t>
            </a:r>
            <a:r>
              <a:rPr lang="en-US" dirty="0" smtClean="0"/>
              <a:t> and Newton</a:t>
            </a:r>
          </a:p>
          <a:p>
            <a:pPr lvl="1"/>
            <a:r>
              <a:rPr lang="en-US" dirty="0" smtClean="0"/>
              <a:t>Efficient cause only</a:t>
            </a:r>
          </a:p>
          <a:p>
            <a:pPr lvl="1"/>
            <a:r>
              <a:rPr lang="en-US" dirty="0" smtClean="0"/>
              <a:t>One science only (</a:t>
            </a:r>
            <a:r>
              <a:rPr lang="en-US" dirty="0" err="1" smtClean="0"/>
              <a:t>Galilei</a:t>
            </a:r>
            <a:r>
              <a:rPr lang="en-US" dirty="0" smtClean="0"/>
              <a:t>: “</a:t>
            </a:r>
            <a:r>
              <a:rPr lang="it-IT" sz="2400" dirty="0"/>
              <a:t>The </a:t>
            </a:r>
            <a:r>
              <a:rPr lang="it-IT" sz="2400" u="sng" dirty="0" err="1" smtClean="0"/>
              <a:t>unique</a:t>
            </a:r>
            <a:r>
              <a:rPr lang="it-IT" sz="2400" dirty="0" smtClean="0"/>
              <a:t> </a:t>
            </a:r>
            <a:r>
              <a:rPr lang="it-IT" sz="2400" dirty="0" err="1" smtClean="0"/>
              <a:t>object</a:t>
            </a:r>
            <a:r>
              <a:rPr lang="it-IT" sz="2400" dirty="0" smtClean="0"/>
              <a:t> </a:t>
            </a:r>
            <a:r>
              <a:rPr lang="it-IT" sz="2400" dirty="0"/>
              <a:t>of science </a:t>
            </a:r>
            <a:r>
              <a:rPr lang="it-IT" sz="2400" dirty="0" err="1"/>
              <a:t>is</a:t>
            </a:r>
            <a:r>
              <a:rPr lang="it-IT" sz="2400" dirty="0"/>
              <a:t> the book of </a:t>
            </a:r>
            <a:r>
              <a:rPr lang="it-IT" sz="2400" dirty="0" smtClean="0"/>
              <a:t>nature”)</a:t>
            </a:r>
          </a:p>
          <a:p>
            <a:pPr lvl="1"/>
            <a:r>
              <a:rPr lang="it-IT" sz="2400" dirty="0" err="1" smtClean="0"/>
              <a:t>Purely</a:t>
            </a:r>
            <a:r>
              <a:rPr lang="it-IT" sz="2400" dirty="0" smtClean="0"/>
              <a:t> </a:t>
            </a:r>
            <a:r>
              <a:rPr lang="it-IT" sz="2400" dirty="0" err="1" smtClean="0"/>
              <a:t>deterministic</a:t>
            </a:r>
            <a:r>
              <a:rPr lang="it-IT" sz="2400" dirty="0" smtClean="0"/>
              <a:t> </a:t>
            </a:r>
            <a:r>
              <a:rPr lang="it-IT" sz="2400" dirty="0" err="1" smtClean="0"/>
              <a:t>framework</a:t>
            </a:r>
            <a:r>
              <a:rPr lang="it-IT" sz="2400" dirty="0" smtClean="0"/>
              <a:t> (</a:t>
            </a:r>
            <a:r>
              <a:rPr lang="it-IT" sz="2400" dirty="0" err="1" smtClean="0"/>
              <a:t>natural</a:t>
            </a:r>
            <a:r>
              <a:rPr lang="it-IT" sz="2400" dirty="0" smtClean="0"/>
              <a:t> </a:t>
            </a:r>
            <a:r>
              <a:rPr lang="it-IT" sz="2400" dirty="0" err="1" smtClean="0"/>
              <a:t>laws</a:t>
            </a:r>
            <a:r>
              <a:rPr lang="it-IT" sz="2400" dirty="0" smtClean="0"/>
              <a:t> are </a:t>
            </a:r>
            <a:r>
              <a:rPr lang="it-IT" sz="2400" dirty="0" err="1" smtClean="0"/>
              <a:t>absolute</a:t>
            </a:r>
            <a:r>
              <a:rPr lang="it-IT" sz="2400" dirty="0" smtClean="0"/>
              <a:t>; no </a:t>
            </a:r>
            <a:r>
              <a:rPr lang="it-IT" sz="2400" dirty="0" err="1" smtClean="0"/>
              <a:t>exception</a:t>
            </a:r>
            <a:r>
              <a:rPr lang="it-IT" sz="2400" dirty="0" smtClean="0"/>
              <a:t> </a:t>
            </a:r>
            <a:r>
              <a:rPr lang="it-IT" sz="2400" dirty="0" err="1" smtClean="0"/>
              <a:t>allowed</a:t>
            </a:r>
            <a:r>
              <a:rPr lang="it-IT" sz="2400" dirty="0" smtClean="0"/>
              <a:t>)</a:t>
            </a:r>
            <a:endParaRPr lang="en-US" dirty="0"/>
          </a:p>
          <a:p>
            <a:r>
              <a:rPr lang="en-US" dirty="0" smtClean="0"/>
              <a:t>The scientific development of the (19</a:t>
            </a:r>
            <a:r>
              <a:rPr lang="en-US" baseline="30000" dirty="0" smtClean="0"/>
              <a:t>th</a:t>
            </a:r>
            <a:r>
              <a:rPr lang="en-US" dirty="0" smtClean="0"/>
              <a:t> and) 20</a:t>
            </a:r>
            <a:r>
              <a:rPr lang="en-US" baseline="30000" dirty="0" smtClean="0"/>
              <a:t>th</a:t>
            </a:r>
            <a:r>
              <a:rPr lang="en-US" dirty="0" smtClean="0"/>
              <a:t> century has overcome most of these constraints</a:t>
            </a:r>
          </a:p>
          <a:p>
            <a:pPr lvl="1"/>
            <a:r>
              <a:rPr lang="en-US" dirty="0" smtClean="0"/>
              <a:t>Variety of sciences</a:t>
            </a:r>
          </a:p>
          <a:p>
            <a:pPr lvl="1"/>
            <a:r>
              <a:rPr lang="en-US" dirty="0" smtClean="0"/>
              <a:t>Failure of absolute determinism</a:t>
            </a:r>
          </a:p>
          <a:p>
            <a:r>
              <a:rPr lang="en-US" dirty="0" smtClean="0"/>
              <a:t>Today we start addressing the “multiple causes” issue </a:t>
            </a:r>
          </a:p>
        </p:txBody>
      </p:sp>
      <p:sp>
        <p:nvSpPr>
          <p:cNvPr id="2" name="Slide Number Placeholder 1"/>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a:t>
            </a:fld>
            <a:endParaRPr kumimoji="0" lang="en-US" dirty="0"/>
          </a:p>
        </p:txBody>
      </p:sp>
    </p:spTree>
    <p:extLst>
      <p:ext uri="{BB962C8B-B14F-4D97-AF65-F5344CB8AC3E}">
        <p14:creationId xmlns:p14="http://schemas.microsoft.com/office/powerpoint/2010/main" val="10051175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Simple vs. complex</a:t>
            </a:r>
            <a:r>
              <a:rPr lang="it-IT" baseline="-25000" dirty="0" smtClean="0"/>
              <a:t>1</a:t>
            </a:r>
            <a:r>
              <a:rPr lang="it-IT" dirty="0" smtClean="0"/>
              <a:t> </a:t>
            </a:r>
            <a:r>
              <a:rPr lang="it-IT" dirty="0" err="1" smtClean="0"/>
              <a:t>systems</a:t>
            </a:r>
            <a:endParaRPr lang="it-IT" dirty="0"/>
          </a:p>
        </p:txBody>
      </p:sp>
      <p:sp>
        <p:nvSpPr>
          <p:cNvPr id="3" name="Content Placeholder 2"/>
          <p:cNvSpPr>
            <a:spLocks noGrp="1"/>
          </p:cNvSpPr>
          <p:nvPr>
            <p:ph sz="quarter" idx="1"/>
          </p:nvPr>
        </p:nvSpPr>
        <p:spPr/>
        <p:txBody>
          <a:bodyPr>
            <a:normAutofit fontScale="92500"/>
          </a:bodyPr>
          <a:lstStyle/>
          <a:p>
            <a:r>
              <a:rPr lang="it-IT" dirty="0" smtClean="0"/>
              <a:t>Single cause and single </a:t>
            </a:r>
            <a:r>
              <a:rPr lang="it-IT" dirty="0" err="1" smtClean="0"/>
              <a:t>effect</a:t>
            </a:r>
            <a:r>
              <a:rPr lang="it-IT" dirty="0" smtClean="0"/>
              <a:t> (</a:t>
            </a:r>
            <a:r>
              <a:rPr lang="it-IT" dirty="0" err="1" smtClean="0"/>
              <a:t>one-to-one</a:t>
            </a:r>
            <a:r>
              <a:rPr lang="it-IT" dirty="0" smtClean="0"/>
              <a:t> connection)</a:t>
            </a:r>
          </a:p>
          <a:p>
            <a:r>
              <a:rPr lang="it-IT" dirty="0" smtClean="0"/>
              <a:t>Small changes in the cause imply small changes in the effects</a:t>
            </a:r>
          </a:p>
          <a:p>
            <a:endParaRPr lang="it-IT" dirty="0" smtClean="0"/>
          </a:p>
          <a:p>
            <a:r>
              <a:rPr lang="it-IT" dirty="0" err="1" smtClean="0"/>
              <a:t>These</a:t>
            </a:r>
            <a:r>
              <a:rPr lang="it-IT" dirty="0" smtClean="0"/>
              <a:t> </a:t>
            </a:r>
            <a:r>
              <a:rPr lang="it-IT" dirty="0" err="1" smtClean="0"/>
              <a:t>two</a:t>
            </a:r>
            <a:r>
              <a:rPr lang="it-IT" dirty="0" smtClean="0"/>
              <a:t> </a:t>
            </a:r>
            <a:r>
              <a:rPr lang="it-IT" dirty="0" err="1" smtClean="0"/>
              <a:t>properties</a:t>
            </a:r>
            <a:r>
              <a:rPr lang="it-IT" dirty="0" smtClean="0"/>
              <a:t> </a:t>
            </a:r>
            <a:r>
              <a:rPr lang="it-IT" dirty="0" err="1" smtClean="0"/>
              <a:t>implies</a:t>
            </a:r>
            <a:r>
              <a:rPr lang="it-IT" dirty="0" smtClean="0"/>
              <a:t> </a:t>
            </a:r>
            <a:r>
              <a:rPr lang="it-IT" dirty="0" err="1" smtClean="0"/>
              <a:t>that</a:t>
            </a:r>
            <a:r>
              <a:rPr lang="it-IT" dirty="0" smtClean="0"/>
              <a:t> the system’s behavior will not be surprising, i.e., </a:t>
            </a:r>
            <a:r>
              <a:rPr lang="it-IT" dirty="0" err="1" smtClean="0"/>
              <a:t>that</a:t>
            </a:r>
            <a:r>
              <a:rPr lang="it-IT" dirty="0" smtClean="0"/>
              <a:t> it </a:t>
            </a:r>
            <a:r>
              <a:rPr lang="it-IT" dirty="0" err="1" smtClean="0"/>
              <a:t>is</a:t>
            </a:r>
            <a:r>
              <a:rPr lang="it-IT" dirty="0" smtClean="0"/>
              <a:t> </a:t>
            </a:r>
            <a:r>
              <a:rPr lang="it-IT" u="sng" dirty="0" err="1" smtClean="0"/>
              <a:t>predictable</a:t>
            </a:r>
            <a:r>
              <a:rPr lang="it-IT" u="sng" dirty="0" smtClean="0"/>
              <a:t> </a:t>
            </a:r>
          </a:p>
          <a:p>
            <a:r>
              <a:rPr lang="it-IT" dirty="0" err="1" smtClean="0"/>
              <a:t>Every</a:t>
            </a:r>
            <a:r>
              <a:rPr lang="it-IT" dirty="0" smtClean="0"/>
              <a:t> system </a:t>
            </a:r>
            <a:r>
              <a:rPr lang="it-IT" dirty="0" err="1" smtClean="0"/>
              <a:t>that</a:t>
            </a:r>
            <a:r>
              <a:rPr lang="it-IT" dirty="0" smtClean="0"/>
              <a:t> </a:t>
            </a:r>
            <a:r>
              <a:rPr lang="it-IT" dirty="0" err="1" smtClean="0"/>
              <a:t>is</a:t>
            </a:r>
            <a:r>
              <a:rPr lang="it-IT" dirty="0" smtClean="0"/>
              <a:t> </a:t>
            </a:r>
            <a:r>
              <a:rPr lang="it-IT" dirty="0" err="1" smtClean="0"/>
              <a:t>not</a:t>
            </a:r>
            <a:r>
              <a:rPr lang="it-IT" dirty="0" smtClean="0"/>
              <a:t> </a:t>
            </a:r>
            <a:r>
              <a:rPr lang="it-IT" dirty="0" err="1" smtClean="0"/>
              <a:t>simple</a:t>
            </a:r>
            <a:r>
              <a:rPr lang="it-IT" dirty="0" smtClean="0"/>
              <a:t> </a:t>
            </a:r>
            <a:r>
              <a:rPr lang="it-IT" dirty="0" err="1" smtClean="0"/>
              <a:t>is</a:t>
            </a:r>
            <a:r>
              <a:rPr lang="it-IT" dirty="0" smtClean="0"/>
              <a:t> </a:t>
            </a:r>
            <a:r>
              <a:rPr lang="it-IT" dirty="0" err="1" smtClean="0"/>
              <a:t>complex</a:t>
            </a:r>
            <a:endParaRPr lang="it-IT" dirty="0" smtClean="0"/>
          </a:p>
          <a:p>
            <a:pPr lvl="1"/>
            <a:r>
              <a:rPr lang="it-IT" dirty="0" smtClean="0"/>
              <a:t>The </a:t>
            </a:r>
            <a:r>
              <a:rPr lang="it-IT" dirty="0" err="1" smtClean="0"/>
              <a:t>cause-effect</a:t>
            </a:r>
            <a:r>
              <a:rPr lang="it-IT" dirty="0" smtClean="0"/>
              <a:t> connection </a:t>
            </a:r>
            <a:r>
              <a:rPr lang="it-IT" dirty="0" err="1" smtClean="0"/>
              <a:t>is</a:t>
            </a:r>
            <a:r>
              <a:rPr lang="it-IT" dirty="0" smtClean="0"/>
              <a:t> </a:t>
            </a:r>
            <a:r>
              <a:rPr lang="it-IT" dirty="0" err="1" smtClean="0"/>
              <a:t>many-to-many</a:t>
            </a:r>
            <a:endParaRPr lang="it-IT" dirty="0" smtClean="0"/>
          </a:p>
          <a:p>
            <a:pPr lvl="1"/>
            <a:r>
              <a:rPr lang="it-IT" dirty="0" err="1" smtClean="0"/>
              <a:t>For</a:t>
            </a:r>
            <a:r>
              <a:rPr lang="it-IT" dirty="0" smtClean="0"/>
              <a:t> a </a:t>
            </a:r>
            <a:r>
              <a:rPr lang="it-IT" dirty="0" err="1" smtClean="0"/>
              <a:t>large</a:t>
            </a:r>
            <a:r>
              <a:rPr lang="it-IT" dirty="0" smtClean="0"/>
              <a:t> </a:t>
            </a:r>
            <a:r>
              <a:rPr lang="it-IT" dirty="0" err="1" smtClean="0"/>
              <a:t>class</a:t>
            </a:r>
            <a:r>
              <a:rPr lang="it-IT" dirty="0" smtClean="0"/>
              <a:t> </a:t>
            </a:r>
            <a:r>
              <a:rPr lang="it-IT" dirty="0" err="1" smtClean="0"/>
              <a:t>of</a:t>
            </a:r>
            <a:r>
              <a:rPr lang="it-IT" dirty="0" smtClean="0"/>
              <a:t> </a:t>
            </a:r>
            <a:r>
              <a:rPr lang="it-IT" dirty="0" err="1" smtClean="0"/>
              <a:t>complex</a:t>
            </a:r>
            <a:r>
              <a:rPr lang="it-IT" dirty="0" smtClean="0"/>
              <a:t> </a:t>
            </a:r>
            <a:r>
              <a:rPr lang="it-IT" dirty="0" err="1" smtClean="0"/>
              <a:t>systems</a:t>
            </a:r>
            <a:r>
              <a:rPr lang="it-IT" dirty="0" smtClean="0"/>
              <a:t>, </a:t>
            </a:r>
            <a:r>
              <a:rPr lang="it-IT" dirty="0" err="1" smtClean="0"/>
              <a:t>effects</a:t>
            </a:r>
            <a:r>
              <a:rPr lang="it-IT" dirty="0" smtClean="0"/>
              <a:t> are </a:t>
            </a:r>
            <a:r>
              <a:rPr lang="it-IT" dirty="0" err="1" smtClean="0"/>
              <a:t>fed</a:t>
            </a:r>
            <a:r>
              <a:rPr lang="it-IT" dirty="0" smtClean="0"/>
              <a:t> back </a:t>
            </a:r>
            <a:r>
              <a:rPr lang="it-IT" dirty="0" err="1" smtClean="0"/>
              <a:t>to</a:t>
            </a:r>
            <a:r>
              <a:rPr lang="it-IT" dirty="0" smtClean="0"/>
              <a:t> </a:t>
            </a:r>
            <a:r>
              <a:rPr lang="it-IT" dirty="0" err="1" smtClean="0"/>
              <a:t>modify</a:t>
            </a:r>
            <a:r>
              <a:rPr lang="it-IT" dirty="0" smtClean="0"/>
              <a:t> </a:t>
            </a:r>
            <a:r>
              <a:rPr lang="it-IT" dirty="0" err="1" smtClean="0"/>
              <a:t>causes</a:t>
            </a:r>
            <a:r>
              <a:rPr lang="it-IT" dirty="0" smtClean="0"/>
              <a:t> (</a:t>
            </a:r>
            <a:r>
              <a:rPr lang="it-IT" i="1" u="sng" dirty="0" err="1" smtClean="0"/>
              <a:t>circular</a:t>
            </a:r>
            <a:r>
              <a:rPr lang="it-IT" i="1" u="sng" dirty="0" smtClean="0"/>
              <a:t> </a:t>
            </a:r>
            <a:r>
              <a:rPr lang="it-IT" i="1" u="sng" dirty="0" err="1" smtClean="0"/>
              <a:t>causality</a:t>
            </a:r>
            <a:r>
              <a:rPr lang="it-IT" dirty="0" smtClean="0"/>
              <a:t>) – in </a:t>
            </a:r>
            <a:r>
              <a:rPr lang="it-IT" dirty="0" err="1" smtClean="0"/>
              <a:t>this</a:t>
            </a:r>
            <a:r>
              <a:rPr lang="it-IT" dirty="0" smtClean="0"/>
              <a:t> way </a:t>
            </a:r>
            <a:r>
              <a:rPr lang="it-IT" dirty="0" err="1" smtClean="0"/>
              <a:t>causes</a:t>
            </a:r>
            <a:r>
              <a:rPr lang="it-IT" dirty="0" smtClean="0"/>
              <a:t> and </a:t>
            </a:r>
            <a:r>
              <a:rPr lang="it-IT" dirty="0" err="1" smtClean="0"/>
              <a:t>effects</a:t>
            </a:r>
            <a:r>
              <a:rPr lang="it-IT" dirty="0" smtClean="0"/>
              <a:t> </a:t>
            </a:r>
            <a:r>
              <a:rPr lang="it-IT" dirty="0" err="1" smtClean="0"/>
              <a:t>intermingle</a:t>
            </a:r>
            <a:r>
              <a:rPr lang="it-IT" dirty="0" smtClean="0"/>
              <a:t> </a:t>
            </a:r>
          </a:p>
          <a:p>
            <a:pPr lvl="1"/>
            <a:r>
              <a:rPr lang="it-IT" dirty="0" smtClean="0"/>
              <a:t>A </a:t>
            </a:r>
            <a:r>
              <a:rPr lang="it-IT" dirty="0" err="1" smtClean="0"/>
              <a:t>small</a:t>
            </a:r>
            <a:r>
              <a:rPr lang="it-IT" dirty="0" smtClean="0"/>
              <a:t> </a:t>
            </a:r>
            <a:r>
              <a:rPr lang="it-IT" dirty="0" err="1" smtClean="0"/>
              <a:t>change</a:t>
            </a:r>
            <a:r>
              <a:rPr lang="it-IT" dirty="0" smtClean="0"/>
              <a:t> in the cause </a:t>
            </a:r>
            <a:r>
              <a:rPr lang="it-IT" dirty="0" err="1" smtClean="0"/>
              <a:t>may</a:t>
            </a:r>
            <a:r>
              <a:rPr lang="it-IT" dirty="0" smtClean="0"/>
              <a:t> </a:t>
            </a:r>
            <a:r>
              <a:rPr lang="it-IT" dirty="0" err="1" smtClean="0"/>
              <a:t>imply</a:t>
            </a:r>
            <a:r>
              <a:rPr lang="it-IT" dirty="0" smtClean="0"/>
              <a:t> </a:t>
            </a:r>
            <a:r>
              <a:rPr lang="it-IT" dirty="0" err="1" smtClean="0"/>
              <a:t>dramatic</a:t>
            </a:r>
            <a:r>
              <a:rPr lang="it-IT" dirty="0" smtClean="0"/>
              <a:t> </a:t>
            </a:r>
            <a:r>
              <a:rPr lang="it-IT" dirty="0" err="1" smtClean="0"/>
              <a:t>effects</a:t>
            </a:r>
            <a:endParaRPr lang="it-IT" dirty="0" smtClean="0"/>
          </a:p>
          <a:p>
            <a:pPr lvl="1"/>
            <a:r>
              <a:rPr lang="it-IT" dirty="0" err="1" smtClean="0"/>
              <a:t>Emergence</a:t>
            </a:r>
            <a:r>
              <a:rPr lang="it-IT" dirty="0" smtClean="0"/>
              <a:t> and </a:t>
            </a:r>
            <a:r>
              <a:rPr lang="en-US" dirty="0" smtClean="0"/>
              <a:t>unpredictability</a:t>
            </a:r>
            <a:endParaRPr lang="it-IT" dirty="0"/>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30</a:t>
            </a:fld>
            <a:endParaRPr kumimoji="0" lang="en-US" dirty="0"/>
          </a:p>
        </p:txBody>
      </p:sp>
    </p:spTree>
    <p:extLst>
      <p:ext uri="{BB962C8B-B14F-4D97-AF65-F5344CB8AC3E}">
        <p14:creationId xmlns:p14="http://schemas.microsoft.com/office/powerpoint/2010/main" val="21337002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Complex</a:t>
            </a:r>
            <a:r>
              <a:rPr lang="it-IT" baseline="-25000" dirty="0" smtClean="0"/>
              <a:t>1</a:t>
            </a:r>
            <a:r>
              <a:rPr lang="it-IT" dirty="0" smtClean="0"/>
              <a:t> </a:t>
            </a:r>
            <a:r>
              <a:rPr lang="it-IT" dirty="0" err="1" smtClean="0"/>
              <a:t>systems</a:t>
            </a:r>
            <a:endParaRPr lang="it-IT" dirty="0"/>
          </a:p>
        </p:txBody>
      </p:sp>
      <p:sp>
        <p:nvSpPr>
          <p:cNvPr id="3" name="Segnaposto contenuto 2"/>
          <p:cNvSpPr>
            <a:spLocks noGrp="1"/>
          </p:cNvSpPr>
          <p:nvPr>
            <p:ph sz="quarter" idx="1"/>
          </p:nvPr>
        </p:nvSpPr>
        <p:spPr>
          <a:xfrm>
            <a:off x="457200" y="1124744"/>
            <a:ext cx="8472518" cy="5450160"/>
          </a:xfrm>
        </p:spPr>
        <p:txBody>
          <a:bodyPr>
            <a:normAutofit/>
          </a:bodyPr>
          <a:lstStyle/>
          <a:p>
            <a:r>
              <a:rPr lang="it-IT" dirty="0" err="1" smtClean="0"/>
              <a:t>Unpredictable</a:t>
            </a:r>
            <a:r>
              <a:rPr lang="it-IT" dirty="0" smtClean="0"/>
              <a:t> </a:t>
            </a:r>
            <a:r>
              <a:rPr lang="it-IT" dirty="0" err="1" smtClean="0"/>
              <a:t>behavior</a:t>
            </a:r>
            <a:r>
              <a:rPr lang="it-IT" dirty="0" smtClean="0"/>
              <a:t> (</a:t>
            </a:r>
            <a:r>
              <a:rPr lang="it-IT" dirty="0" err="1" smtClean="0"/>
              <a:t>which</a:t>
            </a:r>
            <a:r>
              <a:rPr lang="it-IT" dirty="0" smtClean="0"/>
              <a:t> </a:t>
            </a:r>
            <a:r>
              <a:rPr lang="it-IT" dirty="0" err="1" smtClean="0"/>
              <a:t>we</a:t>
            </a:r>
            <a:r>
              <a:rPr lang="it-IT" dirty="0" smtClean="0"/>
              <a:t> </a:t>
            </a:r>
            <a:r>
              <a:rPr lang="it-IT" dirty="0" err="1" smtClean="0"/>
              <a:t>try</a:t>
            </a:r>
            <a:r>
              <a:rPr lang="it-IT" dirty="0" smtClean="0"/>
              <a:t> to </a:t>
            </a:r>
            <a:r>
              <a:rPr lang="it-IT" dirty="0" err="1" smtClean="0"/>
              <a:t>predict</a:t>
            </a:r>
            <a:r>
              <a:rPr lang="it-IT" dirty="0" smtClean="0"/>
              <a:t> </a:t>
            </a:r>
            <a:r>
              <a:rPr lang="it-IT" dirty="0" err="1" smtClean="0"/>
              <a:t>anyway</a:t>
            </a:r>
            <a:r>
              <a:rPr lang="it-IT" dirty="0" smtClean="0"/>
              <a:t>)</a:t>
            </a:r>
          </a:p>
          <a:p>
            <a:r>
              <a:rPr lang="it-IT" dirty="0" err="1" smtClean="0"/>
              <a:t>Possible</a:t>
            </a:r>
            <a:r>
              <a:rPr lang="it-IT" dirty="0" smtClean="0"/>
              <a:t> </a:t>
            </a:r>
            <a:r>
              <a:rPr lang="it-IT" dirty="0" err="1" smtClean="0"/>
              <a:t>uncontrolled</a:t>
            </a:r>
            <a:r>
              <a:rPr lang="it-IT" dirty="0" smtClean="0"/>
              <a:t> </a:t>
            </a:r>
            <a:r>
              <a:rPr lang="it-IT" dirty="0" err="1" smtClean="0"/>
              <a:t>explosions</a:t>
            </a:r>
            <a:r>
              <a:rPr lang="it-IT" dirty="0" smtClean="0"/>
              <a:t> (</a:t>
            </a:r>
            <a:r>
              <a:rPr lang="it-IT" dirty="0" err="1" smtClean="0"/>
              <a:t>earthquake</a:t>
            </a:r>
            <a:r>
              <a:rPr lang="it-IT" dirty="0" smtClean="0"/>
              <a:t> </a:t>
            </a:r>
            <a:r>
              <a:rPr lang="it-IT" dirty="0" err="1" smtClean="0"/>
              <a:t>eruptions</a:t>
            </a:r>
            <a:r>
              <a:rPr lang="it-IT" dirty="0" smtClean="0"/>
              <a:t>, </a:t>
            </a:r>
            <a:r>
              <a:rPr lang="it-IT" dirty="0" err="1" smtClean="0"/>
              <a:t>epilepsy</a:t>
            </a:r>
            <a:r>
              <a:rPr lang="it-IT" dirty="0" smtClean="0"/>
              <a:t> </a:t>
            </a:r>
            <a:r>
              <a:rPr lang="it-IT" dirty="0" err="1" smtClean="0"/>
              <a:t>seizures</a:t>
            </a:r>
            <a:r>
              <a:rPr lang="it-IT" dirty="0" smtClean="0"/>
              <a:t>, stock market </a:t>
            </a:r>
            <a:r>
              <a:rPr lang="it-IT" dirty="0" err="1" smtClean="0"/>
              <a:t>crashes</a:t>
            </a:r>
            <a:r>
              <a:rPr lang="it-IT" dirty="0" smtClean="0"/>
              <a:t>)</a:t>
            </a:r>
          </a:p>
          <a:p>
            <a:r>
              <a:rPr lang="it-IT" dirty="0" smtClean="0"/>
              <a:t>[</a:t>
            </a:r>
            <a:r>
              <a:rPr lang="it-IT" dirty="0" err="1" smtClean="0"/>
              <a:t>Formally</a:t>
            </a:r>
            <a:r>
              <a:rPr lang="it-IT" dirty="0" smtClean="0"/>
              <a:t> </a:t>
            </a:r>
            <a:r>
              <a:rPr lang="it-IT" dirty="0" err="1" smtClean="0"/>
              <a:t>speaking</a:t>
            </a:r>
            <a:r>
              <a:rPr lang="it-IT" dirty="0" smtClean="0"/>
              <a:t>: </a:t>
            </a:r>
            <a:r>
              <a:rPr lang="it-IT" dirty="0" err="1" smtClean="0"/>
              <a:t>Asymmetric</a:t>
            </a:r>
            <a:r>
              <a:rPr lang="it-IT" dirty="0" smtClean="0"/>
              <a:t> </a:t>
            </a:r>
            <a:r>
              <a:rPr lang="it-IT" dirty="0" err="1" smtClean="0"/>
              <a:t>power</a:t>
            </a:r>
            <a:r>
              <a:rPr lang="it-IT" dirty="0" smtClean="0"/>
              <a:t> </a:t>
            </a:r>
            <a:r>
              <a:rPr lang="it-IT" dirty="0" err="1" smtClean="0"/>
              <a:t>law</a:t>
            </a:r>
            <a:r>
              <a:rPr lang="it-IT" dirty="0" smtClean="0"/>
              <a:t> </a:t>
            </a:r>
            <a:r>
              <a:rPr lang="it-IT" dirty="0" err="1" smtClean="0"/>
              <a:t>distribution</a:t>
            </a:r>
            <a:r>
              <a:rPr lang="it-IT" dirty="0" smtClean="0"/>
              <a:t>]</a:t>
            </a:r>
          </a:p>
          <a:p>
            <a:pPr lvl="1"/>
            <a:r>
              <a:rPr lang="it-IT" dirty="0" err="1" smtClean="0"/>
              <a:t>Many</a:t>
            </a:r>
            <a:r>
              <a:rPr lang="it-IT" dirty="0" smtClean="0"/>
              <a:t> </a:t>
            </a:r>
            <a:r>
              <a:rPr lang="it-IT" dirty="0" err="1" smtClean="0"/>
              <a:t>simple</a:t>
            </a:r>
            <a:r>
              <a:rPr lang="it-IT" dirty="0" smtClean="0"/>
              <a:t> </a:t>
            </a:r>
            <a:r>
              <a:rPr lang="it-IT" dirty="0" err="1" smtClean="0"/>
              <a:t>systems</a:t>
            </a:r>
            <a:r>
              <a:rPr lang="it-IT" dirty="0" smtClean="0"/>
              <a:t> </a:t>
            </a:r>
            <a:r>
              <a:rPr lang="it-IT" dirty="0" err="1" smtClean="0"/>
              <a:t>present</a:t>
            </a:r>
            <a:r>
              <a:rPr lang="it-IT" dirty="0" smtClean="0"/>
              <a:t> a </a:t>
            </a:r>
            <a:r>
              <a:rPr lang="it-IT" dirty="0" err="1" smtClean="0"/>
              <a:t>Gaussian</a:t>
            </a:r>
            <a:r>
              <a:rPr lang="it-IT" dirty="0" smtClean="0"/>
              <a:t> </a:t>
            </a:r>
            <a:r>
              <a:rPr lang="it-IT" dirty="0" err="1" smtClean="0"/>
              <a:t>distribution</a:t>
            </a:r>
            <a:endParaRPr lang="it-IT" dirty="0" smtClean="0"/>
          </a:p>
          <a:p>
            <a:pPr lvl="1"/>
            <a:r>
              <a:rPr lang="it-IT" dirty="0" err="1" smtClean="0"/>
              <a:t>Many</a:t>
            </a:r>
            <a:r>
              <a:rPr lang="it-IT" dirty="0" smtClean="0"/>
              <a:t> social </a:t>
            </a:r>
            <a:r>
              <a:rPr lang="it-IT" dirty="0" err="1" smtClean="0"/>
              <a:t>systems</a:t>
            </a:r>
            <a:r>
              <a:rPr lang="it-IT" dirty="0" smtClean="0"/>
              <a:t> </a:t>
            </a:r>
            <a:r>
              <a:rPr lang="it-IT" dirty="0" err="1" smtClean="0"/>
              <a:t>present</a:t>
            </a:r>
            <a:r>
              <a:rPr lang="it-IT" dirty="0" smtClean="0"/>
              <a:t> a </a:t>
            </a:r>
            <a:r>
              <a:rPr lang="it-IT" dirty="0" err="1" smtClean="0"/>
              <a:t>skewed</a:t>
            </a:r>
            <a:r>
              <a:rPr lang="it-IT" dirty="0" smtClean="0"/>
              <a:t> pattern (80% of the </a:t>
            </a:r>
            <a:r>
              <a:rPr lang="it-IT" dirty="0" err="1" smtClean="0"/>
              <a:t>income</a:t>
            </a:r>
            <a:r>
              <a:rPr lang="it-IT" dirty="0" smtClean="0"/>
              <a:t> </a:t>
            </a:r>
            <a:r>
              <a:rPr lang="it-IT" dirty="0" err="1" smtClean="0"/>
              <a:t>is</a:t>
            </a:r>
            <a:r>
              <a:rPr lang="it-IT" dirty="0" smtClean="0"/>
              <a:t> </a:t>
            </a:r>
            <a:r>
              <a:rPr lang="it-IT" dirty="0" err="1" smtClean="0"/>
              <a:t>made</a:t>
            </a:r>
            <a:r>
              <a:rPr lang="it-IT" dirty="0" smtClean="0"/>
              <a:t> </a:t>
            </a:r>
            <a:r>
              <a:rPr lang="it-IT" dirty="0" err="1" smtClean="0"/>
              <a:t>by</a:t>
            </a:r>
            <a:r>
              <a:rPr lang="it-IT" dirty="0" smtClean="0"/>
              <a:t> 20% of the people, 80% of </a:t>
            </a:r>
            <a:r>
              <a:rPr lang="it-IT" dirty="0" err="1" smtClean="0"/>
              <a:t>flights</a:t>
            </a:r>
            <a:r>
              <a:rPr lang="it-IT" dirty="0" smtClean="0"/>
              <a:t> </a:t>
            </a:r>
            <a:r>
              <a:rPr lang="it-IT" dirty="0" err="1" smtClean="0"/>
              <a:t>land</a:t>
            </a:r>
            <a:r>
              <a:rPr lang="it-IT" dirty="0" smtClean="0"/>
              <a:t> at 20% of the </a:t>
            </a:r>
            <a:r>
              <a:rPr lang="it-IT" dirty="0" err="1" smtClean="0"/>
              <a:t>airports</a:t>
            </a:r>
            <a:r>
              <a:rPr lang="it-IT" dirty="0" smtClean="0"/>
              <a:t>)</a:t>
            </a:r>
          </a:p>
          <a:p>
            <a:pPr lvl="1"/>
            <a:r>
              <a:rPr lang="it-IT" dirty="0" err="1" smtClean="0"/>
              <a:t>Phenomena</a:t>
            </a:r>
            <a:r>
              <a:rPr lang="it-IT" dirty="0" smtClean="0"/>
              <a:t> </a:t>
            </a:r>
            <a:r>
              <a:rPr lang="it-IT" dirty="0" err="1" smtClean="0"/>
              <a:t>described</a:t>
            </a:r>
            <a:r>
              <a:rPr lang="it-IT" dirty="0" smtClean="0"/>
              <a:t> </a:t>
            </a:r>
            <a:r>
              <a:rPr lang="it-IT" dirty="0" err="1" smtClean="0"/>
              <a:t>by</a:t>
            </a:r>
            <a:r>
              <a:rPr lang="it-IT" dirty="0" smtClean="0"/>
              <a:t> </a:t>
            </a:r>
            <a:r>
              <a:rPr lang="it-IT" dirty="0" err="1" smtClean="0"/>
              <a:t>asymmetric</a:t>
            </a:r>
            <a:r>
              <a:rPr lang="it-IT" dirty="0" smtClean="0"/>
              <a:t> (</a:t>
            </a:r>
            <a:r>
              <a:rPr lang="it-IT" dirty="0" err="1" smtClean="0"/>
              <a:t>skewed</a:t>
            </a:r>
            <a:r>
              <a:rPr lang="it-IT" dirty="0" smtClean="0"/>
              <a:t>) </a:t>
            </a:r>
            <a:r>
              <a:rPr lang="it-IT" dirty="0" err="1" smtClean="0"/>
              <a:t>power</a:t>
            </a:r>
            <a:r>
              <a:rPr lang="it-IT" dirty="0" smtClean="0"/>
              <a:t> </a:t>
            </a:r>
            <a:r>
              <a:rPr lang="it-IT" dirty="0" err="1" smtClean="0"/>
              <a:t>law</a:t>
            </a:r>
            <a:r>
              <a:rPr lang="it-IT" dirty="0" smtClean="0"/>
              <a:t> </a:t>
            </a:r>
            <a:r>
              <a:rPr lang="it-IT" dirty="0" err="1" smtClean="0"/>
              <a:t>distributions</a:t>
            </a:r>
            <a:endParaRPr lang="it-IT" dirty="0" smtClean="0"/>
          </a:p>
          <a:p>
            <a:pPr lvl="2"/>
            <a:r>
              <a:rPr lang="it-IT" dirty="0" err="1" smtClean="0"/>
              <a:t>Power</a:t>
            </a:r>
            <a:r>
              <a:rPr lang="it-IT" dirty="0" smtClean="0"/>
              <a:t> </a:t>
            </a:r>
            <a:r>
              <a:rPr lang="it-IT" dirty="0" err="1" smtClean="0"/>
              <a:t>law</a:t>
            </a:r>
            <a:r>
              <a:rPr lang="it-IT" dirty="0" smtClean="0"/>
              <a:t> </a:t>
            </a:r>
            <a:r>
              <a:rPr lang="it-IT" dirty="0" err="1" smtClean="0"/>
              <a:t>distribution</a:t>
            </a:r>
            <a:r>
              <a:rPr lang="it-IT" dirty="0" smtClean="0"/>
              <a:t> y = </a:t>
            </a:r>
            <a:r>
              <a:rPr lang="it-IT" dirty="0" err="1" smtClean="0"/>
              <a:t>ax</a:t>
            </a:r>
            <a:r>
              <a:rPr lang="it-IT" baseline="30000" dirty="0" err="1" smtClean="0"/>
              <a:t>k</a:t>
            </a:r>
            <a:r>
              <a:rPr lang="it-IT" dirty="0" smtClean="0"/>
              <a:t> (a,k </a:t>
            </a:r>
            <a:r>
              <a:rPr lang="it-IT" dirty="0" err="1" smtClean="0"/>
              <a:t>constants</a:t>
            </a:r>
            <a:r>
              <a:rPr lang="it-IT" dirty="0" smtClean="0"/>
              <a:t>)   </a:t>
            </a:r>
          </a:p>
          <a:p>
            <a:r>
              <a:rPr lang="it-IT" dirty="0" err="1" smtClean="0"/>
              <a:t>Problem</a:t>
            </a:r>
            <a:r>
              <a:rPr lang="it-IT" dirty="0" smtClean="0"/>
              <a:t>: How to </a:t>
            </a:r>
            <a:r>
              <a:rPr lang="it-IT" dirty="0" err="1" smtClean="0"/>
              <a:t>understand</a:t>
            </a:r>
            <a:r>
              <a:rPr lang="it-IT" dirty="0" smtClean="0"/>
              <a:t>, control, </a:t>
            </a:r>
            <a:r>
              <a:rPr lang="it-IT" dirty="0" err="1" smtClean="0"/>
              <a:t>manage</a:t>
            </a:r>
            <a:r>
              <a:rPr lang="it-IT" dirty="0" smtClean="0"/>
              <a:t>, decompose, </a:t>
            </a:r>
            <a:r>
              <a:rPr lang="it-IT" dirty="0" err="1" smtClean="0"/>
              <a:t>predict</a:t>
            </a:r>
            <a:r>
              <a:rPr lang="it-IT" dirty="0" smtClean="0"/>
              <a:t> the </a:t>
            </a:r>
            <a:r>
              <a:rPr lang="it-IT" dirty="0" err="1" smtClean="0"/>
              <a:t>behavior</a:t>
            </a:r>
            <a:r>
              <a:rPr lang="it-IT" dirty="0" smtClean="0"/>
              <a:t> of complex</a:t>
            </a:r>
            <a:r>
              <a:rPr lang="it-IT" baseline="-25000" dirty="0" smtClean="0"/>
              <a:t>1</a:t>
            </a:r>
            <a:r>
              <a:rPr lang="it-IT" dirty="0" smtClean="0"/>
              <a:t> </a:t>
            </a:r>
            <a:r>
              <a:rPr lang="it-IT" dirty="0" err="1" smtClean="0"/>
              <a:t>systems</a:t>
            </a:r>
            <a:endParaRPr lang="it-IT" dirty="0" smtClean="0"/>
          </a:p>
          <a:p>
            <a:endParaRPr lang="it-IT" dirty="0"/>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31</a:t>
            </a:fld>
            <a:endParaRPr kumimoji="0" lang="en-US" dirty="0"/>
          </a:p>
        </p:txBody>
      </p:sp>
    </p:spTree>
    <p:extLst>
      <p:ext uri="{BB962C8B-B14F-4D97-AF65-F5344CB8AC3E}">
        <p14:creationId xmlns:p14="http://schemas.microsoft.com/office/powerpoint/2010/main" val="21702027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Emergence of complexity</a:t>
            </a:r>
            <a:r>
              <a:rPr lang="it-IT" baseline="-25000" dirty="0" smtClean="0"/>
              <a:t>1</a:t>
            </a:r>
            <a:endParaRPr lang="it-IT" baseline="-25000" dirty="0"/>
          </a:p>
        </p:txBody>
      </p:sp>
      <p:sp>
        <p:nvSpPr>
          <p:cNvPr id="3" name="Content Placeholder 2"/>
          <p:cNvSpPr>
            <a:spLocks noGrp="1"/>
          </p:cNvSpPr>
          <p:nvPr>
            <p:ph sz="quarter" idx="1"/>
          </p:nvPr>
        </p:nvSpPr>
        <p:spPr/>
        <p:txBody>
          <a:bodyPr>
            <a:normAutofit/>
          </a:bodyPr>
          <a:lstStyle/>
          <a:p>
            <a:r>
              <a:rPr lang="it-IT" dirty="0" err="1" smtClean="0"/>
              <a:t>Collections</a:t>
            </a:r>
            <a:r>
              <a:rPr lang="it-IT" dirty="0" smtClean="0"/>
              <a:t> of entities have properties not shared by the individuals composing the collection</a:t>
            </a:r>
          </a:p>
          <a:p>
            <a:pPr lvl="1"/>
            <a:r>
              <a:rPr lang="it-IT" dirty="0" smtClean="0"/>
              <a:t>One molecule of H2O is not liquid</a:t>
            </a:r>
          </a:p>
          <a:p>
            <a:pPr lvl="1"/>
            <a:r>
              <a:rPr lang="it-IT" dirty="0" smtClean="0"/>
              <a:t>One amino acid is not alive</a:t>
            </a:r>
          </a:p>
          <a:p>
            <a:r>
              <a:rPr lang="it-IT" dirty="0" smtClean="0"/>
              <a:t>How do system properties arise from the properties of their components?</a:t>
            </a:r>
          </a:p>
          <a:p>
            <a:r>
              <a:rPr lang="it-IT" dirty="0" smtClean="0"/>
              <a:t>Sometime they emerge as a </a:t>
            </a:r>
            <a:r>
              <a:rPr lang="it-IT" dirty="0" err="1" smtClean="0"/>
              <a:t>consequence</a:t>
            </a:r>
            <a:r>
              <a:rPr lang="it-IT" dirty="0" smtClean="0"/>
              <a:t> of local interactions </a:t>
            </a:r>
            <a:r>
              <a:rPr lang="it-IT" dirty="0" err="1" smtClean="0"/>
              <a:t>among</a:t>
            </a:r>
            <a:r>
              <a:rPr lang="it-IT" dirty="0" smtClean="0"/>
              <a:t> </a:t>
            </a:r>
            <a:r>
              <a:rPr lang="it-IT" dirty="0" err="1" smtClean="0"/>
              <a:t>parts</a:t>
            </a:r>
            <a:r>
              <a:rPr lang="it-IT" dirty="0" smtClean="0"/>
              <a:t>, without </a:t>
            </a:r>
            <a:r>
              <a:rPr lang="it-IT" dirty="0" err="1" smtClean="0"/>
              <a:t>external</a:t>
            </a:r>
            <a:r>
              <a:rPr lang="it-IT" dirty="0" smtClean="0"/>
              <a:t> </a:t>
            </a:r>
            <a:r>
              <a:rPr lang="it-IT" dirty="0" err="1" smtClean="0"/>
              <a:t>command</a:t>
            </a:r>
            <a:endParaRPr lang="it-IT" dirty="0" smtClean="0"/>
          </a:p>
          <a:p>
            <a:pPr lvl="1"/>
            <a:r>
              <a:rPr lang="it-IT" dirty="0" err="1" smtClean="0"/>
              <a:t>Self-organization</a:t>
            </a:r>
            <a:endParaRPr lang="it-IT" dirty="0" smtClean="0"/>
          </a:p>
          <a:p>
            <a:r>
              <a:rPr lang="it-IT" dirty="0" smtClean="0"/>
              <a:t>Second: evolution of complexity through time</a:t>
            </a:r>
          </a:p>
          <a:p>
            <a:pPr lvl="1"/>
            <a:r>
              <a:rPr lang="it-IT" dirty="0" smtClean="0"/>
              <a:t>No </a:t>
            </a:r>
            <a:r>
              <a:rPr lang="it-IT" dirty="0" err="1" smtClean="0"/>
              <a:t>ability</a:t>
            </a:r>
            <a:r>
              <a:rPr lang="it-IT" dirty="0" smtClean="0"/>
              <a:t> to </a:t>
            </a:r>
            <a:r>
              <a:rPr lang="it-IT" dirty="0" err="1" smtClean="0"/>
              <a:t>predict</a:t>
            </a:r>
            <a:r>
              <a:rPr lang="it-IT" dirty="0" smtClean="0"/>
              <a:t> the next step in the </a:t>
            </a:r>
            <a:r>
              <a:rPr lang="it-IT" dirty="0" err="1" smtClean="0"/>
              <a:t>evolutionary</a:t>
            </a:r>
            <a:r>
              <a:rPr lang="it-IT" dirty="0" smtClean="0"/>
              <a:t> </a:t>
            </a:r>
            <a:r>
              <a:rPr lang="it-IT" dirty="0" err="1" smtClean="0"/>
              <a:t>chain</a:t>
            </a:r>
            <a:endParaRPr lang="it-IT" dirty="0"/>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32</a:t>
            </a:fld>
            <a:endParaRPr kumimoji="0" lang="en-US" dirty="0"/>
          </a:p>
        </p:txBody>
      </p:sp>
    </p:spTree>
    <p:extLst>
      <p:ext uri="{BB962C8B-B14F-4D97-AF65-F5344CB8AC3E}">
        <p14:creationId xmlns:p14="http://schemas.microsoft.com/office/powerpoint/2010/main" val="40251473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err="1" smtClean="0"/>
              <a:t>Physics</a:t>
            </a:r>
            <a:r>
              <a:rPr lang="it-IT" dirty="0" smtClean="0"/>
              <a:t> and </a:t>
            </a:r>
            <a:r>
              <a:rPr lang="it-IT" dirty="0" err="1" smtClean="0"/>
              <a:t>complexity</a:t>
            </a:r>
            <a:endParaRPr lang="it-IT" dirty="0"/>
          </a:p>
        </p:txBody>
      </p:sp>
      <p:sp>
        <p:nvSpPr>
          <p:cNvPr id="3" name="Content Placeholder 2"/>
          <p:cNvSpPr>
            <a:spLocks noGrp="1"/>
          </p:cNvSpPr>
          <p:nvPr>
            <p:ph sz="quarter" idx="1"/>
          </p:nvPr>
        </p:nvSpPr>
        <p:spPr>
          <a:xfrm>
            <a:off x="457200" y="1196752"/>
            <a:ext cx="8329642" cy="5090120"/>
          </a:xfrm>
        </p:spPr>
        <p:txBody>
          <a:bodyPr>
            <a:normAutofit fontScale="85000" lnSpcReduction="10000"/>
          </a:bodyPr>
          <a:lstStyle/>
          <a:p>
            <a:r>
              <a:rPr lang="it-IT" dirty="0" smtClean="0"/>
              <a:t>Hardcore </a:t>
            </a:r>
            <a:r>
              <a:rPr lang="it-IT" dirty="0" err="1" smtClean="0"/>
              <a:t>physicsts</a:t>
            </a:r>
            <a:r>
              <a:rPr lang="it-IT" dirty="0" smtClean="0"/>
              <a:t> </a:t>
            </a:r>
            <a:r>
              <a:rPr lang="it-IT" dirty="0" err="1" smtClean="0"/>
              <a:t>admit</a:t>
            </a:r>
            <a:r>
              <a:rPr lang="it-IT" dirty="0" smtClean="0"/>
              <a:t> </a:t>
            </a:r>
            <a:r>
              <a:rPr lang="it-IT" dirty="0" err="1" smtClean="0"/>
              <a:t>that</a:t>
            </a:r>
            <a:r>
              <a:rPr lang="it-IT" dirty="0" smtClean="0"/>
              <a:t> the </a:t>
            </a:r>
            <a:r>
              <a:rPr lang="it-IT" dirty="0" err="1" smtClean="0"/>
              <a:t>laws</a:t>
            </a:r>
            <a:r>
              <a:rPr lang="it-IT" dirty="0" smtClean="0"/>
              <a:t> of physics are not sufficient to explain </a:t>
            </a:r>
            <a:r>
              <a:rPr lang="it-IT" dirty="0" err="1" smtClean="0"/>
              <a:t>emerging</a:t>
            </a:r>
            <a:r>
              <a:rPr lang="it-IT" dirty="0" smtClean="0"/>
              <a:t> </a:t>
            </a:r>
            <a:r>
              <a:rPr lang="it-IT" dirty="0" err="1" smtClean="0"/>
              <a:t>complexity</a:t>
            </a:r>
            <a:endParaRPr lang="it-IT" dirty="0" smtClean="0"/>
          </a:p>
          <a:p>
            <a:pPr lvl="1"/>
            <a:r>
              <a:rPr lang="it-IT" dirty="0" smtClean="0"/>
              <a:t>P.  Anderson, “More </a:t>
            </a:r>
            <a:r>
              <a:rPr lang="it-IT" dirty="0" err="1" smtClean="0"/>
              <a:t>is</a:t>
            </a:r>
            <a:r>
              <a:rPr lang="it-IT" dirty="0" smtClean="0"/>
              <a:t> </a:t>
            </a:r>
            <a:r>
              <a:rPr lang="it-IT" dirty="0" err="1" smtClean="0"/>
              <a:t>different</a:t>
            </a:r>
            <a:r>
              <a:rPr lang="it-IT" dirty="0" smtClean="0"/>
              <a:t>”, </a:t>
            </a:r>
            <a:r>
              <a:rPr lang="it-IT" i="1" dirty="0" smtClean="0"/>
              <a:t>Science</a:t>
            </a:r>
            <a:r>
              <a:rPr lang="it-IT" dirty="0" smtClean="0"/>
              <a:t>, 177, 1972, 393-396; N. </a:t>
            </a:r>
            <a:r>
              <a:rPr lang="it-IT" dirty="0" err="1" smtClean="0"/>
              <a:t>Goldenfeld</a:t>
            </a:r>
            <a:r>
              <a:rPr lang="it-IT" dirty="0" smtClean="0"/>
              <a:t>, L. </a:t>
            </a:r>
            <a:r>
              <a:rPr lang="it-IT" dirty="0" err="1" smtClean="0"/>
              <a:t>Kadanoff</a:t>
            </a:r>
            <a:r>
              <a:rPr lang="it-IT" dirty="0" smtClean="0"/>
              <a:t>, “</a:t>
            </a:r>
            <a:r>
              <a:rPr lang="it-IT" dirty="0" err="1" smtClean="0"/>
              <a:t>Simple</a:t>
            </a:r>
            <a:r>
              <a:rPr lang="it-IT" dirty="0" smtClean="0"/>
              <a:t> </a:t>
            </a:r>
            <a:r>
              <a:rPr lang="it-IT" dirty="0" err="1" smtClean="0"/>
              <a:t>lessons</a:t>
            </a:r>
            <a:r>
              <a:rPr lang="it-IT" dirty="0" smtClean="0"/>
              <a:t> </a:t>
            </a:r>
            <a:r>
              <a:rPr lang="it-IT" dirty="0" err="1" smtClean="0"/>
              <a:t>from</a:t>
            </a:r>
            <a:r>
              <a:rPr lang="it-IT" dirty="0" smtClean="0"/>
              <a:t> </a:t>
            </a:r>
            <a:r>
              <a:rPr lang="it-IT" dirty="0" err="1" smtClean="0"/>
              <a:t>complexity</a:t>
            </a:r>
            <a:r>
              <a:rPr lang="it-IT" dirty="0" smtClean="0"/>
              <a:t>”, </a:t>
            </a:r>
            <a:r>
              <a:rPr lang="it-IT" i="1" dirty="0" smtClean="0"/>
              <a:t>Science</a:t>
            </a:r>
            <a:r>
              <a:rPr lang="it-IT" dirty="0" smtClean="0"/>
              <a:t>, 284, 1999, pp. 87-89; R. </a:t>
            </a:r>
            <a:r>
              <a:rPr lang="it-IT" dirty="0" err="1" smtClean="0"/>
              <a:t>Laughlin</a:t>
            </a:r>
            <a:r>
              <a:rPr lang="it-IT" dirty="0" smtClean="0"/>
              <a:t>, D. </a:t>
            </a:r>
            <a:r>
              <a:rPr lang="it-IT" dirty="0" err="1" smtClean="0"/>
              <a:t>Pines</a:t>
            </a:r>
            <a:r>
              <a:rPr lang="it-IT" dirty="0" smtClean="0"/>
              <a:t>, “The </a:t>
            </a:r>
            <a:r>
              <a:rPr lang="it-IT" dirty="0" err="1" smtClean="0"/>
              <a:t>theory</a:t>
            </a:r>
            <a:r>
              <a:rPr lang="it-IT" dirty="0" smtClean="0"/>
              <a:t> of </a:t>
            </a:r>
            <a:r>
              <a:rPr lang="it-IT" dirty="0" err="1" smtClean="0"/>
              <a:t>everything</a:t>
            </a:r>
            <a:r>
              <a:rPr lang="it-IT" dirty="0" smtClean="0"/>
              <a:t> and </a:t>
            </a:r>
            <a:r>
              <a:rPr lang="it-IT" dirty="0" err="1" smtClean="0"/>
              <a:t>its</a:t>
            </a:r>
            <a:r>
              <a:rPr lang="it-IT" dirty="0" smtClean="0"/>
              <a:t> </a:t>
            </a:r>
            <a:r>
              <a:rPr lang="it-IT" dirty="0" err="1" smtClean="0"/>
              <a:t>critique</a:t>
            </a:r>
            <a:r>
              <a:rPr lang="it-IT" dirty="0" smtClean="0"/>
              <a:t>”, PNAS, 97, 2000, 28-31; E. </a:t>
            </a:r>
            <a:r>
              <a:rPr lang="it-IT" dirty="0" err="1" smtClean="0"/>
              <a:t>Dagotto</a:t>
            </a:r>
            <a:r>
              <a:rPr lang="it-IT" dirty="0" smtClean="0"/>
              <a:t>, “</a:t>
            </a:r>
            <a:r>
              <a:rPr lang="it-IT" dirty="0" err="1" smtClean="0"/>
              <a:t>Complexity</a:t>
            </a:r>
            <a:r>
              <a:rPr lang="it-IT" dirty="0" smtClean="0"/>
              <a:t> in </a:t>
            </a:r>
            <a:r>
              <a:rPr lang="it-IT" dirty="0" err="1" smtClean="0"/>
              <a:t>strongly</a:t>
            </a:r>
            <a:r>
              <a:rPr lang="it-IT" dirty="0" smtClean="0"/>
              <a:t> </a:t>
            </a:r>
            <a:r>
              <a:rPr lang="it-IT" dirty="0" err="1" smtClean="0"/>
              <a:t>correlated</a:t>
            </a:r>
            <a:r>
              <a:rPr lang="it-IT" dirty="0" smtClean="0"/>
              <a:t> electronic </a:t>
            </a:r>
            <a:r>
              <a:rPr lang="it-IT" dirty="0" err="1" smtClean="0"/>
              <a:t>systems</a:t>
            </a:r>
            <a:r>
              <a:rPr lang="it-IT" dirty="0" smtClean="0"/>
              <a:t>”,  </a:t>
            </a:r>
            <a:r>
              <a:rPr lang="it-IT" i="1" dirty="0" smtClean="0"/>
              <a:t>Science</a:t>
            </a:r>
            <a:r>
              <a:rPr lang="it-IT" dirty="0" smtClean="0"/>
              <a:t>,  309, 2005, 257-262</a:t>
            </a:r>
          </a:p>
          <a:p>
            <a:r>
              <a:rPr lang="it-IT" dirty="0" smtClean="0"/>
              <a:t>Anderson:  “the ability to reduce everything to </a:t>
            </a:r>
            <a:r>
              <a:rPr lang="it-IT" dirty="0" err="1" smtClean="0"/>
              <a:t>simple</a:t>
            </a:r>
            <a:r>
              <a:rPr lang="it-IT" dirty="0" smtClean="0"/>
              <a:t> </a:t>
            </a:r>
            <a:r>
              <a:rPr lang="it-IT" dirty="0" err="1" smtClean="0"/>
              <a:t>fundamental</a:t>
            </a:r>
            <a:r>
              <a:rPr lang="it-IT" dirty="0" smtClean="0"/>
              <a:t> laws does not imply the ability to start from these laws and reconstruct the universe”</a:t>
            </a:r>
          </a:p>
          <a:p>
            <a:r>
              <a:rPr lang="it-IT" dirty="0" smtClean="0"/>
              <a:t>Laughlin and Pines: “emergent physical phenomena regulated by higher organizing principles have a </a:t>
            </a:r>
            <a:r>
              <a:rPr lang="it-IT" dirty="0" err="1" smtClean="0"/>
              <a:t>property</a:t>
            </a:r>
            <a:r>
              <a:rPr lang="it-IT" dirty="0" smtClean="0"/>
              <a:t>, namely their insensitivity </a:t>
            </a:r>
            <a:r>
              <a:rPr lang="it-IT" dirty="0" err="1" smtClean="0"/>
              <a:t>to</a:t>
            </a:r>
            <a:r>
              <a:rPr lang="it-IT" dirty="0" smtClean="0"/>
              <a:t> </a:t>
            </a:r>
            <a:r>
              <a:rPr lang="it-IT" dirty="0" err="1" smtClean="0"/>
              <a:t>microscopic</a:t>
            </a:r>
            <a:r>
              <a:rPr lang="it-IT" dirty="0" smtClean="0"/>
              <a:t> </a:t>
            </a:r>
            <a:r>
              <a:rPr lang="it-IT" dirty="0" err="1" smtClean="0"/>
              <a:t>variations</a:t>
            </a:r>
            <a:r>
              <a:rPr lang="it-IT" dirty="0" smtClean="0"/>
              <a:t>, that is relevant to the </a:t>
            </a:r>
            <a:r>
              <a:rPr lang="it-IT" dirty="0" err="1" smtClean="0"/>
              <a:t>broad</a:t>
            </a:r>
            <a:r>
              <a:rPr lang="it-IT" dirty="0" smtClean="0"/>
              <a:t> </a:t>
            </a:r>
            <a:r>
              <a:rPr lang="it-IT" dirty="0" err="1" smtClean="0"/>
              <a:t>question</a:t>
            </a:r>
            <a:r>
              <a:rPr lang="it-IT" dirty="0" smtClean="0"/>
              <a:t> of what is knowlable in the deepest sense of the term”</a:t>
            </a:r>
          </a:p>
          <a:p>
            <a:r>
              <a:rPr lang="it-IT" dirty="0" smtClean="0"/>
              <a:t>“The </a:t>
            </a:r>
            <a:r>
              <a:rPr lang="it-IT" dirty="0" err="1" smtClean="0"/>
              <a:t>solution</a:t>
            </a:r>
            <a:r>
              <a:rPr lang="it-IT" dirty="0" smtClean="0"/>
              <a:t> </a:t>
            </a:r>
            <a:r>
              <a:rPr lang="it-IT" dirty="0" err="1" smtClean="0"/>
              <a:t>may</a:t>
            </a:r>
            <a:r>
              <a:rPr lang="it-IT" dirty="0" smtClean="0"/>
              <a:t> </a:t>
            </a:r>
            <a:r>
              <a:rPr lang="it-IT" dirty="0" err="1" smtClean="0"/>
              <a:t>require</a:t>
            </a:r>
            <a:r>
              <a:rPr lang="it-IT" dirty="0" smtClean="0"/>
              <a:t> a </a:t>
            </a:r>
            <a:r>
              <a:rPr lang="it-IT" dirty="0" err="1" smtClean="0"/>
              <a:t>collaboration</a:t>
            </a:r>
            <a:r>
              <a:rPr lang="it-IT" dirty="0" smtClean="0"/>
              <a:t> of </a:t>
            </a:r>
            <a:r>
              <a:rPr lang="it-IT" dirty="0" err="1" smtClean="0"/>
              <a:t>reductionists</a:t>
            </a:r>
            <a:r>
              <a:rPr lang="it-IT" dirty="0" smtClean="0"/>
              <a:t> and </a:t>
            </a:r>
            <a:r>
              <a:rPr lang="it-IT" dirty="0" err="1" smtClean="0"/>
              <a:t>emergentists</a:t>
            </a:r>
            <a:r>
              <a:rPr lang="it-IT" dirty="0" smtClean="0"/>
              <a:t>, </a:t>
            </a:r>
            <a:r>
              <a:rPr lang="it-IT" dirty="0" err="1" smtClean="0"/>
              <a:t>is</a:t>
            </a:r>
            <a:r>
              <a:rPr lang="it-IT" dirty="0" smtClean="0"/>
              <a:t> </a:t>
            </a:r>
            <a:r>
              <a:rPr lang="it-IT" dirty="0" err="1" smtClean="0"/>
              <a:t>they</a:t>
            </a:r>
            <a:r>
              <a:rPr lang="it-IT" dirty="0" smtClean="0"/>
              <a:t> can </a:t>
            </a:r>
            <a:r>
              <a:rPr lang="it-IT" dirty="0" err="1" smtClean="0"/>
              <a:t>be</a:t>
            </a:r>
            <a:r>
              <a:rPr lang="it-IT" dirty="0" smtClean="0"/>
              <a:t> </a:t>
            </a:r>
            <a:r>
              <a:rPr lang="it-IT" dirty="0" err="1" smtClean="0"/>
              <a:t>persuaded</a:t>
            </a:r>
            <a:r>
              <a:rPr lang="it-IT" dirty="0" smtClean="0"/>
              <a:t> </a:t>
            </a:r>
            <a:r>
              <a:rPr lang="it-IT" dirty="0" err="1" smtClean="0"/>
              <a:t>to</a:t>
            </a:r>
            <a:r>
              <a:rPr lang="it-IT" dirty="0" smtClean="0"/>
              <a:t> talk </a:t>
            </a:r>
            <a:r>
              <a:rPr lang="it-IT" dirty="0" err="1" smtClean="0"/>
              <a:t>one</a:t>
            </a:r>
            <a:r>
              <a:rPr lang="it-IT" dirty="0" smtClean="0"/>
              <a:t> </a:t>
            </a:r>
            <a:r>
              <a:rPr lang="it-IT" dirty="0" err="1" smtClean="0"/>
              <a:t>another</a:t>
            </a:r>
            <a:r>
              <a:rPr lang="it-IT" dirty="0" smtClean="0"/>
              <a:t>” </a:t>
            </a:r>
            <a:endParaRPr lang="it-IT" dirty="0"/>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33</a:t>
            </a:fld>
            <a:endParaRPr kumimoji="0" lang="en-US" dirty="0"/>
          </a:p>
        </p:txBody>
      </p:sp>
    </p:spTree>
    <p:extLst>
      <p:ext uri="{BB962C8B-B14F-4D97-AF65-F5344CB8AC3E}">
        <p14:creationId xmlns:p14="http://schemas.microsoft.com/office/powerpoint/2010/main" val="2971538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err="1" smtClean="0"/>
              <a:t>Two</a:t>
            </a:r>
            <a:r>
              <a:rPr lang="it-IT" dirty="0" smtClean="0"/>
              <a:t> </a:t>
            </a:r>
            <a:r>
              <a:rPr lang="it-IT" dirty="0" err="1" smtClean="0"/>
              <a:t>types</a:t>
            </a:r>
            <a:r>
              <a:rPr lang="it-IT" dirty="0" smtClean="0"/>
              <a:t> of </a:t>
            </a:r>
            <a:r>
              <a:rPr lang="it-IT" dirty="0" err="1" smtClean="0"/>
              <a:t>complexity</a:t>
            </a:r>
            <a:endParaRPr lang="it-IT" dirty="0"/>
          </a:p>
        </p:txBody>
      </p:sp>
      <p:sp>
        <p:nvSpPr>
          <p:cNvPr id="3" name="Sottotitolo 2"/>
          <p:cNvSpPr>
            <a:spLocks noGrp="1"/>
          </p:cNvSpPr>
          <p:nvPr>
            <p:ph type="subTitle" idx="1"/>
          </p:nvPr>
        </p:nvSpPr>
        <p:spPr/>
        <p:txBody>
          <a:bodyPr/>
          <a:lstStyle/>
          <a:p>
            <a:r>
              <a:rPr lang="it-IT" dirty="0" smtClean="0"/>
              <a:t>Complexity</a:t>
            </a:r>
            <a:r>
              <a:rPr lang="it-IT" baseline="-25000" dirty="0" smtClean="0"/>
              <a:t>2</a:t>
            </a:r>
            <a:endParaRPr lang="it-IT" baseline="-25000"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34</a:t>
            </a:fld>
            <a:endParaRPr kumimoji="0" lang="en-US" dirty="0"/>
          </a:p>
        </p:txBody>
      </p:sp>
    </p:spTree>
    <p:extLst>
      <p:ext uri="{BB962C8B-B14F-4D97-AF65-F5344CB8AC3E}">
        <p14:creationId xmlns:p14="http://schemas.microsoft.com/office/powerpoint/2010/main" val="34441176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Structure</a:t>
            </a:r>
            <a:r>
              <a:rPr lang="it-IT" dirty="0" smtClean="0"/>
              <a:t> and </a:t>
            </a:r>
            <a:r>
              <a:rPr lang="it-IT" dirty="0" err="1" smtClean="0"/>
              <a:t>function</a:t>
            </a:r>
            <a:r>
              <a:rPr lang="it-IT" dirty="0" smtClean="0"/>
              <a:t> 1</a:t>
            </a:r>
            <a:endParaRPr lang="it-IT" dirty="0"/>
          </a:p>
        </p:txBody>
      </p:sp>
      <p:sp>
        <p:nvSpPr>
          <p:cNvPr id="4" name="Segnaposto contenuto 3"/>
          <p:cNvSpPr>
            <a:spLocks noGrp="1"/>
          </p:cNvSpPr>
          <p:nvPr>
            <p:ph sz="quarter" idx="1"/>
          </p:nvPr>
        </p:nvSpPr>
        <p:spPr>
          <a:xfrm>
            <a:off x="457200" y="1219200"/>
            <a:ext cx="8229600" cy="5090120"/>
          </a:xfrm>
        </p:spPr>
        <p:txBody>
          <a:bodyPr/>
          <a:lstStyle/>
          <a:p>
            <a:r>
              <a:rPr lang="it-IT" dirty="0" smtClean="0"/>
              <a:t>The </a:t>
            </a:r>
            <a:r>
              <a:rPr lang="it-IT" dirty="0" err="1" smtClean="0"/>
              <a:t>axiom</a:t>
            </a:r>
            <a:r>
              <a:rPr lang="it-IT" dirty="0" smtClean="0"/>
              <a:t> of </a:t>
            </a:r>
            <a:r>
              <a:rPr lang="it-IT" dirty="0" err="1" smtClean="0"/>
              <a:t>reductionism</a:t>
            </a:r>
            <a:r>
              <a:rPr lang="it-IT" dirty="0" smtClean="0"/>
              <a:t> – </a:t>
            </a:r>
            <a:r>
              <a:rPr lang="it-IT" dirty="0" err="1" smtClean="0">
                <a:latin typeface="Arial"/>
                <a:cs typeface="Arial"/>
              </a:rPr>
              <a:t>σ</a:t>
            </a:r>
            <a:r>
              <a:rPr lang="it-IT" dirty="0" smtClean="0">
                <a:latin typeface="Arial"/>
                <a:cs typeface="Arial"/>
              </a:rPr>
              <a:t>α</a:t>
            </a:r>
            <a:r>
              <a:rPr lang="it-IT" dirty="0"/>
              <a:t>(</a:t>
            </a:r>
            <a:r>
              <a:rPr lang="it-IT" dirty="0" err="1"/>
              <a:t>S</a:t>
            </a:r>
            <a:r>
              <a:rPr lang="it-IT" dirty="0"/>
              <a:t>) = </a:t>
            </a:r>
            <a:r>
              <a:rPr lang="it-IT" dirty="0" err="1" smtClean="0"/>
              <a:t>S</a:t>
            </a:r>
            <a:r>
              <a:rPr lang="it-IT" dirty="0" smtClean="0"/>
              <a:t> – </a:t>
            </a:r>
            <a:r>
              <a:rPr lang="it-IT" dirty="0" err="1" smtClean="0"/>
              <a:t>implies</a:t>
            </a:r>
            <a:r>
              <a:rPr lang="it-IT" dirty="0" smtClean="0"/>
              <a:t> </a:t>
            </a:r>
            <a:r>
              <a:rPr lang="it-IT" dirty="0" err="1" smtClean="0"/>
              <a:t>that</a:t>
            </a:r>
            <a:r>
              <a:rPr lang="it-IT" dirty="0" smtClean="0"/>
              <a:t> </a:t>
            </a:r>
            <a:r>
              <a:rPr lang="it-IT" dirty="0" err="1" smtClean="0"/>
              <a:t>there</a:t>
            </a:r>
            <a:r>
              <a:rPr lang="it-IT" dirty="0" smtClean="0"/>
              <a:t> </a:t>
            </a:r>
            <a:r>
              <a:rPr lang="it-IT" dirty="0" err="1" smtClean="0"/>
              <a:t>is</a:t>
            </a:r>
            <a:r>
              <a:rPr lang="it-IT" dirty="0" smtClean="0"/>
              <a:t> no </a:t>
            </a:r>
            <a:r>
              <a:rPr lang="it-IT" dirty="0" err="1" smtClean="0"/>
              <a:t>need</a:t>
            </a:r>
            <a:r>
              <a:rPr lang="it-IT" dirty="0" smtClean="0"/>
              <a:t> to look for </a:t>
            </a:r>
            <a:r>
              <a:rPr lang="it-IT" dirty="0" err="1" smtClean="0"/>
              <a:t>functions</a:t>
            </a:r>
            <a:r>
              <a:rPr lang="it-IT" dirty="0" smtClean="0"/>
              <a:t> </a:t>
            </a:r>
            <a:r>
              <a:rPr lang="it-IT" dirty="0" err="1" smtClean="0"/>
              <a:t>because</a:t>
            </a:r>
            <a:r>
              <a:rPr lang="it-IT" dirty="0" smtClean="0"/>
              <a:t> </a:t>
            </a:r>
            <a:r>
              <a:rPr lang="it-IT" dirty="0" err="1" smtClean="0"/>
              <a:t>functions</a:t>
            </a:r>
            <a:r>
              <a:rPr lang="it-IT" dirty="0" smtClean="0"/>
              <a:t> are </a:t>
            </a:r>
            <a:r>
              <a:rPr lang="it-IT" dirty="0" err="1" smtClean="0"/>
              <a:t>entirely</a:t>
            </a:r>
            <a:r>
              <a:rPr lang="it-IT" dirty="0" smtClean="0"/>
              <a:t> </a:t>
            </a:r>
            <a:r>
              <a:rPr lang="it-IT" dirty="0" err="1" smtClean="0"/>
              <a:t>captured</a:t>
            </a:r>
            <a:r>
              <a:rPr lang="it-IT" dirty="0" smtClean="0"/>
              <a:t> by </a:t>
            </a:r>
            <a:r>
              <a:rPr lang="it-IT" dirty="0" err="1" smtClean="0"/>
              <a:t>structures</a:t>
            </a:r>
            <a:r>
              <a:rPr lang="it-IT" dirty="0" smtClean="0"/>
              <a:t> (</a:t>
            </a:r>
            <a:r>
              <a:rPr lang="it-IT" dirty="0" err="1" smtClean="0"/>
              <a:t>one-one</a:t>
            </a:r>
            <a:r>
              <a:rPr lang="it-IT" dirty="0" smtClean="0"/>
              <a:t> </a:t>
            </a:r>
            <a:r>
              <a:rPr lang="it-IT" dirty="0" err="1" smtClean="0"/>
              <a:t>correspondence</a:t>
            </a:r>
            <a:r>
              <a:rPr lang="it-IT" dirty="0" smtClean="0"/>
              <a:t> </a:t>
            </a:r>
            <a:r>
              <a:rPr lang="it-IT" dirty="0" err="1" smtClean="0"/>
              <a:t>between</a:t>
            </a:r>
            <a:r>
              <a:rPr lang="it-IT" dirty="0" smtClean="0"/>
              <a:t> </a:t>
            </a:r>
            <a:r>
              <a:rPr lang="it-IT" dirty="0" err="1" smtClean="0"/>
              <a:t>structure</a:t>
            </a:r>
            <a:r>
              <a:rPr lang="it-IT" dirty="0" smtClean="0"/>
              <a:t> and </a:t>
            </a:r>
            <a:r>
              <a:rPr lang="it-IT" dirty="0" err="1" smtClean="0"/>
              <a:t>function</a:t>
            </a:r>
            <a:r>
              <a:rPr lang="it-IT" dirty="0" smtClean="0"/>
              <a:t>)</a:t>
            </a:r>
          </a:p>
          <a:p>
            <a:r>
              <a:rPr lang="it-IT" dirty="0" err="1" smtClean="0"/>
              <a:t>As</a:t>
            </a:r>
            <a:r>
              <a:rPr lang="it-IT" dirty="0" smtClean="0"/>
              <a:t> </a:t>
            </a:r>
            <a:r>
              <a:rPr lang="it-IT" dirty="0" err="1" smtClean="0"/>
              <a:t>soon</a:t>
            </a:r>
            <a:r>
              <a:rPr lang="it-IT" dirty="0" smtClean="0"/>
              <a:t> </a:t>
            </a:r>
            <a:r>
              <a:rPr lang="it-IT" dirty="0" err="1" smtClean="0"/>
              <a:t>as</a:t>
            </a:r>
            <a:r>
              <a:rPr lang="it-IT" dirty="0" smtClean="0"/>
              <a:t> the </a:t>
            </a:r>
            <a:r>
              <a:rPr lang="it-IT" dirty="0" err="1" smtClean="0"/>
              <a:t>duality</a:t>
            </a:r>
            <a:r>
              <a:rPr lang="it-IT" dirty="0" smtClean="0"/>
              <a:t> </a:t>
            </a:r>
            <a:r>
              <a:rPr lang="it-IT" dirty="0" err="1" smtClean="0"/>
              <a:t>between</a:t>
            </a:r>
            <a:r>
              <a:rPr lang="it-IT" dirty="0" smtClean="0"/>
              <a:t> </a:t>
            </a:r>
            <a:r>
              <a:rPr lang="it-IT" dirty="0" err="1" smtClean="0"/>
              <a:t>analysis</a:t>
            </a:r>
            <a:r>
              <a:rPr lang="it-IT" dirty="0" smtClean="0"/>
              <a:t> and </a:t>
            </a:r>
            <a:r>
              <a:rPr lang="it-IT" dirty="0" err="1" smtClean="0"/>
              <a:t>synthesis</a:t>
            </a:r>
            <a:r>
              <a:rPr lang="it-IT" dirty="0" smtClean="0"/>
              <a:t> </a:t>
            </a:r>
            <a:r>
              <a:rPr lang="it-IT" dirty="0" err="1" smtClean="0"/>
              <a:t>is</a:t>
            </a:r>
            <a:r>
              <a:rPr lang="it-IT" dirty="0" smtClean="0"/>
              <a:t> </a:t>
            </a:r>
            <a:r>
              <a:rPr lang="it-IT" dirty="0" err="1" smtClean="0"/>
              <a:t>denied</a:t>
            </a:r>
            <a:r>
              <a:rPr lang="it-IT" dirty="0" smtClean="0"/>
              <a:t> – </a:t>
            </a:r>
            <a:r>
              <a:rPr lang="it-IT" dirty="0" err="1" smtClean="0"/>
              <a:t>that</a:t>
            </a:r>
            <a:r>
              <a:rPr lang="it-IT" dirty="0" smtClean="0"/>
              <a:t> </a:t>
            </a:r>
            <a:r>
              <a:rPr lang="it-IT" dirty="0" err="1" smtClean="0"/>
              <a:t>is</a:t>
            </a:r>
            <a:r>
              <a:rPr lang="it-IT" dirty="0" smtClean="0"/>
              <a:t> </a:t>
            </a:r>
            <a:r>
              <a:rPr lang="it-IT" dirty="0" err="1">
                <a:latin typeface="Arial"/>
                <a:cs typeface="Arial"/>
              </a:rPr>
              <a:t>σ</a:t>
            </a:r>
            <a:r>
              <a:rPr lang="it-IT" dirty="0">
                <a:latin typeface="Arial"/>
                <a:cs typeface="Arial"/>
              </a:rPr>
              <a:t>α</a:t>
            </a:r>
            <a:r>
              <a:rPr lang="it-IT" dirty="0"/>
              <a:t>(</a:t>
            </a:r>
            <a:r>
              <a:rPr lang="it-IT" dirty="0" err="1"/>
              <a:t>S</a:t>
            </a:r>
            <a:r>
              <a:rPr lang="it-IT" dirty="0"/>
              <a:t>) </a:t>
            </a:r>
            <a:r>
              <a:rPr lang="it-IT" dirty="0" smtClean="0"/>
              <a:t>≠ </a:t>
            </a:r>
            <a:r>
              <a:rPr lang="it-IT" dirty="0" err="1" smtClean="0"/>
              <a:t>S</a:t>
            </a:r>
            <a:r>
              <a:rPr lang="it-IT" dirty="0" smtClean="0"/>
              <a:t> – the </a:t>
            </a:r>
            <a:r>
              <a:rPr lang="it-IT" dirty="0" err="1" smtClean="0"/>
              <a:t>one-one</a:t>
            </a:r>
            <a:r>
              <a:rPr lang="it-IT" dirty="0" smtClean="0"/>
              <a:t> </a:t>
            </a:r>
            <a:r>
              <a:rPr lang="it-IT" dirty="0" err="1" smtClean="0"/>
              <a:t>correspondence</a:t>
            </a:r>
            <a:r>
              <a:rPr lang="it-IT" dirty="0" smtClean="0"/>
              <a:t> </a:t>
            </a:r>
            <a:r>
              <a:rPr lang="it-IT" dirty="0" err="1" smtClean="0"/>
              <a:t>between</a:t>
            </a:r>
            <a:r>
              <a:rPr lang="it-IT" dirty="0" smtClean="0"/>
              <a:t> </a:t>
            </a:r>
            <a:r>
              <a:rPr lang="it-IT" dirty="0" err="1" smtClean="0"/>
              <a:t>structure</a:t>
            </a:r>
            <a:r>
              <a:rPr lang="it-IT" dirty="0" smtClean="0"/>
              <a:t> and </a:t>
            </a:r>
            <a:r>
              <a:rPr lang="it-IT" dirty="0" err="1" smtClean="0"/>
              <a:t>function</a:t>
            </a:r>
            <a:r>
              <a:rPr lang="it-IT" dirty="0" smtClean="0"/>
              <a:t> </a:t>
            </a:r>
            <a:r>
              <a:rPr lang="it-IT" dirty="0" err="1" smtClean="0"/>
              <a:t>fails</a:t>
            </a:r>
            <a:r>
              <a:rPr lang="it-IT" dirty="0" smtClean="0"/>
              <a:t> </a:t>
            </a:r>
            <a:r>
              <a:rPr lang="it-IT" dirty="0" err="1" smtClean="0"/>
              <a:t>as</a:t>
            </a:r>
            <a:r>
              <a:rPr lang="it-IT" dirty="0" smtClean="0"/>
              <a:t> </a:t>
            </a:r>
            <a:r>
              <a:rPr lang="it-IT" dirty="0" err="1" smtClean="0"/>
              <a:t>well</a:t>
            </a:r>
            <a:endParaRPr lang="it-IT" dirty="0" smtClean="0"/>
          </a:p>
          <a:p>
            <a:r>
              <a:rPr lang="it-IT" dirty="0" smtClean="0"/>
              <a:t>The </a:t>
            </a:r>
            <a:r>
              <a:rPr lang="it-IT" dirty="0" err="1" smtClean="0"/>
              <a:t>same</a:t>
            </a:r>
            <a:r>
              <a:rPr lang="it-IT" dirty="0" smtClean="0"/>
              <a:t> </a:t>
            </a:r>
            <a:r>
              <a:rPr lang="it-IT" dirty="0" err="1" smtClean="0"/>
              <a:t>structure</a:t>
            </a:r>
            <a:r>
              <a:rPr lang="it-IT" dirty="0" smtClean="0"/>
              <a:t> </a:t>
            </a:r>
            <a:r>
              <a:rPr lang="it-IT" dirty="0" err="1" smtClean="0"/>
              <a:t>may</a:t>
            </a:r>
            <a:r>
              <a:rPr lang="it-IT" dirty="0" smtClean="0"/>
              <a:t> </a:t>
            </a:r>
            <a:r>
              <a:rPr lang="it-IT" dirty="0" err="1" smtClean="0"/>
              <a:t>support</a:t>
            </a:r>
            <a:r>
              <a:rPr lang="it-IT" dirty="0" smtClean="0"/>
              <a:t> </a:t>
            </a:r>
            <a:r>
              <a:rPr lang="it-IT" dirty="0" err="1" smtClean="0"/>
              <a:t>different</a:t>
            </a:r>
            <a:r>
              <a:rPr lang="it-IT" dirty="0" smtClean="0"/>
              <a:t> </a:t>
            </a:r>
            <a:r>
              <a:rPr lang="it-IT" dirty="0" err="1" smtClean="0"/>
              <a:t>functions</a:t>
            </a:r>
            <a:r>
              <a:rPr lang="it-IT" dirty="0" smtClean="0"/>
              <a:t>; the </a:t>
            </a:r>
            <a:r>
              <a:rPr lang="it-IT" dirty="0" err="1" smtClean="0"/>
              <a:t>same</a:t>
            </a:r>
            <a:r>
              <a:rPr lang="it-IT" dirty="0" smtClean="0"/>
              <a:t> </a:t>
            </a:r>
            <a:r>
              <a:rPr lang="it-IT" dirty="0" err="1" smtClean="0"/>
              <a:t>function</a:t>
            </a:r>
            <a:r>
              <a:rPr lang="it-IT" dirty="0" smtClean="0"/>
              <a:t> </a:t>
            </a:r>
            <a:r>
              <a:rPr lang="it-IT" dirty="0" err="1" smtClean="0"/>
              <a:t>may</a:t>
            </a:r>
            <a:r>
              <a:rPr lang="it-IT" dirty="0" smtClean="0"/>
              <a:t> be </a:t>
            </a:r>
            <a:r>
              <a:rPr lang="it-IT" dirty="0" err="1" smtClean="0"/>
              <a:t>realized</a:t>
            </a:r>
            <a:r>
              <a:rPr lang="it-IT" dirty="0" smtClean="0"/>
              <a:t> by </a:t>
            </a:r>
            <a:r>
              <a:rPr lang="it-IT" dirty="0" err="1" smtClean="0"/>
              <a:t>different</a:t>
            </a:r>
            <a:r>
              <a:rPr lang="it-IT" dirty="0" smtClean="0"/>
              <a:t> </a:t>
            </a:r>
            <a:r>
              <a:rPr lang="it-IT" dirty="0" err="1" smtClean="0"/>
              <a:t>structures</a:t>
            </a:r>
            <a:endParaRPr lang="it-IT" dirty="0" smtClean="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35</a:t>
            </a:fld>
            <a:endParaRPr kumimoji="0" lang="en-US" dirty="0"/>
          </a:p>
        </p:txBody>
      </p:sp>
    </p:spTree>
    <p:extLst>
      <p:ext uri="{BB962C8B-B14F-4D97-AF65-F5344CB8AC3E}">
        <p14:creationId xmlns:p14="http://schemas.microsoft.com/office/powerpoint/2010/main" val="32252060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smtClean="0"/>
              <a:t>Exemplification</a:t>
            </a:r>
            <a:endParaRPr lang="it-IT" dirty="0"/>
          </a:p>
        </p:txBody>
      </p:sp>
      <p:sp>
        <p:nvSpPr>
          <p:cNvPr id="4" name="Segnaposto contenuto 3"/>
          <p:cNvSpPr>
            <a:spLocks noGrp="1"/>
          </p:cNvSpPr>
          <p:nvPr>
            <p:ph sz="quarter" idx="1"/>
          </p:nvPr>
        </p:nvSpPr>
        <p:spPr>
          <a:xfrm>
            <a:off x="457200" y="1196752"/>
            <a:ext cx="8229600" cy="5090120"/>
          </a:xfrm>
        </p:spPr>
        <p:txBody>
          <a:bodyPr>
            <a:normAutofit lnSpcReduction="10000"/>
          </a:bodyPr>
          <a:lstStyle/>
          <a:p>
            <a:r>
              <a:rPr lang="en-GB" dirty="0" smtClean="0"/>
              <a:t>Consider </a:t>
            </a:r>
            <a:r>
              <a:rPr lang="en-GB" dirty="0"/>
              <a:t>a </a:t>
            </a:r>
            <a:r>
              <a:rPr lang="en-GB" dirty="0" smtClean="0"/>
              <a:t>company</a:t>
            </a:r>
          </a:p>
          <a:p>
            <a:r>
              <a:rPr lang="en-GB" dirty="0" smtClean="0"/>
              <a:t>To </a:t>
            </a:r>
            <a:r>
              <a:rPr lang="en-GB" dirty="0"/>
              <a:t>survive and develop, it should perform a variety of different functional activities, including the design of new products, producing, storing and circulating them, managing employees and workers, etc</a:t>
            </a:r>
            <a:r>
              <a:rPr lang="en-GB" dirty="0" smtClean="0"/>
              <a:t>.</a:t>
            </a:r>
          </a:p>
          <a:p>
            <a:r>
              <a:rPr lang="en-GB" dirty="0" smtClean="0"/>
              <a:t>Any </a:t>
            </a:r>
            <a:r>
              <a:rPr lang="en-GB" dirty="0"/>
              <a:t>of these activities may be performed by a specialized unit, or it may be split among a variety of units in many different </a:t>
            </a:r>
            <a:r>
              <a:rPr lang="en-GB" dirty="0" smtClean="0"/>
              <a:t>ways. Companies </a:t>
            </a:r>
            <a:r>
              <a:rPr lang="en-GB" dirty="0"/>
              <a:t>make different choices in this </a:t>
            </a:r>
            <a:r>
              <a:rPr lang="en-GB" dirty="0" smtClean="0"/>
              <a:t>regard</a:t>
            </a:r>
          </a:p>
          <a:p>
            <a:r>
              <a:rPr lang="en-GB" dirty="0" smtClean="0"/>
              <a:t>All </a:t>
            </a:r>
            <a:r>
              <a:rPr lang="en-GB" dirty="0"/>
              <a:t>the possibly different structural choices notwithstanding, the functions to be performed are </a:t>
            </a:r>
            <a:r>
              <a:rPr lang="en-GB" dirty="0" smtClean="0"/>
              <a:t>analogous</a:t>
            </a:r>
          </a:p>
          <a:p>
            <a:r>
              <a:rPr lang="en-GB" dirty="0" smtClean="0"/>
              <a:t>Structures </a:t>
            </a:r>
            <a:r>
              <a:rPr lang="en-GB" dirty="0"/>
              <a:t>divide, functions </a:t>
            </a:r>
            <a:r>
              <a:rPr lang="en-GB" dirty="0" smtClean="0"/>
              <a:t>unify</a:t>
            </a:r>
            <a:endParaRPr lang="en-US" dirty="0"/>
          </a:p>
          <a:p>
            <a:endParaRPr lang="it-IT"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36</a:t>
            </a:fld>
            <a:endParaRPr kumimoji="0" lang="en-US" dirty="0"/>
          </a:p>
        </p:txBody>
      </p:sp>
    </p:spTree>
    <p:extLst>
      <p:ext uri="{BB962C8B-B14F-4D97-AF65-F5344CB8AC3E}">
        <p14:creationId xmlns:p14="http://schemas.microsoft.com/office/powerpoint/2010/main" val="4230921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Structure</a:t>
            </a:r>
            <a:r>
              <a:rPr lang="it-IT" dirty="0"/>
              <a:t> and </a:t>
            </a:r>
            <a:r>
              <a:rPr lang="it-IT" dirty="0" err="1"/>
              <a:t>function</a:t>
            </a:r>
            <a:r>
              <a:rPr lang="it-IT" dirty="0"/>
              <a:t> </a:t>
            </a:r>
            <a:r>
              <a:rPr lang="it-IT" dirty="0" smtClean="0"/>
              <a:t>2</a:t>
            </a:r>
            <a:endParaRPr lang="it-IT" dirty="0"/>
          </a:p>
        </p:txBody>
      </p:sp>
      <p:sp>
        <p:nvSpPr>
          <p:cNvPr id="4" name="Segnaposto contenuto 3"/>
          <p:cNvSpPr>
            <a:spLocks noGrp="1"/>
          </p:cNvSpPr>
          <p:nvPr>
            <p:ph sz="quarter" idx="1"/>
          </p:nvPr>
        </p:nvSpPr>
        <p:spPr/>
        <p:txBody>
          <a:bodyPr/>
          <a:lstStyle/>
          <a:p>
            <a:r>
              <a:rPr lang="it-IT" dirty="0" smtClean="0"/>
              <a:t>The </a:t>
            </a:r>
            <a:r>
              <a:rPr lang="it-IT" dirty="0" err="1" smtClean="0"/>
              <a:t>analytic</a:t>
            </a:r>
            <a:r>
              <a:rPr lang="it-IT" dirty="0" smtClean="0"/>
              <a:t> </a:t>
            </a:r>
            <a:r>
              <a:rPr lang="it-IT" dirty="0" err="1" smtClean="0"/>
              <a:t>decompositionof</a:t>
            </a:r>
            <a:r>
              <a:rPr lang="it-IT" dirty="0" smtClean="0"/>
              <a:t> a </a:t>
            </a:r>
            <a:r>
              <a:rPr lang="it-IT" dirty="0" err="1" smtClean="0"/>
              <a:t>structure</a:t>
            </a:r>
            <a:r>
              <a:rPr lang="it-IT" dirty="0" smtClean="0"/>
              <a:t> </a:t>
            </a:r>
            <a:r>
              <a:rPr lang="it-IT" dirty="0" err="1" smtClean="0"/>
              <a:t>produces</a:t>
            </a:r>
            <a:r>
              <a:rPr lang="it-IT" dirty="0" smtClean="0"/>
              <a:t> a set of </a:t>
            </a:r>
            <a:r>
              <a:rPr lang="it-IT" dirty="0" err="1" smtClean="0"/>
              <a:t>elements</a:t>
            </a:r>
            <a:r>
              <a:rPr lang="it-IT" dirty="0" smtClean="0"/>
              <a:t> (</a:t>
            </a:r>
            <a:r>
              <a:rPr lang="it-IT" dirty="0">
                <a:latin typeface="Arial"/>
                <a:cs typeface="Arial"/>
              </a:rPr>
              <a:t>α</a:t>
            </a:r>
            <a:r>
              <a:rPr lang="it-IT" dirty="0"/>
              <a:t>(</a:t>
            </a:r>
            <a:r>
              <a:rPr lang="it-IT" dirty="0" err="1"/>
              <a:t>S</a:t>
            </a:r>
            <a:r>
              <a:rPr lang="it-IT" dirty="0" smtClean="0"/>
              <a:t>) = {s</a:t>
            </a:r>
            <a:r>
              <a:rPr lang="it-IT" baseline="-25000" dirty="0" smtClean="0"/>
              <a:t>1</a:t>
            </a:r>
            <a:r>
              <a:rPr lang="it-IT" dirty="0" smtClean="0"/>
              <a:t>,…</a:t>
            </a:r>
            <a:r>
              <a:rPr lang="it-IT" dirty="0" err="1" smtClean="0"/>
              <a:t>s</a:t>
            </a:r>
            <a:r>
              <a:rPr lang="it-IT" baseline="-25000" dirty="0" err="1" smtClean="0"/>
              <a:t>n</a:t>
            </a:r>
            <a:r>
              <a:rPr lang="it-IT" dirty="0" smtClean="0"/>
              <a:t>} and </a:t>
            </a:r>
            <a:r>
              <a:rPr lang="it-IT" dirty="0" err="1" smtClean="0"/>
              <a:t>their</a:t>
            </a:r>
            <a:r>
              <a:rPr lang="it-IT" dirty="0" smtClean="0"/>
              <a:t> relations)</a:t>
            </a:r>
          </a:p>
          <a:p>
            <a:r>
              <a:rPr lang="it-IT" dirty="0" err="1" smtClean="0"/>
              <a:t>However</a:t>
            </a:r>
            <a:r>
              <a:rPr lang="it-IT" dirty="0" smtClean="0"/>
              <a:t>, </a:t>
            </a:r>
            <a:r>
              <a:rPr lang="it-IT" dirty="0" err="1" smtClean="0"/>
              <a:t>as</a:t>
            </a:r>
            <a:r>
              <a:rPr lang="it-IT" dirty="0" smtClean="0"/>
              <a:t> </a:t>
            </a:r>
            <a:r>
              <a:rPr lang="it-IT" dirty="0" err="1" smtClean="0"/>
              <a:t>soon</a:t>
            </a:r>
            <a:r>
              <a:rPr lang="it-IT" dirty="0" smtClean="0"/>
              <a:t> </a:t>
            </a:r>
            <a:r>
              <a:rPr lang="it-IT" dirty="0" err="1" smtClean="0"/>
              <a:t>as</a:t>
            </a:r>
            <a:r>
              <a:rPr lang="it-IT" dirty="0" smtClean="0"/>
              <a:t> </a:t>
            </a:r>
            <a:r>
              <a:rPr lang="it-IT" dirty="0" err="1" smtClean="0"/>
              <a:t>functions</a:t>
            </a:r>
            <a:r>
              <a:rPr lang="it-IT" dirty="0" smtClean="0"/>
              <a:t> are </a:t>
            </a:r>
            <a:r>
              <a:rPr lang="it-IT" dirty="0" err="1" smtClean="0"/>
              <a:t>properly</a:t>
            </a:r>
            <a:r>
              <a:rPr lang="it-IT" dirty="0" smtClean="0"/>
              <a:t> </a:t>
            </a:r>
            <a:r>
              <a:rPr lang="it-IT" dirty="0" err="1" smtClean="0"/>
              <a:t>introduced</a:t>
            </a:r>
            <a:r>
              <a:rPr lang="it-IT" dirty="0" smtClean="0"/>
              <a:t> (</a:t>
            </a:r>
            <a:r>
              <a:rPr lang="it-IT" dirty="0" err="1" smtClean="0"/>
              <a:t>that</a:t>
            </a:r>
            <a:r>
              <a:rPr lang="it-IT" dirty="0" smtClean="0"/>
              <a:t> </a:t>
            </a:r>
            <a:r>
              <a:rPr lang="it-IT" dirty="0" err="1" smtClean="0"/>
              <a:t>is</a:t>
            </a:r>
            <a:r>
              <a:rPr lang="it-IT" dirty="0" smtClean="0"/>
              <a:t>, </a:t>
            </a:r>
            <a:r>
              <a:rPr lang="it-IT" dirty="0" err="1" smtClean="0"/>
              <a:t>without</a:t>
            </a:r>
            <a:r>
              <a:rPr lang="it-IT" dirty="0" smtClean="0"/>
              <a:t> </a:t>
            </a:r>
            <a:r>
              <a:rPr lang="it-IT" dirty="0" err="1" smtClean="0"/>
              <a:t>assuming</a:t>
            </a:r>
            <a:r>
              <a:rPr lang="it-IT" dirty="0" smtClean="0"/>
              <a:t> the </a:t>
            </a:r>
            <a:r>
              <a:rPr lang="it-IT" dirty="0" err="1" smtClean="0"/>
              <a:t>one-one</a:t>
            </a:r>
            <a:r>
              <a:rPr lang="it-IT" dirty="0" smtClean="0"/>
              <a:t> </a:t>
            </a:r>
            <a:r>
              <a:rPr lang="it-IT" dirty="0" err="1" smtClean="0"/>
              <a:t>correspondence</a:t>
            </a:r>
            <a:r>
              <a:rPr lang="it-IT" dirty="0" smtClean="0"/>
              <a:t> </a:t>
            </a:r>
            <a:r>
              <a:rPr lang="it-IT" dirty="0" err="1" smtClean="0"/>
              <a:t>between</a:t>
            </a:r>
            <a:r>
              <a:rPr lang="it-IT" dirty="0" smtClean="0"/>
              <a:t> </a:t>
            </a:r>
            <a:r>
              <a:rPr lang="it-IT" dirty="0" err="1" smtClean="0"/>
              <a:t>individual</a:t>
            </a:r>
            <a:r>
              <a:rPr lang="it-IT" dirty="0" smtClean="0"/>
              <a:t> </a:t>
            </a:r>
            <a:r>
              <a:rPr lang="it-IT" dirty="0" err="1" smtClean="0"/>
              <a:t>structures</a:t>
            </a:r>
            <a:r>
              <a:rPr lang="it-IT" dirty="0" smtClean="0"/>
              <a:t> and </a:t>
            </a:r>
            <a:r>
              <a:rPr lang="it-IT" dirty="0" err="1" smtClean="0"/>
              <a:t>functions</a:t>
            </a:r>
            <a:r>
              <a:rPr lang="it-IT" dirty="0" smtClean="0"/>
              <a:t>), the </a:t>
            </a:r>
            <a:r>
              <a:rPr lang="it-IT" dirty="0" err="1" smtClean="0"/>
              <a:t>analysis</a:t>
            </a:r>
            <a:r>
              <a:rPr lang="it-IT" dirty="0" smtClean="0"/>
              <a:t> of a </a:t>
            </a:r>
            <a:r>
              <a:rPr lang="it-IT" dirty="0" err="1" smtClean="0"/>
              <a:t>function</a:t>
            </a:r>
            <a:r>
              <a:rPr lang="it-IT" dirty="0" smtClean="0"/>
              <a:t> </a:t>
            </a:r>
            <a:r>
              <a:rPr lang="it-IT" dirty="0" err="1" smtClean="0"/>
              <a:t>does</a:t>
            </a:r>
            <a:r>
              <a:rPr lang="it-IT" dirty="0" smtClean="0"/>
              <a:t> </a:t>
            </a:r>
            <a:r>
              <a:rPr lang="it-IT" dirty="0" err="1" smtClean="0"/>
              <a:t>not</a:t>
            </a:r>
            <a:r>
              <a:rPr lang="it-IT" dirty="0" smtClean="0"/>
              <a:t> generate a </a:t>
            </a:r>
            <a:r>
              <a:rPr lang="it-IT" dirty="0" err="1" smtClean="0"/>
              <a:t>given</a:t>
            </a:r>
            <a:r>
              <a:rPr lang="it-IT" dirty="0" smtClean="0"/>
              <a:t> set of </a:t>
            </a:r>
            <a:r>
              <a:rPr lang="it-IT" dirty="0" err="1" smtClean="0"/>
              <a:t>elements</a:t>
            </a:r>
            <a:endParaRPr lang="it-IT" dirty="0" smtClean="0"/>
          </a:p>
          <a:p>
            <a:r>
              <a:rPr lang="it-IT" dirty="0" err="1" smtClean="0"/>
              <a:t>Even</a:t>
            </a:r>
            <a:r>
              <a:rPr lang="it-IT" dirty="0" smtClean="0"/>
              <a:t> </a:t>
            </a:r>
            <a:r>
              <a:rPr lang="it-IT" dirty="0" err="1" smtClean="0"/>
              <a:t>if</a:t>
            </a:r>
            <a:r>
              <a:rPr lang="it-IT" dirty="0" smtClean="0"/>
              <a:t> </a:t>
            </a:r>
            <a:r>
              <a:rPr lang="it-IT" dirty="0" err="1" smtClean="0"/>
              <a:t>one</a:t>
            </a:r>
            <a:r>
              <a:rPr lang="it-IT" dirty="0" smtClean="0"/>
              <a:t> </a:t>
            </a:r>
            <a:r>
              <a:rPr lang="it-IT" dirty="0" err="1" smtClean="0"/>
              <a:t>crystalizes</a:t>
            </a:r>
            <a:r>
              <a:rPr lang="it-IT" dirty="0" smtClean="0"/>
              <a:t> a </a:t>
            </a:r>
            <a:r>
              <a:rPr lang="it-IT" dirty="0" err="1" smtClean="0"/>
              <a:t>function</a:t>
            </a:r>
            <a:r>
              <a:rPr lang="it-IT" dirty="0" smtClean="0"/>
              <a:t> </a:t>
            </a:r>
            <a:r>
              <a:rPr lang="it-IT" dirty="0" err="1" smtClean="0"/>
              <a:t>F</a:t>
            </a:r>
            <a:r>
              <a:rPr lang="it-IT" dirty="0" smtClean="0"/>
              <a:t> by </a:t>
            </a:r>
            <a:r>
              <a:rPr lang="it-IT" dirty="0" err="1" smtClean="0"/>
              <a:t>deciding</a:t>
            </a:r>
            <a:r>
              <a:rPr lang="it-IT" dirty="0" smtClean="0"/>
              <a:t> </a:t>
            </a:r>
            <a:r>
              <a:rPr lang="it-IT" dirty="0" err="1" smtClean="0"/>
              <a:t>that</a:t>
            </a:r>
            <a:r>
              <a:rPr lang="it-IT" dirty="0" smtClean="0"/>
              <a:t> </a:t>
            </a:r>
            <a:r>
              <a:rPr lang="it-IT" dirty="0" err="1" smtClean="0"/>
              <a:t>F</a:t>
            </a:r>
            <a:r>
              <a:rPr lang="it-IT" dirty="0" smtClean="0"/>
              <a:t> </a:t>
            </a:r>
            <a:r>
              <a:rPr lang="it-IT" dirty="0" err="1" smtClean="0"/>
              <a:t>is</a:t>
            </a:r>
            <a:r>
              <a:rPr lang="it-IT" dirty="0" smtClean="0"/>
              <a:t> </a:t>
            </a:r>
            <a:r>
              <a:rPr lang="it-IT" dirty="0" err="1" smtClean="0"/>
              <a:t>realized</a:t>
            </a:r>
            <a:r>
              <a:rPr lang="it-IT" dirty="0" smtClean="0"/>
              <a:t> by the </a:t>
            </a:r>
            <a:r>
              <a:rPr lang="it-IT" dirty="0" err="1" smtClean="0"/>
              <a:t>structure</a:t>
            </a:r>
            <a:r>
              <a:rPr lang="it-IT" dirty="0" smtClean="0"/>
              <a:t> </a:t>
            </a:r>
            <a:r>
              <a:rPr lang="it-IT" dirty="0" err="1" smtClean="0"/>
              <a:t>S</a:t>
            </a:r>
            <a:r>
              <a:rPr lang="it-IT" dirty="0" smtClean="0"/>
              <a:t>, the </a:t>
            </a:r>
            <a:r>
              <a:rPr lang="it-IT" dirty="0" err="1" smtClean="0"/>
              <a:t>elements</a:t>
            </a:r>
            <a:r>
              <a:rPr lang="it-IT" dirty="0" smtClean="0"/>
              <a:t> </a:t>
            </a:r>
            <a:r>
              <a:rPr lang="it-IT" dirty="0" err="1" smtClean="0"/>
              <a:t>generated</a:t>
            </a:r>
            <a:r>
              <a:rPr lang="it-IT" dirty="0" smtClean="0"/>
              <a:t> by the </a:t>
            </a:r>
            <a:r>
              <a:rPr lang="it-IT" dirty="0" err="1" smtClean="0"/>
              <a:t>analysis</a:t>
            </a:r>
            <a:r>
              <a:rPr lang="it-IT" dirty="0" smtClean="0"/>
              <a:t> of </a:t>
            </a:r>
            <a:r>
              <a:rPr lang="it-IT" dirty="0" err="1" smtClean="0"/>
              <a:t>S</a:t>
            </a:r>
            <a:r>
              <a:rPr lang="it-IT" dirty="0" smtClean="0"/>
              <a:t> </a:t>
            </a:r>
            <a:r>
              <a:rPr lang="it-IT" dirty="0" err="1" smtClean="0"/>
              <a:t>may</a:t>
            </a:r>
            <a:r>
              <a:rPr lang="it-IT" dirty="0" smtClean="0"/>
              <a:t> </a:t>
            </a:r>
            <a:r>
              <a:rPr lang="it-IT" dirty="0" err="1" smtClean="0"/>
              <a:t>realize</a:t>
            </a:r>
            <a:r>
              <a:rPr lang="it-IT" dirty="0" smtClean="0"/>
              <a:t> </a:t>
            </a:r>
            <a:r>
              <a:rPr lang="it-IT" dirty="0" err="1" smtClean="0"/>
              <a:t>other</a:t>
            </a:r>
            <a:r>
              <a:rPr lang="it-IT" dirty="0" smtClean="0"/>
              <a:t> </a:t>
            </a:r>
            <a:r>
              <a:rPr lang="it-IT" dirty="0" err="1" smtClean="0"/>
              <a:t>functions</a:t>
            </a:r>
            <a:r>
              <a:rPr lang="it-IT" dirty="0" smtClean="0"/>
              <a:t> </a:t>
            </a:r>
            <a:r>
              <a:rPr lang="it-IT" dirty="0" err="1" smtClean="0"/>
              <a:t>different</a:t>
            </a:r>
            <a:r>
              <a:rPr lang="it-IT" dirty="0" smtClean="0"/>
              <a:t> from </a:t>
            </a:r>
            <a:r>
              <a:rPr lang="it-IT" dirty="0" err="1" smtClean="0"/>
              <a:t>F</a:t>
            </a:r>
            <a:r>
              <a:rPr lang="it-IT" dirty="0" smtClean="0"/>
              <a:t> – </a:t>
            </a:r>
            <a:r>
              <a:rPr lang="it-IT" dirty="0" err="1" smtClean="0"/>
              <a:t>which</a:t>
            </a:r>
            <a:r>
              <a:rPr lang="it-IT" dirty="0" smtClean="0"/>
              <a:t> </a:t>
            </a:r>
            <a:r>
              <a:rPr lang="it-IT" dirty="0" err="1" smtClean="0"/>
              <a:t>implies</a:t>
            </a:r>
            <a:r>
              <a:rPr lang="it-IT" dirty="0" smtClean="0"/>
              <a:t> </a:t>
            </a:r>
            <a:r>
              <a:rPr lang="it-IT" dirty="0" err="1" smtClean="0"/>
              <a:t>that</a:t>
            </a:r>
            <a:r>
              <a:rPr lang="it-IT" dirty="0" smtClean="0"/>
              <a:t> </a:t>
            </a:r>
            <a:r>
              <a:rPr lang="it-IT" dirty="0" err="1" smtClean="0"/>
              <a:t>these</a:t>
            </a:r>
            <a:r>
              <a:rPr lang="it-IT" dirty="0" smtClean="0"/>
              <a:t> </a:t>
            </a:r>
            <a:r>
              <a:rPr lang="it-IT" dirty="0" err="1" smtClean="0"/>
              <a:t>systems</a:t>
            </a:r>
            <a:r>
              <a:rPr lang="it-IT" dirty="0" smtClean="0"/>
              <a:t> can </a:t>
            </a:r>
            <a:r>
              <a:rPr lang="it-IT" dirty="0" err="1" smtClean="0"/>
              <a:t>always</a:t>
            </a:r>
            <a:r>
              <a:rPr lang="it-IT" dirty="0" smtClean="0"/>
              <a:t> generate </a:t>
            </a:r>
            <a:r>
              <a:rPr lang="it-IT" dirty="0" err="1" smtClean="0"/>
              <a:t>unintended</a:t>
            </a:r>
            <a:r>
              <a:rPr lang="it-IT" dirty="0" smtClean="0"/>
              <a:t> </a:t>
            </a:r>
            <a:r>
              <a:rPr lang="it-IT" dirty="0" err="1" smtClean="0"/>
              <a:t>consequences</a:t>
            </a:r>
            <a:r>
              <a:rPr lang="it-IT" dirty="0" smtClean="0"/>
              <a:t> </a:t>
            </a:r>
            <a:endParaRPr lang="it-IT"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37</a:t>
            </a:fld>
            <a:endParaRPr kumimoji="0" lang="en-US" dirty="0"/>
          </a:p>
        </p:txBody>
      </p:sp>
    </p:spTree>
    <p:extLst>
      <p:ext uri="{BB962C8B-B14F-4D97-AF65-F5344CB8AC3E}">
        <p14:creationId xmlns:p14="http://schemas.microsoft.com/office/powerpoint/2010/main" val="2431150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Problem</a:t>
            </a:r>
            <a:endParaRPr lang="it-IT" dirty="0"/>
          </a:p>
        </p:txBody>
      </p:sp>
      <p:sp>
        <p:nvSpPr>
          <p:cNvPr id="4" name="Segnaposto contenuto 3"/>
          <p:cNvSpPr>
            <a:spLocks noGrp="1"/>
          </p:cNvSpPr>
          <p:nvPr>
            <p:ph sz="quarter" idx="1"/>
          </p:nvPr>
        </p:nvSpPr>
        <p:spPr>
          <a:xfrm>
            <a:off x="457200" y="1196752"/>
            <a:ext cx="8229600" cy="4937760"/>
          </a:xfrm>
        </p:spPr>
        <p:txBody>
          <a:bodyPr>
            <a:normAutofit fontScale="92500"/>
          </a:bodyPr>
          <a:lstStyle/>
          <a:p>
            <a:r>
              <a:rPr lang="it-IT" dirty="0" smtClean="0"/>
              <a:t>A </a:t>
            </a:r>
            <a:r>
              <a:rPr lang="it-IT" dirty="0" err="1" smtClean="0"/>
              <a:t>problem</a:t>
            </a:r>
            <a:r>
              <a:rPr lang="it-IT" dirty="0" smtClean="0"/>
              <a:t> </a:t>
            </a:r>
            <a:r>
              <a:rPr lang="it-IT" dirty="0" err="1" smtClean="0"/>
              <a:t>remains</a:t>
            </a:r>
            <a:r>
              <a:rPr lang="it-IT" dirty="0" smtClean="0"/>
              <a:t>, </a:t>
            </a:r>
            <a:r>
              <a:rPr lang="it-IT" dirty="0" err="1" smtClean="0"/>
              <a:t>however</a:t>
            </a:r>
            <a:endParaRPr lang="it-IT" dirty="0" smtClean="0"/>
          </a:p>
          <a:p>
            <a:r>
              <a:rPr lang="it-IT" dirty="0" err="1" smtClean="0"/>
              <a:t>Whichever</a:t>
            </a:r>
            <a:r>
              <a:rPr lang="it-IT" dirty="0" smtClean="0"/>
              <a:t> </a:t>
            </a:r>
            <a:r>
              <a:rPr lang="it-IT" dirty="0" err="1" smtClean="0"/>
              <a:t>strategy</a:t>
            </a:r>
            <a:r>
              <a:rPr lang="it-IT" dirty="0" smtClean="0"/>
              <a:t> </a:t>
            </a:r>
            <a:r>
              <a:rPr lang="it-IT" dirty="0" err="1" smtClean="0"/>
              <a:t>one</a:t>
            </a:r>
            <a:r>
              <a:rPr lang="it-IT" dirty="0" smtClean="0"/>
              <a:t> </a:t>
            </a:r>
            <a:r>
              <a:rPr lang="it-IT" dirty="0" err="1" smtClean="0"/>
              <a:t>adopts</a:t>
            </a:r>
            <a:r>
              <a:rPr lang="it-IT" dirty="0" smtClean="0"/>
              <a:t> (</a:t>
            </a:r>
            <a:r>
              <a:rPr lang="it-IT" dirty="0" err="1" smtClean="0"/>
              <a:t>downward</a:t>
            </a:r>
            <a:r>
              <a:rPr lang="it-IT" dirty="0" smtClean="0"/>
              <a:t>, </a:t>
            </a:r>
            <a:r>
              <a:rPr lang="it-IT" dirty="0" err="1" smtClean="0"/>
              <a:t>looking</a:t>
            </a:r>
            <a:r>
              <a:rPr lang="it-IT" dirty="0" smtClean="0"/>
              <a:t> for </a:t>
            </a:r>
            <a:r>
              <a:rPr lang="it-IT" dirty="0" err="1" smtClean="0"/>
              <a:t>structures</a:t>
            </a:r>
            <a:r>
              <a:rPr lang="it-IT" dirty="0" smtClean="0"/>
              <a:t>; </a:t>
            </a:r>
            <a:r>
              <a:rPr lang="it-IT" dirty="0" err="1" smtClean="0"/>
              <a:t>upward</a:t>
            </a:r>
            <a:r>
              <a:rPr lang="it-IT" dirty="0" smtClean="0"/>
              <a:t>, </a:t>
            </a:r>
            <a:r>
              <a:rPr lang="it-IT" dirty="0" err="1" smtClean="0"/>
              <a:t>looking</a:t>
            </a:r>
            <a:r>
              <a:rPr lang="it-IT" dirty="0" smtClean="0"/>
              <a:t> for </a:t>
            </a:r>
            <a:r>
              <a:rPr lang="it-IT" dirty="0" err="1" smtClean="0"/>
              <a:t>functions</a:t>
            </a:r>
            <a:r>
              <a:rPr lang="it-IT" dirty="0" smtClean="0"/>
              <a:t>) no </a:t>
            </a:r>
            <a:r>
              <a:rPr lang="it-IT" dirty="0" err="1" smtClean="0"/>
              <a:t>overall</a:t>
            </a:r>
            <a:r>
              <a:rPr lang="it-IT" dirty="0" smtClean="0"/>
              <a:t> </a:t>
            </a:r>
            <a:r>
              <a:rPr lang="it-IT" dirty="0" err="1" smtClean="0"/>
              <a:t>smooth</a:t>
            </a:r>
            <a:r>
              <a:rPr lang="it-IT" dirty="0" smtClean="0"/>
              <a:t> </a:t>
            </a:r>
            <a:r>
              <a:rPr lang="it-IT" dirty="0" err="1" smtClean="0"/>
              <a:t>transition</a:t>
            </a:r>
            <a:r>
              <a:rPr lang="it-IT" dirty="0" smtClean="0"/>
              <a:t> </a:t>
            </a:r>
            <a:r>
              <a:rPr lang="it-IT" dirty="0" err="1" smtClean="0"/>
              <a:t>arises</a:t>
            </a:r>
            <a:r>
              <a:rPr lang="it-IT" dirty="0" smtClean="0"/>
              <a:t> </a:t>
            </a:r>
            <a:r>
              <a:rPr lang="it-IT" dirty="0" err="1" smtClean="0"/>
              <a:t>among</a:t>
            </a:r>
            <a:r>
              <a:rPr lang="it-IT" dirty="0" smtClean="0"/>
              <a:t> the </a:t>
            </a:r>
            <a:r>
              <a:rPr lang="it-IT" dirty="0" err="1" smtClean="0"/>
              <a:t>many</a:t>
            </a:r>
            <a:r>
              <a:rPr lang="it-IT" dirty="0" smtClean="0"/>
              <a:t> </a:t>
            </a:r>
            <a:r>
              <a:rPr lang="it-IT" dirty="0" err="1" smtClean="0"/>
              <a:t>systems</a:t>
            </a:r>
            <a:r>
              <a:rPr lang="it-IT" dirty="0" smtClean="0"/>
              <a:t> </a:t>
            </a:r>
            <a:r>
              <a:rPr lang="it-IT" dirty="0" err="1" smtClean="0"/>
              <a:t>we</a:t>
            </a:r>
            <a:r>
              <a:rPr lang="it-IT" dirty="0" smtClean="0"/>
              <a:t> </a:t>
            </a:r>
            <a:r>
              <a:rPr lang="it-IT" dirty="0" err="1" smtClean="0"/>
              <a:t>detect</a:t>
            </a:r>
            <a:endParaRPr lang="it-IT" dirty="0" smtClean="0"/>
          </a:p>
          <a:p>
            <a:r>
              <a:rPr lang="it-IT" dirty="0" err="1" smtClean="0"/>
              <a:t>There</a:t>
            </a:r>
            <a:r>
              <a:rPr lang="it-IT" dirty="0" smtClean="0"/>
              <a:t> </a:t>
            </a:r>
            <a:r>
              <a:rPr lang="it-IT" dirty="0" err="1" smtClean="0"/>
              <a:t>always</a:t>
            </a:r>
            <a:r>
              <a:rPr lang="it-IT" dirty="0" smtClean="0"/>
              <a:t> are </a:t>
            </a:r>
            <a:r>
              <a:rPr lang="it-IT" dirty="0" err="1" smtClean="0"/>
              <a:t>jumps</a:t>
            </a:r>
            <a:endParaRPr lang="it-IT" dirty="0" smtClean="0"/>
          </a:p>
          <a:p>
            <a:pPr lvl="1"/>
            <a:r>
              <a:rPr lang="it-IT" dirty="0" err="1" smtClean="0"/>
              <a:t>Atom</a:t>
            </a:r>
            <a:r>
              <a:rPr lang="it-IT" dirty="0" smtClean="0"/>
              <a:t> – </a:t>
            </a:r>
            <a:r>
              <a:rPr lang="it-IT" dirty="0" err="1" smtClean="0"/>
              <a:t>molecule</a:t>
            </a:r>
            <a:r>
              <a:rPr lang="it-IT" dirty="0" smtClean="0"/>
              <a:t> – </a:t>
            </a:r>
            <a:r>
              <a:rPr lang="it-IT" dirty="0" err="1" smtClean="0"/>
              <a:t>cell</a:t>
            </a:r>
            <a:r>
              <a:rPr lang="it-IT" dirty="0" smtClean="0"/>
              <a:t> – </a:t>
            </a:r>
            <a:r>
              <a:rPr lang="it-IT" dirty="0" err="1" smtClean="0"/>
              <a:t>organism</a:t>
            </a:r>
            <a:r>
              <a:rPr lang="it-IT" dirty="0" smtClean="0"/>
              <a:t> – </a:t>
            </a:r>
            <a:r>
              <a:rPr lang="it-IT" dirty="0" err="1" smtClean="0"/>
              <a:t>population</a:t>
            </a:r>
            <a:endParaRPr lang="it-IT" dirty="0" smtClean="0"/>
          </a:p>
          <a:p>
            <a:pPr lvl="1"/>
            <a:r>
              <a:rPr lang="it-IT" dirty="0" err="1" smtClean="0"/>
              <a:t>Where</a:t>
            </a:r>
            <a:r>
              <a:rPr lang="it-IT" dirty="0" smtClean="0"/>
              <a:t> </a:t>
            </a:r>
            <a:r>
              <a:rPr lang="it-IT" dirty="0" err="1" smtClean="0"/>
              <a:t>is</a:t>
            </a:r>
            <a:r>
              <a:rPr lang="it-IT" dirty="0" smtClean="0"/>
              <a:t> </a:t>
            </a:r>
            <a:r>
              <a:rPr lang="it-IT" dirty="0" err="1" smtClean="0"/>
              <a:t>mind</a:t>
            </a:r>
            <a:r>
              <a:rPr lang="it-IT" dirty="0" smtClean="0"/>
              <a:t>? </a:t>
            </a:r>
            <a:r>
              <a:rPr lang="it-IT" dirty="0" err="1" smtClean="0"/>
              <a:t>Where</a:t>
            </a:r>
            <a:r>
              <a:rPr lang="it-IT" dirty="0" smtClean="0"/>
              <a:t> </a:t>
            </a:r>
            <a:r>
              <a:rPr lang="it-IT" dirty="0" err="1" smtClean="0"/>
              <a:t>is</a:t>
            </a:r>
            <a:r>
              <a:rPr lang="it-IT" dirty="0" smtClean="0"/>
              <a:t> society? (</a:t>
            </a:r>
            <a:r>
              <a:rPr lang="it-IT" dirty="0" err="1" smtClean="0"/>
              <a:t>politics</a:t>
            </a:r>
            <a:r>
              <a:rPr lang="it-IT" dirty="0" smtClean="0"/>
              <a:t>, art, </a:t>
            </a:r>
            <a:r>
              <a:rPr lang="it-IT" dirty="0" err="1" smtClean="0"/>
              <a:t>religion</a:t>
            </a:r>
            <a:r>
              <a:rPr lang="it-IT" dirty="0" smtClean="0"/>
              <a:t>, </a:t>
            </a:r>
            <a:r>
              <a:rPr lang="it-IT" dirty="0" err="1" smtClean="0"/>
              <a:t>etc</a:t>
            </a:r>
            <a:r>
              <a:rPr lang="it-IT" dirty="0" smtClean="0"/>
              <a:t>)</a:t>
            </a:r>
          </a:p>
          <a:p>
            <a:r>
              <a:rPr lang="it-IT" dirty="0" err="1" smtClean="0"/>
              <a:t>Levels</a:t>
            </a:r>
            <a:r>
              <a:rPr lang="it-IT" dirty="0" smtClean="0"/>
              <a:t> of reality – the world </a:t>
            </a:r>
            <a:r>
              <a:rPr lang="it-IT" dirty="0" err="1" smtClean="0"/>
              <a:t>is</a:t>
            </a:r>
            <a:r>
              <a:rPr lang="it-IT" dirty="0" smtClean="0"/>
              <a:t> </a:t>
            </a:r>
            <a:r>
              <a:rPr lang="it-IT" dirty="0" err="1" smtClean="0"/>
              <a:t>organized</a:t>
            </a:r>
            <a:r>
              <a:rPr lang="it-IT" dirty="0" smtClean="0"/>
              <a:t> </a:t>
            </a:r>
            <a:r>
              <a:rPr lang="it-IT" dirty="0" err="1" smtClean="0"/>
              <a:t>into</a:t>
            </a:r>
            <a:r>
              <a:rPr lang="it-IT" dirty="0" smtClean="0"/>
              <a:t> a </a:t>
            </a:r>
            <a:r>
              <a:rPr lang="it-IT" dirty="0" err="1" smtClean="0"/>
              <a:t>series</a:t>
            </a:r>
            <a:r>
              <a:rPr lang="it-IT" dirty="0" smtClean="0"/>
              <a:t> of </a:t>
            </a:r>
            <a:r>
              <a:rPr lang="it-IT" dirty="0" err="1" smtClean="0"/>
              <a:t>irreducible</a:t>
            </a:r>
            <a:r>
              <a:rPr lang="it-IT" dirty="0" smtClean="0"/>
              <a:t> </a:t>
            </a:r>
            <a:r>
              <a:rPr lang="it-IT" dirty="0" err="1" smtClean="0"/>
              <a:t>levels</a:t>
            </a:r>
            <a:r>
              <a:rPr lang="it-IT" dirty="0" smtClean="0"/>
              <a:t>: </a:t>
            </a:r>
            <a:r>
              <a:rPr lang="it-IT" dirty="0" err="1" smtClean="0"/>
              <a:t>physical</a:t>
            </a:r>
            <a:r>
              <a:rPr lang="it-IT" dirty="0" smtClean="0"/>
              <a:t>—</a:t>
            </a:r>
            <a:r>
              <a:rPr lang="it-IT" dirty="0" err="1" smtClean="0"/>
              <a:t>biological</a:t>
            </a:r>
            <a:r>
              <a:rPr lang="it-IT" dirty="0" smtClean="0"/>
              <a:t>—</a:t>
            </a:r>
            <a:r>
              <a:rPr lang="it-IT" dirty="0" err="1" smtClean="0"/>
              <a:t>psychological</a:t>
            </a:r>
            <a:r>
              <a:rPr lang="it-IT" dirty="0" smtClean="0"/>
              <a:t>—social</a:t>
            </a:r>
          </a:p>
          <a:p>
            <a:r>
              <a:rPr lang="it-IT" dirty="0" err="1" smtClean="0"/>
              <a:t>There</a:t>
            </a:r>
            <a:r>
              <a:rPr lang="it-IT" dirty="0" smtClean="0"/>
              <a:t> are </a:t>
            </a:r>
            <a:r>
              <a:rPr lang="it-IT" dirty="0" err="1" smtClean="0"/>
              <a:t>both</a:t>
            </a:r>
            <a:r>
              <a:rPr lang="it-IT" dirty="0" smtClean="0"/>
              <a:t> relations of (</a:t>
            </a:r>
            <a:r>
              <a:rPr lang="it-IT" dirty="0" err="1" smtClean="0"/>
              <a:t>existential</a:t>
            </a:r>
            <a:r>
              <a:rPr lang="it-IT" dirty="0" smtClean="0"/>
              <a:t>) </a:t>
            </a:r>
            <a:r>
              <a:rPr lang="it-IT" dirty="0" err="1" smtClean="0"/>
              <a:t>dependence</a:t>
            </a:r>
            <a:r>
              <a:rPr lang="it-IT" dirty="0" smtClean="0"/>
              <a:t> and relations of (</a:t>
            </a:r>
            <a:r>
              <a:rPr lang="it-IT" dirty="0" err="1" smtClean="0"/>
              <a:t>categorical</a:t>
            </a:r>
            <a:r>
              <a:rPr lang="it-IT" dirty="0" smtClean="0"/>
              <a:t>) </a:t>
            </a:r>
            <a:r>
              <a:rPr lang="it-IT" dirty="0" err="1" smtClean="0"/>
              <a:t>independence</a:t>
            </a:r>
            <a:r>
              <a:rPr lang="it-IT" dirty="0" smtClean="0"/>
              <a:t> </a:t>
            </a:r>
            <a:r>
              <a:rPr lang="it-IT" dirty="0" err="1" smtClean="0"/>
              <a:t>among</a:t>
            </a:r>
            <a:r>
              <a:rPr lang="it-IT" dirty="0" smtClean="0"/>
              <a:t> the </a:t>
            </a:r>
            <a:r>
              <a:rPr lang="it-IT" dirty="0" err="1" smtClean="0"/>
              <a:t>levels</a:t>
            </a:r>
            <a:endParaRPr lang="it-IT" dirty="0" smtClean="0"/>
          </a:p>
          <a:p>
            <a:r>
              <a:rPr lang="it-IT" dirty="0" smtClean="0"/>
              <a:t>Trading a X </a:t>
            </a:r>
            <a:r>
              <a:rPr lang="it-IT" dirty="0" err="1" smtClean="0"/>
              <a:t>problem</a:t>
            </a:r>
            <a:r>
              <a:rPr lang="it-IT" dirty="0" smtClean="0"/>
              <a:t> for a Y </a:t>
            </a:r>
            <a:r>
              <a:rPr lang="it-IT" dirty="0" err="1" smtClean="0"/>
              <a:t>problem</a:t>
            </a:r>
            <a:r>
              <a:rPr lang="it-IT" dirty="0" smtClean="0"/>
              <a:t> </a:t>
            </a:r>
            <a:r>
              <a:rPr lang="it-IT" dirty="0" err="1" smtClean="0"/>
              <a:t>is</a:t>
            </a:r>
            <a:r>
              <a:rPr lang="it-IT" dirty="0" smtClean="0"/>
              <a:t> a </a:t>
            </a:r>
            <a:r>
              <a:rPr lang="it-IT" dirty="0" err="1" smtClean="0"/>
              <a:t>categorical</a:t>
            </a:r>
            <a:r>
              <a:rPr lang="it-IT" dirty="0" smtClean="0"/>
              <a:t> </a:t>
            </a:r>
            <a:r>
              <a:rPr lang="it-IT" dirty="0" err="1" smtClean="0"/>
              <a:t>mistake</a:t>
            </a:r>
            <a:r>
              <a:rPr lang="it-IT" dirty="0" smtClean="0"/>
              <a:t> </a:t>
            </a:r>
            <a:endParaRPr lang="it-IT"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38</a:t>
            </a:fld>
            <a:endParaRPr kumimoji="0" lang="en-US" dirty="0"/>
          </a:p>
        </p:txBody>
      </p:sp>
    </p:spTree>
    <p:extLst>
      <p:ext uri="{BB962C8B-B14F-4D97-AF65-F5344CB8AC3E}">
        <p14:creationId xmlns:p14="http://schemas.microsoft.com/office/powerpoint/2010/main" val="13860785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it-IT" smtClean="0"/>
              <a:t>The constitution of systems</a:t>
            </a:r>
            <a:endParaRPr lang="it-IT" dirty="0"/>
          </a:p>
        </p:txBody>
      </p:sp>
      <p:sp>
        <p:nvSpPr>
          <p:cNvPr id="53251" name="Rectangle 3"/>
          <p:cNvSpPr>
            <a:spLocks noGrp="1" noChangeArrowheads="1"/>
          </p:cNvSpPr>
          <p:nvPr>
            <p:ph type="body" idx="1"/>
          </p:nvPr>
        </p:nvSpPr>
        <p:spPr>
          <a:xfrm>
            <a:off x="457200" y="1219200"/>
            <a:ext cx="8229600" cy="5162128"/>
          </a:xfrm>
        </p:spPr>
        <p:txBody>
          <a:bodyPr>
            <a:normAutofit lnSpcReduction="10000"/>
          </a:bodyPr>
          <a:lstStyle/>
          <a:p>
            <a:r>
              <a:rPr lang="en-US" dirty="0" smtClean="0"/>
              <a:t>Two directions of systems’ constitution</a:t>
            </a:r>
          </a:p>
          <a:p>
            <a:r>
              <a:rPr lang="en-US" dirty="0" smtClean="0"/>
              <a:t>Upward constitution (from elements to their system)</a:t>
            </a:r>
          </a:p>
          <a:p>
            <a:pPr lvl="1"/>
            <a:r>
              <a:rPr lang="en-US" dirty="0" smtClean="0"/>
              <a:t>“A system is a collection of interacting elements”</a:t>
            </a:r>
          </a:p>
          <a:p>
            <a:r>
              <a:rPr lang="en-US" dirty="0" smtClean="0"/>
              <a:t>Downward constitution (from the system to its elements)</a:t>
            </a:r>
          </a:p>
          <a:p>
            <a:pPr lvl="1"/>
            <a:r>
              <a:rPr lang="en-US" dirty="0" smtClean="0"/>
              <a:t>From the already constituted system to the underlining interactions (modification of the rules of interaction, adding of specific constraints, generation of new types of interaction)</a:t>
            </a:r>
          </a:p>
          <a:p>
            <a:pPr lvl="1"/>
            <a:endParaRPr lang="en-US" dirty="0"/>
          </a:p>
          <a:p>
            <a:r>
              <a:rPr lang="en-US" dirty="0" smtClean="0"/>
              <a:t>Together, the two constitutive directions (upward and downward) form a loop, a cycle</a:t>
            </a:r>
          </a:p>
          <a:p>
            <a:r>
              <a:rPr lang="en-US" dirty="0" smtClean="0"/>
              <a:t>I call ‘self-referential’ the systems using both constitutions</a:t>
            </a:r>
          </a:p>
          <a:p>
            <a:pPr lvl="1"/>
            <a:r>
              <a:rPr lang="en-US" dirty="0" smtClean="0"/>
              <a:t>Structural analysis ‘freeze’ a system and decomposes it into its parts</a:t>
            </a:r>
            <a:endParaRPr lang="en-US" dirty="0"/>
          </a:p>
        </p:txBody>
      </p:sp>
      <p:sp>
        <p:nvSpPr>
          <p:cNvPr id="2" name="Slide Number Placeholder 1"/>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39</a:t>
            </a:fld>
            <a:endParaRPr kumimoji="0" lang="en-US" dirty="0"/>
          </a:p>
        </p:txBody>
      </p:sp>
    </p:spTree>
    <p:extLst>
      <p:ext uri="{BB962C8B-B14F-4D97-AF65-F5344CB8AC3E}">
        <p14:creationId xmlns:p14="http://schemas.microsoft.com/office/powerpoint/2010/main" val="3622974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Science </a:t>
            </a:r>
            <a:r>
              <a:rPr lang="it-IT" dirty="0" err="1" smtClean="0"/>
              <a:t>changes</a:t>
            </a:r>
            <a:endParaRPr lang="it-IT" dirty="0"/>
          </a:p>
        </p:txBody>
      </p:sp>
      <p:sp>
        <p:nvSpPr>
          <p:cNvPr id="4" name="Segnaposto contenuto 3"/>
          <p:cNvSpPr>
            <a:spLocks noGrp="1"/>
          </p:cNvSpPr>
          <p:nvPr>
            <p:ph sz="quarter" idx="1"/>
          </p:nvPr>
        </p:nvSpPr>
        <p:spPr>
          <a:xfrm>
            <a:off x="457200" y="1219200"/>
            <a:ext cx="8229600" cy="5090120"/>
          </a:xfrm>
        </p:spPr>
        <p:txBody>
          <a:bodyPr/>
          <a:lstStyle/>
          <a:p>
            <a:r>
              <a:rPr lang="en-US" dirty="0"/>
              <a:t>The main lesson to be learnt is that science has changed many times in the past and </a:t>
            </a:r>
            <a:r>
              <a:rPr lang="en-US" b="1" dirty="0"/>
              <a:t>continues to change</a:t>
            </a:r>
          </a:p>
          <a:p>
            <a:r>
              <a:rPr lang="en-US" dirty="0" smtClean="0"/>
              <a:t>Today’s </a:t>
            </a:r>
            <a:r>
              <a:rPr lang="en-US" dirty="0"/>
              <a:t>science is different from the science of the 20</a:t>
            </a:r>
            <a:r>
              <a:rPr lang="en-US" baseline="30000" dirty="0"/>
              <a:t>th</a:t>
            </a:r>
            <a:r>
              <a:rPr lang="en-US" dirty="0"/>
              <a:t> century</a:t>
            </a:r>
          </a:p>
          <a:p>
            <a:r>
              <a:rPr lang="en-US" dirty="0"/>
              <a:t>Contemporary science is but a stage of a broader process</a:t>
            </a:r>
          </a:p>
          <a:p>
            <a:r>
              <a:rPr lang="en-US" dirty="0"/>
              <a:t>Different </a:t>
            </a:r>
            <a:r>
              <a:rPr lang="en-US" dirty="0" smtClean="0"/>
              <a:t>positions are </a:t>
            </a:r>
            <a:r>
              <a:rPr lang="en-US" dirty="0"/>
              <a:t>presently fighting one against the other and nobody knows which of them will eventually win </a:t>
            </a:r>
            <a:endParaRPr lang="en-US" dirty="0" smtClean="0"/>
          </a:p>
          <a:p>
            <a:endParaRPr lang="en-US" sz="2400" dirty="0" smtClean="0"/>
          </a:p>
          <a:p>
            <a:r>
              <a:rPr lang="en-US" sz="2400" dirty="0" smtClean="0"/>
              <a:t>“</a:t>
            </a:r>
            <a:r>
              <a:rPr lang="en-GB" sz="2400" dirty="0" smtClean="0"/>
              <a:t>Science changes” </a:t>
            </a:r>
            <a:r>
              <a:rPr lang="en-GB" sz="2400" dirty="0" smtClean="0">
                <a:sym typeface="Wingdings"/>
              </a:rPr>
              <a:t> What does it </a:t>
            </a:r>
            <a:r>
              <a:rPr lang="en-US" sz="2400" dirty="0" smtClean="0"/>
              <a:t>really </a:t>
            </a:r>
            <a:r>
              <a:rPr lang="en-US" sz="2400" dirty="0"/>
              <a:t>mean</a:t>
            </a:r>
            <a:r>
              <a:rPr lang="en-GB" sz="2400" dirty="0" smtClean="0"/>
              <a:t>?</a:t>
            </a:r>
            <a:endParaRPr lang="en-US" dirty="0"/>
          </a:p>
          <a:p>
            <a:endParaRPr lang="it-IT"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4</a:t>
            </a:fld>
            <a:endParaRPr kumimoji="0" lang="en-US" dirty="0"/>
          </a:p>
        </p:txBody>
      </p:sp>
    </p:spTree>
    <p:extLst>
      <p:ext uri="{BB962C8B-B14F-4D97-AF65-F5344CB8AC3E}">
        <p14:creationId xmlns:p14="http://schemas.microsoft.com/office/powerpoint/2010/main" val="15827469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Mechanisms</a:t>
            </a:r>
            <a:endParaRPr lang="it-IT" dirty="0"/>
          </a:p>
        </p:txBody>
      </p:sp>
      <p:sp>
        <p:nvSpPr>
          <p:cNvPr id="4" name="Segnaposto contenuto 3"/>
          <p:cNvSpPr>
            <a:spLocks noGrp="1"/>
          </p:cNvSpPr>
          <p:nvPr>
            <p:ph sz="quarter" idx="1"/>
          </p:nvPr>
        </p:nvSpPr>
        <p:spPr>
          <a:xfrm>
            <a:off x="457200" y="1124744"/>
            <a:ext cx="8435280" cy="5544616"/>
          </a:xfrm>
        </p:spPr>
        <p:txBody>
          <a:bodyPr/>
          <a:lstStyle/>
          <a:p>
            <a:r>
              <a:rPr lang="it-IT" dirty="0" err="1" smtClean="0"/>
              <a:t>Structural</a:t>
            </a:r>
            <a:r>
              <a:rPr lang="it-IT" dirty="0" smtClean="0"/>
              <a:t> </a:t>
            </a:r>
            <a:r>
              <a:rPr lang="it-IT" dirty="0" err="1" smtClean="0"/>
              <a:t>analysis</a:t>
            </a:r>
            <a:r>
              <a:rPr lang="it-IT" dirty="0" smtClean="0"/>
              <a:t> </a:t>
            </a:r>
            <a:r>
              <a:rPr lang="it-IT" dirty="0" err="1" smtClean="0"/>
              <a:t>is</a:t>
            </a:r>
            <a:r>
              <a:rPr lang="it-IT" dirty="0" smtClean="0"/>
              <a:t> </a:t>
            </a:r>
            <a:r>
              <a:rPr lang="it-IT" dirty="0" err="1" smtClean="0"/>
              <a:t>much</a:t>
            </a:r>
            <a:r>
              <a:rPr lang="it-IT" dirty="0" smtClean="0"/>
              <a:t> </a:t>
            </a:r>
            <a:r>
              <a:rPr lang="it-IT" dirty="0" err="1" smtClean="0"/>
              <a:t>simpler</a:t>
            </a:r>
            <a:r>
              <a:rPr lang="it-IT" dirty="0" smtClean="0"/>
              <a:t> </a:t>
            </a:r>
            <a:r>
              <a:rPr lang="it-IT" dirty="0" err="1" smtClean="0"/>
              <a:t>than</a:t>
            </a:r>
            <a:r>
              <a:rPr lang="it-IT" dirty="0" smtClean="0"/>
              <a:t> </a:t>
            </a:r>
            <a:r>
              <a:rPr lang="it-IT" dirty="0" err="1" smtClean="0"/>
              <a:t>functional</a:t>
            </a:r>
            <a:r>
              <a:rPr lang="it-IT" dirty="0" smtClean="0"/>
              <a:t> </a:t>
            </a:r>
            <a:r>
              <a:rPr lang="it-IT" dirty="0" err="1" smtClean="0"/>
              <a:t>analysis</a:t>
            </a:r>
            <a:endParaRPr lang="it-IT" dirty="0" smtClean="0"/>
          </a:p>
          <a:p>
            <a:r>
              <a:rPr lang="it-IT" dirty="0"/>
              <a:t>I </a:t>
            </a:r>
            <a:r>
              <a:rPr lang="it-IT" dirty="0" smtClean="0"/>
              <a:t>call </a:t>
            </a:r>
            <a:r>
              <a:rPr lang="it-IT" dirty="0"/>
              <a:t>‘</a:t>
            </a:r>
            <a:r>
              <a:rPr lang="it-IT" dirty="0" err="1"/>
              <a:t>mechanical</a:t>
            </a:r>
            <a:r>
              <a:rPr lang="it-IT" dirty="0"/>
              <a:t>’ or ‘</a:t>
            </a:r>
            <a:r>
              <a:rPr lang="it-IT" dirty="0" err="1"/>
              <a:t>mechanism</a:t>
            </a:r>
            <a:r>
              <a:rPr lang="it-IT" dirty="0"/>
              <a:t>’ a </a:t>
            </a:r>
            <a:r>
              <a:rPr lang="it-IT" dirty="0" err="1" smtClean="0"/>
              <a:t>system</a:t>
            </a:r>
            <a:r>
              <a:rPr lang="it-IT" dirty="0" smtClean="0"/>
              <a:t> </a:t>
            </a:r>
            <a:r>
              <a:rPr lang="it-IT" dirty="0" err="1" smtClean="0"/>
              <a:t>that</a:t>
            </a:r>
            <a:r>
              <a:rPr lang="it-IT" dirty="0" smtClean="0"/>
              <a:t> can be </a:t>
            </a:r>
            <a:r>
              <a:rPr lang="it-IT" dirty="0" err="1" smtClean="0"/>
              <a:t>understood</a:t>
            </a:r>
            <a:r>
              <a:rPr lang="it-IT" dirty="0" smtClean="0"/>
              <a:t> </a:t>
            </a:r>
            <a:r>
              <a:rPr lang="it-IT" dirty="0" err="1" smtClean="0"/>
              <a:t>only</a:t>
            </a:r>
            <a:r>
              <a:rPr lang="it-IT" dirty="0" smtClean="0"/>
              <a:t> </a:t>
            </a:r>
            <a:r>
              <a:rPr lang="it-IT" dirty="0" err="1" smtClean="0"/>
              <a:t>through</a:t>
            </a:r>
            <a:r>
              <a:rPr lang="it-IT" dirty="0" smtClean="0"/>
              <a:t> </a:t>
            </a:r>
            <a:r>
              <a:rPr lang="it-IT" dirty="0" err="1" smtClean="0"/>
              <a:t>structural</a:t>
            </a:r>
            <a:r>
              <a:rPr lang="it-IT" dirty="0" smtClean="0"/>
              <a:t> </a:t>
            </a:r>
            <a:r>
              <a:rPr lang="it-IT" dirty="0" err="1" smtClean="0"/>
              <a:t>analysis</a:t>
            </a:r>
            <a:endParaRPr lang="it-IT" dirty="0" smtClean="0"/>
          </a:p>
          <a:p>
            <a:r>
              <a:rPr lang="it-IT" dirty="0" smtClean="0"/>
              <a:t>The </a:t>
            </a:r>
            <a:r>
              <a:rPr lang="it-IT" dirty="0" err="1" smtClean="0"/>
              <a:t>math</a:t>
            </a:r>
            <a:r>
              <a:rPr lang="it-IT" dirty="0" smtClean="0"/>
              <a:t> </a:t>
            </a:r>
            <a:r>
              <a:rPr lang="it-IT" dirty="0" err="1" smtClean="0"/>
              <a:t>learnt</a:t>
            </a:r>
            <a:r>
              <a:rPr lang="it-IT" dirty="0" smtClean="0"/>
              <a:t> by </a:t>
            </a:r>
            <a:r>
              <a:rPr lang="it-IT" dirty="0" err="1" smtClean="0"/>
              <a:t>engineers</a:t>
            </a:r>
            <a:r>
              <a:rPr lang="it-IT" dirty="0" smtClean="0"/>
              <a:t> and </a:t>
            </a:r>
            <a:r>
              <a:rPr lang="it-IT" dirty="0" err="1" smtClean="0"/>
              <a:t>physicists</a:t>
            </a:r>
            <a:r>
              <a:rPr lang="it-IT" dirty="0" smtClean="0"/>
              <a:t> </a:t>
            </a:r>
            <a:r>
              <a:rPr lang="it-IT" dirty="0" err="1" smtClean="0"/>
              <a:t>is</a:t>
            </a:r>
            <a:r>
              <a:rPr lang="it-IT" dirty="0" smtClean="0"/>
              <a:t> a </a:t>
            </a:r>
            <a:r>
              <a:rPr lang="it-IT" dirty="0" err="1" smtClean="0"/>
              <a:t>powerful</a:t>
            </a:r>
            <a:r>
              <a:rPr lang="it-IT" dirty="0" smtClean="0"/>
              <a:t> </a:t>
            </a:r>
            <a:r>
              <a:rPr lang="it-IT" dirty="0" err="1" smtClean="0"/>
              <a:t>framework</a:t>
            </a:r>
            <a:r>
              <a:rPr lang="it-IT" dirty="0" smtClean="0"/>
              <a:t> for </a:t>
            </a:r>
            <a:r>
              <a:rPr lang="it-IT" dirty="0" err="1" smtClean="0"/>
              <a:t>understanding</a:t>
            </a:r>
            <a:r>
              <a:rPr lang="it-IT" dirty="0" smtClean="0"/>
              <a:t> and </a:t>
            </a:r>
            <a:r>
              <a:rPr lang="it-IT" dirty="0" err="1" smtClean="0"/>
              <a:t>modeling</a:t>
            </a:r>
            <a:r>
              <a:rPr lang="it-IT" dirty="0" smtClean="0"/>
              <a:t> </a:t>
            </a:r>
            <a:r>
              <a:rPr lang="it-IT" dirty="0" err="1" smtClean="0"/>
              <a:t>mechanisms</a:t>
            </a:r>
            <a:endParaRPr lang="it-IT" dirty="0" smtClean="0"/>
          </a:p>
          <a:p>
            <a:r>
              <a:rPr lang="it-IT" dirty="0" smtClean="0"/>
              <a:t>In </a:t>
            </a:r>
            <a:r>
              <a:rPr lang="it-IT" dirty="0" err="1" smtClean="0"/>
              <a:t>principle</a:t>
            </a:r>
            <a:r>
              <a:rPr lang="it-IT" dirty="0" smtClean="0"/>
              <a:t>, </a:t>
            </a:r>
            <a:r>
              <a:rPr lang="it-IT" dirty="0" err="1" smtClean="0"/>
              <a:t>mechanisms</a:t>
            </a:r>
            <a:r>
              <a:rPr lang="it-IT" dirty="0" smtClean="0"/>
              <a:t> </a:t>
            </a:r>
            <a:r>
              <a:rPr lang="it-IT" dirty="0" err="1" smtClean="0"/>
              <a:t>admit</a:t>
            </a:r>
            <a:r>
              <a:rPr lang="it-IT" dirty="0" smtClean="0"/>
              <a:t> </a:t>
            </a:r>
            <a:r>
              <a:rPr lang="it-IT" dirty="0" err="1" smtClean="0"/>
              <a:t>maximal</a:t>
            </a:r>
            <a:r>
              <a:rPr lang="it-IT" dirty="0" smtClean="0"/>
              <a:t> </a:t>
            </a:r>
            <a:r>
              <a:rPr lang="it-IT" dirty="0" err="1" smtClean="0"/>
              <a:t>models</a:t>
            </a:r>
            <a:r>
              <a:rPr lang="it-IT" dirty="0" smtClean="0"/>
              <a:t>, i.e. </a:t>
            </a:r>
            <a:r>
              <a:rPr lang="it-IT" dirty="0" err="1" smtClean="0"/>
              <a:t>models</a:t>
            </a:r>
            <a:r>
              <a:rPr lang="it-IT" dirty="0" smtClean="0"/>
              <a:t> </a:t>
            </a:r>
            <a:r>
              <a:rPr lang="it-IT" dirty="0" err="1" smtClean="0"/>
              <a:t>capturing</a:t>
            </a:r>
            <a:r>
              <a:rPr lang="it-IT" dirty="0" smtClean="0"/>
              <a:t> </a:t>
            </a:r>
            <a:r>
              <a:rPr lang="it-IT" dirty="0" err="1" smtClean="0"/>
              <a:t>all</a:t>
            </a:r>
            <a:r>
              <a:rPr lang="it-IT" dirty="0" smtClean="0"/>
              <a:t> the </a:t>
            </a:r>
            <a:r>
              <a:rPr lang="it-IT" dirty="0" err="1" smtClean="0"/>
              <a:t>relevant</a:t>
            </a:r>
            <a:r>
              <a:rPr lang="it-IT" dirty="0" smtClean="0"/>
              <a:t> information</a:t>
            </a:r>
          </a:p>
          <a:p>
            <a:pPr lvl="1"/>
            <a:r>
              <a:rPr lang="it-IT" dirty="0" err="1" smtClean="0"/>
              <a:t>Mechanisms</a:t>
            </a:r>
            <a:r>
              <a:rPr lang="it-IT" dirty="0" smtClean="0"/>
              <a:t> can be </a:t>
            </a:r>
            <a:r>
              <a:rPr lang="it-IT" dirty="0" err="1" smtClean="0"/>
              <a:t>completely</a:t>
            </a:r>
            <a:r>
              <a:rPr lang="it-IT" dirty="0" smtClean="0"/>
              <a:t> </a:t>
            </a:r>
            <a:r>
              <a:rPr lang="it-IT" dirty="0" err="1" smtClean="0"/>
              <a:t>known</a:t>
            </a:r>
            <a:r>
              <a:rPr lang="it-IT" dirty="0" smtClean="0"/>
              <a:t> </a:t>
            </a:r>
            <a:r>
              <a:rPr lang="it-IT" dirty="0" err="1" smtClean="0"/>
              <a:t>through</a:t>
            </a:r>
            <a:r>
              <a:rPr lang="it-IT" dirty="0" smtClean="0"/>
              <a:t> </a:t>
            </a:r>
            <a:r>
              <a:rPr lang="it-IT" dirty="0" err="1" smtClean="0"/>
              <a:t>suitable</a:t>
            </a:r>
            <a:r>
              <a:rPr lang="it-IT" dirty="0" smtClean="0"/>
              <a:t> </a:t>
            </a:r>
            <a:r>
              <a:rPr lang="it-IT" dirty="0" err="1" smtClean="0"/>
              <a:t>algorythmic</a:t>
            </a:r>
            <a:r>
              <a:rPr lang="it-IT" dirty="0" smtClean="0"/>
              <a:t> </a:t>
            </a:r>
            <a:r>
              <a:rPr lang="it-IT" dirty="0" err="1" smtClean="0"/>
              <a:t>models</a:t>
            </a:r>
            <a:endParaRPr lang="it-IT" dirty="0" smtClean="0"/>
          </a:p>
          <a:p>
            <a:pPr lvl="1"/>
            <a:r>
              <a:rPr lang="it-IT" dirty="0" smtClean="0"/>
              <a:t>Note </a:t>
            </a:r>
            <a:r>
              <a:rPr lang="it-IT" dirty="0" err="1" smtClean="0"/>
              <a:t>that</a:t>
            </a:r>
            <a:r>
              <a:rPr lang="it-IT" dirty="0" smtClean="0"/>
              <a:t> an </a:t>
            </a:r>
            <a:r>
              <a:rPr lang="it-IT" dirty="0" err="1" smtClean="0"/>
              <a:t>algorythm</a:t>
            </a:r>
            <a:r>
              <a:rPr lang="it-IT" dirty="0" smtClean="0"/>
              <a:t> </a:t>
            </a:r>
            <a:r>
              <a:rPr lang="it-IT" dirty="0" err="1" smtClean="0"/>
              <a:t>is</a:t>
            </a:r>
            <a:r>
              <a:rPr lang="it-IT" dirty="0" smtClean="0"/>
              <a:t> </a:t>
            </a:r>
            <a:r>
              <a:rPr lang="it-IT" dirty="0" err="1" smtClean="0"/>
              <a:t>itself</a:t>
            </a:r>
            <a:r>
              <a:rPr lang="it-IT" dirty="0" smtClean="0"/>
              <a:t> a </a:t>
            </a:r>
            <a:r>
              <a:rPr lang="it-IT" dirty="0" err="1" smtClean="0"/>
              <a:t>mechanism</a:t>
            </a:r>
            <a:r>
              <a:rPr lang="it-IT" dirty="0" smtClean="0"/>
              <a:t>, a rote set of </a:t>
            </a:r>
            <a:r>
              <a:rPr lang="it-IT" dirty="0" err="1" smtClean="0"/>
              <a:t>instructions</a:t>
            </a:r>
            <a:r>
              <a:rPr lang="it-IT" dirty="0" smtClean="0"/>
              <a:t> </a:t>
            </a:r>
            <a:r>
              <a:rPr lang="it-IT" dirty="0" err="1" smtClean="0"/>
              <a:t>producing</a:t>
            </a:r>
            <a:r>
              <a:rPr lang="it-IT" dirty="0" smtClean="0"/>
              <a:t> for </a:t>
            </a:r>
            <a:r>
              <a:rPr lang="it-IT" dirty="0" err="1" smtClean="0"/>
              <a:t>each</a:t>
            </a:r>
            <a:r>
              <a:rPr lang="it-IT" dirty="0" smtClean="0"/>
              <a:t> input a </a:t>
            </a:r>
            <a:r>
              <a:rPr lang="it-IT" dirty="0" err="1" smtClean="0"/>
              <a:t>given</a:t>
            </a:r>
            <a:r>
              <a:rPr lang="it-IT" dirty="0" smtClean="0"/>
              <a:t> output</a:t>
            </a:r>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40</a:t>
            </a:fld>
            <a:endParaRPr kumimoji="0" lang="en-US" dirty="0"/>
          </a:p>
        </p:txBody>
      </p:sp>
    </p:spTree>
    <p:extLst>
      <p:ext uri="{BB962C8B-B14F-4D97-AF65-F5344CB8AC3E}">
        <p14:creationId xmlns:p14="http://schemas.microsoft.com/office/powerpoint/2010/main" val="25229297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Self-</a:t>
            </a:r>
            <a:r>
              <a:rPr lang="it-IT" dirty="0" err="1" smtClean="0"/>
              <a:t>referential</a:t>
            </a:r>
            <a:r>
              <a:rPr lang="it-IT" dirty="0" smtClean="0"/>
              <a:t> </a:t>
            </a:r>
            <a:r>
              <a:rPr lang="it-IT" dirty="0" err="1" smtClean="0"/>
              <a:t>systems</a:t>
            </a:r>
            <a:endParaRPr lang="it-IT" dirty="0"/>
          </a:p>
        </p:txBody>
      </p:sp>
      <p:sp>
        <p:nvSpPr>
          <p:cNvPr id="4" name="Segnaposto contenuto 3"/>
          <p:cNvSpPr>
            <a:spLocks noGrp="1"/>
          </p:cNvSpPr>
          <p:nvPr>
            <p:ph sz="quarter" idx="1"/>
          </p:nvPr>
        </p:nvSpPr>
        <p:spPr>
          <a:xfrm>
            <a:off x="457200" y="1219200"/>
            <a:ext cx="8363272" cy="5090120"/>
          </a:xfrm>
        </p:spPr>
        <p:txBody>
          <a:bodyPr>
            <a:normAutofit fontScale="92500" lnSpcReduction="20000"/>
          </a:bodyPr>
          <a:lstStyle/>
          <a:p>
            <a:r>
              <a:rPr lang="it-IT" dirty="0" err="1" smtClean="0"/>
              <a:t>Following</a:t>
            </a:r>
            <a:r>
              <a:rPr lang="it-IT" dirty="0" smtClean="0"/>
              <a:t> </a:t>
            </a:r>
            <a:r>
              <a:rPr lang="it-IT" dirty="0" err="1" smtClean="0"/>
              <a:t>Rosen</a:t>
            </a:r>
            <a:r>
              <a:rPr lang="it-IT" dirty="0" smtClean="0"/>
              <a:t>, I </a:t>
            </a:r>
            <a:r>
              <a:rPr lang="it-IT" dirty="0" err="1" smtClean="0"/>
              <a:t>shall</a:t>
            </a:r>
            <a:r>
              <a:rPr lang="it-IT" dirty="0" smtClean="0"/>
              <a:t> call self-</a:t>
            </a:r>
            <a:r>
              <a:rPr lang="it-IT" dirty="0" err="1" smtClean="0"/>
              <a:t>referential</a:t>
            </a:r>
            <a:r>
              <a:rPr lang="it-IT" dirty="0" smtClean="0"/>
              <a:t> </a:t>
            </a:r>
            <a:r>
              <a:rPr lang="it-IT" dirty="0" err="1" smtClean="0"/>
              <a:t>systems</a:t>
            </a:r>
            <a:r>
              <a:rPr lang="it-IT" dirty="0" smtClean="0"/>
              <a:t> ‘</a:t>
            </a:r>
            <a:r>
              <a:rPr lang="it-IT" dirty="0" err="1" smtClean="0"/>
              <a:t>organisms</a:t>
            </a:r>
            <a:r>
              <a:rPr lang="it-IT" dirty="0" smtClean="0"/>
              <a:t>’</a:t>
            </a:r>
          </a:p>
          <a:p>
            <a:r>
              <a:rPr lang="it-IT" dirty="0" smtClean="0"/>
              <a:t>My </a:t>
            </a:r>
            <a:r>
              <a:rPr lang="it-IT" dirty="0" err="1" smtClean="0"/>
              <a:t>claim</a:t>
            </a:r>
            <a:r>
              <a:rPr lang="it-IT" dirty="0" smtClean="0"/>
              <a:t> </a:t>
            </a:r>
            <a:r>
              <a:rPr lang="it-IT" dirty="0" err="1" smtClean="0"/>
              <a:t>is</a:t>
            </a:r>
            <a:r>
              <a:rPr lang="it-IT" dirty="0" smtClean="0"/>
              <a:t> </a:t>
            </a:r>
            <a:r>
              <a:rPr lang="it-IT" dirty="0" err="1" smtClean="0"/>
              <a:t>that</a:t>
            </a:r>
            <a:r>
              <a:rPr lang="it-IT" dirty="0" smtClean="0"/>
              <a:t> </a:t>
            </a:r>
            <a:r>
              <a:rPr lang="it-IT" dirty="0" err="1" smtClean="0"/>
              <a:t>everything</a:t>
            </a:r>
            <a:r>
              <a:rPr lang="it-IT" dirty="0" smtClean="0"/>
              <a:t> </a:t>
            </a:r>
            <a:r>
              <a:rPr lang="it-IT" dirty="0" err="1" smtClean="0"/>
              <a:t>above</a:t>
            </a:r>
            <a:r>
              <a:rPr lang="it-IT" dirty="0" smtClean="0"/>
              <a:t> </a:t>
            </a:r>
            <a:r>
              <a:rPr lang="it-IT" dirty="0" err="1" smtClean="0"/>
              <a:t>physics</a:t>
            </a:r>
            <a:r>
              <a:rPr lang="it-IT" dirty="0" smtClean="0"/>
              <a:t> (</a:t>
            </a:r>
            <a:r>
              <a:rPr lang="it-IT" dirty="0" err="1" smtClean="0"/>
              <a:t>including</a:t>
            </a:r>
            <a:r>
              <a:rPr lang="it-IT" dirty="0" smtClean="0"/>
              <a:t> </a:t>
            </a:r>
            <a:r>
              <a:rPr lang="it-IT" dirty="0" err="1" smtClean="0"/>
              <a:t>biology</a:t>
            </a:r>
            <a:r>
              <a:rPr lang="it-IT" dirty="0" smtClean="0"/>
              <a:t>, </a:t>
            </a:r>
            <a:r>
              <a:rPr lang="it-IT" dirty="0" err="1" smtClean="0"/>
              <a:t>psychology</a:t>
            </a:r>
            <a:r>
              <a:rPr lang="it-IT" dirty="0" smtClean="0"/>
              <a:t> and </a:t>
            </a:r>
            <a:r>
              <a:rPr lang="it-IT" dirty="0" err="1" smtClean="0"/>
              <a:t>sociology</a:t>
            </a:r>
            <a:r>
              <a:rPr lang="it-IT" dirty="0" smtClean="0"/>
              <a:t>) </a:t>
            </a:r>
            <a:r>
              <a:rPr lang="it-IT" dirty="0" err="1" smtClean="0"/>
              <a:t>requires</a:t>
            </a:r>
            <a:r>
              <a:rPr lang="it-IT" dirty="0" smtClean="0"/>
              <a:t> self-</a:t>
            </a:r>
            <a:r>
              <a:rPr lang="it-IT" dirty="0" err="1" smtClean="0"/>
              <a:t>referential</a:t>
            </a:r>
            <a:r>
              <a:rPr lang="it-IT" dirty="0" smtClean="0"/>
              <a:t> </a:t>
            </a:r>
            <a:r>
              <a:rPr lang="it-IT" dirty="0" err="1" smtClean="0"/>
              <a:t>systems</a:t>
            </a:r>
            <a:endParaRPr lang="it-IT" dirty="0" smtClean="0"/>
          </a:p>
          <a:p>
            <a:r>
              <a:rPr lang="it-IT" dirty="0"/>
              <a:t>Self-</a:t>
            </a:r>
            <a:r>
              <a:rPr lang="it-IT" dirty="0" err="1"/>
              <a:t>referential</a:t>
            </a:r>
            <a:r>
              <a:rPr lang="it-IT" dirty="0"/>
              <a:t> </a:t>
            </a:r>
            <a:r>
              <a:rPr lang="it-IT" dirty="0" err="1"/>
              <a:t>systems</a:t>
            </a:r>
            <a:r>
              <a:rPr lang="it-IT" dirty="0"/>
              <a:t> </a:t>
            </a:r>
            <a:r>
              <a:rPr lang="it-IT" dirty="0" err="1"/>
              <a:t>raise</a:t>
            </a:r>
            <a:r>
              <a:rPr lang="it-IT" dirty="0"/>
              <a:t> </a:t>
            </a:r>
            <a:r>
              <a:rPr lang="it-IT" dirty="0" err="1"/>
              <a:t>m</a:t>
            </a:r>
            <a:r>
              <a:rPr lang="it-IT" dirty="0" err="1" smtClean="0"/>
              <a:t>any</a:t>
            </a:r>
            <a:r>
              <a:rPr lang="it-IT" dirty="0" smtClean="0"/>
              <a:t> </a:t>
            </a:r>
            <a:r>
              <a:rPr lang="it-IT" dirty="0" err="1"/>
              <a:t>deep</a:t>
            </a:r>
            <a:r>
              <a:rPr lang="it-IT" dirty="0"/>
              <a:t> </a:t>
            </a:r>
            <a:r>
              <a:rPr lang="it-IT" dirty="0" err="1"/>
              <a:t>scientific</a:t>
            </a:r>
            <a:r>
              <a:rPr lang="it-IT" dirty="0"/>
              <a:t> </a:t>
            </a:r>
            <a:r>
              <a:rPr lang="it-IT" dirty="0" err="1"/>
              <a:t>problems</a:t>
            </a:r>
            <a:endParaRPr lang="it-IT" dirty="0"/>
          </a:p>
          <a:p>
            <a:pPr lvl="1"/>
            <a:r>
              <a:rPr lang="it-IT" dirty="0" smtClean="0"/>
              <a:t>The </a:t>
            </a:r>
            <a:r>
              <a:rPr lang="it-IT" dirty="0" err="1" smtClean="0"/>
              <a:t>math</a:t>
            </a:r>
            <a:r>
              <a:rPr lang="it-IT" dirty="0" smtClean="0"/>
              <a:t> for self-</a:t>
            </a:r>
            <a:r>
              <a:rPr lang="it-IT" dirty="0" err="1" smtClean="0"/>
              <a:t>referential</a:t>
            </a:r>
            <a:r>
              <a:rPr lang="it-IT" dirty="0" smtClean="0"/>
              <a:t> </a:t>
            </a:r>
            <a:r>
              <a:rPr lang="it-IT" dirty="0" err="1" smtClean="0"/>
              <a:t>systems</a:t>
            </a:r>
            <a:r>
              <a:rPr lang="it-IT" dirty="0" smtClean="0"/>
              <a:t> </a:t>
            </a:r>
            <a:r>
              <a:rPr lang="it-IT" dirty="0" err="1" smtClean="0"/>
              <a:t>is</a:t>
            </a:r>
            <a:r>
              <a:rPr lang="it-IT" dirty="0" smtClean="0"/>
              <a:t> more </a:t>
            </a:r>
            <a:r>
              <a:rPr lang="it-IT" dirty="0" err="1" smtClean="0"/>
              <a:t>complex</a:t>
            </a:r>
            <a:r>
              <a:rPr lang="it-IT" dirty="0" smtClean="0"/>
              <a:t> </a:t>
            </a:r>
            <a:r>
              <a:rPr lang="it-IT" dirty="0" err="1" smtClean="0"/>
              <a:t>than</a:t>
            </a:r>
            <a:r>
              <a:rPr lang="it-IT" dirty="0" smtClean="0"/>
              <a:t> the </a:t>
            </a:r>
            <a:r>
              <a:rPr lang="it-IT" dirty="0" err="1" smtClean="0"/>
              <a:t>math</a:t>
            </a:r>
            <a:r>
              <a:rPr lang="it-IT" dirty="0" smtClean="0"/>
              <a:t> for </a:t>
            </a:r>
            <a:r>
              <a:rPr lang="it-IT" dirty="0" err="1" smtClean="0"/>
              <a:t>mechanical</a:t>
            </a:r>
            <a:r>
              <a:rPr lang="it-IT" dirty="0" smtClean="0"/>
              <a:t> </a:t>
            </a:r>
            <a:r>
              <a:rPr lang="it-IT" dirty="0" err="1" smtClean="0"/>
              <a:t>systems</a:t>
            </a:r>
            <a:endParaRPr lang="it-IT" dirty="0" smtClean="0"/>
          </a:p>
          <a:p>
            <a:pPr lvl="1"/>
            <a:r>
              <a:rPr lang="it-IT" dirty="0" smtClean="0"/>
              <a:t>The </a:t>
            </a:r>
            <a:r>
              <a:rPr lang="it-IT" dirty="0" err="1" smtClean="0"/>
              <a:t>main</a:t>
            </a:r>
            <a:r>
              <a:rPr lang="it-IT" dirty="0" smtClean="0"/>
              <a:t> </a:t>
            </a:r>
            <a:r>
              <a:rPr lang="it-IT" dirty="0" err="1" smtClean="0"/>
              <a:t>problem</a:t>
            </a:r>
            <a:r>
              <a:rPr lang="it-IT" dirty="0" smtClean="0"/>
              <a:t> </a:t>
            </a:r>
            <a:r>
              <a:rPr lang="it-IT" dirty="0" err="1" smtClean="0"/>
              <a:t>however</a:t>
            </a:r>
            <a:r>
              <a:rPr lang="it-IT" dirty="0" smtClean="0"/>
              <a:t> </a:t>
            </a:r>
            <a:r>
              <a:rPr lang="it-IT" dirty="0" err="1" smtClean="0"/>
              <a:t>is</a:t>
            </a:r>
            <a:r>
              <a:rPr lang="it-IT" dirty="0" smtClean="0"/>
              <a:t> </a:t>
            </a:r>
            <a:r>
              <a:rPr lang="it-IT" dirty="0" err="1" smtClean="0"/>
              <a:t>that</a:t>
            </a:r>
            <a:r>
              <a:rPr lang="it-IT" dirty="0" smtClean="0"/>
              <a:t> self-</a:t>
            </a:r>
            <a:r>
              <a:rPr lang="it-IT" dirty="0" err="1" smtClean="0"/>
              <a:t>referential</a:t>
            </a:r>
            <a:r>
              <a:rPr lang="it-IT" dirty="0" smtClean="0"/>
              <a:t> </a:t>
            </a:r>
            <a:r>
              <a:rPr lang="it-IT" dirty="0" err="1" smtClean="0"/>
              <a:t>systems</a:t>
            </a:r>
            <a:r>
              <a:rPr lang="it-IT" dirty="0" smtClean="0"/>
              <a:t> do </a:t>
            </a:r>
            <a:r>
              <a:rPr lang="it-IT" dirty="0" err="1" smtClean="0"/>
              <a:t>not</a:t>
            </a:r>
            <a:r>
              <a:rPr lang="it-IT" dirty="0" smtClean="0"/>
              <a:t> </a:t>
            </a:r>
            <a:r>
              <a:rPr lang="it-IT" dirty="0" err="1" smtClean="0"/>
              <a:t>admit</a:t>
            </a:r>
            <a:r>
              <a:rPr lang="it-IT" dirty="0" smtClean="0"/>
              <a:t> </a:t>
            </a:r>
            <a:r>
              <a:rPr lang="it-IT" dirty="0" err="1" smtClean="0"/>
              <a:t>maximal</a:t>
            </a:r>
            <a:r>
              <a:rPr lang="it-IT" dirty="0" smtClean="0"/>
              <a:t> </a:t>
            </a:r>
            <a:r>
              <a:rPr lang="it-IT" dirty="0" err="1" smtClean="0"/>
              <a:t>models</a:t>
            </a:r>
            <a:endParaRPr lang="it-IT" dirty="0" smtClean="0"/>
          </a:p>
          <a:p>
            <a:pPr lvl="1"/>
            <a:r>
              <a:rPr lang="it-IT" dirty="0" err="1" smtClean="0"/>
              <a:t>Models</a:t>
            </a:r>
            <a:r>
              <a:rPr lang="it-IT" dirty="0" smtClean="0"/>
              <a:t> are ‘</a:t>
            </a:r>
            <a:r>
              <a:rPr lang="it-IT" dirty="0" err="1" smtClean="0"/>
              <a:t>static</a:t>
            </a:r>
            <a:r>
              <a:rPr lang="it-IT" dirty="0" smtClean="0"/>
              <a:t>’ </a:t>
            </a:r>
            <a:r>
              <a:rPr lang="it-IT" dirty="0" err="1" smtClean="0"/>
              <a:t>pictures</a:t>
            </a:r>
            <a:r>
              <a:rPr lang="it-IT" dirty="0" smtClean="0"/>
              <a:t> of a </a:t>
            </a:r>
            <a:r>
              <a:rPr lang="it-IT" dirty="0" err="1" smtClean="0"/>
              <a:t>system</a:t>
            </a:r>
            <a:r>
              <a:rPr lang="it-IT" dirty="0" smtClean="0"/>
              <a:t> – self-</a:t>
            </a:r>
            <a:r>
              <a:rPr lang="it-IT" dirty="0" err="1" smtClean="0"/>
              <a:t>referential</a:t>
            </a:r>
            <a:r>
              <a:rPr lang="it-IT" dirty="0" smtClean="0"/>
              <a:t> </a:t>
            </a:r>
            <a:r>
              <a:rPr lang="it-IT" dirty="0" err="1" smtClean="0"/>
              <a:t>systems</a:t>
            </a:r>
            <a:r>
              <a:rPr lang="it-IT" dirty="0" smtClean="0"/>
              <a:t> are </a:t>
            </a:r>
            <a:r>
              <a:rPr lang="it-IT" b="1" dirty="0" smtClean="0"/>
              <a:t>creative</a:t>
            </a:r>
            <a:r>
              <a:rPr lang="it-IT" dirty="0" smtClean="0"/>
              <a:t>: </a:t>
            </a:r>
            <a:r>
              <a:rPr lang="it-IT" dirty="0" err="1" smtClean="0"/>
              <a:t>every</a:t>
            </a:r>
            <a:r>
              <a:rPr lang="it-IT" dirty="0" smtClean="0"/>
              <a:t> ‘</a:t>
            </a:r>
            <a:r>
              <a:rPr lang="it-IT" dirty="0" err="1" smtClean="0"/>
              <a:t>static</a:t>
            </a:r>
            <a:r>
              <a:rPr lang="it-IT" dirty="0" smtClean="0"/>
              <a:t>’ </a:t>
            </a:r>
            <a:r>
              <a:rPr lang="it-IT" dirty="0" err="1" smtClean="0"/>
              <a:t>picture</a:t>
            </a:r>
            <a:r>
              <a:rPr lang="it-IT" dirty="0" smtClean="0"/>
              <a:t> </a:t>
            </a:r>
            <a:r>
              <a:rPr lang="it-IT" dirty="0" err="1" smtClean="0"/>
              <a:t>captures</a:t>
            </a:r>
            <a:r>
              <a:rPr lang="it-IT" dirty="0" smtClean="0"/>
              <a:t> </a:t>
            </a:r>
            <a:r>
              <a:rPr lang="it-IT" dirty="0" err="1" smtClean="0"/>
              <a:t>only</a:t>
            </a:r>
            <a:r>
              <a:rPr lang="it-IT" dirty="0" smtClean="0"/>
              <a:t> some </a:t>
            </a:r>
            <a:r>
              <a:rPr lang="it-IT" dirty="0" err="1" smtClean="0"/>
              <a:t>aspects</a:t>
            </a:r>
            <a:r>
              <a:rPr lang="it-IT" dirty="0" smtClean="0"/>
              <a:t> of the </a:t>
            </a:r>
            <a:r>
              <a:rPr lang="it-IT" dirty="0" err="1" smtClean="0"/>
              <a:t>system</a:t>
            </a:r>
            <a:r>
              <a:rPr lang="it-IT" dirty="0" smtClean="0"/>
              <a:t> (</a:t>
            </a:r>
            <a:r>
              <a:rPr lang="it-IT" dirty="0" err="1" smtClean="0"/>
              <a:t>technically</a:t>
            </a:r>
            <a:r>
              <a:rPr lang="it-IT" dirty="0" smtClean="0"/>
              <a:t>, the </a:t>
            </a:r>
            <a:r>
              <a:rPr lang="it-IT" dirty="0" err="1" smtClean="0"/>
              <a:t>system’s</a:t>
            </a:r>
            <a:r>
              <a:rPr lang="it-IT" dirty="0" smtClean="0"/>
              <a:t> state </a:t>
            </a:r>
            <a:r>
              <a:rPr lang="it-IT" dirty="0" err="1" smtClean="0"/>
              <a:t>space</a:t>
            </a:r>
            <a:r>
              <a:rPr lang="it-IT" dirty="0" smtClean="0"/>
              <a:t> </a:t>
            </a:r>
            <a:r>
              <a:rPr lang="it-IT" dirty="0" err="1" smtClean="0"/>
              <a:t>changes</a:t>
            </a:r>
            <a:r>
              <a:rPr lang="it-IT" dirty="0" smtClean="0"/>
              <a:t>)</a:t>
            </a:r>
            <a:endParaRPr lang="it-IT" dirty="0"/>
          </a:p>
          <a:p>
            <a:r>
              <a:rPr lang="it-IT" dirty="0" smtClean="0"/>
              <a:t>On the </a:t>
            </a:r>
            <a:r>
              <a:rPr lang="it-IT" dirty="0" err="1" smtClean="0"/>
              <a:t>other</a:t>
            </a:r>
            <a:r>
              <a:rPr lang="it-IT" dirty="0" smtClean="0"/>
              <a:t> </a:t>
            </a:r>
            <a:r>
              <a:rPr lang="it-IT" dirty="0" err="1" smtClean="0"/>
              <a:t>hand</a:t>
            </a:r>
            <a:r>
              <a:rPr lang="it-IT" dirty="0" smtClean="0"/>
              <a:t>, </a:t>
            </a:r>
            <a:r>
              <a:rPr lang="it-IT" dirty="0" err="1" smtClean="0"/>
              <a:t>if</a:t>
            </a:r>
            <a:r>
              <a:rPr lang="it-IT" dirty="0" smtClean="0"/>
              <a:t> </a:t>
            </a:r>
            <a:r>
              <a:rPr lang="it-IT" dirty="0" err="1" smtClean="0"/>
              <a:t>my</a:t>
            </a:r>
            <a:r>
              <a:rPr lang="it-IT" dirty="0" smtClean="0"/>
              <a:t> </a:t>
            </a:r>
            <a:r>
              <a:rPr lang="it-IT" dirty="0" err="1" smtClean="0"/>
              <a:t>claim</a:t>
            </a:r>
            <a:r>
              <a:rPr lang="it-IT" dirty="0" smtClean="0"/>
              <a:t> </a:t>
            </a:r>
            <a:r>
              <a:rPr lang="it-IT" dirty="0" err="1" smtClean="0"/>
              <a:t>that</a:t>
            </a:r>
            <a:r>
              <a:rPr lang="it-IT" dirty="0" smtClean="0"/>
              <a:t> </a:t>
            </a:r>
            <a:r>
              <a:rPr lang="it-IT" dirty="0" err="1" smtClean="0"/>
              <a:t>everything</a:t>
            </a:r>
            <a:r>
              <a:rPr lang="it-IT" dirty="0" smtClean="0"/>
              <a:t> </a:t>
            </a:r>
            <a:r>
              <a:rPr lang="it-IT" dirty="0" err="1" smtClean="0"/>
              <a:t>above</a:t>
            </a:r>
            <a:r>
              <a:rPr lang="it-IT" dirty="0" smtClean="0"/>
              <a:t> </a:t>
            </a:r>
            <a:r>
              <a:rPr lang="it-IT" dirty="0" err="1" smtClean="0"/>
              <a:t>physics</a:t>
            </a:r>
            <a:r>
              <a:rPr lang="it-IT" dirty="0" smtClean="0"/>
              <a:t> </a:t>
            </a:r>
            <a:r>
              <a:rPr lang="it-IT" dirty="0" err="1" smtClean="0"/>
              <a:t>is</a:t>
            </a:r>
            <a:r>
              <a:rPr lang="it-IT" dirty="0" smtClean="0"/>
              <a:t> self-</a:t>
            </a:r>
            <a:r>
              <a:rPr lang="it-IT" dirty="0" err="1" smtClean="0"/>
              <a:t>referential</a:t>
            </a:r>
            <a:r>
              <a:rPr lang="it-IT" dirty="0" smtClean="0"/>
              <a:t>, MOST </a:t>
            </a:r>
            <a:r>
              <a:rPr lang="it-IT" dirty="0" err="1" smtClean="0"/>
              <a:t>systems</a:t>
            </a:r>
            <a:r>
              <a:rPr lang="it-IT" dirty="0" smtClean="0"/>
              <a:t> are self-</a:t>
            </a:r>
            <a:r>
              <a:rPr lang="it-IT" dirty="0" err="1" smtClean="0"/>
              <a:t>referential</a:t>
            </a:r>
            <a:r>
              <a:rPr lang="it-IT" dirty="0" smtClean="0"/>
              <a:t> and </a:t>
            </a:r>
            <a:r>
              <a:rPr lang="it-IT" dirty="0" err="1" smtClean="0"/>
              <a:t>we</a:t>
            </a:r>
            <a:r>
              <a:rPr lang="it-IT" dirty="0" smtClean="0"/>
              <a:t> </a:t>
            </a:r>
            <a:r>
              <a:rPr lang="it-IT" dirty="0" err="1" smtClean="0"/>
              <a:t>should</a:t>
            </a:r>
            <a:r>
              <a:rPr lang="it-IT" dirty="0" smtClean="0"/>
              <a:t> </a:t>
            </a:r>
            <a:r>
              <a:rPr lang="it-IT" dirty="0" err="1" smtClean="0"/>
              <a:t>develop</a:t>
            </a:r>
            <a:r>
              <a:rPr lang="it-IT" dirty="0" smtClean="0"/>
              <a:t> </a:t>
            </a:r>
            <a:r>
              <a:rPr lang="it-IT" dirty="0" err="1" smtClean="0"/>
              <a:t>suitable</a:t>
            </a:r>
            <a:r>
              <a:rPr lang="it-IT" dirty="0" smtClean="0"/>
              <a:t> </a:t>
            </a:r>
            <a:r>
              <a:rPr lang="it-IT" dirty="0" err="1" smtClean="0"/>
              <a:t>theories</a:t>
            </a:r>
            <a:r>
              <a:rPr lang="it-IT" dirty="0" smtClean="0"/>
              <a:t> and </a:t>
            </a:r>
            <a:r>
              <a:rPr lang="it-IT" dirty="0" err="1" smtClean="0"/>
              <a:t>tools</a:t>
            </a:r>
            <a:r>
              <a:rPr lang="it-IT" dirty="0" smtClean="0"/>
              <a:t> to </a:t>
            </a:r>
            <a:r>
              <a:rPr lang="it-IT" dirty="0" err="1" smtClean="0"/>
              <a:t>better</a:t>
            </a:r>
            <a:r>
              <a:rPr lang="it-IT" dirty="0" smtClean="0"/>
              <a:t> </a:t>
            </a:r>
            <a:r>
              <a:rPr lang="it-IT" dirty="0" err="1" smtClean="0"/>
              <a:t>understand</a:t>
            </a:r>
            <a:r>
              <a:rPr lang="it-IT" dirty="0" smtClean="0"/>
              <a:t> </a:t>
            </a:r>
            <a:r>
              <a:rPr lang="it-IT" dirty="0" err="1"/>
              <a:t>t</a:t>
            </a:r>
            <a:r>
              <a:rPr lang="it-IT" dirty="0" err="1" smtClean="0"/>
              <a:t>hem</a:t>
            </a:r>
            <a:r>
              <a:rPr lang="it-IT" dirty="0" smtClean="0"/>
              <a:t> </a:t>
            </a:r>
            <a:endParaRPr lang="it-IT"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41</a:t>
            </a:fld>
            <a:endParaRPr kumimoji="0" lang="en-US" dirty="0"/>
          </a:p>
        </p:txBody>
      </p:sp>
    </p:spTree>
    <p:extLst>
      <p:ext uri="{BB962C8B-B14F-4D97-AF65-F5344CB8AC3E}">
        <p14:creationId xmlns:p14="http://schemas.microsoft.com/office/powerpoint/2010/main" val="16924496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Terminology</a:t>
            </a:r>
            <a:r>
              <a:rPr lang="it-IT" dirty="0" smtClean="0"/>
              <a:t> </a:t>
            </a:r>
            <a:endParaRPr lang="it-IT" dirty="0"/>
          </a:p>
        </p:txBody>
      </p:sp>
      <p:sp>
        <p:nvSpPr>
          <p:cNvPr id="4" name="Segnaposto contenuto 3"/>
          <p:cNvSpPr>
            <a:spLocks noGrp="1"/>
          </p:cNvSpPr>
          <p:nvPr>
            <p:ph sz="quarter" idx="1"/>
          </p:nvPr>
        </p:nvSpPr>
        <p:spPr>
          <a:xfrm>
            <a:off x="385192" y="1219200"/>
            <a:ext cx="8435280" cy="5090120"/>
          </a:xfrm>
        </p:spPr>
        <p:txBody>
          <a:bodyPr>
            <a:normAutofit fontScale="92500"/>
          </a:bodyPr>
          <a:lstStyle/>
          <a:p>
            <a:r>
              <a:rPr lang="it-IT" dirty="0" err="1" smtClean="0"/>
              <a:t>Machines</a:t>
            </a:r>
            <a:r>
              <a:rPr lang="it-IT" dirty="0" smtClean="0"/>
              <a:t> (</a:t>
            </a:r>
            <a:r>
              <a:rPr lang="it-IT" dirty="0" err="1" smtClean="0"/>
              <a:t>mechanical</a:t>
            </a:r>
            <a:r>
              <a:rPr lang="it-IT" dirty="0" smtClean="0"/>
              <a:t> </a:t>
            </a:r>
            <a:r>
              <a:rPr lang="it-IT" dirty="0" err="1" smtClean="0"/>
              <a:t>systems</a:t>
            </a:r>
            <a:r>
              <a:rPr lang="it-IT" dirty="0" smtClean="0"/>
              <a:t>) are </a:t>
            </a:r>
            <a:r>
              <a:rPr lang="it-IT" dirty="0" err="1" smtClean="0"/>
              <a:t>called</a:t>
            </a:r>
            <a:r>
              <a:rPr lang="it-IT" dirty="0" smtClean="0"/>
              <a:t> </a:t>
            </a:r>
            <a:r>
              <a:rPr lang="it-IT" dirty="0" err="1" smtClean="0"/>
              <a:t>simple</a:t>
            </a:r>
            <a:endParaRPr lang="it-IT" dirty="0" smtClean="0"/>
          </a:p>
          <a:p>
            <a:pPr lvl="1"/>
            <a:r>
              <a:rPr lang="it-IT" dirty="0" err="1" smtClean="0"/>
              <a:t>They</a:t>
            </a:r>
            <a:r>
              <a:rPr lang="it-IT" dirty="0" smtClean="0"/>
              <a:t> </a:t>
            </a:r>
            <a:r>
              <a:rPr lang="it-IT" dirty="0" err="1" smtClean="0"/>
              <a:t>may</a:t>
            </a:r>
            <a:r>
              <a:rPr lang="it-IT" dirty="0" smtClean="0"/>
              <a:t> be </a:t>
            </a:r>
            <a:r>
              <a:rPr lang="it-IT" dirty="0" err="1" smtClean="0"/>
              <a:t>exceedingly</a:t>
            </a:r>
            <a:r>
              <a:rPr lang="it-IT" dirty="0" smtClean="0"/>
              <a:t> </a:t>
            </a:r>
            <a:r>
              <a:rPr lang="it-IT" dirty="0" err="1" smtClean="0"/>
              <a:t>complicated</a:t>
            </a:r>
            <a:r>
              <a:rPr lang="it-IT" dirty="0" smtClean="0"/>
              <a:t>, </a:t>
            </a:r>
            <a:r>
              <a:rPr lang="it-IT" dirty="0" err="1" smtClean="0"/>
              <a:t>but</a:t>
            </a:r>
            <a:r>
              <a:rPr lang="it-IT" dirty="0" smtClean="0"/>
              <a:t> </a:t>
            </a:r>
            <a:r>
              <a:rPr lang="it-IT" dirty="0" err="1" smtClean="0"/>
              <a:t>they</a:t>
            </a:r>
            <a:r>
              <a:rPr lang="it-IT" dirty="0" smtClean="0"/>
              <a:t> are </a:t>
            </a:r>
            <a:r>
              <a:rPr lang="it-IT" dirty="0" err="1" smtClean="0"/>
              <a:t>not</a:t>
            </a:r>
            <a:r>
              <a:rPr lang="it-IT" dirty="0" smtClean="0"/>
              <a:t> complex</a:t>
            </a:r>
            <a:r>
              <a:rPr lang="it-IT" baseline="-25000" dirty="0" smtClean="0"/>
              <a:t>2</a:t>
            </a:r>
          </a:p>
          <a:p>
            <a:pPr lvl="1"/>
            <a:r>
              <a:rPr lang="it-IT" dirty="0" smtClean="0"/>
              <a:t>Complex</a:t>
            </a:r>
            <a:r>
              <a:rPr lang="it-IT" baseline="-25000" dirty="0" smtClean="0"/>
              <a:t>1</a:t>
            </a:r>
            <a:r>
              <a:rPr lang="it-IT" dirty="0" smtClean="0"/>
              <a:t> </a:t>
            </a:r>
            <a:r>
              <a:rPr lang="it-IT" dirty="0" err="1" smtClean="0"/>
              <a:t>systems</a:t>
            </a:r>
            <a:r>
              <a:rPr lang="it-IT" dirty="0" smtClean="0"/>
              <a:t> </a:t>
            </a:r>
            <a:r>
              <a:rPr lang="it-IT" dirty="0" err="1" smtClean="0"/>
              <a:t>pertain</a:t>
            </a:r>
            <a:r>
              <a:rPr lang="it-IT" dirty="0" smtClean="0"/>
              <a:t> to </a:t>
            </a:r>
            <a:r>
              <a:rPr lang="it-IT" dirty="0" err="1" smtClean="0"/>
              <a:t>this</a:t>
            </a:r>
            <a:r>
              <a:rPr lang="it-IT" dirty="0" smtClean="0"/>
              <a:t> </a:t>
            </a:r>
            <a:r>
              <a:rPr lang="it-IT" dirty="0" err="1" smtClean="0"/>
              <a:t>class</a:t>
            </a:r>
            <a:r>
              <a:rPr lang="it-IT" dirty="0" smtClean="0"/>
              <a:t> (</a:t>
            </a:r>
            <a:r>
              <a:rPr lang="it-IT" dirty="0" err="1" smtClean="0"/>
              <a:t>because</a:t>
            </a:r>
            <a:r>
              <a:rPr lang="it-IT" dirty="0" smtClean="0"/>
              <a:t> </a:t>
            </a:r>
            <a:r>
              <a:rPr lang="it-IT" dirty="0" err="1" smtClean="0"/>
              <a:t>they</a:t>
            </a:r>
            <a:r>
              <a:rPr lang="it-IT" dirty="0" smtClean="0"/>
              <a:t> are </a:t>
            </a:r>
            <a:r>
              <a:rPr lang="it-IT" dirty="0" err="1" smtClean="0"/>
              <a:t>based</a:t>
            </a:r>
            <a:r>
              <a:rPr lang="it-IT" dirty="0" smtClean="0"/>
              <a:t> on a </a:t>
            </a:r>
            <a:r>
              <a:rPr lang="it-IT" dirty="0" err="1" smtClean="0"/>
              <a:t>purely</a:t>
            </a:r>
            <a:r>
              <a:rPr lang="it-IT" dirty="0" smtClean="0"/>
              <a:t> </a:t>
            </a:r>
            <a:r>
              <a:rPr lang="it-IT" dirty="0" err="1" smtClean="0"/>
              <a:t>mechanical</a:t>
            </a:r>
            <a:r>
              <a:rPr lang="it-IT" dirty="0" smtClean="0"/>
              <a:t> (</a:t>
            </a:r>
            <a:r>
              <a:rPr lang="it-IT" dirty="0" err="1" smtClean="0"/>
              <a:t>algorythmic</a:t>
            </a:r>
            <a:r>
              <a:rPr lang="it-IT" dirty="0" smtClean="0"/>
              <a:t>) </a:t>
            </a:r>
            <a:r>
              <a:rPr lang="it-IT" dirty="0" err="1" smtClean="0"/>
              <a:t>internal</a:t>
            </a:r>
            <a:r>
              <a:rPr lang="it-IT" dirty="0" smtClean="0"/>
              <a:t> </a:t>
            </a:r>
            <a:r>
              <a:rPr lang="it-IT" dirty="0" err="1" smtClean="0"/>
              <a:t>machinery</a:t>
            </a:r>
            <a:r>
              <a:rPr lang="it-IT" dirty="0" smtClean="0"/>
              <a:t> </a:t>
            </a:r>
          </a:p>
          <a:p>
            <a:r>
              <a:rPr lang="it-IT" dirty="0" err="1" smtClean="0"/>
              <a:t>Organisms</a:t>
            </a:r>
            <a:r>
              <a:rPr lang="it-IT" dirty="0" smtClean="0"/>
              <a:t> (self-</a:t>
            </a:r>
            <a:r>
              <a:rPr lang="it-IT" dirty="0" err="1" smtClean="0"/>
              <a:t>referential</a:t>
            </a:r>
            <a:r>
              <a:rPr lang="it-IT" dirty="0" smtClean="0"/>
              <a:t> </a:t>
            </a:r>
            <a:r>
              <a:rPr lang="it-IT" dirty="0" err="1" smtClean="0"/>
              <a:t>systems</a:t>
            </a:r>
            <a:r>
              <a:rPr lang="it-IT" dirty="0" smtClean="0"/>
              <a:t>) are </a:t>
            </a:r>
            <a:r>
              <a:rPr lang="it-IT" dirty="0" err="1" smtClean="0"/>
              <a:t>called</a:t>
            </a:r>
            <a:r>
              <a:rPr lang="it-IT" dirty="0" smtClean="0"/>
              <a:t> complex</a:t>
            </a:r>
            <a:r>
              <a:rPr lang="it-IT" baseline="-25000" dirty="0" smtClean="0"/>
              <a:t>2</a:t>
            </a:r>
          </a:p>
          <a:p>
            <a:endParaRPr lang="it-IT" dirty="0"/>
          </a:p>
          <a:p>
            <a:r>
              <a:rPr lang="it-IT" dirty="0" smtClean="0"/>
              <a:t>Sharp </a:t>
            </a:r>
            <a:r>
              <a:rPr lang="it-IT" dirty="0" err="1" smtClean="0"/>
              <a:t>thresholf</a:t>
            </a:r>
            <a:r>
              <a:rPr lang="it-IT" dirty="0" smtClean="0"/>
              <a:t> </a:t>
            </a:r>
            <a:r>
              <a:rPr lang="it-IT" dirty="0" err="1" smtClean="0"/>
              <a:t>between</a:t>
            </a:r>
            <a:r>
              <a:rPr lang="it-IT" dirty="0" smtClean="0"/>
              <a:t> </a:t>
            </a:r>
            <a:r>
              <a:rPr lang="it-IT" dirty="0" err="1" smtClean="0"/>
              <a:t>simple</a:t>
            </a:r>
            <a:r>
              <a:rPr lang="it-IT" dirty="0" smtClean="0"/>
              <a:t> and complex</a:t>
            </a:r>
            <a:r>
              <a:rPr lang="it-IT" baseline="-25000" dirty="0" smtClean="0"/>
              <a:t>2</a:t>
            </a:r>
            <a:r>
              <a:rPr lang="it-IT" dirty="0" smtClean="0"/>
              <a:t> </a:t>
            </a:r>
            <a:r>
              <a:rPr lang="it-IT" dirty="0" err="1" smtClean="0"/>
              <a:t>systems</a:t>
            </a:r>
            <a:endParaRPr lang="it-IT" dirty="0" smtClean="0"/>
          </a:p>
          <a:p>
            <a:r>
              <a:rPr lang="it-IT" dirty="0" smtClean="0"/>
              <a:t>Simple </a:t>
            </a:r>
            <a:r>
              <a:rPr lang="it-IT" dirty="0" err="1" smtClean="0"/>
              <a:t>systems</a:t>
            </a:r>
            <a:r>
              <a:rPr lang="it-IT" dirty="0" smtClean="0"/>
              <a:t> do </a:t>
            </a:r>
            <a:r>
              <a:rPr lang="it-IT" dirty="0" err="1" smtClean="0"/>
              <a:t>not</a:t>
            </a:r>
            <a:r>
              <a:rPr lang="it-IT" dirty="0" smtClean="0"/>
              <a:t> </a:t>
            </a:r>
            <a:r>
              <a:rPr lang="it-IT" dirty="0" err="1" smtClean="0"/>
              <a:t>become</a:t>
            </a:r>
            <a:r>
              <a:rPr lang="it-IT" dirty="0" smtClean="0"/>
              <a:t> complex</a:t>
            </a:r>
            <a:r>
              <a:rPr lang="it-IT" baseline="-25000" dirty="0" smtClean="0"/>
              <a:t>2</a:t>
            </a:r>
            <a:r>
              <a:rPr lang="it-IT" dirty="0" smtClean="0"/>
              <a:t> by </a:t>
            </a:r>
            <a:r>
              <a:rPr lang="it-IT" dirty="0" err="1" smtClean="0"/>
              <a:t>making</a:t>
            </a:r>
            <a:r>
              <a:rPr lang="it-IT" dirty="0" smtClean="0"/>
              <a:t> </a:t>
            </a:r>
            <a:r>
              <a:rPr lang="it-IT" dirty="0" err="1" smtClean="0"/>
              <a:t>them</a:t>
            </a:r>
            <a:r>
              <a:rPr lang="it-IT" dirty="0" smtClean="0"/>
              <a:t> more </a:t>
            </a:r>
            <a:r>
              <a:rPr lang="it-IT" dirty="0" err="1" smtClean="0"/>
              <a:t>complicated</a:t>
            </a:r>
            <a:r>
              <a:rPr lang="it-IT" dirty="0" smtClean="0"/>
              <a:t>, in the </a:t>
            </a:r>
            <a:r>
              <a:rPr lang="it-IT" dirty="0" err="1" smtClean="0"/>
              <a:t>same</a:t>
            </a:r>
            <a:r>
              <a:rPr lang="it-IT" dirty="0" smtClean="0"/>
              <a:t> way in </a:t>
            </a:r>
            <a:r>
              <a:rPr lang="it-IT" dirty="0" err="1" smtClean="0"/>
              <a:t>which</a:t>
            </a:r>
            <a:r>
              <a:rPr lang="it-IT" dirty="0" smtClean="0"/>
              <a:t> a finite </a:t>
            </a:r>
            <a:r>
              <a:rPr lang="it-IT" dirty="0" err="1" smtClean="0"/>
              <a:t>series</a:t>
            </a:r>
            <a:r>
              <a:rPr lang="it-IT" dirty="0" smtClean="0"/>
              <a:t> </a:t>
            </a:r>
            <a:r>
              <a:rPr lang="it-IT" dirty="0" err="1" smtClean="0"/>
              <a:t>does</a:t>
            </a:r>
            <a:r>
              <a:rPr lang="it-IT" dirty="0" smtClean="0"/>
              <a:t> </a:t>
            </a:r>
            <a:r>
              <a:rPr lang="it-IT" dirty="0" err="1" smtClean="0"/>
              <a:t>not</a:t>
            </a:r>
            <a:r>
              <a:rPr lang="it-IT" dirty="0" smtClean="0"/>
              <a:t> </a:t>
            </a:r>
            <a:r>
              <a:rPr lang="it-IT" dirty="0" err="1" smtClean="0"/>
              <a:t>become</a:t>
            </a:r>
            <a:r>
              <a:rPr lang="it-IT" dirty="0" smtClean="0"/>
              <a:t> infinite by </a:t>
            </a:r>
            <a:r>
              <a:rPr lang="it-IT" dirty="0" err="1" smtClean="0"/>
              <a:t>adding</a:t>
            </a:r>
            <a:r>
              <a:rPr lang="it-IT" dirty="0" smtClean="0"/>
              <a:t> +1, +1, </a:t>
            </a:r>
            <a:r>
              <a:rPr lang="it-IT" dirty="0" err="1" smtClean="0"/>
              <a:t>etc</a:t>
            </a:r>
            <a:endParaRPr lang="it-IT" dirty="0" smtClean="0"/>
          </a:p>
          <a:p>
            <a:r>
              <a:rPr lang="it-IT" dirty="0" smtClean="0"/>
              <a:t>A </a:t>
            </a:r>
            <a:r>
              <a:rPr lang="it-IT" dirty="0" err="1" smtClean="0"/>
              <a:t>simple</a:t>
            </a:r>
            <a:r>
              <a:rPr lang="it-IT" dirty="0" smtClean="0"/>
              <a:t> </a:t>
            </a:r>
            <a:r>
              <a:rPr lang="it-IT" dirty="0" err="1" smtClean="0"/>
              <a:t>system</a:t>
            </a:r>
            <a:r>
              <a:rPr lang="it-IT" dirty="0" smtClean="0"/>
              <a:t> </a:t>
            </a:r>
            <a:r>
              <a:rPr lang="it-IT" dirty="0" err="1" smtClean="0"/>
              <a:t>becomes</a:t>
            </a:r>
            <a:r>
              <a:rPr lang="it-IT" dirty="0" smtClean="0"/>
              <a:t> complex</a:t>
            </a:r>
            <a:r>
              <a:rPr lang="it-IT" baseline="-25000" dirty="0" smtClean="0"/>
              <a:t>2</a:t>
            </a:r>
            <a:r>
              <a:rPr lang="it-IT" dirty="0" smtClean="0"/>
              <a:t> </a:t>
            </a:r>
            <a:r>
              <a:rPr lang="it-IT" dirty="0" err="1" smtClean="0"/>
              <a:t>only</a:t>
            </a:r>
            <a:r>
              <a:rPr lang="it-IT" dirty="0" smtClean="0"/>
              <a:t> </a:t>
            </a:r>
            <a:r>
              <a:rPr lang="it-IT" dirty="0" err="1" smtClean="0"/>
              <a:t>if</a:t>
            </a:r>
            <a:r>
              <a:rPr lang="it-IT" dirty="0" smtClean="0"/>
              <a:t> self-</a:t>
            </a:r>
            <a:r>
              <a:rPr lang="it-IT" dirty="0" err="1" smtClean="0"/>
              <a:t>referential</a:t>
            </a:r>
            <a:r>
              <a:rPr lang="it-IT" dirty="0" smtClean="0"/>
              <a:t> </a:t>
            </a:r>
            <a:r>
              <a:rPr lang="it-IT" dirty="0" err="1" smtClean="0"/>
              <a:t>loops</a:t>
            </a:r>
            <a:r>
              <a:rPr lang="it-IT" dirty="0" smtClean="0"/>
              <a:t> are </a:t>
            </a:r>
            <a:r>
              <a:rPr lang="it-IT" dirty="0" err="1" smtClean="0"/>
              <a:t>added</a:t>
            </a:r>
            <a:r>
              <a:rPr lang="it-IT" dirty="0" smtClean="0"/>
              <a:t> to the </a:t>
            </a:r>
            <a:r>
              <a:rPr lang="it-IT" dirty="0" err="1" smtClean="0"/>
              <a:t>system</a:t>
            </a:r>
            <a:r>
              <a:rPr lang="it-IT" dirty="0" smtClean="0"/>
              <a:t>, </a:t>
            </a:r>
            <a:r>
              <a:rPr lang="it-IT" dirty="0" err="1" smtClean="0"/>
              <a:t>that</a:t>
            </a:r>
            <a:r>
              <a:rPr lang="it-IT" dirty="0" smtClean="0"/>
              <a:t> </a:t>
            </a:r>
            <a:r>
              <a:rPr lang="it-IT" dirty="0" err="1" smtClean="0"/>
              <a:t>is</a:t>
            </a:r>
            <a:r>
              <a:rPr lang="it-IT" dirty="0" smtClean="0"/>
              <a:t> </a:t>
            </a:r>
            <a:r>
              <a:rPr lang="it-IT" dirty="0" err="1" smtClean="0"/>
              <a:t>only</a:t>
            </a:r>
            <a:r>
              <a:rPr lang="it-IT" dirty="0" smtClean="0"/>
              <a:t> </a:t>
            </a:r>
            <a:r>
              <a:rPr lang="it-IT" dirty="0" err="1" smtClean="0"/>
              <a:t>if</a:t>
            </a:r>
            <a:r>
              <a:rPr lang="it-IT" dirty="0" smtClean="0"/>
              <a:t> </a:t>
            </a:r>
            <a:r>
              <a:rPr lang="it-IT" dirty="0" err="1" smtClean="0"/>
              <a:t>it</a:t>
            </a:r>
            <a:r>
              <a:rPr lang="it-IT" dirty="0" smtClean="0"/>
              <a:t> </a:t>
            </a:r>
            <a:r>
              <a:rPr lang="it-IT" dirty="0" err="1" smtClean="0"/>
              <a:t>is</a:t>
            </a:r>
            <a:r>
              <a:rPr lang="it-IT" dirty="0" smtClean="0"/>
              <a:t> no more </a:t>
            </a:r>
            <a:r>
              <a:rPr lang="it-IT" dirty="0" err="1" smtClean="0"/>
              <a:t>simple</a:t>
            </a:r>
            <a:endParaRPr lang="it-IT" dirty="0" smtClean="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42</a:t>
            </a:fld>
            <a:endParaRPr kumimoji="0" lang="en-US" dirty="0"/>
          </a:p>
        </p:txBody>
      </p:sp>
    </p:spTree>
    <p:extLst>
      <p:ext uri="{BB962C8B-B14F-4D97-AF65-F5344CB8AC3E}">
        <p14:creationId xmlns:p14="http://schemas.microsoft.com/office/powerpoint/2010/main" val="34349546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smtClean="0"/>
              <a:t>Simple vs. complex</a:t>
            </a:r>
            <a:r>
              <a:rPr lang="en-US" baseline="-25000" dirty="0" smtClean="0"/>
              <a:t>2</a:t>
            </a:r>
            <a:r>
              <a:rPr lang="en-US" dirty="0" smtClean="0"/>
              <a:t> systems</a:t>
            </a:r>
            <a:endParaRPr lang="en-US" dirty="0"/>
          </a:p>
        </p:txBody>
      </p:sp>
      <p:sp>
        <p:nvSpPr>
          <p:cNvPr id="3" name="Segnaposto contenuto 2"/>
          <p:cNvSpPr>
            <a:spLocks noGrp="1"/>
          </p:cNvSpPr>
          <p:nvPr>
            <p:ph sz="quarter" idx="1"/>
          </p:nvPr>
        </p:nvSpPr>
        <p:spPr>
          <a:xfrm>
            <a:off x="457200" y="1219200"/>
            <a:ext cx="8435280" cy="5378152"/>
          </a:xfrm>
        </p:spPr>
        <p:txBody>
          <a:bodyPr>
            <a:normAutofit/>
          </a:bodyPr>
          <a:lstStyle/>
          <a:p>
            <a:r>
              <a:rPr lang="en-US" dirty="0" smtClean="0"/>
              <a:t>The theory of simple systems (including complex</a:t>
            </a:r>
            <a:r>
              <a:rPr lang="en-US" baseline="-25000" dirty="0" smtClean="0"/>
              <a:t>1</a:t>
            </a:r>
            <a:r>
              <a:rPr lang="en-US" dirty="0" smtClean="0"/>
              <a:t> systems) is a mathematical fiction (locally or heuristically helpful, but nevertheless false as a claim on reality)</a:t>
            </a:r>
          </a:p>
          <a:p>
            <a:r>
              <a:rPr lang="en-US" dirty="0" smtClean="0"/>
              <a:t>Simple systems presuppose closure (no or predetermined interaction with their environment, that is with other systems) </a:t>
            </a:r>
          </a:p>
          <a:p>
            <a:r>
              <a:rPr lang="en-US" dirty="0" smtClean="0"/>
              <a:t>Most systems are complex</a:t>
            </a:r>
            <a:r>
              <a:rPr lang="en-US" baseline="-25000" dirty="0" smtClean="0"/>
              <a:t>2</a:t>
            </a:r>
            <a:r>
              <a:rPr lang="en-US" dirty="0" smtClean="0"/>
              <a:t> (simple systems are rare) because they are open to interactions with other systems</a:t>
            </a:r>
          </a:p>
          <a:p>
            <a:r>
              <a:rPr lang="en-US" dirty="0" smtClean="0"/>
              <a:t>System theory has been developed with the intent of </a:t>
            </a:r>
            <a:r>
              <a:rPr lang="en-US" b="1" u="sng" dirty="0" smtClean="0"/>
              <a:t>controlling</a:t>
            </a:r>
            <a:r>
              <a:rPr lang="en-US" dirty="0" smtClean="0"/>
              <a:t> real systems</a:t>
            </a:r>
          </a:p>
          <a:p>
            <a:r>
              <a:rPr lang="en-US" dirty="0" smtClean="0"/>
              <a:t>However, there is no chance to control a complex</a:t>
            </a:r>
            <a:r>
              <a:rPr lang="en-US" baseline="-25000" dirty="0" smtClean="0"/>
              <a:t>2</a:t>
            </a:r>
            <a:r>
              <a:rPr lang="en-US" dirty="0" smtClean="0"/>
              <a:t> system  – move from control to dance</a:t>
            </a:r>
            <a:endParaRPr lang="en-US" dirty="0"/>
          </a:p>
        </p:txBody>
      </p:sp>
      <p:sp>
        <p:nvSpPr>
          <p:cNvPr id="4" name="Slide Number Placeholder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43</a:t>
            </a:fld>
            <a:endParaRPr kumimoji="0" lang="en-US" dirty="0"/>
          </a:p>
        </p:txBody>
      </p:sp>
    </p:spTree>
    <p:extLst>
      <p:ext uri="{BB962C8B-B14F-4D97-AF65-F5344CB8AC3E}">
        <p14:creationId xmlns:p14="http://schemas.microsoft.com/office/powerpoint/2010/main" val="42677920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Complex</a:t>
            </a:r>
            <a:r>
              <a:rPr lang="it-IT" dirty="0" smtClean="0"/>
              <a:t> </a:t>
            </a:r>
            <a:r>
              <a:rPr lang="it-IT" dirty="0" err="1" smtClean="0"/>
              <a:t>systems</a:t>
            </a:r>
            <a:endParaRPr lang="it-IT" dirty="0"/>
          </a:p>
        </p:txBody>
      </p:sp>
      <p:sp>
        <p:nvSpPr>
          <p:cNvPr id="4" name="Segnaposto contenuto 3"/>
          <p:cNvSpPr>
            <a:spLocks noGrp="1"/>
          </p:cNvSpPr>
          <p:nvPr>
            <p:ph sz="quarter" idx="1"/>
          </p:nvPr>
        </p:nvSpPr>
        <p:spPr/>
        <p:txBody>
          <a:bodyPr>
            <a:noAutofit/>
          </a:bodyPr>
          <a:lstStyle/>
          <a:p>
            <a:r>
              <a:rPr lang="it-IT" sz="2800" dirty="0"/>
              <a:t>By </a:t>
            </a:r>
            <a:r>
              <a:rPr lang="it-IT" sz="2800" dirty="0" err="1"/>
              <a:t>not</a:t>
            </a:r>
            <a:r>
              <a:rPr lang="it-IT" sz="2800" dirty="0"/>
              <a:t> </a:t>
            </a:r>
            <a:r>
              <a:rPr lang="it-IT" sz="2800" dirty="0" err="1"/>
              <a:t>admitting</a:t>
            </a:r>
            <a:r>
              <a:rPr lang="it-IT" sz="2800" dirty="0"/>
              <a:t> </a:t>
            </a:r>
            <a:r>
              <a:rPr lang="it-IT" sz="2800" dirty="0" err="1"/>
              <a:t>maximal</a:t>
            </a:r>
            <a:r>
              <a:rPr lang="it-IT" sz="2800" dirty="0"/>
              <a:t> </a:t>
            </a:r>
            <a:r>
              <a:rPr lang="it-IT" sz="2800" dirty="0" err="1"/>
              <a:t>models</a:t>
            </a:r>
            <a:r>
              <a:rPr lang="it-IT" sz="2800" dirty="0"/>
              <a:t>, </a:t>
            </a:r>
            <a:r>
              <a:rPr lang="it-IT" sz="2800" dirty="0" smtClean="0"/>
              <a:t>complex</a:t>
            </a:r>
            <a:r>
              <a:rPr lang="it-IT" sz="2800" baseline="-25000" dirty="0" smtClean="0"/>
              <a:t>2</a:t>
            </a:r>
            <a:r>
              <a:rPr lang="it-IT" sz="2800" dirty="0" smtClean="0"/>
              <a:t> </a:t>
            </a:r>
            <a:r>
              <a:rPr lang="it-IT" sz="2800" dirty="0" err="1"/>
              <a:t>systems</a:t>
            </a:r>
            <a:r>
              <a:rPr lang="it-IT" sz="2800" dirty="0"/>
              <a:t> can </a:t>
            </a:r>
            <a:r>
              <a:rPr lang="it-IT" sz="2800" u="sng" dirty="0" err="1"/>
              <a:t>never</a:t>
            </a:r>
            <a:r>
              <a:rPr lang="it-IT" sz="2800" dirty="0"/>
              <a:t> be </a:t>
            </a:r>
            <a:r>
              <a:rPr lang="it-IT" sz="2800" u="sng" dirty="0" err="1"/>
              <a:t>entirely</a:t>
            </a:r>
            <a:r>
              <a:rPr lang="it-IT" sz="2800" dirty="0"/>
              <a:t> </a:t>
            </a:r>
            <a:r>
              <a:rPr lang="it-IT" sz="2800" dirty="0" err="1" smtClean="0"/>
              <a:t>captured</a:t>
            </a:r>
            <a:r>
              <a:rPr lang="it-IT" sz="2800" dirty="0" smtClean="0"/>
              <a:t> </a:t>
            </a:r>
            <a:r>
              <a:rPr lang="it-IT" sz="2800" dirty="0"/>
              <a:t>by </a:t>
            </a:r>
            <a:r>
              <a:rPr lang="it-IT" sz="2800" dirty="0" err="1"/>
              <a:t>any</a:t>
            </a:r>
            <a:r>
              <a:rPr lang="it-IT" sz="2800" dirty="0"/>
              <a:t> </a:t>
            </a:r>
            <a:r>
              <a:rPr lang="it-IT" sz="2800" dirty="0" err="1"/>
              <a:t>scientific</a:t>
            </a:r>
            <a:r>
              <a:rPr lang="it-IT" sz="2800" dirty="0"/>
              <a:t> model</a:t>
            </a:r>
          </a:p>
          <a:p>
            <a:r>
              <a:rPr lang="it-IT" sz="2800" dirty="0" err="1"/>
              <a:t>This</a:t>
            </a:r>
            <a:r>
              <a:rPr lang="it-IT" sz="2800" dirty="0"/>
              <a:t> </a:t>
            </a:r>
            <a:r>
              <a:rPr lang="it-IT" sz="2800" dirty="0" err="1"/>
              <a:t>is</a:t>
            </a:r>
            <a:r>
              <a:rPr lang="it-IT" sz="2800" dirty="0"/>
              <a:t> </a:t>
            </a:r>
            <a:r>
              <a:rPr lang="it-IT" sz="2800" dirty="0" err="1"/>
              <a:t>not</a:t>
            </a:r>
            <a:r>
              <a:rPr lang="it-IT" sz="2800" dirty="0"/>
              <a:t> to </a:t>
            </a:r>
            <a:r>
              <a:rPr lang="it-IT" sz="2800" dirty="0" err="1"/>
              <a:t>say</a:t>
            </a:r>
            <a:r>
              <a:rPr lang="it-IT" sz="2800" dirty="0"/>
              <a:t> </a:t>
            </a:r>
            <a:r>
              <a:rPr lang="it-IT" sz="2800" dirty="0" err="1"/>
              <a:t>that</a:t>
            </a:r>
            <a:r>
              <a:rPr lang="it-IT" sz="2800" dirty="0"/>
              <a:t> </a:t>
            </a:r>
            <a:r>
              <a:rPr lang="it-IT" sz="2800" dirty="0" err="1"/>
              <a:t>modeling</a:t>
            </a:r>
            <a:r>
              <a:rPr lang="it-IT" sz="2800" dirty="0"/>
              <a:t> </a:t>
            </a:r>
            <a:r>
              <a:rPr lang="it-IT" sz="2800" dirty="0" err="1"/>
              <a:t>is</a:t>
            </a:r>
            <a:r>
              <a:rPr lang="it-IT" sz="2800" dirty="0"/>
              <a:t> </a:t>
            </a:r>
            <a:r>
              <a:rPr lang="it-IT" sz="2800" dirty="0" err="1" smtClean="0"/>
              <a:t>useless</a:t>
            </a:r>
            <a:endParaRPr lang="it-IT" sz="2800" dirty="0"/>
          </a:p>
          <a:p>
            <a:r>
              <a:rPr lang="it-IT" sz="2800" dirty="0" err="1"/>
              <a:t>It</a:t>
            </a:r>
            <a:r>
              <a:rPr lang="it-IT" sz="2800" dirty="0"/>
              <a:t> </a:t>
            </a:r>
            <a:r>
              <a:rPr lang="it-IT" sz="2800" dirty="0" err="1"/>
              <a:t>only</a:t>
            </a:r>
            <a:r>
              <a:rPr lang="it-IT" sz="2800" dirty="0"/>
              <a:t> </a:t>
            </a:r>
            <a:r>
              <a:rPr lang="it-IT" sz="2800" dirty="0" err="1"/>
              <a:t>means</a:t>
            </a:r>
            <a:r>
              <a:rPr lang="it-IT" sz="2800" dirty="0"/>
              <a:t> </a:t>
            </a:r>
            <a:r>
              <a:rPr lang="it-IT" sz="2800" dirty="0" err="1"/>
              <a:t>that</a:t>
            </a:r>
            <a:r>
              <a:rPr lang="it-IT" sz="2800" dirty="0"/>
              <a:t> </a:t>
            </a:r>
            <a:r>
              <a:rPr lang="it-IT" sz="2800" dirty="0" err="1"/>
              <a:t>models</a:t>
            </a:r>
            <a:r>
              <a:rPr lang="it-IT" sz="2800" dirty="0"/>
              <a:t> are </a:t>
            </a:r>
            <a:r>
              <a:rPr lang="it-IT" sz="2800" u="sng" dirty="0" err="1"/>
              <a:t>always</a:t>
            </a:r>
            <a:r>
              <a:rPr lang="it-IT" sz="2800" dirty="0"/>
              <a:t> </a:t>
            </a:r>
            <a:r>
              <a:rPr lang="it-IT" sz="2800" dirty="0" err="1"/>
              <a:t>partial</a:t>
            </a:r>
            <a:r>
              <a:rPr lang="it-IT" sz="2800" dirty="0"/>
              <a:t> (</a:t>
            </a:r>
            <a:r>
              <a:rPr lang="it-IT" sz="2800" dirty="0" err="1"/>
              <a:t>they</a:t>
            </a:r>
            <a:r>
              <a:rPr lang="it-IT" sz="2800" dirty="0"/>
              <a:t> can </a:t>
            </a:r>
            <a:r>
              <a:rPr lang="it-IT" sz="2800" dirty="0" err="1"/>
              <a:t>never</a:t>
            </a:r>
            <a:r>
              <a:rPr lang="it-IT" sz="2800" dirty="0"/>
              <a:t> be </a:t>
            </a:r>
            <a:r>
              <a:rPr lang="it-IT" sz="2800" dirty="0" err="1"/>
              <a:t>taken</a:t>
            </a:r>
            <a:r>
              <a:rPr lang="it-IT" sz="2800" dirty="0"/>
              <a:t> </a:t>
            </a:r>
            <a:r>
              <a:rPr lang="it-IT" sz="2800" dirty="0" err="1"/>
              <a:t>as</a:t>
            </a:r>
            <a:r>
              <a:rPr lang="it-IT" sz="2800" dirty="0"/>
              <a:t> the last word </a:t>
            </a:r>
            <a:r>
              <a:rPr lang="it-IT" sz="2800" dirty="0" err="1"/>
              <a:t>about</a:t>
            </a:r>
            <a:r>
              <a:rPr lang="it-IT" sz="2800" dirty="0"/>
              <a:t> the </a:t>
            </a:r>
            <a:r>
              <a:rPr lang="it-IT" sz="2800" dirty="0" err="1"/>
              <a:t>system</a:t>
            </a:r>
            <a:r>
              <a:rPr lang="it-IT" sz="2800" dirty="0" smtClean="0"/>
              <a:t>)</a:t>
            </a:r>
          </a:p>
          <a:p>
            <a:r>
              <a:rPr lang="it-IT" sz="2800" dirty="0" smtClean="0"/>
              <a:t>The </a:t>
            </a:r>
            <a:r>
              <a:rPr lang="it-IT" sz="2800" dirty="0" err="1" smtClean="0"/>
              <a:t>partiality</a:t>
            </a:r>
            <a:r>
              <a:rPr lang="it-IT" sz="2800" dirty="0" smtClean="0"/>
              <a:t> of </a:t>
            </a:r>
            <a:r>
              <a:rPr lang="it-IT" sz="2800" dirty="0" err="1" smtClean="0"/>
              <a:t>models</a:t>
            </a:r>
            <a:r>
              <a:rPr lang="it-IT" sz="2800" dirty="0" smtClean="0"/>
              <a:t> </a:t>
            </a:r>
            <a:r>
              <a:rPr lang="it-IT" sz="2800" dirty="0" err="1" smtClean="0"/>
              <a:t>is</a:t>
            </a:r>
            <a:r>
              <a:rPr lang="it-IT" sz="2800" dirty="0" smtClean="0"/>
              <a:t> </a:t>
            </a:r>
            <a:r>
              <a:rPr lang="it-IT" sz="2800" dirty="0" err="1" smtClean="0"/>
              <a:t>constitutive</a:t>
            </a:r>
            <a:r>
              <a:rPr lang="it-IT" sz="2800" dirty="0" smtClean="0"/>
              <a:t> and </a:t>
            </a:r>
            <a:r>
              <a:rPr lang="it-IT" sz="2800" dirty="0" err="1" smtClean="0"/>
              <a:t>does</a:t>
            </a:r>
            <a:r>
              <a:rPr lang="it-IT" sz="2800" dirty="0" smtClean="0"/>
              <a:t> </a:t>
            </a:r>
            <a:r>
              <a:rPr lang="it-IT" sz="2800" dirty="0" err="1" smtClean="0"/>
              <a:t>not</a:t>
            </a:r>
            <a:r>
              <a:rPr lang="it-IT" sz="2800" dirty="0" smtClean="0"/>
              <a:t> </a:t>
            </a:r>
            <a:r>
              <a:rPr lang="it-IT" sz="2800" dirty="0" err="1" smtClean="0"/>
              <a:t>depend</a:t>
            </a:r>
            <a:r>
              <a:rPr lang="it-IT" sz="2800" dirty="0" smtClean="0"/>
              <a:t> on </a:t>
            </a:r>
            <a:r>
              <a:rPr lang="it-IT" sz="2800" dirty="0" err="1" smtClean="0"/>
              <a:t>missing</a:t>
            </a:r>
            <a:r>
              <a:rPr lang="it-IT" sz="2800" dirty="0" smtClean="0"/>
              <a:t> information or data</a:t>
            </a:r>
          </a:p>
          <a:p>
            <a:r>
              <a:rPr lang="it-IT" sz="2800" dirty="0" err="1" smtClean="0"/>
              <a:t>This</a:t>
            </a:r>
            <a:r>
              <a:rPr lang="it-IT" sz="2800" dirty="0" smtClean="0"/>
              <a:t> </a:t>
            </a:r>
            <a:r>
              <a:rPr lang="it-IT" sz="2800" dirty="0" err="1" smtClean="0"/>
              <a:t>limiting</a:t>
            </a:r>
            <a:r>
              <a:rPr lang="it-IT" sz="2800" dirty="0" smtClean="0"/>
              <a:t> </a:t>
            </a:r>
            <a:r>
              <a:rPr lang="it-IT" sz="2800" dirty="0" err="1" smtClean="0"/>
              <a:t>result</a:t>
            </a:r>
            <a:r>
              <a:rPr lang="it-IT" sz="2800" dirty="0" smtClean="0"/>
              <a:t> </a:t>
            </a:r>
            <a:r>
              <a:rPr lang="it-IT" sz="2800" dirty="0" err="1" smtClean="0"/>
              <a:t>has</a:t>
            </a:r>
            <a:r>
              <a:rPr lang="it-IT" sz="2800" dirty="0" smtClean="0"/>
              <a:t> major </a:t>
            </a:r>
            <a:r>
              <a:rPr lang="it-IT" sz="2800" dirty="0" err="1" smtClean="0"/>
              <a:t>consequences</a:t>
            </a:r>
            <a:r>
              <a:rPr lang="it-IT" sz="2800" dirty="0" smtClean="0"/>
              <a:t> for </a:t>
            </a:r>
            <a:r>
              <a:rPr lang="it-IT" sz="2800" dirty="0" err="1" smtClean="0"/>
              <a:t>decision-making</a:t>
            </a:r>
            <a:r>
              <a:rPr lang="it-IT" sz="2800" dirty="0" smtClean="0"/>
              <a:t>, policy and </a:t>
            </a:r>
            <a:r>
              <a:rPr lang="it-IT" sz="2800" dirty="0" err="1" smtClean="0"/>
              <a:t>ethics</a:t>
            </a:r>
            <a:endParaRPr lang="it-IT" sz="2800" dirty="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44</a:t>
            </a:fld>
            <a:endParaRPr kumimoji="0" lang="en-US" dirty="0"/>
          </a:p>
        </p:txBody>
      </p:sp>
    </p:spTree>
    <p:extLst>
      <p:ext uri="{BB962C8B-B14F-4D97-AF65-F5344CB8AC3E}">
        <p14:creationId xmlns:p14="http://schemas.microsoft.com/office/powerpoint/2010/main" val="191950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76200"/>
            <a:ext cx="2098576" cy="1020763"/>
          </a:xfrm>
        </p:spPr>
        <p:txBody>
          <a:bodyPr/>
          <a:lstStyle/>
          <a:p>
            <a:r>
              <a:rPr lang="en-US" dirty="0"/>
              <a:t>Science</a:t>
            </a:r>
          </a:p>
        </p:txBody>
      </p:sp>
      <p:sp>
        <p:nvSpPr>
          <p:cNvPr id="143363" name="Rectangle 3"/>
          <p:cNvSpPr>
            <a:spLocks noGrp="1" noChangeArrowheads="1"/>
          </p:cNvSpPr>
          <p:nvPr>
            <p:ph type="body" idx="1"/>
          </p:nvPr>
        </p:nvSpPr>
        <p:spPr>
          <a:xfrm>
            <a:off x="539750" y="1219200"/>
            <a:ext cx="8375650" cy="5181600"/>
          </a:xfrm>
        </p:spPr>
        <p:txBody>
          <a:bodyPr>
            <a:normAutofit/>
          </a:bodyPr>
          <a:lstStyle/>
          <a:p>
            <a:pPr>
              <a:lnSpc>
                <a:spcPct val="90000"/>
              </a:lnSpc>
            </a:pPr>
            <a:r>
              <a:rPr lang="en-US" sz="2800" dirty="0" smtClean="0"/>
              <a:t>According </a:t>
            </a:r>
            <a:r>
              <a:rPr lang="en-US" sz="2800" dirty="0"/>
              <a:t>to Newtonian science, natural systems are</a:t>
            </a:r>
          </a:p>
          <a:p>
            <a:pPr lvl="1">
              <a:lnSpc>
                <a:spcPct val="90000"/>
              </a:lnSpc>
            </a:pPr>
            <a:r>
              <a:rPr lang="en-US" sz="2400" b="1" dirty="0">
                <a:solidFill>
                  <a:srgbClr val="FF0000"/>
                </a:solidFill>
              </a:rPr>
              <a:t>Closed</a:t>
            </a:r>
            <a:r>
              <a:rPr lang="en-US" sz="2400" dirty="0"/>
              <a:t> (only efficient causality is accepted; bottom-up, top-down, “final” causes are forbidden)</a:t>
            </a:r>
          </a:p>
          <a:p>
            <a:pPr lvl="1">
              <a:lnSpc>
                <a:spcPct val="90000"/>
              </a:lnSpc>
            </a:pPr>
            <a:r>
              <a:rPr lang="en-US" sz="2400" b="1" dirty="0">
                <a:solidFill>
                  <a:srgbClr val="FF0000"/>
                </a:solidFill>
              </a:rPr>
              <a:t>Atomic</a:t>
            </a:r>
            <a:r>
              <a:rPr lang="en-US" sz="2400" dirty="0"/>
              <a:t> (</a:t>
            </a:r>
            <a:r>
              <a:rPr lang="en-US" sz="2400" dirty="0" err="1"/>
              <a:t>fractionable</a:t>
            </a:r>
            <a:r>
              <a:rPr lang="en-US" sz="2400" dirty="0"/>
              <a:t>)</a:t>
            </a:r>
          </a:p>
          <a:p>
            <a:pPr lvl="1">
              <a:lnSpc>
                <a:spcPct val="90000"/>
              </a:lnSpc>
            </a:pPr>
            <a:r>
              <a:rPr lang="en-US" sz="2400" b="1" dirty="0">
                <a:solidFill>
                  <a:srgbClr val="FF0000"/>
                </a:solidFill>
              </a:rPr>
              <a:t>Reversible</a:t>
            </a:r>
            <a:r>
              <a:rPr lang="en-US" sz="2400" dirty="0"/>
              <a:t> (no intrinsic temporal direction) </a:t>
            </a:r>
          </a:p>
          <a:p>
            <a:pPr lvl="1">
              <a:lnSpc>
                <a:spcPct val="90000"/>
              </a:lnSpc>
            </a:pPr>
            <a:r>
              <a:rPr lang="en-US" sz="2400" b="1" dirty="0">
                <a:solidFill>
                  <a:srgbClr val="FF0000"/>
                </a:solidFill>
              </a:rPr>
              <a:t>Deterministic</a:t>
            </a:r>
            <a:r>
              <a:rPr lang="en-US" sz="2400" dirty="0"/>
              <a:t> (given enough information about initial and boundary conditions, the future evolution of the system can be specified with any required precision) </a:t>
            </a:r>
          </a:p>
          <a:p>
            <a:pPr lvl="1">
              <a:lnSpc>
                <a:spcPct val="90000"/>
              </a:lnSpc>
            </a:pPr>
            <a:r>
              <a:rPr lang="en-US" sz="2400" b="1" dirty="0">
                <a:solidFill>
                  <a:srgbClr val="FF0000"/>
                </a:solidFill>
              </a:rPr>
              <a:t>Universal</a:t>
            </a:r>
            <a:r>
              <a:rPr lang="en-US" sz="2400" dirty="0"/>
              <a:t> (they apply everywhere, at all times and scales)  </a:t>
            </a:r>
          </a:p>
          <a:p>
            <a:pPr>
              <a:lnSpc>
                <a:spcPct val="90000"/>
              </a:lnSpc>
            </a:pPr>
            <a:endParaRPr lang="en-US" sz="2800" dirty="0" smtClean="0"/>
          </a:p>
          <a:p>
            <a:pPr>
              <a:lnSpc>
                <a:spcPct val="90000"/>
              </a:lnSpc>
            </a:pPr>
            <a:r>
              <a:rPr lang="en-US" sz="2800" dirty="0" smtClean="0"/>
              <a:t>Contemporary science shows that </a:t>
            </a:r>
            <a:r>
              <a:rPr lang="en-US" sz="2800" b="1" u="sng" dirty="0" smtClean="0"/>
              <a:t>all</a:t>
            </a:r>
            <a:r>
              <a:rPr lang="en-US" sz="2800" dirty="0" smtClean="0"/>
              <a:t> these claims are false, in the sense that they are </a:t>
            </a:r>
            <a:r>
              <a:rPr lang="en-US" sz="2800" b="1" u="sng" dirty="0" smtClean="0"/>
              <a:t>not generic</a:t>
            </a:r>
            <a:r>
              <a:rPr lang="en-US" sz="2800" dirty="0" smtClean="0"/>
              <a:t> (they work for </a:t>
            </a:r>
            <a:r>
              <a:rPr lang="en-US" sz="2800" b="1" u="sng" dirty="0" smtClean="0"/>
              <a:t>some special kind of system</a:t>
            </a:r>
            <a:r>
              <a:rPr lang="en-US" sz="2800" dirty="0" smtClean="0"/>
              <a:t> only)</a:t>
            </a:r>
          </a:p>
        </p:txBody>
      </p:sp>
      <p:sp>
        <p:nvSpPr>
          <p:cNvPr id="5" name="CasellaDiTesto 4"/>
          <p:cNvSpPr txBox="1"/>
          <p:nvPr/>
        </p:nvSpPr>
        <p:spPr>
          <a:xfrm>
            <a:off x="2483768" y="44624"/>
            <a:ext cx="6516216" cy="923330"/>
          </a:xfrm>
          <a:prstGeom prst="rect">
            <a:avLst/>
          </a:prstGeom>
          <a:noFill/>
        </p:spPr>
        <p:txBody>
          <a:bodyPr wrap="square" rtlCol="0">
            <a:spAutoFit/>
          </a:bodyPr>
          <a:lstStyle/>
          <a:p>
            <a:r>
              <a:rPr lang="en-US" dirty="0" smtClean="0"/>
              <a:t>Depew and Weber,  </a:t>
            </a:r>
            <a:r>
              <a:rPr lang="en-US" i="1" dirty="0" smtClean="0"/>
              <a:t>Darwinism evolving: System dynamics and the genealogy of natural selection</a:t>
            </a:r>
            <a:r>
              <a:rPr lang="en-US" dirty="0" smtClean="0"/>
              <a:t>, MIT, 1994</a:t>
            </a:r>
          </a:p>
          <a:p>
            <a:r>
              <a:rPr lang="en-US" dirty="0" err="1" smtClean="0"/>
              <a:t>Ulanowicz</a:t>
            </a:r>
            <a:r>
              <a:rPr lang="en-US" dirty="0" smtClean="0"/>
              <a:t>, </a:t>
            </a:r>
            <a:r>
              <a:rPr lang="en-US" i="1" dirty="0" smtClean="0"/>
              <a:t>Ecology. The </a:t>
            </a:r>
            <a:r>
              <a:rPr lang="en-US" i="1" dirty="0" err="1" smtClean="0"/>
              <a:t>ascendent</a:t>
            </a:r>
            <a:r>
              <a:rPr lang="en-US" i="1" dirty="0" smtClean="0"/>
              <a:t> perspective</a:t>
            </a:r>
            <a:r>
              <a:rPr lang="en-US" dirty="0" smtClean="0"/>
              <a:t>, Columbia UP, 1997 </a:t>
            </a:r>
            <a:endParaRPr lang="en-US" dirty="0"/>
          </a:p>
        </p:txBody>
      </p:sp>
      <p:sp>
        <p:nvSpPr>
          <p:cNvPr id="2" name="Slide Number Placeholder 1"/>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5</a:t>
            </a:fld>
            <a:endParaRPr kumimoji="0" lang="en-US" dirty="0"/>
          </a:p>
        </p:txBody>
      </p:sp>
    </p:spTree>
    <p:extLst>
      <p:ext uri="{BB962C8B-B14F-4D97-AF65-F5344CB8AC3E}">
        <p14:creationId xmlns:p14="http://schemas.microsoft.com/office/powerpoint/2010/main" val="553157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What</a:t>
            </a:r>
            <a:r>
              <a:rPr lang="it-IT" dirty="0" smtClean="0"/>
              <a:t> </a:t>
            </a:r>
            <a:r>
              <a:rPr lang="it-IT" dirty="0" err="1" smtClean="0"/>
              <a:t>is</a:t>
            </a:r>
            <a:r>
              <a:rPr lang="it-IT" dirty="0" smtClean="0"/>
              <a:t> a System?</a:t>
            </a:r>
            <a:endParaRPr lang="it-IT" dirty="0"/>
          </a:p>
        </p:txBody>
      </p:sp>
      <p:sp>
        <p:nvSpPr>
          <p:cNvPr id="4" name="Segnaposto contenuto 3"/>
          <p:cNvSpPr>
            <a:spLocks noGrp="1"/>
          </p:cNvSpPr>
          <p:nvPr>
            <p:ph sz="quarter" idx="1"/>
          </p:nvPr>
        </p:nvSpPr>
        <p:spPr/>
        <p:txBody>
          <a:bodyPr>
            <a:normAutofit/>
          </a:bodyPr>
          <a:lstStyle/>
          <a:p>
            <a:r>
              <a:rPr lang="it-IT" sz="2800" dirty="0" smtClean="0"/>
              <a:t>General </a:t>
            </a:r>
            <a:r>
              <a:rPr lang="it-IT" sz="2800" dirty="0" err="1" smtClean="0"/>
              <a:t>theory</a:t>
            </a:r>
            <a:r>
              <a:rPr lang="it-IT" sz="2800" dirty="0" smtClean="0"/>
              <a:t> of </a:t>
            </a:r>
            <a:r>
              <a:rPr lang="it-IT" sz="2800" dirty="0" err="1" smtClean="0"/>
              <a:t>systems</a:t>
            </a:r>
            <a:endParaRPr lang="it-IT" sz="2800" dirty="0" smtClean="0"/>
          </a:p>
          <a:p>
            <a:r>
              <a:rPr lang="it-IT" sz="2800" dirty="0" smtClean="0"/>
              <a:t>The </a:t>
            </a:r>
            <a:r>
              <a:rPr lang="it-IT" sz="2800" dirty="0" err="1" smtClean="0"/>
              <a:t>theory</a:t>
            </a:r>
            <a:r>
              <a:rPr lang="it-IT" sz="2800" dirty="0" smtClean="0"/>
              <a:t> of </a:t>
            </a:r>
            <a:r>
              <a:rPr lang="it-IT" sz="2800" dirty="0" err="1" smtClean="0"/>
              <a:t>specific</a:t>
            </a:r>
            <a:r>
              <a:rPr lang="it-IT" sz="2800" dirty="0" smtClean="0"/>
              <a:t> </a:t>
            </a:r>
            <a:r>
              <a:rPr lang="it-IT" sz="2800" dirty="0" err="1" smtClean="0"/>
              <a:t>kinds</a:t>
            </a:r>
            <a:r>
              <a:rPr lang="it-IT" sz="2800" dirty="0" smtClean="0"/>
              <a:t> of </a:t>
            </a:r>
            <a:r>
              <a:rPr lang="it-IT" sz="2800" dirty="0" err="1" smtClean="0"/>
              <a:t>system</a:t>
            </a:r>
            <a:r>
              <a:rPr lang="it-IT" sz="2800" dirty="0" smtClean="0"/>
              <a:t> </a:t>
            </a:r>
          </a:p>
          <a:p>
            <a:endParaRPr lang="it-IT" sz="2800" dirty="0"/>
          </a:p>
          <a:p>
            <a:r>
              <a:rPr lang="it-IT" sz="2800" dirty="0" smtClean="0"/>
              <a:t>Three </a:t>
            </a:r>
            <a:r>
              <a:rPr lang="it-IT" sz="2800" dirty="0" err="1" smtClean="0"/>
              <a:t>theses</a:t>
            </a:r>
            <a:r>
              <a:rPr lang="it-IT" sz="2800" dirty="0" smtClean="0"/>
              <a:t> </a:t>
            </a:r>
            <a:r>
              <a:rPr lang="it-IT" sz="2800" dirty="0" err="1" smtClean="0"/>
              <a:t>about</a:t>
            </a:r>
            <a:r>
              <a:rPr lang="it-IT" sz="2800" dirty="0" smtClean="0"/>
              <a:t> </a:t>
            </a:r>
            <a:r>
              <a:rPr lang="it-IT" sz="2800" dirty="0" err="1" smtClean="0"/>
              <a:t>systems</a:t>
            </a:r>
            <a:endParaRPr lang="it-IT" sz="2800" dirty="0" smtClean="0"/>
          </a:p>
          <a:p>
            <a:endParaRPr lang="it-IT" sz="2800" dirty="0"/>
          </a:p>
          <a:p>
            <a:r>
              <a:rPr lang="it-IT" sz="2800" dirty="0" smtClean="0"/>
              <a:t>Systems are </a:t>
            </a:r>
            <a:r>
              <a:rPr lang="it-IT" sz="2800" dirty="0" err="1" smtClean="0"/>
              <a:t>everywhere</a:t>
            </a:r>
            <a:endParaRPr lang="it-IT" sz="2800" dirty="0" smtClean="0"/>
          </a:p>
          <a:p>
            <a:r>
              <a:rPr lang="it-IT" sz="2800" dirty="0" smtClean="0"/>
              <a:t>(</a:t>
            </a:r>
            <a:r>
              <a:rPr lang="it-IT" sz="2800" dirty="0" err="1" smtClean="0"/>
              <a:t>Many</a:t>
            </a:r>
            <a:r>
              <a:rPr lang="it-IT" sz="2800" dirty="0" smtClean="0"/>
              <a:t>) Systems are </a:t>
            </a:r>
            <a:r>
              <a:rPr lang="it-IT" sz="2800" dirty="0" err="1" smtClean="0"/>
              <a:t>encapsulated</a:t>
            </a:r>
            <a:endParaRPr lang="it-IT" sz="2800" dirty="0" smtClean="0"/>
          </a:p>
          <a:p>
            <a:r>
              <a:rPr lang="it-IT" sz="2800" dirty="0" smtClean="0"/>
              <a:t>(</a:t>
            </a:r>
            <a:r>
              <a:rPr lang="it-IT" sz="2800" dirty="0" err="1" smtClean="0"/>
              <a:t>Most</a:t>
            </a:r>
            <a:r>
              <a:rPr lang="it-IT" sz="2800" dirty="0" smtClean="0"/>
              <a:t>) Systems are self-</a:t>
            </a:r>
            <a:r>
              <a:rPr lang="it-IT" sz="2800" dirty="0" err="1" smtClean="0"/>
              <a:t>referential</a:t>
            </a:r>
            <a:endParaRPr lang="it-IT" sz="2800" dirty="0" smtClean="0"/>
          </a:p>
        </p:txBody>
      </p:sp>
      <p:sp>
        <p:nvSpPr>
          <p:cNvPr id="5" name="Slide Number Placeholder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6</a:t>
            </a:fld>
            <a:endParaRPr kumimoji="0" lang="en-US" dirty="0"/>
          </a:p>
        </p:txBody>
      </p:sp>
    </p:spTree>
    <p:extLst>
      <p:ext uri="{BB962C8B-B14F-4D97-AF65-F5344CB8AC3E}">
        <p14:creationId xmlns:p14="http://schemas.microsoft.com/office/powerpoint/2010/main" val="1204677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Systems are </a:t>
            </a:r>
            <a:r>
              <a:rPr lang="it-IT" dirty="0" err="1" smtClean="0"/>
              <a:t>everywhere</a:t>
            </a:r>
            <a:endParaRPr lang="it-IT" dirty="0"/>
          </a:p>
        </p:txBody>
      </p:sp>
      <p:sp>
        <p:nvSpPr>
          <p:cNvPr id="4" name="Segnaposto contenuto 3"/>
          <p:cNvSpPr>
            <a:spLocks noGrp="1"/>
          </p:cNvSpPr>
          <p:nvPr>
            <p:ph sz="quarter" idx="1"/>
          </p:nvPr>
        </p:nvSpPr>
        <p:spPr>
          <a:xfrm>
            <a:off x="457200" y="5013176"/>
            <a:ext cx="8229600" cy="1296144"/>
          </a:xfrm>
        </p:spPr>
        <p:txBody>
          <a:bodyPr>
            <a:normAutofit/>
          </a:bodyPr>
          <a:lstStyle/>
          <a:p>
            <a:pPr marL="274320" lvl="1">
              <a:spcBef>
                <a:spcPts val="600"/>
              </a:spcBef>
              <a:buClr>
                <a:schemeClr val="accent1"/>
              </a:buClr>
            </a:pPr>
            <a:r>
              <a:rPr lang="it-IT" dirty="0" err="1" smtClean="0"/>
              <a:t>Cosmological</a:t>
            </a:r>
            <a:r>
              <a:rPr lang="it-IT" dirty="0" smtClean="0"/>
              <a:t>, </a:t>
            </a:r>
            <a:r>
              <a:rPr lang="it-IT" dirty="0" err="1" smtClean="0"/>
              <a:t>physical</a:t>
            </a:r>
            <a:r>
              <a:rPr lang="it-IT" dirty="0" smtClean="0"/>
              <a:t>, </a:t>
            </a:r>
            <a:r>
              <a:rPr lang="it-IT" dirty="0" err="1" smtClean="0"/>
              <a:t>chemical</a:t>
            </a:r>
            <a:r>
              <a:rPr lang="it-IT" dirty="0" smtClean="0"/>
              <a:t>, </a:t>
            </a:r>
            <a:r>
              <a:rPr lang="it-IT" dirty="0" err="1" smtClean="0"/>
              <a:t>biological</a:t>
            </a:r>
            <a:r>
              <a:rPr lang="it-IT" dirty="0" smtClean="0"/>
              <a:t>, </a:t>
            </a:r>
            <a:r>
              <a:rPr lang="it-IT" dirty="0" err="1" smtClean="0"/>
              <a:t>psychological</a:t>
            </a:r>
            <a:r>
              <a:rPr lang="it-IT" dirty="0" smtClean="0"/>
              <a:t>, social, </a:t>
            </a:r>
            <a:r>
              <a:rPr lang="it-IT" dirty="0" err="1" smtClean="0"/>
              <a:t>political</a:t>
            </a:r>
            <a:r>
              <a:rPr lang="it-IT" dirty="0" smtClean="0"/>
              <a:t>, </a:t>
            </a:r>
            <a:r>
              <a:rPr lang="it-IT" dirty="0" err="1" smtClean="0"/>
              <a:t>economic</a:t>
            </a:r>
            <a:r>
              <a:rPr lang="it-IT" dirty="0" smtClean="0"/>
              <a:t> …</a:t>
            </a:r>
          </a:p>
          <a:p>
            <a:pPr marL="274320" lvl="1">
              <a:spcBef>
                <a:spcPts val="600"/>
              </a:spcBef>
              <a:buClr>
                <a:schemeClr val="accent1"/>
              </a:buClr>
            </a:pPr>
            <a:r>
              <a:rPr lang="it-IT" dirty="0" smtClean="0"/>
              <a:t>“System” </a:t>
            </a:r>
            <a:r>
              <a:rPr lang="it-IT" dirty="0" err="1" smtClean="0"/>
              <a:t>crosses</a:t>
            </a:r>
            <a:r>
              <a:rPr lang="it-IT" dirty="0" smtClean="0"/>
              <a:t> </a:t>
            </a:r>
            <a:r>
              <a:rPr lang="it-IT" dirty="0" err="1" smtClean="0"/>
              <a:t>disciplinary</a:t>
            </a:r>
            <a:r>
              <a:rPr lang="it-IT" dirty="0" smtClean="0"/>
              <a:t> </a:t>
            </a:r>
            <a:r>
              <a:rPr lang="it-IT" dirty="0" err="1" smtClean="0"/>
              <a:t>boundaries</a:t>
            </a:r>
            <a:endParaRPr lang="it-IT" dirty="0" smtClean="0"/>
          </a:p>
          <a:p>
            <a:pPr marL="274320" lvl="1">
              <a:spcBef>
                <a:spcPts val="600"/>
              </a:spcBef>
              <a:buClr>
                <a:schemeClr val="accent1"/>
              </a:buClr>
            </a:pPr>
            <a:endParaRPr lang="it-IT" dirty="0"/>
          </a:p>
          <a:p>
            <a:endParaRPr lang="it-IT" dirty="0"/>
          </a:p>
        </p:txBody>
      </p:sp>
      <p:sp>
        <p:nvSpPr>
          <p:cNvPr id="5" name="Rectangle 3"/>
          <p:cNvSpPr txBox="1">
            <a:spLocks noChangeArrowheads="1"/>
          </p:cNvSpPr>
          <p:nvPr/>
        </p:nvSpPr>
        <p:spPr>
          <a:xfrm>
            <a:off x="539552" y="1269479"/>
            <a:ext cx="3960440" cy="1727473"/>
          </a:xfrm>
          <a:prstGeom prst="rect">
            <a:avLst/>
          </a:prstGeom>
          <a:solidFill>
            <a:srgbClr val="FFFF99"/>
          </a:solidFill>
          <a:ln/>
        </p:spPr>
        <p:txBody>
          <a:bodyPr vert="horz" lIns="92075" tIns="46038" rIns="92075" bIns="46038">
            <a:norm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defTabSz="762000"/>
            <a:r>
              <a:rPr lang="it-IT" sz="3200" dirty="0" err="1" smtClean="0"/>
              <a:t>Political</a:t>
            </a:r>
            <a:r>
              <a:rPr lang="it-IT" sz="3200" dirty="0" smtClean="0"/>
              <a:t> s.</a:t>
            </a:r>
          </a:p>
          <a:p>
            <a:pPr defTabSz="762000"/>
            <a:r>
              <a:rPr lang="it-IT" sz="3200" dirty="0" err="1" smtClean="0"/>
              <a:t>Geographic</a:t>
            </a:r>
            <a:r>
              <a:rPr lang="it-IT" sz="3200" dirty="0" smtClean="0"/>
              <a:t> s.</a:t>
            </a:r>
          </a:p>
          <a:p>
            <a:pPr defTabSz="762000"/>
            <a:r>
              <a:rPr lang="it-IT" sz="3200" dirty="0" err="1" smtClean="0"/>
              <a:t>Linguistic</a:t>
            </a:r>
            <a:r>
              <a:rPr lang="it-IT" sz="3200" dirty="0" smtClean="0"/>
              <a:t> s.</a:t>
            </a:r>
            <a:endParaRPr lang="it-IT" sz="3200" dirty="0"/>
          </a:p>
        </p:txBody>
      </p:sp>
      <p:sp>
        <p:nvSpPr>
          <p:cNvPr id="6" name="Rectangle 4"/>
          <p:cNvSpPr txBox="1">
            <a:spLocks noChangeArrowheads="1"/>
          </p:cNvSpPr>
          <p:nvPr/>
        </p:nvSpPr>
        <p:spPr>
          <a:xfrm>
            <a:off x="4699000" y="1269479"/>
            <a:ext cx="3998913" cy="1655465"/>
          </a:xfrm>
          <a:prstGeom prst="rect">
            <a:avLst/>
          </a:prstGeom>
          <a:solidFill>
            <a:srgbClr val="FFFF99"/>
          </a:solidFill>
          <a:ln/>
        </p:spPr>
        <p:txBody>
          <a:bodyPr lIns="92075" tIns="46038" rIns="92075" bIns="46038"/>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defTabSz="762000"/>
            <a:r>
              <a:rPr lang="it-IT" sz="3200" dirty="0" err="1" smtClean="0"/>
              <a:t>Economic</a:t>
            </a:r>
            <a:r>
              <a:rPr lang="it-IT" sz="3200" dirty="0" smtClean="0"/>
              <a:t> s.</a:t>
            </a:r>
          </a:p>
          <a:p>
            <a:pPr defTabSz="762000"/>
            <a:r>
              <a:rPr lang="it-IT" sz="3200" dirty="0" smtClean="0"/>
              <a:t>Cultural s.</a:t>
            </a:r>
          </a:p>
          <a:p>
            <a:pPr defTabSz="762000"/>
            <a:r>
              <a:rPr lang="it-IT" sz="3200" dirty="0" smtClean="0"/>
              <a:t>Social s.</a:t>
            </a:r>
          </a:p>
        </p:txBody>
      </p:sp>
      <p:sp>
        <p:nvSpPr>
          <p:cNvPr id="7" name="Rectangle 5"/>
          <p:cNvSpPr>
            <a:spLocks noChangeArrowheads="1"/>
          </p:cNvSpPr>
          <p:nvPr/>
        </p:nvSpPr>
        <p:spPr bwMode="auto">
          <a:xfrm>
            <a:off x="539552" y="2996952"/>
            <a:ext cx="3960812" cy="1873250"/>
          </a:xfrm>
          <a:prstGeom prst="rect">
            <a:avLst/>
          </a:prstGeom>
          <a:solidFill>
            <a:srgbClr val="CCFFCC"/>
          </a:solidFill>
          <a:ln w="9525">
            <a:noFill/>
            <a:miter lim="800000"/>
            <a:headEnd/>
            <a:tailEnd/>
          </a:ln>
          <a:effectLst/>
        </p:spPr>
        <p:txBody>
          <a:bodyPr lIns="92075" tIns="46038" rIns="92075" bIns="46038"/>
          <a:lstStyle/>
          <a:p>
            <a:pPr marL="342900" indent="-342900" defTabSz="762000">
              <a:spcBef>
                <a:spcPct val="20000"/>
              </a:spcBef>
              <a:buFontTx/>
              <a:buBlip>
                <a:blip r:embed="rId2"/>
              </a:buBlip>
            </a:pPr>
            <a:r>
              <a:rPr lang="it-IT" sz="3200" dirty="0" err="1" smtClean="0">
                <a:latin typeface="Times New Roman" pitchFamily="18" charset="0"/>
              </a:rPr>
              <a:t>Planetary</a:t>
            </a:r>
            <a:r>
              <a:rPr lang="it-IT" sz="3200" dirty="0" smtClean="0">
                <a:latin typeface="Times New Roman" pitchFamily="18" charset="0"/>
              </a:rPr>
              <a:t> s.</a:t>
            </a:r>
            <a:endParaRPr lang="it-IT" sz="3200" dirty="0">
              <a:latin typeface="Times New Roman" pitchFamily="18" charset="0"/>
            </a:endParaRPr>
          </a:p>
          <a:p>
            <a:pPr marL="342900" indent="-342900" defTabSz="762000">
              <a:spcBef>
                <a:spcPct val="20000"/>
              </a:spcBef>
              <a:buFontTx/>
              <a:buBlip>
                <a:blip r:embed="rId2"/>
              </a:buBlip>
            </a:pPr>
            <a:r>
              <a:rPr lang="it-IT" sz="3200" dirty="0" smtClean="0">
                <a:latin typeface="Times New Roman" pitchFamily="18" charset="0"/>
              </a:rPr>
              <a:t>Digestive s.</a:t>
            </a:r>
            <a:endParaRPr lang="it-IT" sz="3200" dirty="0">
              <a:latin typeface="Times New Roman" pitchFamily="18" charset="0"/>
            </a:endParaRPr>
          </a:p>
          <a:p>
            <a:pPr marL="342900" indent="-342900" defTabSz="762000">
              <a:spcBef>
                <a:spcPct val="20000"/>
              </a:spcBef>
              <a:buFontTx/>
              <a:buBlip>
                <a:blip r:embed="rId2"/>
              </a:buBlip>
            </a:pPr>
            <a:r>
              <a:rPr lang="it-IT" sz="3200" dirty="0" err="1" smtClean="0">
                <a:latin typeface="Times New Roman" pitchFamily="18" charset="0"/>
              </a:rPr>
              <a:t>Immunitary</a:t>
            </a:r>
            <a:r>
              <a:rPr lang="it-IT" sz="3200" dirty="0" smtClean="0">
                <a:latin typeface="Times New Roman" pitchFamily="18" charset="0"/>
              </a:rPr>
              <a:t> s.</a:t>
            </a:r>
            <a:endParaRPr lang="it-IT" sz="3200" dirty="0">
              <a:latin typeface="Times New Roman" pitchFamily="18" charset="0"/>
            </a:endParaRPr>
          </a:p>
        </p:txBody>
      </p:sp>
      <p:sp>
        <p:nvSpPr>
          <p:cNvPr id="8" name="Rectangle 6"/>
          <p:cNvSpPr>
            <a:spLocks noChangeArrowheads="1"/>
          </p:cNvSpPr>
          <p:nvPr/>
        </p:nvSpPr>
        <p:spPr bwMode="auto">
          <a:xfrm>
            <a:off x="4714875" y="2995910"/>
            <a:ext cx="3960813" cy="1873250"/>
          </a:xfrm>
          <a:prstGeom prst="rect">
            <a:avLst/>
          </a:prstGeom>
          <a:solidFill>
            <a:srgbClr val="CCFFCC"/>
          </a:solidFill>
          <a:ln w="9525">
            <a:noFill/>
            <a:miter lim="800000"/>
            <a:headEnd/>
            <a:tailEnd/>
          </a:ln>
          <a:effectLst/>
        </p:spPr>
        <p:txBody>
          <a:bodyPr lIns="92075" tIns="46038" rIns="92075" bIns="46038"/>
          <a:lstStyle/>
          <a:p>
            <a:pPr marL="342900" indent="-342900" defTabSz="762000">
              <a:spcBef>
                <a:spcPct val="20000"/>
              </a:spcBef>
              <a:buFontTx/>
              <a:buBlip>
                <a:blip r:embed="rId2"/>
              </a:buBlip>
            </a:pPr>
            <a:r>
              <a:rPr lang="it-IT" sz="3200" dirty="0" err="1" smtClean="0">
                <a:latin typeface="Times New Roman" pitchFamily="18" charset="0"/>
              </a:rPr>
              <a:t>Atomic</a:t>
            </a:r>
            <a:r>
              <a:rPr lang="it-IT" sz="3200" dirty="0" smtClean="0">
                <a:latin typeface="Times New Roman" pitchFamily="18" charset="0"/>
              </a:rPr>
              <a:t> s.</a:t>
            </a:r>
            <a:endParaRPr lang="it-IT" sz="3200" dirty="0">
              <a:latin typeface="Times New Roman" pitchFamily="18" charset="0"/>
            </a:endParaRPr>
          </a:p>
          <a:p>
            <a:pPr marL="342900" indent="-342900" defTabSz="762000">
              <a:spcBef>
                <a:spcPct val="20000"/>
              </a:spcBef>
              <a:buFontTx/>
              <a:buBlip>
                <a:blip r:embed="rId2"/>
              </a:buBlip>
            </a:pPr>
            <a:r>
              <a:rPr lang="it-IT" sz="3200" dirty="0" err="1" smtClean="0">
                <a:latin typeface="Times New Roman" pitchFamily="18" charset="0"/>
              </a:rPr>
              <a:t>Brake</a:t>
            </a:r>
            <a:r>
              <a:rPr lang="it-IT" sz="3200" dirty="0" smtClean="0">
                <a:latin typeface="Times New Roman" pitchFamily="18" charset="0"/>
              </a:rPr>
              <a:t> s.</a:t>
            </a:r>
            <a:endParaRPr lang="it-IT" sz="3200" dirty="0">
              <a:latin typeface="Times New Roman" pitchFamily="18" charset="0"/>
            </a:endParaRPr>
          </a:p>
          <a:p>
            <a:pPr marL="342900" indent="-342900" defTabSz="762000">
              <a:spcBef>
                <a:spcPct val="20000"/>
              </a:spcBef>
              <a:buFontTx/>
              <a:buBlip>
                <a:blip r:embed="rId2"/>
              </a:buBlip>
            </a:pPr>
            <a:r>
              <a:rPr lang="it-IT" sz="3200" dirty="0" err="1" smtClean="0">
                <a:latin typeface="Times New Roman" pitchFamily="18" charset="0"/>
              </a:rPr>
              <a:t>Electric</a:t>
            </a:r>
            <a:r>
              <a:rPr lang="it-IT" sz="3200" dirty="0" smtClean="0">
                <a:latin typeface="Times New Roman" pitchFamily="18" charset="0"/>
              </a:rPr>
              <a:t> s.</a:t>
            </a:r>
            <a:endParaRPr lang="it-IT" sz="3200" dirty="0">
              <a:latin typeface="Times New Roman" pitchFamily="18" charset="0"/>
            </a:endParaRPr>
          </a:p>
        </p:txBody>
      </p:sp>
      <p:sp>
        <p:nvSpPr>
          <p:cNvPr id="9" name="Slide Number Placeholder 8"/>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7</a:t>
            </a:fld>
            <a:endParaRPr kumimoji="0" lang="en-US" dirty="0"/>
          </a:p>
        </p:txBody>
      </p:sp>
    </p:spTree>
    <p:extLst>
      <p:ext uri="{BB962C8B-B14F-4D97-AF65-F5344CB8AC3E}">
        <p14:creationId xmlns:p14="http://schemas.microsoft.com/office/powerpoint/2010/main" val="200743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a:t>
            </a:r>
            <a:r>
              <a:rPr lang="it-IT" dirty="0" err="1"/>
              <a:t>Many</a:t>
            </a:r>
            <a:r>
              <a:rPr lang="it-IT" dirty="0"/>
              <a:t>) Systems are </a:t>
            </a:r>
            <a:r>
              <a:rPr lang="it-IT" dirty="0" err="1" smtClean="0"/>
              <a:t>encapsulated</a:t>
            </a:r>
            <a:endParaRPr lang="it-IT" dirty="0"/>
          </a:p>
        </p:txBody>
      </p:sp>
      <p:sp>
        <p:nvSpPr>
          <p:cNvPr id="4" name="Segnaposto contenuto 3"/>
          <p:cNvSpPr>
            <a:spLocks noGrp="1"/>
          </p:cNvSpPr>
          <p:nvPr>
            <p:ph sz="quarter" idx="1"/>
          </p:nvPr>
        </p:nvSpPr>
        <p:spPr>
          <a:xfrm>
            <a:off x="6084168" y="1872426"/>
            <a:ext cx="3024336" cy="1935872"/>
          </a:xfrm>
          <a:solidFill>
            <a:srgbClr val="CCFFCC"/>
          </a:solidFill>
        </p:spPr>
        <p:txBody>
          <a:bodyPr>
            <a:normAutofit fontScale="92500" lnSpcReduction="20000"/>
          </a:bodyPr>
          <a:lstStyle/>
          <a:p>
            <a:r>
              <a:rPr lang="it-IT" dirty="0" smtClean="0"/>
              <a:t>30 1st </a:t>
            </a:r>
            <a:r>
              <a:rPr lang="it-IT" dirty="0" err="1" smtClean="0"/>
              <a:t>level</a:t>
            </a:r>
            <a:r>
              <a:rPr lang="it-IT" dirty="0" smtClean="0"/>
              <a:t> </a:t>
            </a:r>
            <a:r>
              <a:rPr lang="it-IT" dirty="0" err="1" smtClean="0"/>
              <a:t>systems</a:t>
            </a:r>
            <a:endParaRPr lang="it-IT" dirty="0" smtClean="0"/>
          </a:p>
          <a:p>
            <a:r>
              <a:rPr lang="it-IT" dirty="0" smtClean="0"/>
              <a:t>7 2nd </a:t>
            </a:r>
            <a:r>
              <a:rPr lang="it-IT" dirty="0" err="1" smtClean="0"/>
              <a:t>level</a:t>
            </a:r>
            <a:r>
              <a:rPr lang="it-IT" dirty="0" smtClean="0"/>
              <a:t> </a:t>
            </a:r>
            <a:r>
              <a:rPr lang="it-IT" dirty="0" err="1" smtClean="0"/>
              <a:t>systems</a:t>
            </a:r>
            <a:endParaRPr lang="it-IT" dirty="0" smtClean="0"/>
          </a:p>
          <a:p>
            <a:r>
              <a:rPr lang="it-IT" dirty="0" smtClean="0"/>
              <a:t>2 3rd </a:t>
            </a:r>
            <a:r>
              <a:rPr lang="it-IT" dirty="0" err="1" smtClean="0"/>
              <a:t>level</a:t>
            </a:r>
            <a:r>
              <a:rPr lang="it-IT" dirty="0" smtClean="0"/>
              <a:t> </a:t>
            </a:r>
            <a:r>
              <a:rPr lang="it-IT" dirty="0" err="1" smtClean="0"/>
              <a:t>systems</a:t>
            </a:r>
            <a:endParaRPr lang="it-IT" dirty="0" smtClean="0"/>
          </a:p>
          <a:p>
            <a:r>
              <a:rPr lang="it-IT" dirty="0" smtClean="0"/>
              <a:t>1 4th </a:t>
            </a:r>
            <a:r>
              <a:rPr lang="it-IT" dirty="0" err="1" smtClean="0"/>
              <a:t>level</a:t>
            </a:r>
            <a:r>
              <a:rPr lang="it-IT" dirty="0" smtClean="0"/>
              <a:t> </a:t>
            </a:r>
            <a:r>
              <a:rPr lang="it-IT" dirty="0" err="1" smtClean="0"/>
              <a:t>system</a:t>
            </a:r>
            <a:r>
              <a:rPr lang="it-IT" dirty="0" smtClean="0"/>
              <a:t> </a:t>
            </a:r>
          </a:p>
          <a:p>
            <a:r>
              <a:rPr lang="it-IT" dirty="0" smtClean="0"/>
              <a:t>1 5th </a:t>
            </a:r>
            <a:r>
              <a:rPr lang="it-IT" dirty="0" err="1" smtClean="0"/>
              <a:t>level</a:t>
            </a:r>
            <a:r>
              <a:rPr lang="it-IT" dirty="0" smtClean="0"/>
              <a:t> </a:t>
            </a:r>
            <a:r>
              <a:rPr lang="it-IT" dirty="0" err="1" smtClean="0"/>
              <a:t>system</a:t>
            </a:r>
            <a:r>
              <a:rPr lang="it-IT" dirty="0" smtClean="0"/>
              <a:t> </a:t>
            </a:r>
            <a:endParaRPr lang="it-IT" dirty="0"/>
          </a:p>
        </p:txBody>
      </p:sp>
      <p:sp>
        <p:nvSpPr>
          <p:cNvPr id="48" name="Segnaposto contenuto 47"/>
          <p:cNvSpPr>
            <a:spLocks noGrp="1"/>
          </p:cNvSpPr>
          <p:nvPr>
            <p:ph sz="quarter" idx="2"/>
          </p:nvPr>
        </p:nvSpPr>
        <p:spPr>
          <a:xfrm>
            <a:off x="35496" y="4384362"/>
            <a:ext cx="4749918" cy="1932824"/>
          </a:xfrm>
          <a:solidFill>
            <a:srgbClr val="FFFF00"/>
          </a:solidFill>
        </p:spPr>
        <p:txBody>
          <a:bodyPr>
            <a:normAutofit fontScale="92500" lnSpcReduction="20000"/>
          </a:bodyPr>
          <a:lstStyle/>
          <a:p>
            <a:r>
              <a:rPr lang="it-IT" dirty="0" err="1" smtClean="0"/>
              <a:t>Atom-molecule-cell</a:t>
            </a:r>
            <a:endParaRPr lang="it-IT" dirty="0" smtClean="0"/>
          </a:p>
          <a:p>
            <a:r>
              <a:rPr lang="it-IT" dirty="0" smtClean="0"/>
              <a:t>Cell-</a:t>
            </a:r>
            <a:r>
              <a:rPr lang="it-IT" dirty="0" err="1" smtClean="0"/>
              <a:t>organ</a:t>
            </a:r>
            <a:r>
              <a:rPr lang="it-IT" dirty="0" smtClean="0"/>
              <a:t>-</a:t>
            </a:r>
            <a:r>
              <a:rPr lang="it-IT" dirty="0" err="1" smtClean="0"/>
              <a:t>organism-population</a:t>
            </a:r>
            <a:endParaRPr lang="it-IT" dirty="0" smtClean="0"/>
          </a:p>
          <a:p>
            <a:r>
              <a:rPr lang="it-IT" dirty="0" err="1" smtClean="0"/>
              <a:t>Person-group-organization</a:t>
            </a:r>
            <a:endParaRPr lang="it-IT" dirty="0" smtClean="0"/>
          </a:p>
          <a:p>
            <a:r>
              <a:rPr lang="it-IT" dirty="0" err="1" smtClean="0"/>
              <a:t>Soldier</a:t>
            </a:r>
            <a:r>
              <a:rPr lang="it-IT" dirty="0" smtClean="0"/>
              <a:t>-</a:t>
            </a:r>
            <a:r>
              <a:rPr lang="it-IT" dirty="0" err="1" smtClean="0"/>
              <a:t>squad</a:t>
            </a:r>
            <a:r>
              <a:rPr lang="it-IT" dirty="0" smtClean="0"/>
              <a:t>-</a:t>
            </a:r>
            <a:r>
              <a:rPr lang="it-IT" dirty="0" err="1" smtClean="0"/>
              <a:t>platoon</a:t>
            </a:r>
            <a:r>
              <a:rPr lang="it-IT" dirty="0" smtClean="0"/>
              <a:t>-company-…</a:t>
            </a:r>
          </a:p>
          <a:p>
            <a:r>
              <a:rPr lang="it-IT" dirty="0" err="1" smtClean="0"/>
              <a:t>Believer</a:t>
            </a:r>
            <a:r>
              <a:rPr lang="it-IT" dirty="0" smtClean="0"/>
              <a:t>-</a:t>
            </a:r>
            <a:r>
              <a:rPr lang="it-IT" dirty="0" err="1" smtClean="0"/>
              <a:t>priest</a:t>
            </a:r>
            <a:r>
              <a:rPr lang="it-IT" dirty="0" smtClean="0"/>
              <a:t>-</a:t>
            </a:r>
            <a:r>
              <a:rPr lang="it-IT" dirty="0" err="1" smtClean="0"/>
              <a:t>bishop</a:t>
            </a:r>
            <a:r>
              <a:rPr lang="it-IT" dirty="0" smtClean="0"/>
              <a:t>-pope</a:t>
            </a:r>
            <a:endParaRPr lang="it-IT" dirty="0"/>
          </a:p>
        </p:txBody>
      </p:sp>
      <p:sp>
        <p:nvSpPr>
          <p:cNvPr id="6" name="Ovale 5"/>
          <p:cNvSpPr/>
          <p:nvPr/>
        </p:nvSpPr>
        <p:spPr>
          <a:xfrm>
            <a:off x="2762748" y="2595430"/>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Ovale 6"/>
          <p:cNvSpPr/>
          <p:nvPr/>
        </p:nvSpPr>
        <p:spPr>
          <a:xfrm>
            <a:off x="2915148" y="2667438"/>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8" name="Ovale 7"/>
          <p:cNvSpPr/>
          <p:nvPr/>
        </p:nvSpPr>
        <p:spPr>
          <a:xfrm>
            <a:off x="2474716" y="2900230"/>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9" name="Ovale 8"/>
          <p:cNvSpPr/>
          <p:nvPr/>
        </p:nvSpPr>
        <p:spPr>
          <a:xfrm>
            <a:off x="2690740" y="2883462"/>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0" name="Ovale 9"/>
          <p:cNvSpPr/>
          <p:nvPr/>
        </p:nvSpPr>
        <p:spPr>
          <a:xfrm>
            <a:off x="2618732" y="3027478"/>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Ovale 10"/>
          <p:cNvSpPr/>
          <p:nvPr/>
        </p:nvSpPr>
        <p:spPr>
          <a:xfrm>
            <a:off x="3482828" y="2091374"/>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2" name="Ovale 11"/>
          <p:cNvSpPr/>
          <p:nvPr/>
        </p:nvSpPr>
        <p:spPr>
          <a:xfrm>
            <a:off x="3677148" y="217176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Ovale 12"/>
          <p:cNvSpPr/>
          <p:nvPr/>
        </p:nvSpPr>
        <p:spPr>
          <a:xfrm>
            <a:off x="4058892" y="237940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4" name="Ovale 13"/>
          <p:cNvSpPr/>
          <p:nvPr/>
        </p:nvSpPr>
        <p:spPr>
          <a:xfrm>
            <a:off x="3914876" y="247656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Ovale 14"/>
          <p:cNvSpPr/>
          <p:nvPr/>
        </p:nvSpPr>
        <p:spPr>
          <a:xfrm>
            <a:off x="4134348" y="262896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6" name="Ovale 15"/>
          <p:cNvSpPr/>
          <p:nvPr/>
        </p:nvSpPr>
        <p:spPr>
          <a:xfrm>
            <a:off x="4286748" y="278136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Ovale 16"/>
          <p:cNvSpPr/>
          <p:nvPr/>
        </p:nvSpPr>
        <p:spPr>
          <a:xfrm>
            <a:off x="1394596" y="237940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8" name="Ovale 17"/>
          <p:cNvSpPr/>
          <p:nvPr/>
        </p:nvSpPr>
        <p:spPr>
          <a:xfrm>
            <a:off x="1258964" y="2603814"/>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9" name="Ovale 18"/>
          <p:cNvSpPr/>
          <p:nvPr/>
        </p:nvSpPr>
        <p:spPr>
          <a:xfrm>
            <a:off x="1466604" y="273944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0" name="Ovale 19"/>
          <p:cNvSpPr/>
          <p:nvPr/>
        </p:nvSpPr>
        <p:spPr>
          <a:xfrm>
            <a:off x="1754636" y="2811454"/>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1" name="Ovale 20"/>
          <p:cNvSpPr/>
          <p:nvPr/>
        </p:nvSpPr>
        <p:spPr>
          <a:xfrm>
            <a:off x="1716164" y="2595430"/>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2" name="Ovale 21"/>
          <p:cNvSpPr/>
          <p:nvPr/>
        </p:nvSpPr>
        <p:spPr>
          <a:xfrm>
            <a:off x="1868564" y="3213414"/>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3" name="Ovale 22"/>
          <p:cNvSpPr/>
          <p:nvPr/>
        </p:nvSpPr>
        <p:spPr>
          <a:xfrm>
            <a:off x="1898652" y="3365814"/>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4" name="Ovale 23"/>
          <p:cNvSpPr/>
          <p:nvPr/>
        </p:nvSpPr>
        <p:spPr>
          <a:xfrm>
            <a:off x="2173364" y="3315510"/>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5" name="Ovale 24"/>
          <p:cNvSpPr/>
          <p:nvPr/>
        </p:nvSpPr>
        <p:spPr>
          <a:xfrm>
            <a:off x="2114676" y="3531534"/>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6" name="Ovale 25"/>
          <p:cNvSpPr/>
          <p:nvPr/>
        </p:nvSpPr>
        <p:spPr>
          <a:xfrm>
            <a:off x="2402708" y="345952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7" name="Ovale 26"/>
          <p:cNvSpPr/>
          <p:nvPr/>
        </p:nvSpPr>
        <p:spPr>
          <a:xfrm>
            <a:off x="4274916" y="237940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8" name="Ovale 27"/>
          <p:cNvSpPr/>
          <p:nvPr/>
        </p:nvSpPr>
        <p:spPr>
          <a:xfrm>
            <a:off x="4427316" y="253180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9" name="Ovale 28"/>
          <p:cNvSpPr/>
          <p:nvPr/>
        </p:nvSpPr>
        <p:spPr>
          <a:xfrm>
            <a:off x="4778972" y="2667438"/>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0" name="Ovale 29"/>
          <p:cNvSpPr/>
          <p:nvPr/>
        </p:nvSpPr>
        <p:spPr>
          <a:xfrm>
            <a:off x="4490940" y="2811454"/>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1" name="Ovale 30"/>
          <p:cNvSpPr/>
          <p:nvPr/>
        </p:nvSpPr>
        <p:spPr>
          <a:xfrm>
            <a:off x="5067004" y="3243502"/>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2" name="Ovale 31"/>
          <p:cNvSpPr/>
          <p:nvPr/>
        </p:nvSpPr>
        <p:spPr>
          <a:xfrm>
            <a:off x="5427044" y="314140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3" name="Ovale 32"/>
          <p:cNvSpPr/>
          <p:nvPr/>
        </p:nvSpPr>
        <p:spPr>
          <a:xfrm>
            <a:off x="5189316" y="3675550"/>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4" name="Ovale 33"/>
          <p:cNvSpPr/>
          <p:nvPr/>
        </p:nvSpPr>
        <p:spPr>
          <a:xfrm>
            <a:off x="4850980" y="344620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5" name="Ovale 34"/>
          <p:cNvSpPr/>
          <p:nvPr/>
        </p:nvSpPr>
        <p:spPr>
          <a:xfrm>
            <a:off x="5494116" y="3598606"/>
            <a:ext cx="72008" cy="72008"/>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6" name="Figura a mano libera 35"/>
          <p:cNvSpPr/>
          <p:nvPr/>
        </p:nvSpPr>
        <p:spPr>
          <a:xfrm>
            <a:off x="1077951" y="2272446"/>
            <a:ext cx="1010855" cy="805618"/>
          </a:xfrm>
          <a:custGeom>
            <a:avLst/>
            <a:gdLst>
              <a:gd name="connsiteX0" fmla="*/ 355 w 1010855"/>
              <a:gd name="connsiteY0" fmla="*/ 81927 h 805618"/>
              <a:gd name="connsiteX1" fmla="*/ 355 w 1010855"/>
              <a:gd name="connsiteY1" fmla="*/ 81927 h 805618"/>
              <a:gd name="connsiteX2" fmla="*/ 14011 w 1010855"/>
              <a:gd name="connsiteY2" fmla="*/ 355018 h 805618"/>
              <a:gd name="connsiteX3" fmla="*/ 95943 w 1010855"/>
              <a:gd name="connsiteY3" fmla="*/ 436945 h 805618"/>
              <a:gd name="connsiteX4" fmla="*/ 136909 w 1010855"/>
              <a:gd name="connsiteY4" fmla="*/ 464255 h 805618"/>
              <a:gd name="connsiteX5" fmla="*/ 191531 w 1010855"/>
              <a:gd name="connsiteY5" fmla="*/ 477909 h 805618"/>
              <a:gd name="connsiteX6" fmla="*/ 232497 w 1010855"/>
              <a:gd name="connsiteY6" fmla="*/ 491564 h 805618"/>
              <a:gd name="connsiteX7" fmla="*/ 314430 w 1010855"/>
              <a:gd name="connsiteY7" fmla="*/ 573491 h 805618"/>
              <a:gd name="connsiteX8" fmla="*/ 382707 w 1010855"/>
              <a:gd name="connsiteY8" fmla="*/ 655418 h 805618"/>
              <a:gd name="connsiteX9" fmla="*/ 396362 w 1010855"/>
              <a:gd name="connsiteY9" fmla="*/ 696382 h 805618"/>
              <a:gd name="connsiteX10" fmla="*/ 437328 w 1010855"/>
              <a:gd name="connsiteY10" fmla="*/ 737346 h 805618"/>
              <a:gd name="connsiteX11" fmla="*/ 560227 w 1010855"/>
              <a:gd name="connsiteY11" fmla="*/ 805618 h 805618"/>
              <a:gd name="connsiteX12" fmla="*/ 778713 w 1010855"/>
              <a:gd name="connsiteY12" fmla="*/ 791964 h 805618"/>
              <a:gd name="connsiteX13" fmla="*/ 860646 w 1010855"/>
              <a:gd name="connsiteY13" fmla="*/ 764655 h 805618"/>
              <a:gd name="connsiteX14" fmla="*/ 942578 w 1010855"/>
              <a:gd name="connsiteY14" fmla="*/ 696382 h 805618"/>
              <a:gd name="connsiteX15" fmla="*/ 997200 w 1010855"/>
              <a:gd name="connsiteY15" fmla="*/ 614455 h 805618"/>
              <a:gd name="connsiteX16" fmla="*/ 1010855 w 1010855"/>
              <a:gd name="connsiteY16" fmla="*/ 573491 h 805618"/>
              <a:gd name="connsiteX17" fmla="*/ 997200 w 1010855"/>
              <a:gd name="connsiteY17" fmla="*/ 409636 h 805618"/>
              <a:gd name="connsiteX18" fmla="*/ 928923 w 1010855"/>
              <a:gd name="connsiteY18" fmla="*/ 327709 h 805618"/>
              <a:gd name="connsiteX19" fmla="*/ 901612 w 1010855"/>
              <a:gd name="connsiteY19" fmla="*/ 286745 h 805618"/>
              <a:gd name="connsiteX20" fmla="*/ 819680 w 1010855"/>
              <a:gd name="connsiteY20" fmla="*/ 204818 h 805618"/>
              <a:gd name="connsiteX21" fmla="*/ 778713 w 1010855"/>
              <a:gd name="connsiteY21" fmla="*/ 163854 h 805618"/>
              <a:gd name="connsiteX22" fmla="*/ 710436 w 1010855"/>
              <a:gd name="connsiteY22" fmla="*/ 95582 h 805618"/>
              <a:gd name="connsiteX23" fmla="*/ 683125 w 1010855"/>
              <a:gd name="connsiteY23" fmla="*/ 54618 h 805618"/>
              <a:gd name="connsiteX24" fmla="*/ 642159 w 1010855"/>
              <a:gd name="connsiteY24" fmla="*/ 27309 h 805618"/>
              <a:gd name="connsiteX25" fmla="*/ 601193 w 1010855"/>
              <a:gd name="connsiteY25" fmla="*/ 13654 h 805618"/>
              <a:gd name="connsiteX26" fmla="*/ 259808 w 1010855"/>
              <a:gd name="connsiteY26" fmla="*/ 0 h 805618"/>
              <a:gd name="connsiteX27" fmla="*/ 123254 w 1010855"/>
              <a:gd name="connsiteY27" fmla="*/ 13654 h 805618"/>
              <a:gd name="connsiteX28" fmla="*/ 41321 w 1010855"/>
              <a:gd name="connsiteY28" fmla="*/ 54618 h 805618"/>
              <a:gd name="connsiteX29" fmla="*/ 355 w 1010855"/>
              <a:gd name="connsiteY29" fmla="*/ 81927 h 805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10855" h="805618">
                <a:moveTo>
                  <a:pt x="355" y="81927"/>
                </a:moveTo>
                <a:lnTo>
                  <a:pt x="355" y="81927"/>
                </a:lnTo>
                <a:cubicBezTo>
                  <a:pt x="4907" y="172957"/>
                  <a:pt x="-9685" y="267008"/>
                  <a:pt x="14011" y="355018"/>
                </a:cubicBezTo>
                <a:cubicBezTo>
                  <a:pt x="24052" y="392312"/>
                  <a:pt x="63807" y="415522"/>
                  <a:pt x="95943" y="436945"/>
                </a:cubicBezTo>
                <a:cubicBezTo>
                  <a:pt x="109598" y="446048"/>
                  <a:pt x="121824" y="457790"/>
                  <a:pt x="136909" y="464255"/>
                </a:cubicBezTo>
                <a:cubicBezTo>
                  <a:pt x="154159" y="471648"/>
                  <a:pt x="173485" y="472753"/>
                  <a:pt x="191531" y="477909"/>
                </a:cubicBezTo>
                <a:cubicBezTo>
                  <a:pt x="205371" y="481863"/>
                  <a:pt x="218842" y="487012"/>
                  <a:pt x="232497" y="491564"/>
                </a:cubicBezTo>
                <a:cubicBezTo>
                  <a:pt x="259808" y="518873"/>
                  <a:pt x="293006" y="541356"/>
                  <a:pt x="314430" y="573491"/>
                </a:cubicBezTo>
                <a:cubicBezTo>
                  <a:pt x="352452" y="630523"/>
                  <a:pt x="330135" y="602851"/>
                  <a:pt x="382707" y="655418"/>
                </a:cubicBezTo>
                <a:cubicBezTo>
                  <a:pt x="387259" y="669073"/>
                  <a:pt x="388378" y="684406"/>
                  <a:pt x="396362" y="696382"/>
                </a:cubicBezTo>
                <a:cubicBezTo>
                  <a:pt x="407074" y="712450"/>
                  <a:pt x="422084" y="725491"/>
                  <a:pt x="437328" y="737346"/>
                </a:cubicBezTo>
                <a:cubicBezTo>
                  <a:pt x="507760" y="792123"/>
                  <a:pt x="498418" y="785017"/>
                  <a:pt x="560227" y="805618"/>
                </a:cubicBezTo>
                <a:cubicBezTo>
                  <a:pt x="633056" y="801067"/>
                  <a:pt x="706411" y="801823"/>
                  <a:pt x="778713" y="791964"/>
                </a:cubicBezTo>
                <a:cubicBezTo>
                  <a:pt x="807237" y="788075"/>
                  <a:pt x="860646" y="764655"/>
                  <a:pt x="860646" y="764655"/>
                </a:cubicBezTo>
                <a:cubicBezTo>
                  <a:pt x="897061" y="740380"/>
                  <a:pt x="914269" y="732776"/>
                  <a:pt x="942578" y="696382"/>
                </a:cubicBezTo>
                <a:cubicBezTo>
                  <a:pt x="962730" y="670474"/>
                  <a:pt x="997200" y="614455"/>
                  <a:pt x="997200" y="614455"/>
                </a:cubicBezTo>
                <a:cubicBezTo>
                  <a:pt x="1001752" y="600800"/>
                  <a:pt x="1010855" y="587884"/>
                  <a:pt x="1010855" y="573491"/>
                </a:cubicBezTo>
                <a:cubicBezTo>
                  <a:pt x="1010855" y="518683"/>
                  <a:pt x="1007949" y="463379"/>
                  <a:pt x="997200" y="409636"/>
                </a:cubicBezTo>
                <a:cubicBezTo>
                  <a:pt x="991847" y="382874"/>
                  <a:pt x="943049" y="344659"/>
                  <a:pt x="928923" y="327709"/>
                </a:cubicBezTo>
                <a:cubicBezTo>
                  <a:pt x="918416" y="315102"/>
                  <a:pt x="912515" y="299011"/>
                  <a:pt x="901612" y="286745"/>
                </a:cubicBezTo>
                <a:cubicBezTo>
                  <a:pt x="875952" y="257879"/>
                  <a:pt x="846991" y="232127"/>
                  <a:pt x="819680" y="204818"/>
                </a:cubicBezTo>
                <a:lnTo>
                  <a:pt x="778713" y="163854"/>
                </a:lnTo>
                <a:cubicBezTo>
                  <a:pt x="751279" y="81555"/>
                  <a:pt x="788315" y="160477"/>
                  <a:pt x="710436" y="95582"/>
                </a:cubicBezTo>
                <a:cubicBezTo>
                  <a:pt x="697828" y="85076"/>
                  <a:pt x="694730" y="66222"/>
                  <a:pt x="683125" y="54618"/>
                </a:cubicBezTo>
                <a:cubicBezTo>
                  <a:pt x="671520" y="43014"/>
                  <a:pt x="656838" y="34648"/>
                  <a:pt x="642159" y="27309"/>
                </a:cubicBezTo>
                <a:cubicBezTo>
                  <a:pt x="629285" y="20872"/>
                  <a:pt x="615550" y="14679"/>
                  <a:pt x="601193" y="13654"/>
                </a:cubicBezTo>
                <a:cubicBezTo>
                  <a:pt x="487596" y="5540"/>
                  <a:pt x="373603" y="4551"/>
                  <a:pt x="259808" y="0"/>
                </a:cubicBezTo>
                <a:cubicBezTo>
                  <a:pt x="214290" y="4551"/>
                  <a:pt x="168467" y="6699"/>
                  <a:pt x="123254" y="13654"/>
                </a:cubicBezTo>
                <a:cubicBezTo>
                  <a:pt x="37025" y="26919"/>
                  <a:pt x="128121" y="25687"/>
                  <a:pt x="41321" y="54618"/>
                </a:cubicBezTo>
                <a:cubicBezTo>
                  <a:pt x="28366" y="58936"/>
                  <a:pt x="7183" y="77376"/>
                  <a:pt x="355" y="81927"/>
                </a:cubicBezTo>
                <a:close/>
              </a:path>
            </a:pathLst>
          </a:cu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7" name="Figura a mano libera 36"/>
          <p:cNvSpPr/>
          <p:nvPr/>
        </p:nvSpPr>
        <p:spPr>
          <a:xfrm>
            <a:off x="1638178" y="3037101"/>
            <a:ext cx="1080275" cy="778309"/>
          </a:xfrm>
          <a:custGeom>
            <a:avLst/>
            <a:gdLst>
              <a:gd name="connsiteX0" fmla="*/ 81932 w 1080275"/>
              <a:gd name="connsiteY0" fmla="*/ 136545 h 778309"/>
              <a:gd name="connsiteX1" fmla="*/ 81932 w 1080275"/>
              <a:gd name="connsiteY1" fmla="*/ 136545 h 778309"/>
              <a:gd name="connsiteX2" fmla="*/ 232142 w 1080275"/>
              <a:gd name="connsiteY2" fmla="*/ 109236 h 778309"/>
              <a:gd name="connsiteX3" fmla="*/ 341385 w 1080275"/>
              <a:gd name="connsiteY3" fmla="*/ 95582 h 778309"/>
              <a:gd name="connsiteX4" fmla="*/ 436973 w 1080275"/>
              <a:gd name="connsiteY4" fmla="*/ 81927 h 778309"/>
              <a:gd name="connsiteX5" fmla="*/ 518905 w 1080275"/>
              <a:gd name="connsiteY5" fmla="*/ 27309 h 778309"/>
              <a:gd name="connsiteX6" fmla="*/ 559871 w 1080275"/>
              <a:gd name="connsiteY6" fmla="*/ 0 h 778309"/>
              <a:gd name="connsiteX7" fmla="*/ 628148 w 1080275"/>
              <a:gd name="connsiteY7" fmla="*/ 13654 h 778309"/>
              <a:gd name="connsiteX8" fmla="*/ 655459 w 1080275"/>
              <a:gd name="connsiteY8" fmla="*/ 54618 h 778309"/>
              <a:gd name="connsiteX9" fmla="*/ 696425 w 1080275"/>
              <a:gd name="connsiteY9" fmla="*/ 81927 h 778309"/>
              <a:gd name="connsiteX10" fmla="*/ 764702 w 1080275"/>
              <a:gd name="connsiteY10" fmla="*/ 150200 h 778309"/>
              <a:gd name="connsiteX11" fmla="*/ 846635 w 1080275"/>
              <a:gd name="connsiteY11" fmla="*/ 259436 h 778309"/>
              <a:gd name="connsiteX12" fmla="*/ 928567 w 1080275"/>
              <a:gd name="connsiteY12" fmla="*/ 341364 h 778309"/>
              <a:gd name="connsiteX13" fmla="*/ 969534 w 1080275"/>
              <a:gd name="connsiteY13" fmla="*/ 382327 h 778309"/>
              <a:gd name="connsiteX14" fmla="*/ 996844 w 1080275"/>
              <a:gd name="connsiteY14" fmla="*/ 423291 h 778309"/>
              <a:gd name="connsiteX15" fmla="*/ 1024155 w 1080275"/>
              <a:gd name="connsiteY15" fmla="*/ 518873 h 778309"/>
              <a:gd name="connsiteX16" fmla="*/ 1051466 w 1080275"/>
              <a:gd name="connsiteY16" fmla="*/ 559836 h 778309"/>
              <a:gd name="connsiteX17" fmla="*/ 1065121 w 1080275"/>
              <a:gd name="connsiteY17" fmla="*/ 614455 h 778309"/>
              <a:gd name="connsiteX18" fmla="*/ 1078777 w 1080275"/>
              <a:gd name="connsiteY18" fmla="*/ 655418 h 778309"/>
              <a:gd name="connsiteX19" fmla="*/ 1037811 w 1080275"/>
              <a:gd name="connsiteY19" fmla="*/ 669073 h 778309"/>
              <a:gd name="connsiteX20" fmla="*/ 983189 w 1080275"/>
              <a:gd name="connsiteY20" fmla="*/ 682727 h 778309"/>
              <a:gd name="connsiteX21" fmla="*/ 587182 w 1080275"/>
              <a:gd name="connsiteY21" fmla="*/ 696382 h 778309"/>
              <a:gd name="connsiteX22" fmla="*/ 546216 w 1080275"/>
              <a:gd name="connsiteY22" fmla="*/ 737346 h 778309"/>
              <a:gd name="connsiteX23" fmla="*/ 450628 w 1080275"/>
              <a:gd name="connsiteY23" fmla="*/ 778309 h 778309"/>
              <a:gd name="connsiteX24" fmla="*/ 341385 w 1080275"/>
              <a:gd name="connsiteY24" fmla="*/ 764655 h 778309"/>
              <a:gd name="connsiteX25" fmla="*/ 286763 w 1080275"/>
              <a:gd name="connsiteY25" fmla="*/ 723691 h 778309"/>
              <a:gd name="connsiteX26" fmla="*/ 245797 w 1080275"/>
              <a:gd name="connsiteY26" fmla="*/ 710037 h 778309"/>
              <a:gd name="connsiteX27" fmla="*/ 177520 w 1080275"/>
              <a:gd name="connsiteY27" fmla="*/ 655418 h 778309"/>
              <a:gd name="connsiteX28" fmla="*/ 136554 w 1080275"/>
              <a:gd name="connsiteY28" fmla="*/ 614455 h 778309"/>
              <a:gd name="connsiteX29" fmla="*/ 109243 w 1080275"/>
              <a:gd name="connsiteY29" fmla="*/ 532527 h 778309"/>
              <a:gd name="connsiteX30" fmla="*/ 95588 w 1080275"/>
              <a:gd name="connsiteY30" fmla="*/ 491564 h 778309"/>
              <a:gd name="connsiteX31" fmla="*/ 54621 w 1080275"/>
              <a:gd name="connsiteY31" fmla="*/ 382327 h 778309"/>
              <a:gd name="connsiteX32" fmla="*/ 27311 w 1080275"/>
              <a:gd name="connsiteY32" fmla="*/ 341364 h 778309"/>
              <a:gd name="connsiteX33" fmla="*/ 0 w 1080275"/>
              <a:gd name="connsiteY33" fmla="*/ 259436 h 778309"/>
              <a:gd name="connsiteX34" fmla="*/ 13655 w 1080275"/>
              <a:gd name="connsiteY34" fmla="*/ 150200 h 778309"/>
              <a:gd name="connsiteX35" fmla="*/ 54621 w 1080275"/>
              <a:gd name="connsiteY35" fmla="*/ 122891 h 778309"/>
              <a:gd name="connsiteX36" fmla="*/ 81932 w 1080275"/>
              <a:gd name="connsiteY36" fmla="*/ 136545 h 778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080275" h="778309">
                <a:moveTo>
                  <a:pt x="81932" y="136545"/>
                </a:moveTo>
                <a:lnTo>
                  <a:pt x="81932" y="136545"/>
                </a:lnTo>
                <a:cubicBezTo>
                  <a:pt x="132002" y="127442"/>
                  <a:pt x="181874" y="117172"/>
                  <a:pt x="232142" y="109236"/>
                </a:cubicBezTo>
                <a:cubicBezTo>
                  <a:pt x="268391" y="103513"/>
                  <a:pt x="305009" y="100432"/>
                  <a:pt x="341385" y="95582"/>
                </a:cubicBezTo>
                <a:lnTo>
                  <a:pt x="436973" y="81927"/>
                </a:lnTo>
                <a:lnTo>
                  <a:pt x="518905" y="27309"/>
                </a:lnTo>
                <a:lnTo>
                  <a:pt x="559871" y="0"/>
                </a:lnTo>
                <a:cubicBezTo>
                  <a:pt x="582630" y="4551"/>
                  <a:pt x="607996" y="2139"/>
                  <a:pt x="628148" y="13654"/>
                </a:cubicBezTo>
                <a:cubicBezTo>
                  <a:pt x="642397" y="21796"/>
                  <a:pt x="643854" y="43014"/>
                  <a:pt x="655459" y="54618"/>
                </a:cubicBezTo>
                <a:cubicBezTo>
                  <a:pt x="667064" y="66222"/>
                  <a:pt x="682770" y="72824"/>
                  <a:pt x="696425" y="81927"/>
                </a:cubicBezTo>
                <a:cubicBezTo>
                  <a:pt x="795261" y="230171"/>
                  <a:pt x="647659" y="20162"/>
                  <a:pt x="764702" y="150200"/>
                </a:cubicBezTo>
                <a:cubicBezTo>
                  <a:pt x="795152" y="184031"/>
                  <a:pt x="814449" y="227252"/>
                  <a:pt x="846635" y="259436"/>
                </a:cubicBezTo>
                <a:lnTo>
                  <a:pt x="928567" y="341364"/>
                </a:lnTo>
                <a:cubicBezTo>
                  <a:pt x="942222" y="355019"/>
                  <a:pt x="958822" y="366259"/>
                  <a:pt x="969534" y="382327"/>
                </a:cubicBezTo>
                <a:lnTo>
                  <a:pt x="996844" y="423291"/>
                </a:lnTo>
                <a:cubicBezTo>
                  <a:pt x="1001218" y="440784"/>
                  <a:pt x="1014362" y="499289"/>
                  <a:pt x="1024155" y="518873"/>
                </a:cubicBezTo>
                <a:cubicBezTo>
                  <a:pt x="1031495" y="533551"/>
                  <a:pt x="1042362" y="546182"/>
                  <a:pt x="1051466" y="559836"/>
                </a:cubicBezTo>
                <a:cubicBezTo>
                  <a:pt x="1056018" y="578042"/>
                  <a:pt x="1059965" y="596410"/>
                  <a:pt x="1065121" y="614455"/>
                </a:cubicBezTo>
                <a:cubicBezTo>
                  <a:pt x="1069075" y="628294"/>
                  <a:pt x="1085214" y="642545"/>
                  <a:pt x="1078777" y="655418"/>
                </a:cubicBezTo>
                <a:cubicBezTo>
                  <a:pt x="1072340" y="668292"/>
                  <a:pt x="1051651" y="665119"/>
                  <a:pt x="1037811" y="669073"/>
                </a:cubicBezTo>
                <a:cubicBezTo>
                  <a:pt x="1019765" y="674229"/>
                  <a:pt x="1001922" y="681592"/>
                  <a:pt x="983189" y="682727"/>
                </a:cubicBezTo>
                <a:cubicBezTo>
                  <a:pt x="851350" y="690717"/>
                  <a:pt x="719184" y="691830"/>
                  <a:pt x="587182" y="696382"/>
                </a:cubicBezTo>
                <a:cubicBezTo>
                  <a:pt x="573527" y="710037"/>
                  <a:pt x="561930" y="726122"/>
                  <a:pt x="546216" y="737346"/>
                </a:cubicBezTo>
                <a:cubicBezTo>
                  <a:pt x="516686" y="758437"/>
                  <a:pt x="484059" y="767166"/>
                  <a:pt x="450628" y="778309"/>
                </a:cubicBezTo>
                <a:cubicBezTo>
                  <a:pt x="414214" y="773758"/>
                  <a:pt x="376200" y="776259"/>
                  <a:pt x="341385" y="764655"/>
                </a:cubicBezTo>
                <a:cubicBezTo>
                  <a:pt x="319794" y="757459"/>
                  <a:pt x="306523" y="734982"/>
                  <a:pt x="286763" y="723691"/>
                </a:cubicBezTo>
                <a:cubicBezTo>
                  <a:pt x="274265" y="716550"/>
                  <a:pt x="259452" y="714588"/>
                  <a:pt x="245797" y="710037"/>
                </a:cubicBezTo>
                <a:cubicBezTo>
                  <a:pt x="166350" y="630593"/>
                  <a:pt x="280865" y="741533"/>
                  <a:pt x="177520" y="655418"/>
                </a:cubicBezTo>
                <a:cubicBezTo>
                  <a:pt x="162685" y="643056"/>
                  <a:pt x="150209" y="628109"/>
                  <a:pt x="136554" y="614455"/>
                </a:cubicBezTo>
                <a:lnTo>
                  <a:pt x="109243" y="532527"/>
                </a:lnTo>
                <a:cubicBezTo>
                  <a:pt x="104691" y="518873"/>
                  <a:pt x="99079" y="505527"/>
                  <a:pt x="95588" y="491564"/>
                </a:cubicBezTo>
                <a:cubicBezTo>
                  <a:pt x="80652" y="431826"/>
                  <a:pt x="86358" y="437864"/>
                  <a:pt x="54621" y="382327"/>
                </a:cubicBezTo>
                <a:cubicBezTo>
                  <a:pt x="46479" y="368079"/>
                  <a:pt x="33976" y="356360"/>
                  <a:pt x="27311" y="341364"/>
                </a:cubicBezTo>
                <a:cubicBezTo>
                  <a:pt x="15619" y="315059"/>
                  <a:pt x="0" y="259436"/>
                  <a:pt x="0" y="259436"/>
                </a:cubicBezTo>
                <a:cubicBezTo>
                  <a:pt x="4552" y="223024"/>
                  <a:pt x="26" y="184271"/>
                  <a:pt x="13655" y="150200"/>
                </a:cubicBezTo>
                <a:cubicBezTo>
                  <a:pt x="19750" y="134963"/>
                  <a:pt x="39942" y="130230"/>
                  <a:pt x="54621" y="122891"/>
                </a:cubicBezTo>
                <a:lnTo>
                  <a:pt x="81932" y="136545"/>
                </a:lnTo>
                <a:close/>
              </a:path>
            </a:pathLst>
          </a:cu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8" name="Figura a mano libera 37"/>
          <p:cNvSpPr/>
          <p:nvPr/>
        </p:nvSpPr>
        <p:spPr>
          <a:xfrm>
            <a:off x="2402880" y="2750355"/>
            <a:ext cx="436973" cy="464255"/>
          </a:xfrm>
          <a:custGeom>
            <a:avLst/>
            <a:gdLst>
              <a:gd name="connsiteX0" fmla="*/ 0 w 436973"/>
              <a:gd name="connsiteY0" fmla="*/ 95582 h 464255"/>
              <a:gd name="connsiteX1" fmla="*/ 0 w 436973"/>
              <a:gd name="connsiteY1" fmla="*/ 95582 h 464255"/>
              <a:gd name="connsiteX2" fmla="*/ 40967 w 436973"/>
              <a:gd name="connsiteY2" fmla="*/ 218473 h 464255"/>
              <a:gd name="connsiteX3" fmla="*/ 81933 w 436973"/>
              <a:gd name="connsiteY3" fmla="*/ 232127 h 464255"/>
              <a:gd name="connsiteX4" fmla="*/ 109244 w 436973"/>
              <a:gd name="connsiteY4" fmla="*/ 259437 h 464255"/>
              <a:gd name="connsiteX5" fmla="*/ 136555 w 436973"/>
              <a:gd name="connsiteY5" fmla="*/ 341364 h 464255"/>
              <a:gd name="connsiteX6" fmla="*/ 150210 w 436973"/>
              <a:gd name="connsiteY6" fmla="*/ 382328 h 464255"/>
              <a:gd name="connsiteX7" fmla="*/ 191176 w 436973"/>
              <a:gd name="connsiteY7" fmla="*/ 395982 h 464255"/>
              <a:gd name="connsiteX8" fmla="*/ 218487 w 436973"/>
              <a:gd name="connsiteY8" fmla="*/ 436946 h 464255"/>
              <a:gd name="connsiteX9" fmla="*/ 300419 w 436973"/>
              <a:gd name="connsiteY9" fmla="*/ 464255 h 464255"/>
              <a:gd name="connsiteX10" fmla="*/ 355041 w 436973"/>
              <a:gd name="connsiteY10" fmla="*/ 450600 h 464255"/>
              <a:gd name="connsiteX11" fmla="*/ 382352 w 436973"/>
              <a:gd name="connsiteY11" fmla="*/ 382328 h 464255"/>
              <a:gd name="connsiteX12" fmla="*/ 423318 w 436973"/>
              <a:gd name="connsiteY12" fmla="*/ 286746 h 464255"/>
              <a:gd name="connsiteX13" fmla="*/ 436973 w 436973"/>
              <a:gd name="connsiteY13" fmla="*/ 163855 h 464255"/>
              <a:gd name="connsiteX14" fmla="*/ 396007 w 436973"/>
              <a:gd name="connsiteY14" fmla="*/ 54618 h 464255"/>
              <a:gd name="connsiteX15" fmla="*/ 355041 w 436973"/>
              <a:gd name="connsiteY15" fmla="*/ 27309 h 464255"/>
              <a:gd name="connsiteX16" fmla="*/ 273109 w 436973"/>
              <a:gd name="connsiteY16" fmla="*/ 0 h 464255"/>
              <a:gd name="connsiteX17" fmla="*/ 150210 w 436973"/>
              <a:gd name="connsiteY17" fmla="*/ 13655 h 464255"/>
              <a:gd name="connsiteX18" fmla="*/ 109244 w 436973"/>
              <a:gd name="connsiteY18" fmla="*/ 40964 h 464255"/>
              <a:gd name="connsiteX19" fmla="*/ 0 w 436973"/>
              <a:gd name="connsiteY19" fmla="*/ 95582 h 464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36973" h="464255">
                <a:moveTo>
                  <a:pt x="0" y="95582"/>
                </a:moveTo>
                <a:lnTo>
                  <a:pt x="0" y="95582"/>
                </a:lnTo>
                <a:cubicBezTo>
                  <a:pt x="13656" y="136546"/>
                  <a:pt x="18750" y="181447"/>
                  <a:pt x="40967" y="218473"/>
                </a:cubicBezTo>
                <a:cubicBezTo>
                  <a:pt x="48373" y="230815"/>
                  <a:pt x="69590" y="224722"/>
                  <a:pt x="81933" y="232127"/>
                </a:cubicBezTo>
                <a:cubicBezTo>
                  <a:pt x="92973" y="238751"/>
                  <a:pt x="100140" y="250334"/>
                  <a:pt x="109244" y="259437"/>
                </a:cubicBezTo>
                <a:lnTo>
                  <a:pt x="136555" y="341364"/>
                </a:lnTo>
                <a:cubicBezTo>
                  <a:pt x="141107" y="355019"/>
                  <a:pt x="136555" y="377777"/>
                  <a:pt x="150210" y="382328"/>
                </a:cubicBezTo>
                <a:lnTo>
                  <a:pt x="191176" y="395982"/>
                </a:lnTo>
                <a:cubicBezTo>
                  <a:pt x="200280" y="409637"/>
                  <a:pt x="204570" y="428248"/>
                  <a:pt x="218487" y="436946"/>
                </a:cubicBezTo>
                <a:cubicBezTo>
                  <a:pt x="242899" y="452203"/>
                  <a:pt x="300419" y="464255"/>
                  <a:pt x="300419" y="464255"/>
                </a:cubicBezTo>
                <a:cubicBezTo>
                  <a:pt x="318626" y="459703"/>
                  <a:pt x="341770" y="463870"/>
                  <a:pt x="355041" y="450600"/>
                </a:cubicBezTo>
                <a:cubicBezTo>
                  <a:pt x="372373" y="433269"/>
                  <a:pt x="372397" y="404726"/>
                  <a:pt x="382352" y="382328"/>
                </a:cubicBezTo>
                <a:cubicBezTo>
                  <a:pt x="427347" y="281096"/>
                  <a:pt x="395273" y="370877"/>
                  <a:pt x="423318" y="286746"/>
                </a:cubicBezTo>
                <a:cubicBezTo>
                  <a:pt x="427870" y="245782"/>
                  <a:pt x="436973" y="205071"/>
                  <a:pt x="436973" y="163855"/>
                </a:cubicBezTo>
                <a:cubicBezTo>
                  <a:pt x="436973" y="124775"/>
                  <a:pt x="424261" y="82870"/>
                  <a:pt x="396007" y="54618"/>
                </a:cubicBezTo>
                <a:cubicBezTo>
                  <a:pt x="384402" y="43014"/>
                  <a:pt x="370038" y="33974"/>
                  <a:pt x="355041" y="27309"/>
                </a:cubicBezTo>
                <a:cubicBezTo>
                  <a:pt x="328734" y="15618"/>
                  <a:pt x="273109" y="0"/>
                  <a:pt x="273109" y="0"/>
                </a:cubicBezTo>
                <a:cubicBezTo>
                  <a:pt x="232143" y="4552"/>
                  <a:pt x="190198" y="3659"/>
                  <a:pt x="150210" y="13655"/>
                </a:cubicBezTo>
                <a:cubicBezTo>
                  <a:pt x="134289" y="17635"/>
                  <a:pt x="124241" y="34299"/>
                  <a:pt x="109244" y="40964"/>
                </a:cubicBezTo>
                <a:cubicBezTo>
                  <a:pt x="-3732" y="91172"/>
                  <a:pt x="18207" y="86479"/>
                  <a:pt x="0" y="95582"/>
                </a:cubicBezTo>
                <a:close/>
              </a:path>
            </a:pathLst>
          </a:cu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9" name="Figura a mano libera 38"/>
          <p:cNvSpPr/>
          <p:nvPr/>
        </p:nvSpPr>
        <p:spPr>
          <a:xfrm>
            <a:off x="2607712" y="2436300"/>
            <a:ext cx="485326" cy="436946"/>
          </a:xfrm>
          <a:custGeom>
            <a:avLst/>
            <a:gdLst>
              <a:gd name="connsiteX0" fmla="*/ 0 w 485326"/>
              <a:gd name="connsiteY0" fmla="*/ 27309 h 436946"/>
              <a:gd name="connsiteX1" fmla="*/ 0 w 485326"/>
              <a:gd name="connsiteY1" fmla="*/ 27309 h 436946"/>
              <a:gd name="connsiteX2" fmla="*/ 54621 w 485326"/>
              <a:gd name="connsiteY2" fmla="*/ 136546 h 436946"/>
              <a:gd name="connsiteX3" fmla="*/ 95587 w 485326"/>
              <a:gd name="connsiteY3" fmla="*/ 150200 h 436946"/>
              <a:gd name="connsiteX4" fmla="*/ 163864 w 485326"/>
              <a:gd name="connsiteY4" fmla="*/ 191164 h 436946"/>
              <a:gd name="connsiteX5" fmla="*/ 191175 w 485326"/>
              <a:gd name="connsiteY5" fmla="*/ 232128 h 436946"/>
              <a:gd name="connsiteX6" fmla="*/ 273108 w 485326"/>
              <a:gd name="connsiteY6" fmla="*/ 273091 h 436946"/>
              <a:gd name="connsiteX7" fmla="*/ 314074 w 485326"/>
              <a:gd name="connsiteY7" fmla="*/ 300401 h 436946"/>
              <a:gd name="connsiteX8" fmla="*/ 355040 w 485326"/>
              <a:gd name="connsiteY8" fmla="*/ 395982 h 436946"/>
              <a:gd name="connsiteX9" fmla="*/ 436972 w 485326"/>
              <a:gd name="connsiteY9" fmla="*/ 436946 h 436946"/>
              <a:gd name="connsiteX10" fmla="*/ 464283 w 485326"/>
              <a:gd name="connsiteY10" fmla="*/ 327710 h 436946"/>
              <a:gd name="connsiteX11" fmla="*/ 436972 w 485326"/>
              <a:gd name="connsiteY11" fmla="*/ 245782 h 436946"/>
              <a:gd name="connsiteX12" fmla="*/ 396006 w 485326"/>
              <a:gd name="connsiteY12" fmla="*/ 204819 h 436946"/>
              <a:gd name="connsiteX13" fmla="*/ 355040 w 485326"/>
              <a:gd name="connsiteY13" fmla="*/ 191164 h 436946"/>
              <a:gd name="connsiteX14" fmla="*/ 273108 w 485326"/>
              <a:gd name="connsiteY14" fmla="*/ 136546 h 436946"/>
              <a:gd name="connsiteX15" fmla="*/ 232141 w 485326"/>
              <a:gd name="connsiteY15" fmla="*/ 109237 h 436946"/>
              <a:gd name="connsiteX16" fmla="*/ 150209 w 485326"/>
              <a:gd name="connsiteY16" fmla="*/ 81928 h 436946"/>
              <a:gd name="connsiteX17" fmla="*/ 136554 w 485326"/>
              <a:gd name="connsiteY17" fmla="*/ 40964 h 436946"/>
              <a:gd name="connsiteX18" fmla="*/ 54621 w 485326"/>
              <a:gd name="connsiteY18" fmla="*/ 0 h 436946"/>
              <a:gd name="connsiteX19" fmla="*/ 0 w 485326"/>
              <a:gd name="connsiteY19" fmla="*/ 27309 h 436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326" h="436946">
                <a:moveTo>
                  <a:pt x="0" y="27309"/>
                </a:moveTo>
                <a:lnTo>
                  <a:pt x="0" y="27309"/>
                </a:lnTo>
                <a:cubicBezTo>
                  <a:pt x="18207" y="63721"/>
                  <a:pt x="29626" y="104412"/>
                  <a:pt x="54621" y="136546"/>
                </a:cubicBezTo>
                <a:cubicBezTo>
                  <a:pt x="63458" y="147908"/>
                  <a:pt x="83244" y="142795"/>
                  <a:pt x="95587" y="150200"/>
                </a:cubicBezTo>
                <a:cubicBezTo>
                  <a:pt x="189309" y="206430"/>
                  <a:pt x="47814" y="152484"/>
                  <a:pt x="163864" y="191164"/>
                </a:cubicBezTo>
                <a:cubicBezTo>
                  <a:pt x="172968" y="204819"/>
                  <a:pt x="179570" y="220524"/>
                  <a:pt x="191175" y="232128"/>
                </a:cubicBezTo>
                <a:cubicBezTo>
                  <a:pt x="217647" y="258599"/>
                  <a:pt x="239789" y="261986"/>
                  <a:pt x="273108" y="273091"/>
                </a:cubicBezTo>
                <a:cubicBezTo>
                  <a:pt x="286763" y="282194"/>
                  <a:pt x="304970" y="286746"/>
                  <a:pt x="314074" y="300401"/>
                </a:cubicBezTo>
                <a:cubicBezTo>
                  <a:pt x="376752" y="394414"/>
                  <a:pt x="277930" y="318877"/>
                  <a:pt x="355040" y="395982"/>
                </a:cubicBezTo>
                <a:cubicBezTo>
                  <a:pt x="381511" y="422451"/>
                  <a:pt x="403654" y="425840"/>
                  <a:pt x="436972" y="436946"/>
                </a:cubicBezTo>
                <a:cubicBezTo>
                  <a:pt x="504461" y="414451"/>
                  <a:pt x="488941" y="434552"/>
                  <a:pt x="464283" y="327710"/>
                </a:cubicBezTo>
                <a:cubicBezTo>
                  <a:pt x="457810" y="299661"/>
                  <a:pt x="457328" y="266137"/>
                  <a:pt x="436972" y="245782"/>
                </a:cubicBezTo>
                <a:cubicBezTo>
                  <a:pt x="423317" y="232128"/>
                  <a:pt x="412074" y="215530"/>
                  <a:pt x="396006" y="204819"/>
                </a:cubicBezTo>
                <a:cubicBezTo>
                  <a:pt x="384029" y="196835"/>
                  <a:pt x="367623" y="198154"/>
                  <a:pt x="355040" y="191164"/>
                </a:cubicBezTo>
                <a:cubicBezTo>
                  <a:pt x="326347" y="175225"/>
                  <a:pt x="300419" y="154752"/>
                  <a:pt x="273108" y="136546"/>
                </a:cubicBezTo>
                <a:cubicBezTo>
                  <a:pt x="259452" y="127443"/>
                  <a:pt x="247711" y="114427"/>
                  <a:pt x="232141" y="109237"/>
                </a:cubicBezTo>
                <a:lnTo>
                  <a:pt x="150209" y="81928"/>
                </a:lnTo>
                <a:cubicBezTo>
                  <a:pt x="145657" y="68273"/>
                  <a:pt x="145546" y="52203"/>
                  <a:pt x="136554" y="40964"/>
                </a:cubicBezTo>
                <a:cubicBezTo>
                  <a:pt x="117303" y="16902"/>
                  <a:pt x="81606" y="8995"/>
                  <a:pt x="54621" y="0"/>
                </a:cubicBezTo>
                <a:cubicBezTo>
                  <a:pt x="-9874" y="16123"/>
                  <a:pt x="9103" y="22758"/>
                  <a:pt x="0" y="27309"/>
                </a:cubicBezTo>
                <a:close/>
              </a:path>
            </a:pathLst>
          </a:cu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0" name="Figura a mano libera 39"/>
          <p:cNvSpPr/>
          <p:nvPr/>
        </p:nvSpPr>
        <p:spPr>
          <a:xfrm>
            <a:off x="3372414" y="1958391"/>
            <a:ext cx="436973" cy="382446"/>
          </a:xfrm>
          <a:custGeom>
            <a:avLst/>
            <a:gdLst>
              <a:gd name="connsiteX0" fmla="*/ 0 w 436973"/>
              <a:gd name="connsiteY0" fmla="*/ 81927 h 382446"/>
              <a:gd name="connsiteX1" fmla="*/ 0 w 436973"/>
              <a:gd name="connsiteY1" fmla="*/ 81927 h 382446"/>
              <a:gd name="connsiteX2" fmla="*/ 27311 w 436973"/>
              <a:gd name="connsiteY2" fmla="*/ 245782 h 382446"/>
              <a:gd name="connsiteX3" fmla="*/ 54622 w 436973"/>
              <a:gd name="connsiteY3" fmla="*/ 286746 h 382446"/>
              <a:gd name="connsiteX4" fmla="*/ 109243 w 436973"/>
              <a:gd name="connsiteY4" fmla="*/ 300400 h 382446"/>
              <a:gd name="connsiteX5" fmla="*/ 218487 w 436973"/>
              <a:gd name="connsiteY5" fmla="*/ 327709 h 382446"/>
              <a:gd name="connsiteX6" fmla="*/ 245797 w 436973"/>
              <a:gd name="connsiteY6" fmla="*/ 368673 h 382446"/>
              <a:gd name="connsiteX7" fmla="*/ 341385 w 436973"/>
              <a:gd name="connsiteY7" fmla="*/ 368673 h 382446"/>
              <a:gd name="connsiteX8" fmla="*/ 436973 w 436973"/>
              <a:gd name="connsiteY8" fmla="*/ 245782 h 382446"/>
              <a:gd name="connsiteX9" fmla="*/ 423318 w 436973"/>
              <a:gd name="connsiteY9" fmla="*/ 163855 h 382446"/>
              <a:gd name="connsiteX10" fmla="*/ 396007 w 436973"/>
              <a:gd name="connsiteY10" fmla="*/ 136545 h 382446"/>
              <a:gd name="connsiteX11" fmla="*/ 355041 w 436973"/>
              <a:gd name="connsiteY11" fmla="*/ 109236 h 382446"/>
              <a:gd name="connsiteX12" fmla="*/ 273108 w 436973"/>
              <a:gd name="connsiteY12" fmla="*/ 81927 h 382446"/>
              <a:gd name="connsiteX13" fmla="*/ 191176 w 436973"/>
              <a:gd name="connsiteY13" fmla="*/ 27309 h 382446"/>
              <a:gd name="connsiteX14" fmla="*/ 109243 w 436973"/>
              <a:gd name="connsiteY14" fmla="*/ 0 h 382446"/>
              <a:gd name="connsiteX15" fmla="*/ 68277 w 436973"/>
              <a:gd name="connsiteY15" fmla="*/ 13654 h 382446"/>
              <a:gd name="connsiteX16" fmla="*/ 0 w 436973"/>
              <a:gd name="connsiteY16" fmla="*/ 81927 h 382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6973" h="382446">
                <a:moveTo>
                  <a:pt x="0" y="81927"/>
                </a:moveTo>
                <a:lnTo>
                  <a:pt x="0" y="81927"/>
                </a:lnTo>
                <a:cubicBezTo>
                  <a:pt x="4326" y="120859"/>
                  <a:pt x="4435" y="200033"/>
                  <a:pt x="27311" y="245782"/>
                </a:cubicBezTo>
                <a:cubicBezTo>
                  <a:pt x="34651" y="260460"/>
                  <a:pt x="40967" y="277643"/>
                  <a:pt x="54622" y="286746"/>
                </a:cubicBezTo>
                <a:cubicBezTo>
                  <a:pt x="70238" y="297156"/>
                  <a:pt x="91198" y="295245"/>
                  <a:pt x="109243" y="300400"/>
                </a:cubicBezTo>
                <a:cubicBezTo>
                  <a:pt x="207223" y="328392"/>
                  <a:pt x="79670" y="299948"/>
                  <a:pt x="218487" y="327709"/>
                </a:cubicBezTo>
                <a:cubicBezTo>
                  <a:pt x="227590" y="341364"/>
                  <a:pt x="232982" y="358422"/>
                  <a:pt x="245797" y="368673"/>
                </a:cubicBezTo>
                <a:cubicBezTo>
                  <a:pt x="278447" y="394791"/>
                  <a:pt x="306857" y="377304"/>
                  <a:pt x="341385" y="368673"/>
                </a:cubicBezTo>
                <a:cubicBezTo>
                  <a:pt x="433496" y="276569"/>
                  <a:pt x="411104" y="323386"/>
                  <a:pt x="436973" y="245782"/>
                </a:cubicBezTo>
                <a:cubicBezTo>
                  <a:pt x="432421" y="218473"/>
                  <a:pt x="433040" y="189778"/>
                  <a:pt x="423318" y="163855"/>
                </a:cubicBezTo>
                <a:cubicBezTo>
                  <a:pt x="418797" y="151801"/>
                  <a:pt x="406060" y="144587"/>
                  <a:pt x="396007" y="136545"/>
                </a:cubicBezTo>
                <a:cubicBezTo>
                  <a:pt x="383192" y="126293"/>
                  <a:pt x="370038" y="115901"/>
                  <a:pt x="355041" y="109236"/>
                </a:cubicBezTo>
                <a:cubicBezTo>
                  <a:pt x="328734" y="97545"/>
                  <a:pt x="297062" y="97895"/>
                  <a:pt x="273108" y="81927"/>
                </a:cubicBezTo>
                <a:cubicBezTo>
                  <a:pt x="245797" y="63721"/>
                  <a:pt x="222315" y="37688"/>
                  <a:pt x="191176" y="27309"/>
                </a:cubicBezTo>
                <a:lnTo>
                  <a:pt x="109243" y="0"/>
                </a:lnTo>
                <a:cubicBezTo>
                  <a:pt x="95588" y="4551"/>
                  <a:pt x="80620" y="6249"/>
                  <a:pt x="68277" y="13654"/>
                </a:cubicBezTo>
                <a:cubicBezTo>
                  <a:pt x="12029" y="47401"/>
                  <a:pt x="11379" y="70548"/>
                  <a:pt x="0" y="81927"/>
                </a:cubicBezTo>
                <a:close/>
              </a:path>
            </a:pathLst>
          </a:cu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1" name="Figura a mano libera 40"/>
          <p:cNvSpPr/>
          <p:nvPr/>
        </p:nvSpPr>
        <p:spPr>
          <a:xfrm>
            <a:off x="3700144" y="2217827"/>
            <a:ext cx="1367766" cy="928510"/>
          </a:xfrm>
          <a:custGeom>
            <a:avLst/>
            <a:gdLst>
              <a:gd name="connsiteX0" fmla="*/ 396007 w 1367766"/>
              <a:gd name="connsiteY0" fmla="*/ 54619 h 928510"/>
              <a:gd name="connsiteX1" fmla="*/ 396007 w 1367766"/>
              <a:gd name="connsiteY1" fmla="*/ 54619 h 928510"/>
              <a:gd name="connsiteX2" fmla="*/ 204831 w 1367766"/>
              <a:gd name="connsiteY2" fmla="*/ 81928 h 928510"/>
              <a:gd name="connsiteX3" fmla="*/ 122899 w 1367766"/>
              <a:gd name="connsiteY3" fmla="*/ 136546 h 928510"/>
              <a:gd name="connsiteX4" fmla="*/ 81932 w 1367766"/>
              <a:gd name="connsiteY4" fmla="*/ 150201 h 928510"/>
              <a:gd name="connsiteX5" fmla="*/ 13655 w 1367766"/>
              <a:gd name="connsiteY5" fmla="*/ 245782 h 928510"/>
              <a:gd name="connsiteX6" fmla="*/ 0 w 1367766"/>
              <a:gd name="connsiteY6" fmla="*/ 286746 h 928510"/>
              <a:gd name="connsiteX7" fmla="*/ 13655 w 1367766"/>
              <a:gd name="connsiteY7" fmla="*/ 436946 h 928510"/>
              <a:gd name="connsiteX8" fmla="*/ 68277 w 1367766"/>
              <a:gd name="connsiteY8" fmla="*/ 477910 h 928510"/>
              <a:gd name="connsiteX9" fmla="*/ 150209 w 1367766"/>
              <a:gd name="connsiteY9" fmla="*/ 559837 h 928510"/>
              <a:gd name="connsiteX10" fmla="*/ 286763 w 1367766"/>
              <a:gd name="connsiteY10" fmla="*/ 641764 h 928510"/>
              <a:gd name="connsiteX11" fmla="*/ 355040 w 1367766"/>
              <a:gd name="connsiteY11" fmla="*/ 723692 h 928510"/>
              <a:gd name="connsiteX12" fmla="*/ 423317 w 1367766"/>
              <a:gd name="connsiteY12" fmla="*/ 832928 h 928510"/>
              <a:gd name="connsiteX13" fmla="*/ 491594 w 1367766"/>
              <a:gd name="connsiteY13" fmla="*/ 928510 h 928510"/>
              <a:gd name="connsiteX14" fmla="*/ 614493 w 1367766"/>
              <a:gd name="connsiteY14" fmla="*/ 914856 h 928510"/>
              <a:gd name="connsiteX15" fmla="*/ 723736 w 1367766"/>
              <a:gd name="connsiteY15" fmla="*/ 860237 h 928510"/>
              <a:gd name="connsiteX16" fmla="*/ 819324 w 1367766"/>
              <a:gd name="connsiteY16" fmla="*/ 832928 h 928510"/>
              <a:gd name="connsiteX17" fmla="*/ 873946 w 1367766"/>
              <a:gd name="connsiteY17" fmla="*/ 791965 h 928510"/>
              <a:gd name="connsiteX18" fmla="*/ 901257 w 1367766"/>
              <a:gd name="connsiteY18" fmla="*/ 764655 h 928510"/>
              <a:gd name="connsiteX19" fmla="*/ 1010500 w 1367766"/>
              <a:gd name="connsiteY19" fmla="*/ 723692 h 928510"/>
              <a:gd name="connsiteX20" fmla="*/ 1160709 w 1367766"/>
              <a:gd name="connsiteY20" fmla="*/ 559837 h 928510"/>
              <a:gd name="connsiteX21" fmla="*/ 1188020 w 1367766"/>
              <a:gd name="connsiteY21" fmla="*/ 518874 h 928510"/>
              <a:gd name="connsiteX22" fmla="*/ 1310919 w 1367766"/>
              <a:gd name="connsiteY22" fmla="*/ 409637 h 928510"/>
              <a:gd name="connsiteX23" fmla="*/ 1351885 w 1367766"/>
              <a:gd name="connsiteY23" fmla="*/ 355019 h 928510"/>
              <a:gd name="connsiteX24" fmla="*/ 1351885 w 1367766"/>
              <a:gd name="connsiteY24" fmla="*/ 204819 h 928510"/>
              <a:gd name="connsiteX25" fmla="*/ 1297263 w 1367766"/>
              <a:gd name="connsiteY25" fmla="*/ 163855 h 928510"/>
              <a:gd name="connsiteX26" fmla="*/ 1188020 w 1367766"/>
              <a:gd name="connsiteY26" fmla="*/ 122891 h 928510"/>
              <a:gd name="connsiteX27" fmla="*/ 1051466 w 1367766"/>
              <a:gd name="connsiteY27" fmla="*/ 95582 h 928510"/>
              <a:gd name="connsiteX28" fmla="*/ 1010500 w 1367766"/>
              <a:gd name="connsiteY28" fmla="*/ 81928 h 928510"/>
              <a:gd name="connsiteX29" fmla="*/ 914912 w 1367766"/>
              <a:gd name="connsiteY29" fmla="*/ 54619 h 928510"/>
              <a:gd name="connsiteX30" fmla="*/ 860290 w 1367766"/>
              <a:gd name="connsiteY30" fmla="*/ 27310 h 928510"/>
              <a:gd name="connsiteX31" fmla="*/ 723736 w 1367766"/>
              <a:gd name="connsiteY31" fmla="*/ 0 h 928510"/>
              <a:gd name="connsiteX32" fmla="*/ 409662 w 1367766"/>
              <a:gd name="connsiteY32" fmla="*/ 40964 h 928510"/>
              <a:gd name="connsiteX33" fmla="*/ 396007 w 1367766"/>
              <a:gd name="connsiteY33" fmla="*/ 54619 h 928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367766" h="928510">
                <a:moveTo>
                  <a:pt x="396007" y="54619"/>
                </a:moveTo>
                <a:lnTo>
                  <a:pt x="396007" y="54619"/>
                </a:lnTo>
                <a:cubicBezTo>
                  <a:pt x="332282" y="63722"/>
                  <a:pt x="266489" y="63432"/>
                  <a:pt x="204831" y="81928"/>
                </a:cubicBezTo>
                <a:cubicBezTo>
                  <a:pt x="173392" y="91359"/>
                  <a:pt x="154038" y="126167"/>
                  <a:pt x="122899" y="136546"/>
                </a:cubicBezTo>
                <a:lnTo>
                  <a:pt x="81932" y="150201"/>
                </a:lnTo>
                <a:cubicBezTo>
                  <a:pt x="72658" y="162566"/>
                  <a:pt x="23637" y="225820"/>
                  <a:pt x="13655" y="245782"/>
                </a:cubicBezTo>
                <a:cubicBezTo>
                  <a:pt x="7218" y="258656"/>
                  <a:pt x="4552" y="273091"/>
                  <a:pt x="0" y="286746"/>
                </a:cubicBezTo>
                <a:cubicBezTo>
                  <a:pt x="4552" y="336813"/>
                  <a:pt x="-3255" y="389602"/>
                  <a:pt x="13655" y="436946"/>
                </a:cubicBezTo>
                <a:cubicBezTo>
                  <a:pt x="21310" y="458379"/>
                  <a:pt x="51360" y="462686"/>
                  <a:pt x="68277" y="477910"/>
                </a:cubicBezTo>
                <a:cubicBezTo>
                  <a:pt x="96985" y="503746"/>
                  <a:pt x="115664" y="542566"/>
                  <a:pt x="150209" y="559837"/>
                </a:cubicBezTo>
                <a:cubicBezTo>
                  <a:pt x="193310" y="581386"/>
                  <a:pt x="253807" y="608809"/>
                  <a:pt x="286763" y="641764"/>
                </a:cubicBezTo>
                <a:cubicBezTo>
                  <a:pt x="317924" y="672924"/>
                  <a:pt x="327990" y="680415"/>
                  <a:pt x="355040" y="723692"/>
                </a:cubicBezTo>
                <a:cubicBezTo>
                  <a:pt x="448763" y="873638"/>
                  <a:pt x="307266" y="678203"/>
                  <a:pt x="423317" y="832928"/>
                </a:cubicBezTo>
                <a:cubicBezTo>
                  <a:pt x="455180" y="928511"/>
                  <a:pt x="423318" y="905754"/>
                  <a:pt x="491594" y="928510"/>
                </a:cubicBezTo>
                <a:cubicBezTo>
                  <a:pt x="532560" y="923959"/>
                  <a:pt x="574949" y="926486"/>
                  <a:pt x="614493" y="914856"/>
                </a:cubicBezTo>
                <a:cubicBezTo>
                  <a:pt x="653551" y="903369"/>
                  <a:pt x="685113" y="873110"/>
                  <a:pt x="723736" y="860237"/>
                </a:cubicBezTo>
                <a:cubicBezTo>
                  <a:pt x="782507" y="840649"/>
                  <a:pt x="750739" y="850074"/>
                  <a:pt x="819324" y="832928"/>
                </a:cubicBezTo>
                <a:cubicBezTo>
                  <a:pt x="837531" y="819274"/>
                  <a:pt x="856462" y="806534"/>
                  <a:pt x="873946" y="791965"/>
                </a:cubicBezTo>
                <a:cubicBezTo>
                  <a:pt x="883837" y="783723"/>
                  <a:pt x="890079" y="771042"/>
                  <a:pt x="901257" y="764655"/>
                </a:cubicBezTo>
                <a:cubicBezTo>
                  <a:pt x="924118" y="751592"/>
                  <a:pt x="980796" y="733592"/>
                  <a:pt x="1010500" y="723692"/>
                </a:cubicBezTo>
                <a:cubicBezTo>
                  <a:pt x="1129995" y="574331"/>
                  <a:pt x="1071242" y="619478"/>
                  <a:pt x="1160709" y="559837"/>
                </a:cubicBezTo>
                <a:cubicBezTo>
                  <a:pt x="1169813" y="546183"/>
                  <a:pt x="1177117" y="531139"/>
                  <a:pt x="1188020" y="518874"/>
                </a:cubicBezTo>
                <a:cubicBezTo>
                  <a:pt x="1256050" y="442345"/>
                  <a:pt x="1248654" y="451143"/>
                  <a:pt x="1310919" y="409637"/>
                </a:cubicBezTo>
                <a:cubicBezTo>
                  <a:pt x="1324574" y="391431"/>
                  <a:pt x="1340593" y="374778"/>
                  <a:pt x="1351885" y="355019"/>
                </a:cubicBezTo>
                <a:cubicBezTo>
                  <a:pt x="1376245" y="312391"/>
                  <a:pt x="1369617" y="243828"/>
                  <a:pt x="1351885" y="204819"/>
                </a:cubicBezTo>
                <a:cubicBezTo>
                  <a:pt x="1342467" y="184100"/>
                  <a:pt x="1317158" y="174907"/>
                  <a:pt x="1297263" y="163855"/>
                </a:cubicBezTo>
                <a:cubicBezTo>
                  <a:pt x="1290180" y="159920"/>
                  <a:pt x="1208458" y="127433"/>
                  <a:pt x="1188020" y="122891"/>
                </a:cubicBezTo>
                <a:cubicBezTo>
                  <a:pt x="1067279" y="96061"/>
                  <a:pt x="1146707" y="122792"/>
                  <a:pt x="1051466" y="95582"/>
                </a:cubicBezTo>
                <a:cubicBezTo>
                  <a:pt x="1037626" y="91628"/>
                  <a:pt x="1024287" y="86064"/>
                  <a:pt x="1010500" y="81928"/>
                </a:cubicBezTo>
                <a:cubicBezTo>
                  <a:pt x="978760" y="72407"/>
                  <a:pt x="946055" y="65943"/>
                  <a:pt x="914912" y="54619"/>
                </a:cubicBezTo>
                <a:cubicBezTo>
                  <a:pt x="895781" y="47663"/>
                  <a:pt x="879350" y="34457"/>
                  <a:pt x="860290" y="27310"/>
                </a:cubicBezTo>
                <a:cubicBezTo>
                  <a:pt x="827694" y="15087"/>
                  <a:pt x="752058" y="4720"/>
                  <a:pt x="723736" y="0"/>
                </a:cubicBezTo>
                <a:cubicBezTo>
                  <a:pt x="666179" y="3837"/>
                  <a:pt x="483964" y="3815"/>
                  <a:pt x="409662" y="40964"/>
                </a:cubicBezTo>
                <a:lnTo>
                  <a:pt x="396007" y="54619"/>
                </a:lnTo>
                <a:close/>
              </a:path>
            </a:pathLst>
          </a:cu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2" name="Figura a mano libera 41"/>
          <p:cNvSpPr/>
          <p:nvPr/>
        </p:nvSpPr>
        <p:spPr>
          <a:xfrm>
            <a:off x="4505813" y="2900555"/>
            <a:ext cx="1311399" cy="1010437"/>
          </a:xfrm>
          <a:custGeom>
            <a:avLst/>
            <a:gdLst>
              <a:gd name="connsiteX0" fmla="*/ 1297263 w 1311399"/>
              <a:gd name="connsiteY0" fmla="*/ 436946 h 1010437"/>
              <a:gd name="connsiteX1" fmla="*/ 1297263 w 1311399"/>
              <a:gd name="connsiteY1" fmla="*/ 436946 h 1010437"/>
              <a:gd name="connsiteX2" fmla="*/ 1283608 w 1311399"/>
              <a:gd name="connsiteY2" fmla="*/ 587146 h 1010437"/>
              <a:gd name="connsiteX3" fmla="*/ 1215331 w 1311399"/>
              <a:gd name="connsiteY3" fmla="*/ 737346 h 1010437"/>
              <a:gd name="connsiteX4" fmla="*/ 1133398 w 1311399"/>
              <a:gd name="connsiteY4" fmla="*/ 860237 h 1010437"/>
              <a:gd name="connsiteX5" fmla="*/ 1051466 w 1311399"/>
              <a:gd name="connsiteY5" fmla="*/ 914855 h 1010437"/>
              <a:gd name="connsiteX6" fmla="*/ 1010500 w 1311399"/>
              <a:gd name="connsiteY6" fmla="*/ 928510 h 1010437"/>
              <a:gd name="connsiteX7" fmla="*/ 969533 w 1311399"/>
              <a:gd name="connsiteY7" fmla="*/ 955819 h 1010437"/>
              <a:gd name="connsiteX8" fmla="*/ 887601 w 1311399"/>
              <a:gd name="connsiteY8" fmla="*/ 983128 h 1010437"/>
              <a:gd name="connsiteX9" fmla="*/ 764702 w 1311399"/>
              <a:gd name="connsiteY9" fmla="*/ 1010437 h 1010437"/>
              <a:gd name="connsiteX10" fmla="*/ 436973 w 1311399"/>
              <a:gd name="connsiteY10" fmla="*/ 996783 h 1010437"/>
              <a:gd name="connsiteX11" fmla="*/ 286763 w 1311399"/>
              <a:gd name="connsiteY11" fmla="*/ 914855 h 1010437"/>
              <a:gd name="connsiteX12" fmla="*/ 232142 w 1311399"/>
              <a:gd name="connsiteY12" fmla="*/ 901201 h 1010437"/>
              <a:gd name="connsiteX13" fmla="*/ 191175 w 1311399"/>
              <a:gd name="connsiteY13" fmla="*/ 860237 h 1010437"/>
              <a:gd name="connsiteX14" fmla="*/ 150209 w 1311399"/>
              <a:gd name="connsiteY14" fmla="*/ 832928 h 1010437"/>
              <a:gd name="connsiteX15" fmla="*/ 122898 w 1311399"/>
              <a:gd name="connsiteY15" fmla="*/ 791964 h 1010437"/>
              <a:gd name="connsiteX16" fmla="*/ 13655 w 1311399"/>
              <a:gd name="connsiteY16" fmla="*/ 682728 h 1010437"/>
              <a:gd name="connsiteX17" fmla="*/ 0 w 1311399"/>
              <a:gd name="connsiteY17" fmla="*/ 641764 h 1010437"/>
              <a:gd name="connsiteX18" fmla="*/ 13655 w 1311399"/>
              <a:gd name="connsiteY18" fmla="*/ 518873 h 1010437"/>
              <a:gd name="connsiteX19" fmla="*/ 27311 w 1311399"/>
              <a:gd name="connsiteY19" fmla="*/ 477910 h 1010437"/>
              <a:gd name="connsiteX20" fmla="*/ 136554 w 1311399"/>
              <a:gd name="connsiteY20" fmla="*/ 423291 h 1010437"/>
              <a:gd name="connsiteX21" fmla="*/ 191175 w 1311399"/>
              <a:gd name="connsiteY21" fmla="*/ 382328 h 1010437"/>
              <a:gd name="connsiteX22" fmla="*/ 218486 w 1311399"/>
              <a:gd name="connsiteY22" fmla="*/ 341364 h 1010437"/>
              <a:gd name="connsiteX23" fmla="*/ 327729 w 1311399"/>
              <a:gd name="connsiteY23" fmla="*/ 245782 h 1010437"/>
              <a:gd name="connsiteX24" fmla="*/ 396006 w 1311399"/>
              <a:gd name="connsiteY24" fmla="*/ 81927 h 1010437"/>
              <a:gd name="connsiteX25" fmla="*/ 450628 w 1311399"/>
              <a:gd name="connsiteY25" fmla="*/ 54618 h 1010437"/>
              <a:gd name="connsiteX26" fmla="*/ 559871 w 1311399"/>
              <a:gd name="connsiteY26" fmla="*/ 0 h 1010437"/>
              <a:gd name="connsiteX27" fmla="*/ 1078777 w 1311399"/>
              <a:gd name="connsiteY27" fmla="*/ 27309 h 1010437"/>
              <a:gd name="connsiteX28" fmla="*/ 1160709 w 1311399"/>
              <a:gd name="connsiteY28" fmla="*/ 81927 h 1010437"/>
              <a:gd name="connsiteX29" fmla="*/ 1215331 w 1311399"/>
              <a:gd name="connsiteY29" fmla="*/ 109237 h 1010437"/>
              <a:gd name="connsiteX30" fmla="*/ 1228986 w 1311399"/>
              <a:gd name="connsiteY30" fmla="*/ 150200 h 1010437"/>
              <a:gd name="connsiteX31" fmla="*/ 1283608 w 1311399"/>
              <a:gd name="connsiteY31" fmla="*/ 232128 h 1010437"/>
              <a:gd name="connsiteX32" fmla="*/ 1297263 w 1311399"/>
              <a:gd name="connsiteY32" fmla="*/ 286746 h 1010437"/>
              <a:gd name="connsiteX33" fmla="*/ 1310919 w 1311399"/>
              <a:gd name="connsiteY33" fmla="*/ 327709 h 1010437"/>
              <a:gd name="connsiteX34" fmla="*/ 1297263 w 1311399"/>
              <a:gd name="connsiteY34" fmla="*/ 436946 h 1010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311399" h="1010437">
                <a:moveTo>
                  <a:pt x="1297263" y="436946"/>
                </a:moveTo>
                <a:lnTo>
                  <a:pt x="1297263" y="436946"/>
                </a:lnTo>
                <a:cubicBezTo>
                  <a:pt x="1292711" y="487013"/>
                  <a:pt x="1292873" y="537734"/>
                  <a:pt x="1283608" y="587146"/>
                </a:cubicBezTo>
                <a:cubicBezTo>
                  <a:pt x="1278614" y="613782"/>
                  <a:pt x="1225334" y="720676"/>
                  <a:pt x="1215331" y="737346"/>
                </a:cubicBezTo>
                <a:cubicBezTo>
                  <a:pt x="1189999" y="779562"/>
                  <a:pt x="1174363" y="832928"/>
                  <a:pt x="1133398" y="860237"/>
                </a:cubicBezTo>
                <a:cubicBezTo>
                  <a:pt x="1106087" y="878443"/>
                  <a:pt x="1082604" y="904476"/>
                  <a:pt x="1051466" y="914855"/>
                </a:cubicBezTo>
                <a:cubicBezTo>
                  <a:pt x="1037811" y="919407"/>
                  <a:pt x="1023374" y="922073"/>
                  <a:pt x="1010500" y="928510"/>
                </a:cubicBezTo>
                <a:cubicBezTo>
                  <a:pt x="995821" y="935849"/>
                  <a:pt x="984530" y="949154"/>
                  <a:pt x="969533" y="955819"/>
                </a:cubicBezTo>
                <a:cubicBezTo>
                  <a:pt x="943226" y="967510"/>
                  <a:pt x="915529" y="976146"/>
                  <a:pt x="887601" y="983128"/>
                </a:cubicBezTo>
                <a:cubicBezTo>
                  <a:pt x="810462" y="1002412"/>
                  <a:pt x="851382" y="993103"/>
                  <a:pt x="764702" y="1010437"/>
                </a:cubicBezTo>
                <a:cubicBezTo>
                  <a:pt x="655459" y="1005886"/>
                  <a:pt x="545000" y="1013661"/>
                  <a:pt x="436973" y="996783"/>
                </a:cubicBezTo>
                <a:cubicBezTo>
                  <a:pt x="307148" y="976499"/>
                  <a:pt x="363983" y="947947"/>
                  <a:pt x="286763" y="914855"/>
                </a:cubicBezTo>
                <a:cubicBezTo>
                  <a:pt x="269513" y="907463"/>
                  <a:pt x="250349" y="905752"/>
                  <a:pt x="232142" y="901201"/>
                </a:cubicBezTo>
                <a:cubicBezTo>
                  <a:pt x="218486" y="887546"/>
                  <a:pt x="206011" y="872599"/>
                  <a:pt x="191175" y="860237"/>
                </a:cubicBezTo>
                <a:cubicBezTo>
                  <a:pt x="178567" y="849731"/>
                  <a:pt x="161814" y="844532"/>
                  <a:pt x="150209" y="832928"/>
                </a:cubicBezTo>
                <a:cubicBezTo>
                  <a:pt x="138604" y="821324"/>
                  <a:pt x="134503" y="803568"/>
                  <a:pt x="122898" y="791964"/>
                </a:cubicBezTo>
                <a:cubicBezTo>
                  <a:pt x="-14780" y="654295"/>
                  <a:pt x="112424" y="814412"/>
                  <a:pt x="13655" y="682728"/>
                </a:cubicBezTo>
                <a:cubicBezTo>
                  <a:pt x="9103" y="669073"/>
                  <a:pt x="0" y="656157"/>
                  <a:pt x="0" y="641764"/>
                </a:cubicBezTo>
                <a:cubicBezTo>
                  <a:pt x="0" y="600548"/>
                  <a:pt x="6879" y="559528"/>
                  <a:pt x="13655" y="518873"/>
                </a:cubicBezTo>
                <a:cubicBezTo>
                  <a:pt x="16021" y="504676"/>
                  <a:pt x="18319" y="489149"/>
                  <a:pt x="27311" y="477910"/>
                </a:cubicBezTo>
                <a:cubicBezTo>
                  <a:pt x="49656" y="449980"/>
                  <a:pt x="111313" y="437313"/>
                  <a:pt x="136554" y="423291"/>
                </a:cubicBezTo>
                <a:cubicBezTo>
                  <a:pt x="156449" y="412239"/>
                  <a:pt x="172968" y="395982"/>
                  <a:pt x="191175" y="382328"/>
                </a:cubicBezTo>
                <a:cubicBezTo>
                  <a:pt x="200279" y="368673"/>
                  <a:pt x="207805" y="353824"/>
                  <a:pt x="218486" y="341364"/>
                </a:cubicBezTo>
                <a:cubicBezTo>
                  <a:pt x="260913" y="291869"/>
                  <a:pt x="277513" y="283443"/>
                  <a:pt x="327729" y="245782"/>
                </a:cubicBezTo>
                <a:cubicBezTo>
                  <a:pt x="341267" y="205171"/>
                  <a:pt x="367016" y="115056"/>
                  <a:pt x="396006" y="81927"/>
                </a:cubicBezTo>
                <a:cubicBezTo>
                  <a:pt x="409411" y="66608"/>
                  <a:pt x="432954" y="64717"/>
                  <a:pt x="450628" y="54618"/>
                </a:cubicBezTo>
                <a:cubicBezTo>
                  <a:pt x="546081" y="77"/>
                  <a:pt x="425437" y="53770"/>
                  <a:pt x="559871" y="0"/>
                </a:cubicBezTo>
                <a:cubicBezTo>
                  <a:pt x="732840" y="9103"/>
                  <a:pt x="907157" y="3908"/>
                  <a:pt x="1078777" y="27309"/>
                </a:cubicBezTo>
                <a:cubicBezTo>
                  <a:pt x="1111299" y="31743"/>
                  <a:pt x="1131351" y="67249"/>
                  <a:pt x="1160709" y="81927"/>
                </a:cubicBezTo>
                <a:lnTo>
                  <a:pt x="1215331" y="109237"/>
                </a:lnTo>
                <a:cubicBezTo>
                  <a:pt x="1219883" y="122891"/>
                  <a:pt x="1221996" y="137618"/>
                  <a:pt x="1228986" y="150200"/>
                </a:cubicBezTo>
                <a:cubicBezTo>
                  <a:pt x="1244927" y="178891"/>
                  <a:pt x="1283608" y="232128"/>
                  <a:pt x="1283608" y="232128"/>
                </a:cubicBezTo>
                <a:cubicBezTo>
                  <a:pt x="1288160" y="250334"/>
                  <a:pt x="1292107" y="268702"/>
                  <a:pt x="1297263" y="286746"/>
                </a:cubicBezTo>
                <a:cubicBezTo>
                  <a:pt x="1301217" y="300585"/>
                  <a:pt x="1309616" y="313375"/>
                  <a:pt x="1310919" y="327709"/>
                </a:cubicBezTo>
                <a:cubicBezTo>
                  <a:pt x="1314216" y="363972"/>
                  <a:pt x="1299539" y="418740"/>
                  <a:pt x="1297263" y="436946"/>
                </a:cubicBezTo>
                <a:close/>
              </a:path>
            </a:pathLst>
          </a:cu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3" name="Figura a mano libera 42"/>
          <p:cNvSpPr/>
          <p:nvPr/>
        </p:nvSpPr>
        <p:spPr>
          <a:xfrm>
            <a:off x="2266326" y="2231482"/>
            <a:ext cx="955879" cy="1160637"/>
          </a:xfrm>
          <a:custGeom>
            <a:avLst/>
            <a:gdLst>
              <a:gd name="connsiteX0" fmla="*/ 245798 w 955879"/>
              <a:gd name="connsiteY0" fmla="*/ 109236 h 1160637"/>
              <a:gd name="connsiteX1" fmla="*/ 245798 w 955879"/>
              <a:gd name="connsiteY1" fmla="*/ 109236 h 1160637"/>
              <a:gd name="connsiteX2" fmla="*/ 163865 w 955879"/>
              <a:gd name="connsiteY2" fmla="*/ 204818 h 1160637"/>
              <a:gd name="connsiteX3" fmla="*/ 136554 w 955879"/>
              <a:gd name="connsiteY3" fmla="*/ 245782 h 1160637"/>
              <a:gd name="connsiteX4" fmla="*/ 109244 w 955879"/>
              <a:gd name="connsiteY4" fmla="*/ 300400 h 1160637"/>
              <a:gd name="connsiteX5" fmla="*/ 68277 w 955879"/>
              <a:gd name="connsiteY5" fmla="*/ 327709 h 1160637"/>
              <a:gd name="connsiteX6" fmla="*/ 54622 w 955879"/>
              <a:gd name="connsiteY6" fmla="*/ 368673 h 1160637"/>
              <a:gd name="connsiteX7" fmla="*/ 0 w 955879"/>
              <a:gd name="connsiteY7" fmla="*/ 436946 h 1160637"/>
              <a:gd name="connsiteX8" fmla="*/ 27311 w 955879"/>
              <a:gd name="connsiteY8" fmla="*/ 614455 h 1160637"/>
              <a:gd name="connsiteX9" fmla="*/ 54622 w 955879"/>
              <a:gd name="connsiteY9" fmla="*/ 655419 h 1160637"/>
              <a:gd name="connsiteX10" fmla="*/ 109244 w 955879"/>
              <a:gd name="connsiteY10" fmla="*/ 723691 h 1160637"/>
              <a:gd name="connsiteX11" fmla="*/ 122899 w 955879"/>
              <a:gd name="connsiteY11" fmla="*/ 764655 h 1160637"/>
              <a:gd name="connsiteX12" fmla="*/ 177521 w 955879"/>
              <a:gd name="connsiteY12" fmla="*/ 846582 h 1160637"/>
              <a:gd name="connsiteX13" fmla="*/ 204832 w 955879"/>
              <a:gd name="connsiteY13" fmla="*/ 887546 h 1160637"/>
              <a:gd name="connsiteX14" fmla="*/ 232142 w 955879"/>
              <a:gd name="connsiteY14" fmla="*/ 928510 h 1160637"/>
              <a:gd name="connsiteX15" fmla="*/ 273109 w 955879"/>
              <a:gd name="connsiteY15" fmla="*/ 955819 h 1160637"/>
              <a:gd name="connsiteX16" fmla="*/ 300419 w 955879"/>
              <a:gd name="connsiteY16" fmla="*/ 1078710 h 1160637"/>
              <a:gd name="connsiteX17" fmla="*/ 327730 w 955879"/>
              <a:gd name="connsiteY17" fmla="*/ 1119673 h 1160637"/>
              <a:gd name="connsiteX18" fmla="*/ 355041 w 955879"/>
              <a:gd name="connsiteY18" fmla="*/ 1146983 h 1160637"/>
              <a:gd name="connsiteX19" fmla="*/ 396007 w 955879"/>
              <a:gd name="connsiteY19" fmla="*/ 1160637 h 1160637"/>
              <a:gd name="connsiteX20" fmla="*/ 491595 w 955879"/>
              <a:gd name="connsiteY20" fmla="*/ 1146983 h 1160637"/>
              <a:gd name="connsiteX21" fmla="*/ 532561 w 955879"/>
              <a:gd name="connsiteY21" fmla="*/ 1065055 h 1160637"/>
              <a:gd name="connsiteX22" fmla="*/ 573527 w 955879"/>
              <a:gd name="connsiteY22" fmla="*/ 1024092 h 1160637"/>
              <a:gd name="connsiteX23" fmla="*/ 614494 w 955879"/>
              <a:gd name="connsiteY23" fmla="*/ 928510 h 1160637"/>
              <a:gd name="connsiteX24" fmla="*/ 641804 w 955879"/>
              <a:gd name="connsiteY24" fmla="*/ 873891 h 1160637"/>
              <a:gd name="connsiteX25" fmla="*/ 737392 w 955879"/>
              <a:gd name="connsiteY25" fmla="*/ 832928 h 1160637"/>
              <a:gd name="connsiteX26" fmla="*/ 819325 w 955879"/>
              <a:gd name="connsiteY26" fmla="*/ 764655 h 1160637"/>
              <a:gd name="connsiteX27" fmla="*/ 901257 w 955879"/>
              <a:gd name="connsiteY27" fmla="*/ 710037 h 1160637"/>
              <a:gd name="connsiteX28" fmla="*/ 914913 w 955879"/>
              <a:gd name="connsiteY28" fmla="*/ 655419 h 1160637"/>
              <a:gd name="connsiteX29" fmla="*/ 942223 w 955879"/>
              <a:gd name="connsiteY29" fmla="*/ 614455 h 1160637"/>
              <a:gd name="connsiteX30" fmla="*/ 955879 w 955879"/>
              <a:gd name="connsiteY30" fmla="*/ 573491 h 1160637"/>
              <a:gd name="connsiteX31" fmla="*/ 887602 w 955879"/>
              <a:gd name="connsiteY31" fmla="*/ 382328 h 1160637"/>
              <a:gd name="connsiteX32" fmla="*/ 846635 w 955879"/>
              <a:gd name="connsiteY32" fmla="*/ 368673 h 1160637"/>
              <a:gd name="connsiteX33" fmla="*/ 710081 w 955879"/>
              <a:gd name="connsiteY33" fmla="*/ 314055 h 1160637"/>
              <a:gd name="connsiteX34" fmla="*/ 669115 w 955879"/>
              <a:gd name="connsiteY34" fmla="*/ 300400 h 1160637"/>
              <a:gd name="connsiteX35" fmla="*/ 641804 w 955879"/>
              <a:gd name="connsiteY35" fmla="*/ 259437 h 1160637"/>
              <a:gd name="connsiteX36" fmla="*/ 600838 w 955879"/>
              <a:gd name="connsiteY36" fmla="*/ 232127 h 1160637"/>
              <a:gd name="connsiteX37" fmla="*/ 587183 w 955879"/>
              <a:gd name="connsiteY37" fmla="*/ 191164 h 1160637"/>
              <a:gd name="connsiteX38" fmla="*/ 518906 w 955879"/>
              <a:gd name="connsiteY38" fmla="*/ 122891 h 1160637"/>
              <a:gd name="connsiteX39" fmla="*/ 450629 w 955879"/>
              <a:gd name="connsiteY39" fmla="*/ 54618 h 1160637"/>
              <a:gd name="connsiteX40" fmla="*/ 382352 w 955879"/>
              <a:gd name="connsiteY40" fmla="*/ 0 h 1160637"/>
              <a:gd name="connsiteX41" fmla="*/ 341386 w 955879"/>
              <a:gd name="connsiteY41" fmla="*/ 13655 h 1160637"/>
              <a:gd name="connsiteX42" fmla="*/ 314075 w 955879"/>
              <a:gd name="connsiteY42" fmla="*/ 54618 h 1160637"/>
              <a:gd name="connsiteX43" fmla="*/ 273109 w 955879"/>
              <a:gd name="connsiteY43" fmla="*/ 81927 h 1160637"/>
              <a:gd name="connsiteX44" fmla="*/ 245798 w 955879"/>
              <a:gd name="connsiteY44" fmla="*/ 109236 h 1160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55879" h="1160637">
                <a:moveTo>
                  <a:pt x="245798" y="109236"/>
                </a:moveTo>
                <a:lnTo>
                  <a:pt x="245798" y="109236"/>
                </a:lnTo>
                <a:cubicBezTo>
                  <a:pt x="218487" y="141097"/>
                  <a:pt x="190081" y="172050"/>
                  <a:pt x="163865" y="204818"/>
                </a:cubicBezTo>
                <a:cubicBezTo>
                  <a:pt x="153613" y="217633"/>
                  <a:pt x="144697" y="231533"/>
                  <a:pt x="136554" y="245782"/>
                </a:cubicBezTo>
                <a:cubicBezTo>
                  <a:pt x="126455" y="263455"/>
                  <a:pt x="122276" y="284763"/>
                  <a:pt x="109244" y="300400"/>
                </a:cubicBezTo>
                <a:cubicBezTo>
                  <a:pt x="98737" y="313007"/>
                  <a:pt x="81933" y="318606"/>
                  <a:pt x="68277" y="327709"/>
                </a:cubicBezTo>
                <a:cubicBezTo>
                  <a:pt x="63725" y="341364"/>
                  <a:pt x="63614" y="357434"/>
                  <a:pt x="54622" y="368673"/>
                </a:cubicBezTo>
                <a:cubicBezTo>
                  <a:pt x="-15969" y="456908"/>
                  <a:pt x="34325" y="333980"/>
                  <a:pt x="0" y="436946"/>
                </a:cubicBezTo>
                <a:cubicBezTo>
                  <a:pt x="3916" y="476101"/>
                  <a:pt x="2706" y="565248"/>
                  <a:pt x="27311" y="614455"/>
                </a:cubicBezTo>
                <a:cubicBezTo>
                  <a:pt x="34651" y="629133"/>
                  <a:pt x="45518" y="641764"/>
                  <a:pt x="54622" y="655419"/>
                </a:cubicBezTo>
                <a:cubicBezTo>
                  <a:pt x="88944" y="758380"/>
                  <a:pt x="38653" y="635459"/>
                  <a:pt x="109244" y="723691"/>
                </a:cubicBezTo>
                <a:cubicBezTo>
                  <a:pt x="118236" y="734930"/>
                  <a:pt x="115909" y="752073"/>
                  <a:pt x="122899" y="764655"/>
                </a:cubicBezTo>
                <a:cubicBezTo>
                  <a:pt x="138840" y="793346"/>
                  <a:pt x="159314" y="819273"/>
                  <a:pt x="177521" y="846582"/>
                </a:cubicBezTo>
                <a:lnTo>
                  <a:pt x="204832" y="887546"/>
                </a:lnTo>
                <a:cubicBezTo>
                  <a:pt x="213935" y="901201"/>
                  <a:pt x="218487" y="919407"/>
                  <a:pt x="232142" y="928510"/>
                </a:cubicBezTo>
                <a:lnTo>
                  <a:pt x="273109" y="955819"/>
                </a:lnTo>
                <a:cubicBezTo>
                  <a:pt x="278353" y="987282"/>
                  <a:pt x="283612" y="1045098"/>
                  <a:pt x="300419" y="1078710"/>
                </a:cubicBezTo>
                <a:cubicBezTo>
                  <a:pt x="307759" y="1093388"/>
                  <a:pt x="317478" y="1106859"/>
                  <a:pt x="327730" y="1119673"/>
                </a:cubicBezTo>
                <a:cubicBezTo>
                  <a:pt x="335773" y="1129726"/>
                  <a:pt x="344001" y="1140359"/>
                  <a:pt x="355041" y="1146983"/>
                </a:cubicBezTo>
                <a:cubicBezTo>
                  <a:pt x="367384" y="1154388"/>
                  <a:pt x="382352" y="1156086"/>
                  <a:pt x="396007" y="1160637"/>
                </a:cubicBezTo>
                <a:cubicBezTo>
                  <a:pt x="427870" y="1156086"/>
                  <a:pt x="462183" y="1160054"/>
                  <a:pt x="491595" y="1146983"/>
                </a:cubicBezTo>
                <a:cubicBezTo>
                  <a:pt x="522131" y="1133413"/>
                  <a:pt x="517891" y="1087059"/>
                  <a:pt x="532561" y="1065055"/>
                </a:cubicBezTo>
                <a:cubicBezTo>
                  <a:pt x="543273" y="1048988"/>
                  <a:pt x="559872" y="1037746"/>
                  <a:pt x="573527" y="1024092"/>
                </a:cubicBezTo>
                <a:cubicBezTo>
                  <a:pt x="595958" y="934377"/>
                  <a:pt x="572580" y="1001856"/>
                  <a:pt x="614494" y="928510"/>
                </a:cubicBezTo>
                <a:cubicBezTo>
                  <a:pt x="624593" y="910837"/>
                  <a:pt x="628772" y="889528"/>
                  <a:pt x="641804" y="873891"/>
                </a:cubicBezTo>
                <a:cubicBezTo>
                  <a:pt x="666620" y="844113"/>
                  <a:pt x="703176" y="841481"/>
                  <a:pt x="737392" y="832928"/>
                </a:cubicBezTo>
                <a:cubicBezTo>
                  <a:pt x="883779" y="735343"/>
                  <a:pt x="661612" y="887313"/>
                  <a:pt x="819325" y="764655"/>
                </a:cubicBezTo>
                <a:cubicBezTo>
                  <a:pt x="845234" y="744505"/>
                  <a:pt x="901257" y="710037"/>
                  <a:pt x="901257" y="710037"/>
                </a:cubicBezTo>
                <a:cubicBezTo>
                  <a:pt x="905809" y="691831"/>
                  <a:pt x="907520" y="672668"/>
                  <a:pt x="914913" y="655419"/>
                </a:cubicBezTo>
                <a:cubicBezTo>
                  <a:pt x="921378" y="640335"/>
                  <a:pt x="934883" y="629133"/>
                  <a:pt x="942223" y="614455"/>
                </a:cubicBezTo>
                <a:cubicBezTo>
                  <a:pt x="948660" y="601581"/>
                  <a:pt x="951327" y="587146"/>
                  <a:pt x="955879" y="573491"/>
                </a:cubicBezTo>
                <a:cubicBezTo>
                  <a:pt x="943750" y="440085"/>
                  <a:pt x="980818" y="435591"/>
                  <a:pt x="887602" y="382328"/>
                </a:cubicBezTo>
                <a:cubicBezTo>
                  <a:pt x="875104" y="375187"/>
                  <a:pt x="859866" y="374343"/>
                  <a:pt x="846635" y="368673"/>
                </a:cubicBezTo>
                <a:cubicBezTo>
                  <a:pt x="705983" y="308397"/>
                  <a:pt x="896579" y="376217"/>
                  <a:pt x="710081" y="314055"/>
                </a:cubicBezTo>
                <a:lnTo>
                  <a:pt x="669115" y="300400"/>
                </a:lnTo>
                <a:cubicBezTo>
                  <a:pt x="660011" y="286746"/>
                  <a:pt x="653409" y="271041"/>
                  <a:pt x="641804" y="259437"/>
                </a:cubicBezTo>
                <a:cubicBezTo>
                  <a:pt x="630199" y="247833"/>
                  <a:pt x="611091" y="244942"/>
                  <a:pt x="600838" y="232127"/>
                </a:cubicBezTo>
                <a:cubicBezTo>
                  <a:pt x="591847" y="220888"/>
                  <a:pt x="593620" y="204037"/>
                  <a:pt x="587183" y="191164"/>
                </a:cubicBezTo>
                <a:cubicBezTo>
                  <a:pt x="564424" y="145648"/>
                  <a:pt x="559871" y="150200"/>
                  <a:pt x="518906" y="122891"/>
                </a:cubicBezTo>
                <a:cubicBezTo>
                  <a:pt x="446080" y="13658"/>
                  <a:pt x="541662" y="145644"/>
                  <a:pt x="450629" y="54618"/>
                </a:cubicBezTo>
                <a:cubicBezTo>
                  <a:pt x="388862" y="-7145"/>
                  <a:pt x="462105" y="26584"/>
                  <a:pt x="382352" y="0"/>
                </a:cubicBezTo>
                <a:cubicBezTo>
                  <a:pt x="368697" y="4552"/>
                  <a:pt x="352626" y="4664"/>
                  <a:pt x="341386" y="13655"/>
                </a:cubicBezTo>
                <a:cubicBezTo>
                  <a:pt x="328571" y="23906"/>
                  <a:pt x="325680" y="43014"/>
                  <a:pt x="314075" y="54618"/>
                </a:cubicBezTo>
                <a:cubicBezTo>
                  <a:pt x="302470" y="66222"/>
                  <a:pt x="286764" y="72824"/>
                  <a:pt x="273109" y="81927"/>
                </a:cubicBezTo>
                <a:cubicBezTo>
                  <a:pt x="240748" y="130466"/>
                  <a:pt x="250350" y="104685"/>
                  <a:pt x="245798" y="109236"/>
                </a:cubicBezTo>
                <a:close/>
              </a:path>
            </a:pathLst>
          </a:cu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4" name="Figura a mano libera 43"/>
          <p:cNvSpPr/>
          <p:nvPr/>
        </p:nvSpPr>
        <p:spPr>
          <a:xfrm>
            <a:off x="887131" y="1847832"/>
            <a:ext cx="2512594" cy="2199706"/>
          </a:xfrm>
          <a:custGeom>
            <a:avLst/>
            <a:gdLst>
              <a:gd name="connsiteX0" fmla="*/ 0 w 2512594"/>
              <a:gd name="connsiteY0" fmla="*/ 260759 h 2199706"/>
              <a:gd name="connsiteX1" fmla="*/ 0 w 2512594"/>
              <a:gd name="connsiteY1" fmla="*/ 260759 h 2199706"/>
              <a:gd name="connsiteX2" fmla="*/ 27310 w 2512594"/>
              <a:gd name="connsiteY2" fmla="*/ 725014 h 2199706"/>
              <a:gd name="connsiteX3" fmla="*/ 54621 w 2512594"/>
              <a:gd name="connsiteY3" fmla="*/ 765978 h 2199706"/>
              <a:gd name="connsiteX4" fmla="*/ 122898 w 2512594"/>
              <a:gd name="connsiteY4" fmla="*/ 806941 h 2199706"/>
              <a:gd name="connsiteX5" fmla="*/ 191175 w 2512594"/>
              <a:gd name="connsiteY5" fmla="*/ 902523 h 2199706"/>
              <a:gd name="connsiteX6" fmla="*/ 245797 w 2512594"/>
              <a:gd name="connsiteY6" fmla="*/ 970796 h 2199706"/>
              <a:gd name="connsiteX7" fmla="*/ 314074 w 2512594"/>
              <a:gd name="connsiteY7" fmla="*/ 1011759 h 2199706"/>
              <a:gd name="connsiteX8" fmla="*/ 382351 w 2512594"/>
              <a:gd name="connsiteY8" fmla="*/ 1093687 h 2199706"/>
              <a:gd name="connsiteX9" fmla="*/ 436973 w 2512594"/>
              <a:gd name="connsiteY9" fmla="*/ 1175614 h 2199706"/>
              <a:gd name="connsiteX10" fmla="*/ 491594 w 2512594"/>
              <a:gd name="connsiteY10" fmla="*/ 1284851 h 2199706"/>
              <a:gd name="connsiteX11" fmla="*/ 532560 w 2512594"/>
              <a:gd name="connsiteY11" fmla="*/ 1407742 h 2199706"/>
              <a:gd name="connsiteX12" fmla="*/ 546216 w 2512594"/>
              <a:gd name="connsiteY12" fmla="*/ 1448705 h 2199706"/>
              <a:gd name="connsiteX13" fmla="*/ 628148 w 2512594"/>
              <a:gd name="connsiteY13" fmla="*/ 1544287 h 2199706"/>
              <a:gd name="connsiteX14" fmla="*/ 655459 w 2512594"/>
              <a:gd name="connsiteY14" fmla="*/ 1585251 h 2199706"/>
              <a:gd name="connsiteX15" fmla="*/ 669114 w 2512594"/>
              <a:gd name="connsiteY15" fmla="*/ 1639869 h 2199706"/>
              <a:gd name="connsiteX16" fmla="*/ 696425 w 2512594"/>
              <a:gd name="connsiteY16" fmla="*/ 1721796 h 2199706"/>
              <a:gd name="connsiteX17" fmla="*/ 723736 w 2512594"/>
              <a:gd name="connsiteY17" fmla="*/ 1831033 h 2199706"/>
              <a:gd name="connsiteX18" fmla="*/ 737391 w 2512594"/>
              <a:gd name="connsiteY18" fmla="*/ 1871996 h 2199706"/>
              <a:gd name="connsiteX19" fmla="*/ 764702 w 2512594"/>
              <a:gd name="connsiteY19" fmla="*/ 1912960 h 2199706"/>
              <a:gd name="connsiteX20" fmla="*/ 805668 w 2512594"/>
              <a:gd name="connsiteY20" fmla="*/ 1953924 h 2199706"/>
              <a:gd name="connsiteX21" fmla="*/ 846635 w 2512594"/>
              <a:gd name="connsiteY21" fmla="*/ 1967578 h 2199706"/>
              <a:gd name="connsiteX22" fmla="*/ 942223 w 2512594"/>
              <a:gd name="connsiteY22" fmla="*/ 2008542 h 2199706"/>
              <a:gd name="connsiteX23" fmla="*/ 983189 w 2512594"/>
              <a:gd name="connsiteY23" fmla="*/ 2022197 h 2199706"/>
              <a:gd name="connsiteX24" fmla="*/ 1024155 w 2512594"/>
              <a:gd name="connsiteY24" fmla="*/ 2049506 h 2199706"/>
              <a:gd name="connsiteX25" fmla="*/ 1106087 w 2512594"/>
              <a:gd name="connsiteY25" fmla="*/ 2199706 h 2199706"/>
              <a:gd name="connsiteX26" fmla="*/ 1365540 w 2512594"/>
              <a:gd name="connsiteY26" fmla="*/ 2186051 h 2199706"/>
              <a:gd name="connsiteX27" fmla="*/ 1420162 w 2512594"/>
              <a:gd name="connsiteY27" fmla="*/ 2172397 h 2199706"/>
              <a:gd name="connsiteX28" fmla="*/ 1543060 w 2512594"/>
              <a:gd name="connsiteY28" fmla="*/ 2145088 h 2199706"/>
              <a:gd name="connsiteX29" fmla="*/ 1624993 w 2512594"/>
              <a:gd name="connsiteY29" fmla="*/ 2117778 h 2199706"/>
              <a:gd name="connsiteX30" fmla="*/ 1665959 w 2512594"/>
              <a:gd name="connsiteY30" fmla="*/ 2104124 h 2199706"/>
              <a:gd name="connsiteX31" fmla="*/ 1775202 w 2512594"/>
              <a:gd name="connsiteY31" fmla="*/ 2063160 h 2199706"/>
              <a:gd name="connsiteX32" fmla="*/ 1802513 w 2512594"/>
              <a:gd name="connsiteY32" fmla="*/ 2022197 h 2199706"/>
              <a:gd name="connsiteX33" fmla="*/ 1843479 w 2512594"/>
              <a:gd name="connsiteY33" fmla="*/ 1981233 h 2199706"/>
              <a:gd name="connsiteX34" fmla="*/ 1870790 w 2512594"/>
              <a:gd name="connsiteY34" fmla="*/ 1912960 h 2199706"/>
              <a:gd name="connsiteX35" fmla="*/ 1911756 w 2512594"/>
              <a:gd name="connsiteY35" fmla="*/ 1858342 h 2199706"/>
              <a:gd name="connsiteX36" fmla="*/ 1939067 w 2512594"/>
              <a:gd name="connsiteY36" fmla="*/ 1803724 h 2199706"/>
              <a:gd name="connsiteX37" fmla="*/ 2020999 w 2512594"/>
              <a:gd name="connsiteY37" fmla="*/ 1762760 h 2199706"/>
              <a:gd name="connsiteX38" fmla="*/ 2075621 w 2512594"/>
              <a:gd name="connsiteY38" fmla="*/ 1735451 h 2199706"/>
              <a:gd name="connsiteX39" fmla="*/ 2116587 w 2512594"/>
              <a:gd name="connsiteY39" fmla="*/ 1694487 h 2199706"/>
              <a:gd name="connsiteX40" fmla="*/ 2198520 w 2512594"/>
              <a:gd name="connsiteY40" fmla="*/ 1571596 h 2199706"/>
              <a:gd name="connsiteX41" fmla="*/ 2239486 w 2512594"/>
              <a:gd name="connsiteY41" fmla="*/ 1462360 h 2199706"/>
              <a:gd name="connsiteX42" fmla="*/ 2253141 w 2512594"/>
              <a:gd name="connsiteY42" fmla="*/ 1407742 h 2199706"/>
              <a:gd name="connsiteX43" fmla="*/ 2280452 w 2512594"/>
              <a:gd name="connsiteY43" fmla="*/ 1202923 h 2199706"/>
              <a:gd name="connsiteX44" fmla="*/ 2294108 w 2512594"/>
              <a:gd name="connsiteY44" fmla="*/ 1148305 h 2199706"/>
              <a:gd name="connsiteX45" fmla="*/ 2362385 w 2512594"/>
              <a:gd name="connsiteY45" fmla="*/ 1039069 h 2199706"/>
              <a:gd name="connsiteX46" fmla="*/ 2389695 w 2512594"/>
              <a:gd name="connsiteY46" fmla="*/ 984450 h 2199706"/>
              <a:gd name="connsiteX47" fmla="*/ 2457972 w 2512594"/>
              <a:gd name="connsiteY47" fmla="*/ 875214 h 2199706"/>
              <a:gd name="connsiteX48" fmla="*/ 2485283 w 2512594"/>
              <a:gd name="connsiteY48" fmla="*/ 779632 h 2199706"/>
              <a:gd name="connsiteX49" fmla="*/ 2512594 w 2512594"/>
              <a:gd name="connsiteY49" fmla="*/ 725014 h 2199706"/>
              <a:gd name="connsiteX50" fmla="*/ 2485283 w 2512594"/>
              <a:gd name="connsiteY50" fmla="*/ 643087 h 2199706"/>
              <a:gd name="connsiteX51" fmla="*/ 2444317 w 2512594"/>
              <a:gd name="connsiteY51" fmla="*/ 602123 h 2199706"/>
              <a:gd name="connsiteX52" fmla="*/ 2307763 w 2512594"/>
              <a:gd name="connsiteY52" fmla="*/ 547505 h 2199706"/>
              <a:gd name="connsiteX53" fmla="*/ 2253141 w 2512594"/>
              <a:gd name="connsiteY53" fmla="*/ 520196 h 2199706"/>
              <a:gd name="connsiteX54" fmla="*/ 2171209 w 2512594"/>
              <a:gd name="connsiteY54" fmla="*/ 465577 h 2199706"/>
              <a:gd name="connsiteX55" fmla="*/ 2034655 w 2512594"/>
              <a:gd name="connsiteY55" fmla="*/ 424614 h 2199706"/>
              <a:gd name="connsiteX56" fmla="*/ 1980033 w 2512594"/>
              <a:gd name="connsiteY56" fmla="*/ 397305 h 2199706"/>
              <a:gd name="connsiteX57" fmla="*/ 1939067 w 2512594"/>
              <a:gd name="connsiteY57" fmla="*/ 356341 h 2199706"/>
              <a:gd name="connsiteX58" fmla="*/ 1816168 w 2512594"/>
              <a:gd name="connsiteY58" fmla="*/ 247104 h 2199706"/>
              <a:gd name="connsiteX59" fmla="*/ 1761547 w 2512594"/>
              <a:gd name="connsiteY59" fmla="*/ 165177 h 2199706"/>
              <a:gd name="connsiteX60" fmla="*/ 1706925 w 2512594"/>
              <a:gd name="connsiteY60" fmla="*/ 137868 h 2199706"/>
              <a:gd name="connsiteX61" fmla="*/ 1570371 w 2512594"/>
              <a:gd name="connsiteY61" fmla="*/ 55941 h 2199706"/>
              <a:gd name="connsiteX62" fmla="*/ 1433817 w 2512594"/>
              <a:gd name="connsiteY62" fmla="*/ 28632 h 2199706"/>
              <a:gd name="connsiteX63" fmla="*/ 136554 w 2512594"/>
              <a:gd name="connsiteY63" fmla="*/ 69595 h 2199706"/>
              <a:gd name="connsiteX64" fmla="*/ 54621 w 2512594"/>
              <a:gd name="connsiteY64" fmla="*/ 96904 h 2199706"/>
              <a:gd name="connsiteX65" fmla="*/ 13655 w 2512594"/>
              <a:gd name="connsiteY65" fmla="*/ 178832 h 2199706"/>
              <a:gd name="connsiteX66" fmla="*/ 27310 w 2512594"/>
              <a:gd name="connsiteY66" fmla="*/ 288068 h 2199706"/>
              <a:gd name="connsiteX67" fmla="*/ 0 w 2512594"/>
              <a:gd name="connsiteY67" fmla="*/ 260759 h 2199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2512594" h="2199706">
                <a:moveTo>
                  <a:pt x="0" y="260759"/>
                </a:moveTo>
                <a:lnTo>
                  <a:pt x="0" y="260759"/>
                </a:lnTo>
                <a:cubicBezTo>
                  <a:pt x="9103" y="415511"/>
                  <a:pt x="10647" y="570893"/>
                  <a:pt x="27310" y="725014"/>
                </a:cubicBezTo>
                <a:cubicBezTo>
                  <a:pt x="29074" y="741330"/>
                  <a:pt x="42160" y="755298"/>
                  <a:pt x="54621" y="765978"/>
                </a:cubicBezTo>
                <a:cubicBezTo>
                  <a:pt x="74773" y="783250"/>
                  <a:pt x="100139" y="793287"/>
                  <a:pt x="122898" y="806941"/>
                </a:cubicBezTo>
                <a:cubicBezTo>
                  <a:pt x="168571" y="898280"/>
                  <a:pt x="126589" y="828715"/>
                  <a:pt x="191175" y="902523"/>
                </a:cubicBezTo>
                <a:cubicBezTo>
                  <a:pt x="210368" y="924456"/>
                  <a:pt x="224013" y="951434"/>
                  <a:pt x="245797" y="970796"/>
                </a:cubicBezTo>
                <a:cubicBezTo>
                  <a:pt x="265634" y="988428"/>
                  <a:pt x="292476" y="996333"/>
                  <a:pt x="314074" y="1011759"/>
                </a:cubicBezTo>
                <a:cubicBezTo>
                  <a:pt x="336442" y="1027735"/>
                  <a:pt x="370845" y="1077251"/>
                  <a:pt x="382351" y="1093687"/>
                </a:cubicBezTo>
                <a:cubicBezTo>
                  <a:pt x="401174" y="1120575"/>
                  <a:pt x="422294" y="1146257"/>
                  <a:pt x="436973" y="1175614"/>
                </a:cubicBezTo>
                <a:lnTo>
                  <a:pt x="491594" y="1284851"/>
                </a:lnTo>
                <a:cubicBezTo>
                  <a:pt x="514613" y="1399934"/>
                  <a:pt x="490160" y="1308815"/>
                  <a:pt x="532560" y="1407742"/>
                </a:cubicBezTo>
                <a:cubicBezTo>
                  <a:pt x="538230" y="1420971"/>
                  <a:pt x="539075" y="1436209"/>
                  <a:pt x="546216" y="1448705"/>
                </a:cubicBezTo>
                <a:cubicBezTo>
                  <a:pt x="583410" y="1513789"/>
                  <a:pt x="584122" y="1491459"/>
                  <a:pt x="628148" y="1544287"/>
                </a:cubicBezTo>
                <a:cubicBezTo>
                  <a:pt x="638655" y="1556894"/>
                  <a:pt x="646355" y="1571596"/>
                  <a:pt x="655459" y="1585251"/>
                </a:cubicBezTo>
                <a:cubicBezTo>
                  <a:pt x="660011" y="1603457"/>
                  <a:pt x="663721" y="1621894"/>
                  <a:pt x="669114" y="1639869"/>
                </a:cubicBezTo>
                <a:cubicBezTo>
                  <a:pt x="677386" y="1667441"/>
                  <a:pt x="689443" y="1693869"/>
                  <a:pt x="696425" y="1721796"/>
                </a:cubicBezTo>
                <a:cubicBezTo>
                  <a:pt x="705529" y="1758208"/>
                  <a:pt x="711866" y="1795426"/>
                  <a:pt x="723736" y="1831033"/>
                </a:cubicBezTo>
                <a:cubicBezTo>
                  <a:pt x="728288" y="1844687"/>
                  <a:pt x="730954" y="1859123"/>
                  <a:pt x="737391" y="1871996"/>
                </a:cubicBezTo>
                <a:cubicBezTo>
                  <a:pt x="744731" y="1886674"/>
                  <a:pt x="754195" y="1900353"/>
                  <a:pt x="764702" y="1912960"/>
                </a:cubicBezTo>
                <a:cubicBezTo>
                  <a:pt x="777065" y="1927795"/>
                  <a:pt x="789600" y="1943213"/>
                  <a:pt x="805668" y="1953924"/>
                </a:cubicBezTo>
                <a:cubicBezTo>
                  <a:pt x="817645" y="1961908"/>
                  <a:pt x="833270" y="1962232"/>
                  <a:pt x="846635" y="1967578"/>
                </a:cubicBezTo>
                <a:cubicBezTo>
                  <a:pt x="878821" y="1980452"/>
                  <a:pt x="910037" y="1995668"/>
                  <a:pt x="942223" y="2008542"/>
                </a:cubicBezTo>
                <a:cubicBezTo>
                  <a:pt x="955588" y="2013888"/>
                  <a:pt x="970315" y="2015760"/>
                  <a:pt x="983189" y="2022197"/>
                </a:cubicBezTo>
                <a:cubicBezTo>
                  <a:pt x="997868" y="2029536"/>
                  <a:pt x="1010500" y="2040403"/>
                  <a:pt x="1024155" y="2049506"/>
                </a:cubicBezTo>
                <a:cubicBezTo>
                  <a:pt x="1086117" y="2173420"/>
                  <a:pt x="1056195" y="2124869"/>
                  <a:pt x="1106087" y="2199706"/>
                </a:cubicBezTo>
                <a:cubicBezTo>
                  <a:pt x="1192571" y="2195154"/>
                  <a:pt x="1279262" y="2193553"/>
                  <a:pt x="1365540" y="2186051"/>
                </a:cubicBezTo>
                <a:cubicBezTo>
                  <a:pt x="1384237" y="2184425"/>
                  <a:pt x="1401841" y="2176468"/>
                  <a:pt x="1420162" y="2172397"/>
                </a:cubicBezTo>
                <a:cubicBezTo>
                  <a:pt x="1470261" y="2161265"/>
                  <a:pt x="1495501" y="2159355"/>
                  <a:pt x="1543060" y="2145088"/>
                </a:cubicBezTo>
                <a:cubicBezTo>
                  <a:pt x="1570634" y="2136816"/>
                  <a:pt x="1597682" y="2126881"/>
                  <a:pt x="1624993" y="2117778"/>
                </a:cubicBezTo>
                <a:cubicBezTo>
                  <a:pt x="1638648" y="2113226"/>
                  <a:pt x="1652595" y="2109469"/>
                  <a:pt x="1665959" y="2104124"/>
                </a:cubicBezTo>
                <a:cubicBezTo>
                  <a:pt x="1747601" y="2071470"/>
                  <a:pt x="1710982" y="2084566"/>
                  <a:pt x="1775202" y="2063160"/>
                </a:cubicBezTo>
                <a:cubicBezTo>
                  <a:pt x="1784306" y="2049506"/>
                  <a:pt x="1792007" y="2034804"/>
                  <a:pt x="1802513" y="2022197"/>
                </a:cubicBezTo>
                <a:cubicBezTo>
                  <a:pt x="1814876" y="2007362"/>
                  <a:pt x="1833244" y="1997609"/>
                  <a:pt x="1843479" y="1981233"/>
                </a:cubicBezTo>
                <a:cubicBezTo>
                  <a:pt x="1856470" y="1960448"/>
                  <a:pt x="1858886" y="1934386"/>
                  <a:pt x="1870790" y="1912960"/>
                </a:cubicBezTo>
                <a:cubicBezTo>
                  <a:pt x="1881843" y="1893066"/>
                  <a:pt x="1899694" y="1877640"/>
                  <a:pt x="1911756" y="1858342"/>
                </a:cubicBezTo>
                <a:cubicBezTo>
                  <a:pt x="1922545" y="1841081"/>
                  <a:pt x="1926035" y="1819361"/>
                  <a:pt x="1939067" y="1803724"/>
                </a:cubicBezTo>
                <a:cubicBezTo>
                  <a:pt x="1963365" y="1774569"/>
                  <a:pt x="1989588" y="1776221"/>
                  <a:pt x="2020999" y="1762760"/>
                </a:cubicBezTo>
                <a:cubicBezTo>
                  <a:pt x="2039709" y="1754742"/>
                  <a:pt x="2057414" y="1744554"/>
                  <a:pt x="2075621" y="1735451"/>
                </a:cubicBezTo>
                <a:cubicBezTo>
                  <a:pt x="2089276" y="1721796"/>
                  <a:pt x="2104019" y="1709149"/>
                  <a:pt x="2116587" y="1694487"/>
                </a:cubicBezTo>
                <a:cubicBezTo>
                  <a:pt x="2154514" y="1650242"/>
                  <a:pt x="2167959" y="1622526"/>
                  <a:pt x="2198520" y="1571596"/>
                </a:cubicBezTo>
                <a:cubicBezTo>
                  <a:pt x="2233570" y="1431401"/>
                  <a:pt x="2185931" y="1605166"/>
                  <a:pt x="2239486" y="1462360"/>
                </a:cubicBezTo>
                <a:cubicBezTo>
                  <a:pt x="2246076" y="1444789"/>
                  <a:pt x="2248589" y="1425948"/>
                  <a:pt x="2253141" y="1407742"/>
                </a:cubicBezTo>
                <a:cubicBezTo>
                  <a:pt x="2262248" y="1325785"/>
                  <a:pt x="2265130" y="1279526"/>
                  <a:pt x="2280452" y="1202923"/>
                </a:cubicBezTo>
                <a:cubicBezTo>
                  <a:pt x="2284133" y="1184521"/>
                  <a:pt x="2287518" y="1165876"/>
                  <a:pt x="2294108" y="1148305"/>
                </a:cubicBezTo>
                <a:cubicBezTo>
                  <a:pt x="2320061" y="1079102"/>
                  <a:pt x="2322102" y="1103519"/>
                  <a:pt x="2362385" y="1039069"/>
                </a:cubicBezTo>
                <a:cubicBezTo>
                  <a:pt x="2373174" y="1021808"/>
                  <a:pt x="2379438" y="1002032"/>
                  <a:pt x="2389695" y="984450"/>
                </a:cubicBezTo>
                <a:cubicBezTo>
                  <a:pt x="2411332" y="947360"/>
                  <a:pt x="2457972" y="875214"/>
                  <a:pt x="2457972" y="875214"/>
                </a:cubicBezTo>
                <a:cubicBezTo>
                  <a:pt x="2464900" y="847506"/>
                  <a:pt x="2473531" y="807051"/>
                  <a:pt x="2485283" y="779632"/>
                </a:cubicBezTo>
                <a:cubicBezTo>
                  <a:pt x="2493302" y="760923"/>
                  <a:pt x="2503490" y="743220"/>
                  <a:pt x="2512594" y="725014"/>
                </a:cubicBezTo>
                <a:cubicBezTo>
                  <a:pt x="2503490" y="697705"/>
                  <a:pt x="2499264" y="668250"/>
                  <a:pt x="2485283" y="643087"/>
                </a:cubicBezTo>
                <a:cubicBezTo>
                  <a:pt x="2475904" y="626206"/>
                  <a:pt x="2460031" y="613347"/>
                  <a:pt x="2444317" y="602123"/>
                </a:cubicBezTo>
                <a:cubicBezTo>
                  <a:pt x="2403560" y="573013"/>
                  <a:pt x="2352984" y="565592"/>
                  <a:pt x="2307763" y="547505"/>
                </a:cubicBezTo>
                <a:cubicBezTo>
                  <a:pt x="2288863" y="539945"/>
                  <a:pt x="2270596" y="530669"/>
                  <a:pt x="2253141" y="520196"/>
                </a:cubicBezTo>
                <a:cubicBezTo>
                  <a:pt x="2224995" y="503309"/>
                  <a:pt x="2203052" y="473537"/>
                  <a:pt x="2171209" y="465577"/>
                </a:cubicBezTo>
                <a:cubicBezTo>
                  <a:pt x="2117554" y="452165"/>
                  <a:pt x="2090069" y="446778"/>
                  <a:pt x="2034655" y="424614"/>
                </a:cubicBezTo>
                <a:cubicBezTo>
                  <a:pt x="2015755" y="417054"/>
                  <a:pt x="1998240" y="406408"/>
                  <a:pt x="1980033" y="397305"/>
                </a:cubicBezTo>
                <a:cubicBezTo>
                  <a:pt x="1966378" y="383650"/>
                  <a:pt x="1953903" y="368703"/>
                  <a:pt x="1939067" y="356341"/>
                </a:cubicBezTo>
                <a:cubicBezTo>
                  <a:pt x="1877498" y="305037"/>
                  <a:pt x="1882563" y="346690"/>
                  <a:pt x="1816168" y="247104"/>
                </a:cubicBezTo>
                <a:cubicBezTo>
                  <a:pt x="1797961" y="219795"/>
                  <a:pt x="1790904" y="179855"/>
                  <a:pt x="1761547" y="165177"/>
                </a:cubicBezTo>
                <a:cubicBezTo>
                  <a:pt x="1743340" y="156074"/>
                  <a:pt x="1724381" y="148341"/>
                  <a:pt x="1706925" y="137868"/>
                </a:cubicBezTo>
                <a:cubicBezTo>
                  <a:pt x="1626020" y="89328"/>
                  <a:pt x="1643210" y="87156"/>
                  <a:pt x="1570371" y="55941"/>
                </a:cubicBezTo>
                <a:cubicBezTo>
                  <a:pt x="1522701" y="35512"/>
                  <a:pt x="1490368" y="36710"/>
                  <a:pt x="1433817" y="28632"/>
                </a:cubicBezTo>
                <a:cubicBezTo>
                  <a:pt x="1001396" y="42286"/>
                  <a:pt x="546992" y="-67208"/>
                  <a:pt x="136554" y="69595"/>
                </a:cubicBezTo>
                <a:lnTo>
                  <a:pt x="54621" y="96904"/>
                </a:lnTo>
                <a:cubicBezTo>
                  <a:pt x="40812" y="117616"/>
                  <a:pt x="13655" y="150564"/>
                  <a:pt x="13655" y="178832"/>
                </a:cubicBezTo>
                <a:cubicBezTo>
                  <a:pt x="13655" y="215527"/>
                  <a:pt x="23258" y="251597"/>
                  <a:pt x="27310" y="288068"/>
                </a:cubicBezTo>
                <a:cubicBezTo>
                  <a:pt x="27813" y="292592"/>
                  <a:pt x="4552" y="265310"/>
                  <a:pt x="0" y="260759"/>
                </a:cubicBezTo>
                <a:close/>
              </a:path>
            </a:pathLst>
          </a:cu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5" name="Figura a mano libera 44"/>
          <p:cNvSpPr/>
          <p:nvPr/>
        </p:nvSpPr>
        <p:spPr>
          <a:xfrm>
            <a:off x="3204753" y="1787188"/>
            <a:ext cx="2680478" cy="2437859"/>
          </a:xfrm>
          <a:custGeom>
            <a:avLst/>
            <a:gdLst>
              <a:gd name="connsiteX0" fmla="*/ 140350 w 2680478"/>
              <a:gd name="connsiteY0" fmla="*/ 7348 h 2437859"/>
              <a:gd name="connsiteX1" fmla="*/ 140350 w 2680478"/>
              <a:gd name="connsiteY1" fmla="*/ 7348 h 2437859"/>
              <a:gd name="connsiteX2" fmla="*/ 44763 w 2680478"/>
              <a:gd name="connsiteY2" fmla="*/ 75621 h 2437859"/>
              <a:gd name="connsiteX3" fmla="*/ 31107 w 2680478"/>
              <a:gd name="connsiteY3" fmla="*/ 116585 h 2437859"/>
              <a:gd name="connsiteX4" fmla="*/ 85729 w 2680478"/>
              <a:gd name="connsiteY4" fmla="*/ 553530 h 2437859"/>
              <a:gd name="connsiteX5" fmla="*/ 113040 w 2680478"/>
              <a:gd name="connsiteY5" fmla="*/ 594494 h 2437859"/>
              <a:gd name="connsiteX6" fmla="*/ 235938 w 2680478"/>
              <a:gd name="connsiteY6" fmla="*/ 635458 h 2437859"/>
              <a:gd name="connsiteX7" fmla="*/ 345181 w 2680478"/>
              <a:gd name="connsiteY7" fmla="*/ 731040 h 2437859"/>
              <a:gd name="connsiteX8" fmla="*/ 413458 w 2680478"/>
              <a:gd name="connsiteY8" fmla="*/ 812967 h 2437859"/>
              <a:gd name="connsiteX9" fmla="*/ 468080 w 2680478"/>
              <a:gd name="connsiteY9" fmla="*/ 922203 h 2437859"/>
              <a:gd name="connsiteX10" fmla="*/ 522702 w 2680478"/>
              <a:gd name="connsiteY10" fmla="*/ 1004131 h 2437859"/>
              <a:gd name="connsiteX11" fmla="*/ 577323 w 2680478"/>
              <a:gd name="connsiteY11" fmla="*/ 1113367 h 2437859"/>
              <a:gd name="connsiteX12" fmla="*/ 590979 w 2680478"/>
              <a:gd name="connsiteY12" fmla="*/ 1154331 h 2437859"/>
              <a:gd name="connsiteX13" fmla="*/ 645600 w 2680478"/>
              <a:gd name="connsiteY13" fmla="*/ 1208949 h 2437859"/>
              <a:gd name="connsiteX14" fmla="*/ 659256 w 2680478"/>
              <a:gd name="connsiteY14" fmla="*/ 1249913 h 2437859"/>
              <a:gd name="connsiteX15" fmla="*/ 700222 w 2680478"/>
              <a:gd name="connsiteY15" fmla="*/ 1304531 h 2437859"/>
              <a:gd name="connsiteX16" fmla="*/ 713877 w 2680478"/>
              <a:gd name="connsiteY16" fmla="*/ 1372804 h 2437859"/>
              <a:gd name="connsiteX17" fmla="*/ 754844 w 2680478"/>
              <a:gd name="connsiteY17" fmla="*/ 1495695 h 2437859"/>
              <a:gd name="connsiteX18" fmla="*/ 768499 w 2680478"/>
              <a:gd name="connsiteY18" fmla="*/ 1550313 h 2437859"/>
              <a:gd name="connsiteX19" fmla="*/ 918708 w 2680478"/>
              <a:gd name="connsiteY19" fmla="*/ 1686858 h 2437859"/>
              <a:gd name="connsiteX20" fmla="*/ 959675 w 2680478"/>
              <a:gd name="connsiteY20" fmla="*/ 1714168 h 2437859"/>
              <a:gd name="connsiteX21" fmla="*/ 1027952 w 2680478"/>
              <a:gd name="connsiteY21" fmla="*/ 1741477 h 2437859"/>
              <a:gd name="connsiteX22" fmla="*/ 1123539 w 2680478"/>
              <a:gd name="connsiteY22" fmla="*/ 1796095 h 2437859"/>
              <a:gd name="connsiteX23" fmla="*/ 1164506 w 2680478"/>
              <a:gd name="connsiteY23" fmla="*/ 1837059 h 2437859"/>
              <a:gd name="connsiteX24" fmla="*/ 1205472 w 2680478"/>
              <a:gd name="connsiteY24" fmla="*/ 1864368 h 2437859"/>
              <a:gd name="connsiteX25" fmla="*/ 1232783 w 2680478"/>
              <a:gd name="connsiteY25" fmla="*/ 1905331 h 2437859"/>
              <a:gd name="connsiteX26" fmla="*/ 1314715 w 2680478"/>
              <a:gd name="connsiteY26" fmla="*/ 1987259 h 2437859"/>
              <a:gd name="connsiteX27" fmla="*/ 1369337 w 2680478"/>
              <a:gd name="connsiteY27" fmla="*/ 2055531 h 2437859"/>
              <a:gd name="connsiteX28" fmla="*/ 1519546 w 2680478"/>
              <a:gd name="connsiteY28" fmla="*/ 2137459 h 2437859"/>
              <a:gd name="connsiteX29" fmla="*/ 1601479 w 2680478"/>
              <a:gd name="connsiteY29" fmla="*/ 2178422 h 2437859"/>
              <a:gd name="connsiteX30" fmla="*/ 1697066 w 2680478"/>
              <a:gd name="connsiteY30" fmla="*/ 2233041 h 2437859"/>
              <a:gd name="connsiteX31" fmla="*/ 1833620 w 2680478"/>
              <a:gd name="connsiteY31" fmla="*/ 2301313 h 2437859"/>
              <a:gd name="connsiteX32" fmla="*/ 1901898 w 2680478"/>
              <a:gd name="connsiteY32" fmla="*/ 2342277 h 2437859"/>
              <a:gd name="connsiteX33" fmla="*/ 2052107 w 2680478"/>
              <a:gd name="connsiteY33" fmla="*/ 2424204 h 2437859"/>
              <a:gd name="connsiteX34" fmla="*/ 2147695 w 2680478"/>
              <a:gd name="connsiteY34" fmla="*/ 2437859 h 2437859"/>
              <a:gd name="connsiteX35" fmla="*/ 2379837 w 2680478"/>
              <a:gd name="connsiteY35" fmla="*/ 2410550 h 2437859"/>
              <a:gd name="connsiteX36" fmla="*/ 2407147 w 2680478"/>
              <a:gd name="connsiteY36" fmla="*/ 2342277 h 2437859"/>
              <a:gd name="connsiteX37" fmla="*/ 2434458 w 2680478"/>
              <a:gd name="connsiteY37" fmla="*/ 2287659 h 2437859"/>
              <a:gd name="connsiteX38" fmla="*/ 2516391 w 2680478"/>
              <a:gd name="connsiteY38" fmla="*/ 2151113 h 2437859"/>
              <a:gd name="connsiteX39" fmla="*/ 2584668 w 2680478"/>
              <a:gd name="connsiteY39" fmla="*/ 2055531 h 2437859"/>
              <a:gd name="connsiteX40" fmla="*/ 2652945 w 2680478"/>
              <a:gd name="connsiteY40" fmla="*/ 1905331 h 2437859"/>
              <a:gd name="connsiteX41" fmla="*/ 2666600 w 2680478"/>
              <a:gd name="connsiteY41" fmla="*/ 1823404 h 2437859"/>
              <a:gd name="connsiteX42" fmla="*/ 2680256 w 2680478"/>
              <a:gd name="connsiteY42" fmla="*/ 1782440 h 2437859"/>
              <a:gd name="connsiteX43" fmla="*/ 2666600 w 2680478"/>
              <a:gd name="connsiteY43" fmla="*/ 1140676 h 2437859"/>
              <a:gd name="connsiteX44" fmla="*/ 2625634 w 2680478"/>
              <a:gd name="connsiteY44" fmla="*/ 1086058 h 2437859"/>
              <a:gd name="connsiteX45" fmla="*/ 2571012 w 2680478"/>
              <a:gd name="connsiteY45" fmla="*/ 1031440 h 2437859"/>
              <a:gd name="connsiteX46" fmla="*/ 2516391 w 2680478"/>
              <a:gd name="connsiteY46" fmla="*/ 990476 h 2437859"/>
              <a:gd name="connsiteX47" fmla="*/ 2420803 w 2680478"/>
              <a:gd name="connsiteY47" fmla="*/ 867585 h 2437859"/>
              <a:gd name="connsiteX48" fmla="*/ 2325215 w 2680478"/>
              <a:gd name="connsiteY48" fmla="*/ 785658 h 2437859"/>
              <a:gd name="connsiteX49" fmla="*/ 2270593 w 2680478"/>
              <a:gd name="connsiteY49" fmla="*/ 744694 h 2437859"/>
              <a:gd name="connsiteX50" fmla="*/ 2229627 w 2680478"/>
              <a:gd name="connsiteY50" fmla="*/ 703731 h 2437859"/>
              <a:gd name="connsiteX51" fmla="*/ 2106729 w 2680478"/>
              <a:gd name="connsiteY51" fmla="*/ 635458 h 2437859"/>
              <a:gd name="connsiteX52" fmla="*/ 2052107 w 2680478"/>
              <a:gd name="connsiteY52" fmla="*/ 594494 h 2437859"/>
              <a:gd name="connsiteX53" fmla="*/ 1997485 w 2680478"/>
              <a:gd name="connsiteY53" fmla="*/ 567185 h 2437859"/>
              <a:gd name="connsiteX54" fmla="*/ 1915553 w 2680478"/>
              <a:gd name="connsiteY54" fmla="*/ 498912 h 2437859"/>
              <a:gd name="connsiteX55" fmla="*/ 1874587 w 2680478"/>
              <a:gd name="connsiteY55" fmla="*/ 485258 h 2437859"/>
              <a:gd name="connsiteX56" fmla="*/ 1765343 w 2680478"/>
              <a:gd name="connsiteY56" fmla="*/ 430639 h 2437859"/>
              <a:gd name="connsiteX57" fmla="*/ 1710722 w 2680478"/>
              <a:gd name="connsiteY57" fmla="*/ 403330 h 2437859"/>
              <a:gd name="connsiteX58" fmla="*/ 1669756 w 2680478"/>
              <a:gd name="connsiteY58" fmla="*/ 389676 h 2437859"/>
              <a:gd name="connsiteX59" fmla="*/ 1546857 w 2680478"/>
              <a:gd name="connsiteY59" fmla="*/ 294094 h 2437859"/>
              <a:gd name="connsiteX60" fmla="*/ 1451269 w 2680478"/>
              <a:gd name="connsiteY60" fmla="*/ 239476 h 2437859"/>
              <a:gd name="connsiteX61" fmla="*/ 1301060 w 2680478"/>
              <a:gd name="connsiteY61" fmla="*/ 143894 h 2437859"/>
              <a:gd name="connsiteX62" fmla="*/ 1246438 w 2680478"/>
              <a:gd name="connsiteY62" fmla="*/ 116585 h 2437859"/>
              <a:gd name="connsiteX63" fmla="*/ 1178161 w 2680478"/>
              <a:gd name="connsiteY63" fmla="*/ 102930 h 2437859"/>
              <a:gd name="connsiteX64" fmla="*/ 1027952 w 2680478"/>
              <a:gd name="connsiteY64" fmla="*/ 48312 h 2437859"/>
              <a:gd name="connsiteX65" fmla="*/ 263249 w 2680478"/>
              <a:gd name="connsiteY65" fmla="*/ 21003 h 2437859"/>
              <a:gd name="connsiteX66" fmla="*/ 167661 w 2680478"/>
              <a:gd name="connsiteY66" fmla="*/ 7348 h 2437859"/>
              <a:gd name="connsiteX67" fmla="*/ 140350 w 2680478"/>
              <a:gd name="connsiteY67" fmla="*/ 7348 h 2437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2680478" h="2437859">
                <a:moveTo>
                  <a:pt x="140350" y="7348"/>
                </a:moveTo>
                <a:lnTo>
                  <a:pt x="140350" y="7348"/>
                </a:lnTo>
                <a:cubicBezTo>
                  <a:pt x="108488" y="30106"/>
                  <a:pt x="72451" y="47935"/>
                  <a:pt x="44763" y="75621"/>
                </a:cubicBezTo>
                <a:cubicBezTo>
                  <a:pt x="34585" y="85798"/>
                  <a:pt x="31107" y="102192"/>
                  <a:pt x="31107" y="116585"/>
                </a:cubicBezTo>
                <a:cubicBezTo>
                  <a:pt x="31107" y="533155"/>
                  <a:pt x="-67209" y="451578"/>
                  <a:pt x="85729" y="553530"/>
                </a:cubicBezTo>
                <a:cubicBezTo>
                  <a:pt x="94833" y="567185"/>
                  <a:pt x="101435" y="582890"/>
                  <a:pt x="113040" y="594494"/>
                </a:cubicBezTo>
                <a:cubicBezTo>
                  <a:pt x="151442" y="632894"/>
                  <a:pt x="181010" y="626304"/>
                  <a:pt x="235938" y="635458"/>
                </a:cubicBezTo>
                <a:cubicBezTo>
                  <a:pt x="315820" y="715335"/>
                  <a:pt x="277435" y="685879"/>
                  <a:pt x="345181" y="731040"/>
                </a:cubicBezTo>
                <a:cubicBezTo>
                  <a:pt x="412992" y="832748"/>
                  <a:pt x="325836" y="707826"/>
                  <a:pt x="413458" y="812967"/>
                </a:cubicBezTo>
                <a:cubicBezTo>
                  <a:pt x="458532" y="867053"/>
                  <a:pt x="428450" y="849554"/>
                  <a:pt x="468080" y="922203"/>
                </a:cubicBezTo>
                <a:cubicBezTo>
                  <a:pt x="483798" y="951017"/>
                  <a:pt x="508023" y="974774"/>
                  <a:pt x="522702" y="1004131"/>
                </a:cubicBezTo>
                <a:cubicBezTo>
                  <a:pt x="540909" y="1040543"/>
                  <a:pt x="564448" y="1074746"/>
                  <a:pt x="577323" y="1113367"/>
                </a:cubicBezTo>
                <a:cubicBezTo>
                  <a:pt x="581875" y="1127022"/>
                  <a:pt x="582613" y="1142619"/>
                  <a:pt x="590979" y="1154331"/>
                </a:cubicBezTo>
                <a:cubicBezTo>
                  <a:pt x="605945" y="1175282"/>
                  <a:pt x="627393" y="1190743"/>
                  <a:pt x="645600" y="1208949"/>
                </a:cubicBezTo>
                <a:cubicBezTo>
                  <a:pt x="650152" y="1222604"/>
                  <a:pt x="652114" y="1237416"/>
                  <a:pt x="659256" y="1249913"/>
                </a:cubicBezTo>
                <a:cubicBezTo>
                  <a:pt x="670548" y="1269672"/>
                  <a:pt x="690979" y="1283735"/>
                  <a:pt x="700222" y="1304531"/>
                </a:cubicBezTo>
                <a:cubicBezTo>
                  <a:pt x="709648" y="1325739"/>
                  <a:pt x="707501" y="1350489"/>
                  <a:pt x="713877" y="1372804"/>
                </a:cubicBezTo>
                <a:cubicBezTo>
                  <a:pt x="725740" y="1414322"/>
                  <a:pt x="744371" y="1453804"/>
                  <a:pt x="754844" y="1495695"/>
                </a:cubicBezTo>
                <a:cubicBezTo>
                  <a:pt x="759396" y="1513901"/>
                  <a:pt x="757461" y="1535136"/>
                  <a:pt x="768499" y="1550313"/>
                </a:cubicBezTo>
                <a:cubicBezTo>
                  <a:pt x="807091" y="1603374"/>
                  <a:pt x="864954" y="1648465"/>
                  <a:pt x="918708" y="1686858"/>
                </a:cubicBezTo>
                <a:cubicBezTo>
                  <a:pt x="932063" y="1696397"/>
                  <a:pt x="944996" y="1706829"/>
                  <a:pt x="959675" y="1714168"/>
                </a:cubicBezTo>
                <a:cubicBezTo>
                  <a:pt x="981599" y="1725130"/>
                  <a:pt x="1006524" y="1729574"/>
                  <a:pt x="1027952" y="1741477"/>
                </a:cubicBezTo>
                <a:cubicBezTo>
                  <a:pt x="1151962" y="1810367"/>
                  <a:pt x="1024379" y="1763043"/>
                  <a:pt x="1123539" y="1796095"/>
                </a:cubicBezTo>
                <a:cubicBezTo>
                  <a:pt x="1137195" y="1809750"/>
                  <a:pt x="1149670" y="1824697"/>
                  <a:pt x="1164506" y="1837059"/>
                </a:cubicBezTo>
                <a:cubicBezTo>
                  <a:pt x="1177114" y="1847565"/>
                  <a:pt x="1193867" y="1852764"/>
                  <a:pt x="1205472" y="1864368"/>
                </a:cubicBezTo>
                <a:cubicBezTo>
                  <a:pt x="1217077" y="1875972"/>
                  <a:pt x="1221880" y="1893066"/>
                  <a:pt x="1232783" y="1905331"/>
                </a:cubicBezTo>
                <a:cubicBezTo>
                  <a:pt x="1258443" y="1934197"/>
                  <a:pt x="1290587" y="1957101"/>
                  <a:pt x="1314715" y="1987259"/>
                </a:cubicBezTo>
                <a:cubicBezTo>
                  <a:pt x="1332922" y="2010016"/>
                  <a:pt x="1348728" y="2034923"/>
                  <a:pt x="1369337" y="2055531"/>
                </a:cubicBezTo>
                <a:cubicBezTo>
                  <a:pt x="1394320" y="2080513"/>
                  <a:pt x="1519305" y="2137298"/>
                  <a:pt x="1519546" y="2137459"/>
                </a:cubicBezTo>
                <a:cubicBezTo>
                  <a:pt x="1572489" y="2172752"/>
                  <a:pt x="1544943" y="2159579"/>
                  <a:pt x="1601479" y="2178422"/>
                </a:cubicBezTo>
                <a:cubicBezTo>
                  <a:pt x="1687307" y="2235640"/>
                  <a:pt x="1593129" y="2175302"/>
                  <a:pt x="1697066" y="2233041"/>
                </a:cubicBezTo>
                <a:cubicBezTo>
                  <a:pt x="1811872" y="2296818"/>
                  <a:pt x="1717140" y="2254724"/>
                  <a:pt x="1833620" y="2301313"/>
                </a:cubicBezTo>
                <a:cubicBezTo>
                  <a:pt x="1886964" y="2354655"/>
                  <a:pt x="1830991" y="2306826"/>
                  <a:pt x="1901898" y="2342277"/>
                </a:cubicBezTo>
                <a:cubicBezTo>
                  <a:pt x="1961713" y="2372182"/>
                  <a:pt x="1965459" y="2411826"/>
                  <a:pt x="2052107" y="2424204"/>
                </a:cubicBezTo>
                <a:lnTo>
                  <a:pt x="2147695" y="2437859"/>
                </a:lnTo>
                <a:cubicBezTo>
                  <a:pt x="2225076" y="2428756"/>
                  <a:pt x="2306726" y="2437484"/>
                  <a:pt x="2379837" y="2410550"/>
                </a:cubicBezTo>
                <a:cubicBezTo>
                  <a:pt x="2402837" y="2402077"/>
                  <a:pt x="2397192" y="2364675"/>
                  <a:pt x="2407147" y="2342277"/>
                </a:cubicBezTo>
                <a:cubicBezTo>
                  <a:pt x="2415414" y="2323676"/>
                  <a:pt x="2424358" y="2305332"/>
                  <a:pt x="2434458" y="2287659"/>
                </a:cubicBezTo>
                <a:cubicBezTo>
                  <a:pt x="2460795" y="2241573"/>
                  <a:pt x="2489080" y="2196628"/>
                  <a:pt x="2516391" y="2151113"/>
                </a:cubicBezTo>
                <a:cubicBezTo>
                  <a:pt x="2563981" y="2071802"/>
                  <a:pt x="2538590" y="2101607"/>
                  <a:pt x="2584668" y="2055531"/>
                </a:cubicBezTo>
                <a:cubicBezTo>
                  <a:pt x="2620372" y="1948426"/>
                  <a:pt x="2597168" y="1998288"/>
                  <a:pt x="2652945" y="1905331"/>
                </a:cubicBezTo>
                <a:cubicBezTo>
                  <a:pt x="2657497" y="1878022"/>
                  <a:pt x="2660594" y="1850430"/>
                  <a:pt x="2666600" y="1823404"/>
                </a:cubicBezTo>
                <a:cubicBezTo>
                  <a:pt x="2669723" y="1809353"/>
                  <a:pt x="2680256" y="1796833"/>
                  <a:pt x="2680256" y="1782440"/>
                </a:cubicBezTo>
                <a:cubicBezTo>
                  <a:pt x="2680256" y="1568470"/>
                  <a:pt x="2683332" y="1353991"/>
                  <a:pt x="2666600" y="1140676"/>
                </a:cubicBezTo>
                <a:cubicBezTo>
                  <a:pt x="2664820" y="1117988"/>
                  <a:pt x="2640621" y="1103185"/>
                  <a:pt x="2625634" y="1086058"/>
                </a:cubicBezTo>
                <a:cubicBezTo>
                  <a:pt x="2608678" y="1066681"/>
                  <a:pt x="2590390" y="1048395"/>
                  <a:pt x="2571012" y="1031440"/>
                </a:cubicBezTo>
                <a:cubicBezTo>
                  <a:pt x="2553884" y="1016454"/>
                  <a:pt x="2531770" y="1007252"/>
                  <a:pt x="2516391" y="990476"/>
                </a:cubicBezTo>
                <a:cubicBezTo>
                  <a:pt x="2481322" y="952221"/>
                  <a:pt x="2463984" y="896371"/>
                  <a:pt x="2420803" y="867585"/>
                </a:cubicBezTo>
                <a:cubicBezTo>
                  <a:pt x="2333086" y="809111"/>
                  <a:pt x="2431177" y="878369"/>
                  <a:pt x="2325215" y="785658"/>
                </a:cubicBezTo>
                <a:cubicBezTo>
                  <a:pt x="2308087" y="770672"/>
                  <a:pt x="2287873" y="759505"/>
                  <a:pt x="2270593" y="744694"/>
                </a:cubicBezTo>
                <a:cubicBezTo>
                  <a:pt x="2255931" y="732127"/>
                  <a:pt x="2244289" y="716298"/>
                  <a:pt x="2229627" y="703731"/>
                </a:cubicBezTo>
                <a:cubicBezTo>
                  <a:pt x="2138948" y="626011"/>
                  <a:pt x="2213852" y="694967"/>
                  <a:pt x="2106729" y="635458"/>
                </a:cubicBezTo>
                <a:cubicBezTo>
                  <a:pt x="2086834" y="624406"/>
                  <a:pt x="2071407" y="606555"/>
                  <a:pt x="2052107" y="594494"/>
                </a:cubicBezTo>
                <a:cubicBezTo>
                  <a:pt x="2034845" y="583706"/>
                  <a:pt x="2015692" y="576288"/>
                  <a:pt x="1997485" y="567185"/>
                </a:cubicBezTo>
                <a:cubicBezTo>
                  <a:pt x="1967285" y="536986"/>
                  <a:pt x="1953576" y="517922"/>
                  <a:pt x="1915553" y="498912"/>
                </a:cubicBezTo>
                <a:cubicBezTo>
                  <a:pt x="1902679" y="492475"/>
                  <a:pt x="1887691" y="491214"/>
                  <a:pt x="1874587" y="485258"/>
                </a:cubicBezTo>
                <a:cubicBezTo>
                  <a:pt x="1837523" y="468412"/>
                  <a:pt x="1801758" y="448845"/>
                  <a:pt x="1765343" y="430639"/>
                </a:cubicBezTo>
                <a:cubicBezTo>
                  <a:pt x="1747136" y="421536"/>
                  <a:pt x="1730033" y="409767"/>
                  <a:pt x="1710722" y="403330"/>
                </a:cubicBezTo>
                <a:cubicBezTo>
                  <a:pt x="1697067" y="398779"/>
                  <a:pt x="1682630" y="396113"/>
                  <a:pt x="1669756" y="389676"/>
                </a:cubicBezTo>
                <a:cubicBezTo>
                  <a:pt x="1574442" y="342022"/>
                  <a:pt x="1625056" y="361117"/>
                  <a:pt x="1546857" y="294094"/>
                </a:cubicBezTo>
                <a:cubicBezTo>
                  <a:pt x="1519834" y="270933"/>
                  <a:pt x="1482266" y="254973"/>
                  <a:pt x="1451269" y="239476"/>
                </a:cubicBezTo>
                <a:cubicBezTo>
                  <a:pt x="1381515" y="169725"/>
                  <a:pt x="1427575" y="207147"/>
                  <a:pt x="1301060" y="143894"/>
                </a:cubicBezTo>
                <a:cubicBezTo>
                  <a:pt x="1282853" y="134791"/>
                  <a:pt x="1266399" y="120577"/>
                  <a:pt x="1246438" y="116585"/>
                </a:cubicBezTo>
                <a:cubicBezTo>
                  <a:pt x="1223679" y="112033"/>
                  <a:pt x="1200392" y="109599"/>
                  <a:pt x="1178161" y="102930"/>
                </a:cubicBezTo>
                <a:cubicBezTo>
                  <a:pt x="1123855" y="86639"/>
                  <a:pt x="1085339" y="57876"/>
                  <a:pt x="1027952" y="48312"/>
                </a:cubicBezTo>
                <a:cubicBezTo>
                  <a:pt x="721480" y="-2765"/>
                  <a:pt x="973701" y="35211"/>
                  <a:pt x="263249" y="21003"/>
                </a:cubicBezTo>
                <a:cubicBezTo>
                  <a:pt x="231386" y="16451"/>
                  <a:pt x="199222" y="13660"/>
                  <a:pt x="167661" y="7348"/>
                </a:cubicBezTo>
                <a:cubicBezTo>
                  <a:pt x="84993" y="-9185"/>
                  <a:pt x="144902" y="7348"/>
                  <a:pt x="140350" y="7348"/>
                </a:cubicBezTo>
                <a:close/>
              </a:path>
            </a:pathLst>
          </a:cu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7" name="Figura a mano libera 46"/>
          <p:cNvSpPr/>
          <p:nvPr/>
        </p:nvSpPr>
        <p:spPr>
          <a:xfrm>
            <a:off x="395536" y="1633340"/>
            <a:ext cx="6267831" cy="2731764"/>
          </a:xfrm>
          <a:custGeom>
            <a:avLst/>
            <a:gdLst>
              <a:gd name="connsiteX0" fmla="*/ 327730 w 6267831"/>
              <a:gd name="connsiteY0" fmla="*/ 178362 h 2731764"/>
              <a:gd name="connsiteX1" fmla="*/ 327730 w 6267831"/>
              <a:gd name="connsiteY1" fmla="*/ 178362 h 2731764"/>
              <a:gd name="connsiteX2" fmla="*/ 477939 w 6267831"/>
              <a:gd name="connsiteY2" fmla="*/ 123744 h 2731764"/>
              <a:gd name="connsiteX3" fmla="*/ 532561 w 6267831"/>
              <a:gd name="connsiteY3" fmla="*/ 110089 h 2731764"/>
              <a:gd name="connsiteX4" fmla="*/ 887601 w 6267831"/>
              <a:gd name="connsiteY4" fmla="*/ 96435 h 2731764"/>
              <a:gd name="connsiteX5" fmla="*/ 928568 w 6267831"/>
              <a:gd name="connsiteY5" fmla="*/ 82780 h 2731764"/>
              <a:gd name="connsiteX6" fmla="*/ 1474784 w 6267831"/>
              <a:gd name="connsiteY6" fmla="*/ 55471 h 2731764"/>
              <a:gd name="connsiteX7" fmla="*/ 2567216 w 6267831"/>
              <a:gd name="connsiteY7" fmla="*/ 41816 h 2731764"/>
              <a:gd name="connsiteX8" fmla="*/ 2553561 w 6267831"/>
              <a:gd name="connsiteY8" fmla="*/ 853 h 2731764"/>
              <a:gd name="connsiteX9" fmla="*/ 2635493 w 6267831"/>
              <a:gd name="connsiteY9" fmla="*/ 28162 h 2731764"/>
              <a:gd name="connsiteX10" fmla="*/ 2731081 w 6267831"/>
              <a:gd name="connsiteY10" fmla="*/ 55471 h 2731764"/>
              <a:gd name="connsiteX11" fmla="*/ 3209020 w 6267831"/>
              <a:gd name="connsiteY11" fmla="*/ 41816 h 2731764"/>
              <a:gd name="connsiteX12" fmla="*/ 3277297 w 6267831"/>
              <a:gd name="connsiteY12" fmla="*/ 28162 h 2731764"/>
              <a:gd name="connsiteX13" fmla="*/ 4274142 w 6267831"/>
              <a:gd name="connsiteY13" fmla="*/ 41816 h 2731764"/>
              <a:gd name="connsiteX14" fmla="*/ 4356074 w 6267831"/>
              <a:gd name="connsiteY14" fmla="*/ 55471 h 2731764"/>
              <a:gd name="connsiteX15" fmla="*/ 4397040 w 6267831"/>
              <a:gd name="connsiteY15" fmla="*/ 69125 h 2731764"/>
              <a:gd name="connsiteX16" fmla="*/ 4451662 w 6267831"/>
              <a:gd name="connsiteY16" fmla="*/ 82780 h 2731764"/>
              <a:gd name="connsiteX17" fmla="*/ 4533594 w 6267831"/>
              <a:gd name="connsiteY17" fmla="*/ 137398 h 2731764"/>
              <a:gd name="connsiteX18" fmla="*/ 4656493 w 6267831"/>
              <a:gd name="connsiteY18" fmla="*/ 205671 h 2731764"/>
              <a:gd name="connsiteX19" fmla="*/ 4711115 w 6267831"/>
              <a:gd name="connsiteY19" fmla="*/ 260289 h 2731764"/>
              <a:gd name="connsiteX20" fmla="*/ 4765736 w 6267831"/>
              <a:gd name="connsiteY20" fmla="*/ 301253 h 2731764"/>
              <a:gd name="connsiteX21" fmla="*/ 4779392 w 6267831"/>
              <a:gd name="connsiteY21" fmla="*/ 342217 h 2731764"/>
              <a:gd name="connsiteX22" fmla="*/ 4847669 w 6267831"/>
              <a:gd name="connsiteY22" fmla="*/ 383180 h 2731764"/>
              <a:gd name="connsiteX23" fmla="*/ 4902290 w 6267831"/>
              <a:gd name="connsiteY23" fmla="*/ 424144 h 2731764"/>
              <a:gd name="connsiteX24" fmla="*/ 4970567 w 6267831"/>
              <a:gd name="connsiteY24" fmla="*/ 465108 h 2731764"/>
              <a:gd name="connsiteX25" fmla="*/ 5079810 w 6267831"/>
              <a:gd name="connsiteY25" fmla="*/ 533380 h 2731764"/>
              <a:gd name="connsiteX26" fmla="*/ 5298297 w 6267831"/>
              <a:gd name="connsiteY26" fmla="*/ 547035 h 2731764"/>
              <a:gd name="connsiteX27" fmla="*/ 5407540 w 6267831"/>
              <a:gd name="connsiteY27" fmla="*/ 587999 h 2731764"/>
              <a:gd name="connsiteX28" fmla="*/ 5462162 w 6267831"/>
              <a:gd name="connsiteY28" fmla="*/ 615308 h 2731764"/>
              <a:gd name="connsiteX29" fmla="*/ 5598716 w 6267831"/>
              <a:gd name="connsiteY29" fmla="*/ 656271 h 2731764"/>
              <a:gd name="connsiteX30" fmla="*/ 5653337 w 6267831"/>
              <a:gd name="connsiteY30" fmla="*/ 697235 h 2731764"/>
              <a:gd name="connsiteX31" fmla="*/ 5707959 w 6267831"/>
              <a:gd name="connsiteY31" fmla="*/ 724544 h 2731764"/>
              <a:gd name="connsiteX32" fmla="*/ 5776236 w 6267831"/>
              <a:gd name="connsiteY32" fmla="*/ 765508 h 2731764"/>
              <a:gd name="connsiteX33" fmla="*/ 5830858 w 6267831"/>
              <a:gd name="connsiteY33" fmla="*/ 806471 h 2731764"/>
              <a:gd name="connsiteX34" fmla="*/ 5926445 w 6267831"/>
              <a:gd name="connsiteY34" fmla="*/ 929362 h 2731764"/>
              <a:gd name="connsiteX35" fmla="*/ 5940101 w 6267831"/>
              <a:gd name="connsiteY35" fmla="*/ 970326 h 2731764"/>
              <a:gd name="connsiteX36" fmla="*/ 5981067 w 6267831"/>
              <a:gd name="connsiteY36" fmla="*/ 1024944 h 2731764"/>
              <a:gd name="connsiteX37" fmla="*/ 6022033 w 6267831"/>
              <a:gd name="connsiteY37" fmla="*/ 1093217 h 2731764"/>
              <a:gd name="connsiteX38" fmla="*/ 6049344 w 6267831"/>
              <a:gd name="connsiteY38" fmla="*/ 1147835 h 2731764"/>
              <a:gd name="connsiteX39" fmla="*/ 6090310 w 6267831"/>
              <a:gd name="connsiteY39" fmla="*/ 1216108 h 2731764"/>
              <a:gd name="connsiteX40" fmla="*/ 6131277 w 6267831"/>
              <a:gd name="connsiteY40" fmla="*/ 1298035 h 2731764"/>
              <a:gd name="connsiteX41" fmla="*/ 6158587 w 6267831"/>
              <a:gd name="connsiteY41" fmla="*/ 1393617 h 2731764"/>
              <a:gd name="connsiteX42" fmla="*/ 6172243 w 6267831"/>
              <a:gd name="connsiteY42" fmla="*/ 1448235 h 2731764"/>
              <a:gd name="connsiteX43" fmla="*/ 6199554 w 6267831"/>
              <a:gd name="connsiteY43" fmla="*/ 1502854 h 2731764"/>
              <a:gd name="connsiteX44" fmla="*/ 6213209 w 6267831"/>
              <a:gd name="connsiteY44" fmla="*/ 1557472 h 2731764"/>
              <a:gd name="connsiteX45" fmla="*/ 6226864 w 6267831"/>
              <a:gd name="connsiteY45" fmla="*/ 1653054 h 2731764"/>
              <a:gd name="connsiteX46" fmla="*/ 6254175 w 6267831"/>
              <a:gd name="connsiteY46" fmla="*/ 1721327 h 2731764"/>
              <a:gd name="connsiteX47" fmla="*/ 6267831 w 6267831"/>
              <a:gd name="connsiteY47" fmla="*/ 1789599 h 2731764"/>
              <a:gd name="connsiteX48" fmla="*/ 6254175 w 6267831"/>
              <a:gd name="connsiteY48" fmla="*/ 2076345 h 2731764"/>
              <a:gd name="connsiteX49" fmla="*/ 6199554 w 6267831"/>
              <a:gd name="connsiteY49" fmla="*/ 2171927 h 2731764"/>
              <a:gd name="connsiteX50" fmla="*/ 6090310 w 6267831"/>
              <a:gd name="connsiteY50" fmla="*/ 2267509 h 2731764"/>
              <a:gd name="connsiteX51" fmla="*/ 6022033 w 6267831"/>
              <a:gd name="connsiteY51" fmla="*/ 2294818 h 2731764"/>
              <a:gd name="connsiteX52" fmla="*/ 5926445 w 6267831"/>
              <a:gd name="connsiteY52" fmla="*/ 2335782 h 2731764"/>
              <a:gd name="connsiteX53" fmla="*/ 5885479 w 6267831"/>
              <a:gd name="connsiteY53" fmla="*/ 2363091 h 2731764"/>
              <a:gd name="connsiteX54" fmla="*/ 5844513 w 6267831"/>
              <a:gd name="connsiteY54" fmla="*/ 2376745 h 2731764"/>
              <a:gd name="connsiteX55" fmla="*/ 5789891 w 6267831"/>
              <a:gd name="connsiteY55" fmla="*/ 2417709 h 2731764"/>
              <a:gd name="connsiteX56" fmla="*/ 5748925 w 6267831"/>
              <a:gd name="connsiteY56" fmla="*/ 2458673 h 2731764"/>
              <a:gd name="connsiteX57" fmla="*/ 5694304 w 6267831"/>
              <a:gd name="connsiteY57" fmla="*/ 2472327 h 2731764"/>
              <a:gd name="connsiteX58" fmla="*/ 5612371 w 6267831"/>
              <a:gd name="connsiteY58" fmla="*/ 2526945 h 2731764"/>
              <a:gd name="connsiteX59" fmla="*/ 5557750 w 6267831"/>
              <a:gd name="connsiteY59" fmla="*/ 2608873 h 2731764"/>
              <a:gd name="connsiteX60" fmla="*/ 5462162 w 6267831"/>
              <a:gd name="connsiteY60" fmla="*/ 2636182 h 2731764"/>
              <a:gd name="connsiteX61" fmla="*/ 5421196 w 6267831"/>
              <a:gd name="connsiteY61" fmla="*/ 2649836 h 2731764"/>
              <a:gd name="connsiteX62" fmla="*/ 5352918 w 6267831"/>
              <a:gd name="connsiteY62" fmla="*/ 2663491 h 2731764"/>
              <a:gd name="connsiteX63" fmla="*/ 5284641 w 6267831"/>
              <a:gd name="connsiteY63" fmla="*/ 2690800 h 2731764"/>
              <a:gd name="connsiteX64" fmla="*/ 5175398 w 6267831"/>
              <a:gd name="connsiteY64" fmla="*/ 2718109 h 2731764"/>
              <a:gd name="connsiteX65" fmla="*/ 5134432 w 6267831"/>
              <a:gd name="connsiteY65" fmla="*/ 2731764 h 2731764"/>
              <a:gd name="connsiteX66" fmla="*/ 4656493 w 6267831"/>
              <a:gd name="connsiteY66" fmla="*/ 2718109 h 2731764"/>
              <a:gd name="connsiteX67" fmla="*/ 4533594 w 6267831"/>
              <a:gd name="connsiteY67" fmla="*/ 2690800 h 2731764"/>
              <a:gd name="connsiteX68" fmla="*/ 4492628 w 6267831"/>
              <a:gd name="connsiteY68" fmla="*/ 2663491 h 2731764"/>
              <a:gd name="connsiteX69" fmla="*/ 4410696 w 6267831"/>
              <a:gd name="connsiteY69" fmla="*/ 2636182 h 2731764"/>
              <a:gd name="connsiteX70" fmla="*/ 4287797 w 6267831"/>
              <a:gd name="connsiteY70" fmla="*/ 2608873 h 2731764"/>
              <a:gd name="connsiteX71" fmla="*/ 4137588 w 6267831"/>
              <a:gd name="connsiteY71" fmla="*/ 2595218 h 2731764"/>
              <a:gd name="connsiteX72" fmla="*/ 3427507 w 6267831"/>
              <a:gd name="connsiteY72" fmla="*/ 2554254 h 2731764"/>
              <a:gd name="connsiteX73" fmla="*/ 2376040 w 6267831"/>
              <a:gd name="connsiteY73" fmla="*/ 2554254 h 2731764"/>
              <a:gd name="connsiteX74" fmla="*/ 2184865 w 6267831"/>
              <a:gd name="connsiteY74" fmla="*/ 2581563 h 2731764"/>
              <a:gd name="connsiteX75" fmla="*/ 2007344 w 6267831"/>
              <a:gd name="connsiteY75" fmla="*/ 2608873 h 2731764"/>
              <a:gd name="connsiteX76" fmla="*/ 1911757 w 6267831"/>
              <a:gd name="connsiteY76" fmla="*/ 2622527 h 2731764"/>
              <a:gd name="connsiteX77" fmla="*/ 1843480 w 6267831"/>
              <a:gd name="connsiteY77" fmla="*/ 2636182 h 2731764"/>
              <a:gd name="connsiteX78" fmla="*/ 1720581 w 6267831"/>
              <a:gd name="connsiteY78" fmla="*/ 2663491 h 2731764"/>
              <a:gd name="connsiteX79" fmla="*/ 1597682 w 6267831"/>
              <a:gd name="connsiteY79" fmla="*/ 2677145 h 2731764"/>
              <a:gd name="connsiteX80" fmla="*/ 1502095 w 6267831"/>
              <a:gd name="connsiteY80" fmla="*/ 2690800 h 2731764"/>
              <a:gd name="connsiteX81" fmla="*/ 1283608 w 6267831"/>
              <a:gd name="connsiteY81" fmla="*/ 2677145 h 2731764"/>
              <a:gd name="connsiteX82" fmla="*/ 1201676 w 6267831"/>
              <a:gd name="connsiteY82" fmla="*/ 2622527 h 2731764"/>
              <a:gd name="connsiteX83" fmla="*/ 1092432 w 6267831"/>
              <a:gd name="connsiteY83" fmla="*/ 2540600 h 2731764"/>
              <a:gd name="connsiteX84" fmla="*/ 1051466 w 6267831"/>
              <a:gd name="connsiteY84" fmla="*/ 2513291 h 2731764"/>
              <a:gd name="connsiteX85" fmla="*/ 1010500 w 6267831"/>
              <a:gd name="connsiteY85" fmla="*/ 2472327 h 2731764"/>
              <a:gd name="connsiteX86" fmla="*/ 901257 w 6267831"/>
              <a:gd name="connsiteY86" fmla="*/ 2404054 h 2731764"/>
              <a:gd name="connsiteX87" fmla="*/ 860291 w 6267831"/>
              <a:gd name="connsiteY87" fmla="*/ 2363091 h 2731764"/>
              <a:gd name="connsiteX88" fmla="*/ 737392 w 6267831"/>
              <a:gd name="connsiteY88" fmla="*/ 2253854 h 2731764"/>
              <a:gd name="connsiteX89" fmla="*/ 669115 w 6267831"/>
              <a:gd name="connsiteY89" fmla="*/ 2171927 h 2731764"/>
              <a:gd name="connsiteX90" fmla="*/ 628149 w 6267831"/>
              <a:gd name="connsiteY90" fmla="*/ 2117309 h 2731764"/>
              <a:gd name="connsiteX91" fmla="*/ 600838 w 6267831"/>
              <a:gd name="connsiteY91" fmla="*/ 2076345 h 2731764"/>
              <a:gd name="connsiteX92" fmla="*/ 559872 w 6267831"/>
              <a:gd name="connsiteY92" fmla="*/ 2035381 h 2731764"/>
              <a:gd name="connsiteX93" fmla="*/ 532561 w 6267831"/>
              <a:gd name="connsiteY93" fmla="*/ 1980763 h 2731764"/>
              <a:gd name="connsiteX94" fmla="*/ 491595 w 6267831"/>
              <a:gd name="connsiteY94" fmla="*/ 1953454 h 2731764"/>
              <a:gd name="connsiteX95" fmla="*/ 436973 w 6267831"/>
              <a:gd name="connsiteY95" fmla="*/ 1898836 h 2731764"/>
              <a:gd name="connsiteX96" fmla="*/ 409662 w 6267831"/>
              <a:gd name="connsiteY96" fmla="*/ 1857872 h 2731764"/>
              <a:gd name="connsiteX97" fmla="*/ 355041 w 6267831"/>
              <a:gd name="connsiteY97" fmla="*/ 1830563 h 2731764"/>
              <a:gd name="connsiteX98" fmla="*/ 259453 w 6267831"/>
              <a:gd name="connsiteY98" fmla="*/ 1775945 h 2731764"/>
              <a:gd name="connsiteX99" fmla="*/ 177520 w 6267831"/>
              <a:gd name="connsiteY99" fmla="*/ 1694017 h 2731764"/>
              <a:gd name="connsiteX100" fmla="*/ 122899 w 6267831"/>
              <a:gd name="connsiteY100" fmla="*/ 1639399 h 2731764"/>
              <a:gd name="connsiteX101" fmla="*/ 81932 w 6267831"/>
              <a:gd name="connsiteY101" fmla="*/ 1571126 h 2731764"/>
              <a:gd name="connsiteX102" fmla="*/ 68277 w 6267831"/>
              <a:gd name="connsiteY102" fmla="*/ 1530163 h 2731764"/>
              <a:gd name="connsiteX103" fmla="*/ 40966 w 6267831"/>
              <a:gd name="connsiteY103" fmla="*/ 1434581 h 2731764"/>
              <a:gd name="connsiteX104" fmla="*/ 13655 w 6267831"/>
              <a:gd name="connsiteY104" fmla="*/ 1379963 h 2731764"/>
              <a:gd name="connsiteX105" fmla="*/ 0 w 6267831"/>
              <a:gd name="connsiteY105" fmla="*/ 1338999 h 2731764"/>
              <a:gd name="connsiteX106" fmla="*/ 13655 w 6267831"/>
              <a:gd name="connsiteY106" fmla="*/ 724544 h 2731764"/>
              <a:gd name="connsiteX107" fmla="*/ 27311 w 6267831"/>
              <a:gd name="connsiteY107" fmla="*/ 683580 h 2731764"/>
              <a:gd name="connsiteX108" fmla="*/ 54622 w 6267831"/>
              <a:gd name="connsiteY108" fmla="*/ 560689 h 2731764"/>
              <a:gd name="connsiteX109" fmla="*/ 81932 w 6267831"/>
              <a:gd name="connsiteY109" fmla="*/ 437798 h 2731764"/>
              <a:gd name="connsiteX110" fmla="*/ 109243 w 6267831"/>
              <a:gd name="connsiteY110" fmla="*/ 396835 h 2731764"/>
              <a:gd name="connsiteX111" fmla="*/ 122899 w 6267831"/>
              <a:gd name="connsiteY111" fmla="*/ 355871 h 2731764"/>
              <a:gd name="connsiteX112" fmla="*/ 163865 w 6267831"/>
              <a:gd name="connsiteY112" fmla="*/ 328562 h 2731764"/>
              <a:gd name="connsiteX113" fmla="*/ 191176 w 6267831"/>
              <a:gd name="connsiteY113" fmla="*/ 287598 h 2731764"/>
              <a:gd name="connsiteX114" fmla="*/ 273108 w 6267831"/>
              <a:gd name="connsiteY114" fmla="*/ 246635 h 2731764"/>
              <a:gd name="connsiteX115" fmla="*/ 314074 w 6267831"/>
              <a:gd name="connsiteY115" fmla="*/ 219326 h 2731764"/>
              <a:gd name="connsiteX116" fmla="*/ 355041 w 6267831"/>
              <a:gd name="connsiteY116" fmla="*/ 205671 h 2731764"/>
              <a:gd name="connsiteX117" fmla="*/ 382351 w 6267831"/>
              <a:gd name="connsiteY117" fmla="*/ 178362 h 2731764"/>
              <a:gd name="connsiteX118" fmla="*/ 450628 w 6267831"/>
              <a:gd name="connsiteY118" fmla="*/ 137398 h 2731764"/>
              <a:gd name="connsiteX119" fmla="*/ 518905 w 6267831"/>
              <a:gd name="connsiteY119" fmla="*/ 82780 h 2731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6267831" h="2731764">
                <a:moveTo>
                  <a:pt x="327730" y="178362"/>
                </a:moveTo>
                <a:lnTo>
                  <a:pt x="327730" y="178362"/>
                </a:lnTo>
                <a:cubicBezTo>
                  <a:pt x="338284" y="174404"/>
                  <a:pt x="441592" y="134128"/>
                  <a:pt x="477939" y="123744"/>
                </a:cubicBezTo>
                <a:cubicBezTo>
                  <a:pt x="495985" y="118588"/>
                  <a:pt x="513835" y="111337"/>
                  <a:pt x="532561" y="110089"/>
                </a:cubicBezTo>
                <a:cubicBezTo>
                  <a:pt x="650733" y="102211"/>
                  <a:pt x="769254" y="100986"/>
                  <a:pt x="887601" y="96435"/>
                </a:cubicBezTo>
                <a:cubicBezTo>
                  <a:pt x="901257" y="91883"/>
                  <a:pt x="914516" y="85902"/>
                  <a:pt x="928568" y="82780"/>
                </a:cubicBezTo>
                <a:cubicBezTo>
                  <a:pt x="1094431" y="45923"/>
                  <a:pt x="1367502" y="57353"/>
                  <a:pt x="1474784" y="55471"/>
                </a:cubicBezTo>
                <a:lnTo>
                  <a:pt x="2567216" y="41816"/>
                </a:lnTo>
                <a:cubicBezTo>
                  <a:pt x="2562664" y="28162"/>
                  <a:pt x="2539447" y="3675"/>
                  <a:pt x="2553561" y="853"/>
                </a:cubicBezTo>
                <a:cubicBezTo>
                  <a:pt x="2581790" y="-4792"/>
                  <a:pt x="2608182" y="19059"/>
                  <a:pt x="2635493" y="28162"/>
                </a:cubicBezTo>
                <a:cubicBezTo>
                  <a:pt x="2694258" y="47749"/>
                  <a:pt x="2662502" y="38327"/>
                  <a:pt x="2731081" y="55471"/>
                </a:cubicBezTo>
                <a:cubicBezTo>
                  <a:pt x="2890394" y="50919"/>
                  <a:pt x="3049841" y="49774"/>
                  <a:pt x="3209020" y="41816"/>
                </a:cubicBezTo>
                <a:cubicBezTo>
                  <a:pt x="3232201" y="40657"/>
                  <a:pt x="3254087" y="28162"/>
                  <a:pt x="3277297" y="28162"/>
                </a:cubicBezTo>
                <a:cubicBezTo>
                  <a:pt x="3609610" y="28162"/>
                  <a:pt x="3941860" y="37265"/>
                  <a:pt x="4274142" y="41816"/>
                </a:cubicBezTo>
                <a:cubicBezTo>
                  <a:pt x="4301453" y="46368"/>
                  <a:pt x="4329046" y="49465"/>
                  <a:pt x="4356074" y="55471"/>
                </a:cubicBezTo>
                <a:cubicBezTo>
                  <a:pt x="4370125" y="58593"/>
                  <a:pt x="4383200" y="65171"/>
                  <a:pt x="4397040" y="69125"/>
                </a:cubicBezTo>
                <a:cubicBezTo>
                  <a:pt x="4415086" y="74281"/>
                  <a:pt x="4433455" y="78228"/>
                  <a:pt x="4451662" y="82780"/>
                </a:cubicBezTo>
                <a:cubicBezTo>
                  <a:pt x="4478973" y="100986"/>
                  <a:pt x="4504236" y="122720"/>
                  <a:pt x="4533594" y="137398"/>
                </a:cubicBezTo>
                <a:cubicBezTo>
                  <a:pt x="4569875" y="155537"/>
                  <a:pt x="4625626" y="181665"/>
                  <a:pt x="4656493" y="205671"/>
                </a:cubicBezTo>
                <a:cubicBezTo>
                  <a:pt x="4676818" y="221478"/>
                  <a:pt x="4691737" y="243334"/>
                  <a:pt x="4711115" y="260289"/>
                </a:cubicBezTo>
                <a:cubicBezTo>
                  <a:pt x="4728243" y="275275"/>
                  <a:pt x="4747529" y="287598"/>
                  <a:pt x="4765736" y="301253"/>
                </a:cubicBezTo>
                <a:cubicBezTo>
                  <a:pt x="4770288" y="314908"/>
                  <a:pt x="4769214" y="332040"/>
                  <a:pt x="4779392" y="342217"/>
                </a:cubicBezTo>
                <a:cubicBezTo>
                  <a:pt x="4798160" y="360983"/>
                  <a:pt x="4825585" y="368458"/>
                  <a:pt x="4847669" y="383180"/>
                </a:cubicBezTo>
                <a:cubicBezTo>
                  <a:pt x="4866605" y="395804"/>
                  <a:pt x="4883354" y="411520"/>
                  <a:pt x="4902290" y="424144"/>
                </a:cubicBezTo>
                <a:cubicBezTo>
                  <a:pt x="4924374" y="438866"/>
                  <a:pt x="4948483" y="450386"/>
                  <a:pt x="4970567" y="465108"/>
                </a:cubicBezTo>
                <a:cubicBezTo>
                  <a:pt x="4996122" y="482144"/>
                  <a:pt x="5045397" y="528218"/>
                  <a:pt x="5079810" y="533380"/>
                </a:cubicBezTo>
                <a:cubicBezTo>
                  <a:pt x="5151974" y="544204"/>
                  <a:pt x="5225468" y="542483"/>
                  <a:pt x="5298297" y="547035"/>
                </a:cubicBezTo>
                <a:cubicBezTo>
                  <a:pt x="5450362" y="623063"/>
                  <a:pt x="5258805" y="532227"/>
                  <a:pt x="5407540" y="587999"/>
                </a:cubicBezTo>
                <a:cubicBezTo>
                  <a:pt x="5426600" y="595146"/>
                  <a:pt x="5443262" y="607748"/>
                  <a:pt x="5462162" y="615308"/>
                </a:cubicBezTo>
                <a:cubicBezTo>
                  <a:pt x="5517576" y="637472"/>
                  <a:pt x="5545061" y="642859"/>
                  <a:pt x="5598716" y="656271"/>
                </a:cubicBezTo>
                <a:cubicBezTo>
                  <a:pt x="5616923" y="669926"/>
                  <a:pt x="5634038" y="685174"/>
                  <a:pt x="5653337" y="697235"/>
                </a:cubicBezTo>
                <a:cubicBezTo>
                  <a:pt x="5670599" y="708023"/>
                  <a:pt x="5690164" y="714659"/>
                  <a:pt x="5707959" y="724544"/>
                </a:cubicBezTo>
                <a:cubicBezTo>
                  <a:pt x="5731160" y="737433"/>
                  <a:pt x="5754152" y="750786"/>
                  <a:pt x="5776236" y="765508"/>
                </a:cubicBezTo>
                <a:cubicBezTo>
                  <a:pt x="5795173" y="778132"/>
                  <a:pt x="5815479" y="789695"/>
                  <a:pt x="5830858" y="806471"/>
                </a:cubicBezTo>
                <a:cubicBezTo>
                  <a:pt x="5865927" y="844725"/>
                  <a:pt x="5926445" y="929362"/>
                  <a:pt x="5926445" y="929362"/>
                </a:cubicBezTo>
                <a:cubicBezTo>
                  <a:pt x="5930997" y="943017"/>
                  <a:pt x="5932959" y="957829"/>
                  <a:pt x="5940101" y="970326"/>
                </a:cubicBezTo>
                <a:cubicBezTo>
                  <a:pt x="5951393" y="990085"/>
                  <a:pt x="5968443" y="1006009"/>
                  <a:pt x="5981067" y="1024944"/>
                </a:cubicBezTo>
                <a:cubicBezTo>
                  <a:pt x="5995789" y="1047026"/>
                  <a:pt x="6009143" y="1070017"/>
                  <a:pt x="6022033" y="1093217"/>
                </a:cubicBezTo>
                <a:cubicBezTo>
                  <a:pt x="6031919" y="1111010"/>
                  <a:pt x="6039458" y="1130042"/>
                  <a:pt x="6049344" y="1147835"/>
                </a:cubicBezTo>
                <a:cubicBezTo>
                  <a:pt x="6062234" y="1171035"/>
                  <a:pt x="6078440" y="1192370"/>
                  <a:pt x="6090310" y="1216108"/>
                </a:cubicBezTo>
                <a:cubicBezTo>
                  <a:pt x="6146842" y="1329165"/>
                  <a:pt x="6053013" y="1180650"/>
                  <a:pt x="6131277" y="1298035"/>
                </a:cubicBezTo>
                <a:cubicBezTo>
                  <a:pt x="6173949" y="1468719"/>
                  <a:pt x="6119420" y="1256544"/>
                  <a:pt x="6158587" y="1393617"/>
                </a:cubicBezTo>
                <a:cubicBezTo>
                  <a:pt x="6163743" y="1411661"/>
                  <a:pt x="6165653" y="1430664"/>
                  <a:pt x="6172243" y="1448235"/>
                </a:cubicBezTo>
                <a:cubicBezTo>
                  <a:pt x="6179391" y="1467294"/>
                  <a:pt x="6190450" y="1484648"/>
                  <a:pt x="6199554" y="1502854"/>
                </a:cubicBezTo>
                <a:cubicBezTo>
                  <a:pt x="6204106" y="1521060"/>
                  <a:pt x="6209852" y="1539008"/>
                  <a:pt x="6213209" y="1557472"/>
                </a:cubicBezTo>
                <a:cubicBezTo>
                  <a:pt x="6218966" y="1589137"/>
                  <a:pt x="6219058" y="1621831"/>
                  <a:pt x="6226864" y="1653054"/>
                </a:cubicBezTo>
                <a:cubicBezTo>
                  <a:pt x="6232809" y="1676833"/>
                  <a:pt x="6247131" y="1697850"/>
                  <a:pt x="6254175" y="1721327"/>
                </a:cubicBezTo>
                <a:cubicBezTo>
                  <a:pt x="6260844" y="1743556"/>
                  <a:pt x="6263279" y="1766842"/>
                  <a:pt x="6267831" y="1789599"/>
                </a:cubicBezTo>
                <a:cubicBezTo>
                  <a:pt x="6263279" y="1885181"/>
                  <a:pt x="6262122" y="1980985"/>
                  <a:pt x="6254175" y="2076345"/>
                </a:cubicBezTo>
                <a:cubicBezTo>
                  <a:pt x="6251129" y="2112899"/>
                  <a:pt x="6221003" y="2146905"/>
                  <a:pt x="6199554" y="2171927"/>
                </a:cubicBezTo>
                <a:cubicBezTo>
                  <a:pt x="6175583" y="2199892"/>
                  <a:pt x="6116913" y="2251548"/>
                  <a:pt x="6090310" y="2267509"/>
                </a:cubicBezTo>
                <a:cubicBezTo>
                  <a:pt x="6069291" y="2280120"/>
                  <a:pt x="6043957" y="2283856"/>
                  <a:pt x="6022033" y="2294818"/>
                </a:cubicBezTo>
                <a:cubicBezTo>
                  <a:pt x="5927728" y="2341967"/>
                  <a:pt x="6040127" y="2307362"/>
                  <a:pt x="5926445" y="2335782"/>
                </a:cubicBezTo>
                <a:cubicBezTo>
                  <a:pt x="5912790" y="2344885"/>
                  <a:pt x="5900158" y="2355752"/>
                  <a:pt x="5885479" y="2363091"/>
                </a:cubicBezTo>
                <a:cubicBezTo>
                  <a:pt x="5872605" y="2369528"/>
                  <a:pt x="5857011" y="2369604"/>
                  <a:pt x="5844513" y="2376745"/>
                </a:cubicBezTo>
                <a:cubicBezTo>
                  <a:pt x="5824753" y="2388036"/>
                  <a:pt x="5807171" y="2402898"/>
                  <a:pt x="5789891" y="2417709"/>
                </a:cubicBezTo>
                <a:cubicBezTo>
                  <a:pt x="5775229" y="2430276"/>
                  <a:pt x="5765692" y="2449092"/>
                  <a:pt x="5748925" y="2458673"/>
                </a:cubicBezTo>
                <a:cubicBezTo>
                  <a:pt x="5732630" y="2467984"/>
                  <a:pt x="5712511" y="2467776"/>
                  <a:pt x="5694304" y="2472327"/>
                </a:cubicBezTo>
                <a:cubicBezTo>
                  <a:pt x="5666993" y="2490533"/>
                  <a:pt x="5630578" y="2499635"/>
                  <a:pt x="5612371" y="2526945"/>
                </a:cubicBezTo>
                <a:cubicBezTo>
                  <a:pt x="5594164" y="2554254"/>
                  <a:pt x="5588888" y="2598495"/>
                  <a:pt x="5557750" y="2608873"/>
                </a:cubicBezTo>
                <a:cubicBezTo>
                  <a:pt x="5459519" y="2641613"/>
                  <a:pt x="5582196" y="2601889"/>
                  <a:pt x="5462162" y="2636182"/>
                </a:cubicBezTo>
                <a:cubicBezTo>
                  <a:pt x="5448322" y="2640136"/>
                  <a:pt x="5435160" y="2646345"/>
                  <a:pt x="5421196" y="2649836"/>
                </a:cubicBezTo>
                <a:cubicBezTo>
                  <a:pt x="5398679" y="2655465"/>
                  <a:pt x="5375149" y="2656822"/>
                  <a:pt x="5352918" y="2663491"/>
                </a:cubicBezTo>
                <a:cubicBezTo>
                  <a:pt x="5329440" y="2670534"/>
                  <a:pt x="5308069" y="2683592"/>
                  <a:pt x="5284641" y="2690800"/>
                </a:cubicBezTo>
                <a:cubicBezTo>
                  <a:pt x="5248766" y="2701838"/>
                  <a:pt x="5211007" y="2706240"/>
                  <a:pt x="5175398" y="2718109"/>
                </a:cubicBezTo>
                <a:lnTo>
                  <a:pt x="5134432" y="2731764"/>
                </a:lnTo>
                <a:cubicBezTo>
                  <a:pt x="4975119" y="2727212"/>
                  <a:pt x="4815672" y="2726068"/>
                  <a:pt x="4656493" y="2718109"/>
                </a:cubicBezTo>
                <a:cubicBezTo>
                  <a:pt x="4634830" y="2717026"/>
                  <a:pt x="4558160" y="2696941"/>
                  <a:pt x="4533594" y="2690800"/>
                </a:cubicBezTo>
                <a:cubicBezTo>
                  <a:pt x="4519939" y="2681697"/>
                  <a:pt x="4507625" y="2670156"/>
                  <a:pt x="4492628" y="2663491"/>
                </a:cubicBezTo>
                <a:cubicBezTo>
                  <a:pt x="4466321" y="2651800"/>
                  <a:pt x="4438624" y="2643164"/>
                  <a:pt x="4410696" y="2636182"/>
                </a:cubicBezTo>
                <a:cubicBezTo>
                  <a:pt x="4375605" y="2627410"/>
                  <a:pt x="4322477" y="2613208"/>
                  <a:pt x="4287797" y="2608873"/>
                </a:cubicBezTo>
                <a:cubicBezTo>
                  <a:pt x="4237909" y="2602637"/>
                  <a:pt x="4187708" y="2599175"/>
                  <a:pt x="4137588" y="2595218"/>
                </a:cubicBezTo>
                <a:cubicBezTo>
                  <a:pt x="3715675" y="2561911"/>
                  <a:pt x="3836250" y="2570603"/>
                  <a:pt x="3427507" y="2554254"/>
                </a:cubicBezTo>
                <a:cubicBezTo>
                  <a:pt x="3016075" y="2508544"/>
                  <a:pt x="3202155" y="2524033"/>
                  <a:pt x="2376040" y="2554254"/>
                </a:cubicBezTo>
                <a:cubicBezTo>
                  <a:pt x="2311711" y="2556607"/>
                  <a:pt x="2248590" y="2572460"/>
                  <a:pt x="2184865" y="2581563"/>
                </a:cubicBezTo>
                <a:cubicBezTo>
                  <a:pt x="1907643" y="2621164"/>
                  <a:pt x="2253695" y="2570975"/>
                  <a:pt x="2007344" y="2608873"/>
                </a:cubicBezTo>
                <a:cubicBezTo>
                  <a:pt x="1975532" y="2613767"/>
                  <a:pt x="1943505" y="2617236"/>
                  <a:pt x="1911757" y="2622527"/>
                </a:cubicBezTo>
                <a:cubicBezTo>
                  <a:pt x="1888863" y="2626342"/>
                  <a:pt x="1866137" y="2631147"/>
                  <a:pt x="1843480" y="2636182"/>
                </a:cubicBezTo>
                <a:cubicBezTo>
                  <a:pt x="1789824" y="2648105"/>
                  <a:pt x="1778220" y="2655257"/>
                  <a:pt x="1720581" y="2663491"/>
                </a:cubicBezTo>
                <a:cubicBezTo>
                  <a:pt x="1679777" y="2669320"/>
                  <a:pt x="1638582" y="2672033"/>
                  <a:pt x="1597682" y="2677145"/>
                </a:cubicBezTo>
                <a:cubicBezTo>
                  <a:pt x="1565745" y="2681137"/>
                  <a:pt x="1533957" y="2686248"/>
                  <a:pt x="1502095" y="2690800"/>
                </a:cubicBezTo>
                <a:cubicBezTo>
                  <a:pt x="1429266" y="2686248"/>
                  <a:pt x="1354765" y="2693316"/>
                  <a:pt x="1283608" y="2677145"/>
                </a:cubicBezTo>
                <a:cubicBezTo>
                  <a:pt x="1251601" y="2669871"/>
                  <a:pt x="1227935" y="2642220"/>
                  <a:pt x="1201676" y="2622527"/>
                </a:cubicBezTo>
                <a:cubicBezTo>
                  <a:pt x="1165261" y="2595218"/>
                  <a:pt x="1130305" y="2565847"/>
                  <a:pt x="1092432" y="2540600"/>
                </a:cubicBezTo>
                <a:cubicBezTo>
                  <a:pt x="1078777" y="2531497"/>
                  <a:pt x="1064074" y="2523797"/>
                  <a:pt x="1051466" y="2513291"/>
                </a:cubicBezTo>
                <a:cubicBezTo>
                  <a:pt x="1036630" y="2500929"/>
                  <a:pt x="1025949" y="2483913"/>
                  <a:pt x="1010500" y="2472327"/>
                </a:cubicBezTo>
                <a:cubicBezTo>
                  <a:pt x="983851" y="2452342"/>
                  <a:pt x="929864" y="2427892"/>
                  <a:pt x="901257" y="2404054"/>
                </a:cubicBezTo>
                <a:cubicBezTo>
                  <a:pt x="886422" y="2391692"/>
                  <a:pt x="875126" y="2375453"/>
                  <a:pt x="860291" y="2363091"/>
                </a:cubicBezTo>
                <a:cubicBezTo>
                  <a:pt x="798719" y="2311785"/>
                  <a:pt x="803792" y="2353445"/>
                  <a:pt x="737392" y="2253854"/>
                </a:cubicBezTo>
                <a:cubicBezTo>
                  <a:pt x="677029" y="2163317"/>
                  <a:pt x="747973" y="2263923"/>
                  <a:pt x="669115" y="2171927"/>
                </a:cubicBezTo>
                <a:cubicBezTo>
                  <a:pt x="654304" y="2154648"/>
                  <a:pt x="641377" y="2135828"/>
                  <a:pt x="628149" y="2117309"/>
                </a:cubicBezTo>
                <a:cubicBezTo>
                  <a:pt x="618610" y="2103955"/>
                  <a:pt x="611345" y="2088952"/>
                  <a:pt x="600838" y="2076345"/>
                </a:cubicBezTo>
                <a:cubicBezTo>
                  <a:pt x="588475" y="2061510"/>
                  <a:pt x="571097" y="2051095"/>
                  <a:pt x="559872" y="2035381"/>
                </a:cubicBezTo>
                <a:cubicBezTo>
                  <a:pt x="548040" y="2018818"/>
                  <a:pt x="545593" y="1996400"/>
                  <a:pt x="532561" y="1980763"/>
                </a:cubicBezTo>
                <a:cubicBezTo>
                  <a:pt x="522054" y="1968156"/>
                  <a:pt x="504056" y="1964134"/>
                  <a:pt x="491595" y="1953454"/>
                </a:cubicBezTo>
                <a:cubicBezTo>
                  <a:pt x="472045" y="1936698"/>
                  <a:pt x="453730" y="1918385"/>
                  <a:pt x="436973" y="1898836"/>
                </a:cubicBezTo>
                <a:cubicBezTo>
                  <a:pt x="426292" y="1886376"/>
                  <a:pt x="422270" y="1868378"/>
                  <a:pt x="409662" y="1857872"/>
                </a:cubicBezTo>
                <a:cubicBezTo>
                  <a:pt x="394024" y="1844841"/>
                  <a:pt x="372303" y="1841351"/>
                  <a:pt x="355041" y="1830563"/>
                </a:cubicBezTo>
                <a:cubicBezTo>
                  <a:pt x="260561" y="1771516"/>
                  <a:pt x="339935" y="1802770"/>
                  <a:pt x="259453" y="1775945"/>
                </a:cubicBezTo>
                <a:lnTo>
                  <a:pt x="177520" y="1694017"/>
                </a:lnTo>
                <a:cubicBezTo>
                  <a:pt x="159313" y="1675811"/>
                  <a:pt x="136147" y="1661477"/>
                  <a:pt x="122899" y="1639399"/>
                </a:cubicBezTo>
                <a:cubicBezTo>
                  <a:pt x="109243" y="1616641"/>
                  <a:pt x="93802" y="1594864"/>
                  <a:pt x="81932" y="1571126"/>
                </a:cubicBezTo>
                <a:cubicBezTo>
                  <a:pt x="75495" y="1558253"/>
                  <a:pt x="72413" y="1543949"/>
                  <a:pt x="68277" y="1530163"/>
                </a:cubicBezTo>
                <a:cubicBezTo>
                  <a:pt x="58755" y="1498425"/>
                  <a:pt x="52291" y="1465722"/>
                  <a:pt x="40966" y="1434581"/>
                </a:cubicBezTo>
                <a:cubicBezTo>
                  <a:pt x="34009" y="1415451"/>
                  <a:pt x="21674" y="1398672"/>
                  <a:pt x="13655" y="1379963"/>
                </a:cubicBezTo>
                <a:cubicBezTo>
                  <a:pt x="7985" y="1366734"/>
                  <a:pt x="4552" y="1352654"/>
                  <a:pt x="0" y="1338999"/>
                </a:cubicBezTo>
                <a:cubicBezTo>
                  <a:pt x="4552" y="1134181"/>
                  <a:pt x="5126" y="929235"/>
                  <a:pt x="13655" y="724544"/>
                </a:cubicBezTo>
                <a:cubicBezTo>
                  <a:pt x="14254" y="710163"/>
                  <a:pt x="23820" y="697544"/>
                  <a:pt x="27311" y="683580"/>
                </a:cubicBezTo>
                <a:cubicBezTo>
                  <a:pt x="37489" y="642870"/>
                  <a:pt x="46392" y="601837"/>
                  <a:pt x="54622" y="560689"/>
                </a:cubicBezTo>
                <a:cubicBezTo>
                  <a:pt x="61614" y="525730"/>
                  <a:pt x="64216" y="473228"/>
                  <a:pt x="81932" y="437798"/>
                </a:cubicBezTo>
                <a:cubicBezTo>
                  <a:pt x="89272" y="423120"/>
                  <a:pt x="101903" y="411513"/>
                  <a:pt x="109243" y="396835"/>
                </a:cubicBezTo>
                <a:cubicBezTo>
                  <a:pt x="115680" y="383961"/>
                  <a:pt x="113907" y="367110"/>
                  <a:pt x="122899" y="355871"/>
                </a:cubicBezTo>
                <a:cubicBezTo>
                  <a:pt x="133152" y="343056"/>
                  <a:pt x="150210" y="337665"/>
                  <a:pt x="163865" y="328562"/>
                </a:cubicBezTo>
                <a:cubicBezTo>
                  <a:pt x="172969" y="314907"/>
                  <a:pt x="179571" y="299202"/>
                  <a:pt x="191176" y="287598"/>
                </a:cubicBezTo>
                <a:cubicBezTo>
                  <a:pt x="217648" y="261128"/>
                  <a:pt x="239789" y="257740"/>
                  <a:pt x="273108" y="246635"/>
                </a:cubicBezTo>
                <a:cubicBezTo>
                  <a:pt x="286763" y="237532"/>
                  <a:pt x="299395" y="226665"/>
                  <a:pt x="314074" y="219326"/>
                </a:cubicBezTo>
                <a:cubicBezTo>
                  <a:pt x="326949" y="212889"/>
                  <a:pt x="342698" y="213076"/>
                  <a:pt x="355041" y="205671"/>
                </a:cubicBezTo>
                <a:cubicBezTo>
                  <a:pt x="366080" y="199048"/>
                  <a:pt x="373248" y="187465"/>
                  <a:pt x="382351" y="178362"/>
                </a:cubicBezTo>
                <a:lnTo>
                  <a:pt x="450628" y="137398"/>
                </a:lnTo>
                <a:lnTo>
                  <a:pt x="518905" y="82780"/>
                </a:lnTo>
              </a:path>
            </a:pathLst>
          </a:custGeom>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it-IT"/>
          </a:p>
        </p:txBody>
      </p:sp>
      <p:sp>
        <p:nvSpPr>
          <p:cNvPr id="49" name="Segnaposto contenuto 6"/>
          <p:cNvSpPr txBox="1">
            <a:spLocks/>
          </p:cNvSpPr>
          <p:nvPr/>
        </p:nvSpPr>
        <p:spPr>
          <a:xfrm>
            <a:off x="4860032" y="4365104"/>
            <a:ext cx="4248472" cy="1944216"/>
          </a:xfrm>
          <a:prstGeom prst="rect">
            <a:avLst/>
          </a:prstGeom>
          <a:solidFill>
            <a:srgbClr val="FFFF00"/>
          </a:solidFill>
        </p:spPr>
        <p:txBody>
          <a:bodyPr vert="horz" lIns="36000" rIns="36000">
            <a:normAutofit fontScale="92500" lnSpcReduction="100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it-IT" dirty="0" err="1" smtClean="0"/>
              <a:t>While</a:t>
            </a:r>
            <a:r>
              <a:rPr lang="it-IT" dirty="0" smtClean="0"/>
              <a:t> </a:t>
            </a:r>
            <a:r>
              <a:rPr lang="it-IT" dirty="0" err="1" smtClean="0"/>
              <a:t>these</a:t>
            </a:r>
            <a:r>
              <a:rPr lang="it-IT" dirty="0" smtClean="0"/>
              <a:t> </a:t>
            </a:r>
            <a:r>
              <a:rPr lang="it-IT" dirty="0" err="1" smtClean="0"/>
              <a:t>encapsulations</a:t>
            </a:r>
            <a:r>
              <a:rPr lang="it-IT" dirty="0" smtClean="0"/>
              <a:t> are </a:t>
            </a:r>
            <a:r>
              <a:rPr lang="it-IT" u="sng" dirty="0" err="1" smtClean="0"/>
              <a:t>locally</a:t>
            </a:r>
            <a:r>
              <a:rPr lang="it-IT" dirty="0" smtClean="0"/>
              <a:t> </a:t>
            </a:r>
            <a:r>
              <a:rPr lang="it-IT" dirty="0" err="1" smtClean="0"/>
              <a:t>correct</a:t>
            </a:r>
            <a:r>
              <a:rPr lang="it-IT" dirty="0" smtClean="0"/>
              <a:t>, </a:t>
            </a:r>
            <a:r>
              <a:rPr lang="it-IT" dirty="0" err="1" smtClean="0"/>
              <a:t>it</a:t>
            </a:r>
            <a:r>
              <a:rPr lang="it-IT" dirty="0" smtClean="0"/>
              <a:t> </a:t>
            </a:r>
            <a:r>
              <a:rPr lang="it-IT" dirty="0" err="1" smtClean="0"/>
              <a:t>is</a:t>
            </a:r>
            <a:r>
              <a:rPr lang="it-IT" dirty="0" smtClean="0"/>
              <a:t> </a:t>
            </a:r>
            <a:r>
              <a:rPr lang="it-IT" dirty="0" err="1" smtClean="0"/>
              <a:t>impossible</a:t>
            </a:r>
            <a:r>
              <a:rPr lang="it-IT" dirty="0" smtClean="0"/>
              <a:t>  to put </a:t>
            </a:r>
            <a:r>
              <a:rPr lang="it-IT" dirty="0" err="1" smtClean="0"/>
              <a:t>them</a:t>
            </a:r>
            <a:r>
              <a:rPr lang="it-IT" dirty="0" smtClean="0"/>
              <a:t> </a:t>
            </a:r>
            <a:r>
              <a:rPr lang="it-IT" dirty="0" err="1" smtClean="0"/>
              <a:t>together</a:t>
            </a:r>
            <a:r>
              <a:rPr lang="it-IT" dirty="0" smtClean="0"/>
              <a:t> </a:t>
            </a:r>
            <a:r>
              <a:rPr lang="it-IT" dirty="0" err="1" smtClean="0"/>
              <a:t>into</a:t>
            </a:r>
            <a:r>
              <a:rPr lang="it-IT" dirty="0" smtClean="0"/>
              <a:t> </a:t>
            </a:r>
            <a:r>
              <a:rPr lang="it-IT" dirty="0" err="1" smtClean="0"/>
              <a:t>one</a:t>
            </a:r>
            <a:r>
              <a:rPr lang="it-IT" dirty="0" smtClean="0"/>
              <a:t> </a:t>
            </a:r>
            <a:r>
              <a:rPr lang="it-IT" u="sng" dirty="0" smtClean="0"/>
              <a:t>global</a:t>
            </a:r>
            <a:r>
              <a:rPr lang="it-IT" dirty="0" smtClean="0"/>
              <a:t> </a:t>
            </a:r>
            <a:r>
              <a:rPr lang="it-IT" dirty="0" err="1" smtClean="0"/>
              <a:t>structure</a:t>
            </a:r>
            <a:endParaRPr lang="it-IT" dirty="0" smtClean="0"/>
          </a:p>
          <a:p>
            <a:r>
              <a:rPr lang="it-IT" dirty="0" smtClean="0"/>
              <a:t>(I </a:t>
            </a:r>
            <a:r>
              <a:rPr lang="it-IT" dirty="0" err="1" smtClean="0"/>
              <a:t>will</a:t>
            </a:r>
            <a:r>
              <a:rPr lang="it-IT" dirty="0" smtClean="0"/>
              <a:t> come back to </a:t>
            </a:r>
            <a:r>
              <a:rPr lang="it-IT" dirty="0" err="1" smtClean="0"/>
              <a:t>it</a:t>
            </a:r>
            <a:r>
              <a:rPr lang="it-IT" dirty="0" smtClean="0"/>
              <a:t>)</a:t>
            </a:r>
            <a:endParaRPr lang="it-IT" dirty="0"/>
          </a:p>
        </p:txBody>
      </p:sp>
      <p:sp>
        <p:nvSpPr>
          <p:cNvPr id="5" name="CasellaDiTesto 4"/>
          <p:cNvSpPr txBox="1"/>
          <p:nvPr/>
        </p:nvSpPr>
        <p:spPr>
          <a:xfrm>
            <a:off x="395536" y="1196752"/>
            <a:ext cx="4904407" cy="461665"/>
          </a:xfrm>
          <a:prstGeom prst="rect">
            <a:avLst/>
          </a:prstGeom>
          <a:noFill/>
        </p:spPr>
        <p:txBody>
          <a:bodyPr wrap="none" rtlCol="0">
            <a:spAutoFit/>
          </a:bodyPr>
          <a:lstStyle/>
          <a:p>
            <a:r>
              <a:rPr lang="it-IT" sz="2400" dirty="0" smtClean="0"/>
              <a:t>The intuitive (or </a:t>
            </a:r>
            <a:r>
              <a:rPr lang="it-IT" sz="2400" dirty="0" err="1" smtClean="0"/>
              <a:t>naive</a:t>
            </a:r>
            <a:r>
              <a:rPr lang="it-IT" sz="2400" dirty="0" smtClean="0"/>
              <a:t>) idea of </a:t>
            </a:r>
            <a:r>
              <a:rPr lang="it-IT" sz="2400" dirty="0" err="1" smtClean="0"/>
              <a:t>system</a:t>
            </a:r>
            <a:endParaRPr lang="it-IT" sz="2400" dirty="0"/>
          </a:p>
        </p:txBody>
      </p:sp>
      <p:sp>
        <p:nvSpPr>
          <p:cNvPr id="46" name="Slide Number Placeholder 45"/>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8</a:t>
            </a:fld>
            <a:endParaRPr kumimoji="0" lang="en-US"/>
          </a:p>
        </p:txBody>
      </p:sp>
    </p:spTree>
    <p:extLst>
      <p:ext uri="{BB962C8B-B14F-4D97-AF65-F5344CB8AC3E}">
        <p14:creationId xmlns:p14="http://schemas.microsoft.com/office/powerpoint/2010/main" val="2965417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smtClean="0"/>
              <a:t>(</a:t>
            </a:r>
            <a:r>
              <a:rPr lang="it-IT" dirty="0" err="1" smtClean="0"/>
              <a:t>most</a:t>
            </a:r>
            <a:r>
              <a:rPr lang="it-IT" dirty="0" smtClean="0"/>
              <a:t>) Systems are self-</a:t>
            </a:r>
            <a:r>
              <a:rPr lang="it-IT" dirty="0" err="1" smtClean="0"/>
              <a:t>referential</a:t>
            </a:r>
            <a:endParaRPr lang="it-IT" dirty="0"/>
          </a:p>
        </p:txBody>
      </p:sp>
      <p:sp>
        <p:nvSpPr>
          <p:cNvPr id="3" name="Segnaposto contenuto 2"/>
          <p:cNvSpPr>
            <a:spLocks noGrp="1"/>
          </p:cNvSpPr>
          <p:nvPr>
            <p:ph sz="quarter" idx="1"/>
          </p:nvPr>
        </p:nvSpPr>
        <p:spPr/>
        <p:txBody>
          <a:bodyPr>
            <a:normAutofit/>
          </a:bodyPr>
          <a:lstStyle/>
          <a:p>
            <a:r>
              <a:rPr lang="en-US" sz="2400" dirty="0" smtClean="0"/>
              <a:t>Two kinds of systems</a:t>
            </a:r>
          </a:p>
          <a:p>
            <a:pPr lvl="1"/>
            <a:r>
              <a:rPr lang="en-US" sz="2100" dirty="0" smtClean="0"/>
              <a:t>Parts-first: start from a suitable collection of parts and assemble them in the proper order (house)</a:t>
            </a:r>
          </a:p>
          <a:p>
            <a:pPr lvl="1"/>
            <a:r>
              <a:rPr lang="en-US" sz="2100" dirty="0" smtClean="0"/>
              <a:t>Whole-first: (1) the system is generated by another system; (2) the parts are produced by the system itself </a:t>
            </a:r>
            <a:endParaRPr lang="en-US" sz="2100" dirty="0"/>
          </a:p>
        </p:txBody>
      </p:sp>
      <p:pic>
        <p:nvPicPr>
          <p:cNvPr id="1030" name="Picture 6" descr="http://www.blogdem.it/como/files/2011/06/la-cas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700269"/>
            <a:ext cx="3912369" cy="1970158"/>
          </a:xfrm>
          <a:prstGeom prst="rect">
            <a:avLst/>
          </a:prstGeom>
          <a:noFill/>
          <a:extLst>
            <a:ext uri="{909E8E84-426E-40dd-AFC4-6F175D3DCCD1}">
              <a14:hiddenFill xmlns:a14="http://schemas.microsoft.com/office/drawing/2010/main" xmlns="">
                <a:solidFill>
                  <a:srgbClr val="FFFFFF"/>
                </a:solidFill>
              </a14:hiddenFill>
            </a:ext>
          </a:extLst>
        </p:spPr>
      </p:pic>
      <p:pic>
        <p:nvPicPr>
          <p:cNvPr id="1036" name="Picture 12" descr="http://www.laboo.biz/infogatto/razzegatto/gatto-persian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74" y="3501008"/>
            <a:ext cx="2990850" cy="245745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Slide Number Placeholder 1"/>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9</a:t>
            </a:fld>
            <a:endParaRPr kumimoji="0" lang="en-US" dirty="0"/>
          </a:p>
        </p:txBody>
      </p:sp>
    </p:spTree>
    <p:extLst>
      <p:ext uri="{BB962C8B-B14F-4D97-AF65-F5344CB8AC3E}">
        <p14:creationId xmlns:p14="http://schemas.microsoft.com/office/powerpoint/2010/main" val="13936924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591</TotalTime>
  <Words>3716</Words>
  <Application>Microsoft Office PowerPoint</Application>
  <PresentationFormat>On-screen Show (4:3)</PresentationFormat>
  <Paragraphs>354</Paragraphs>
  <Slides>44</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Arial</vt:lpstr>
      <vt:lpstr>Bookman Old Style</vt:lpstr>
      <vt:lpstr>Calibri</vt:lpstr>
      <vt:lpstr>Gill Sans MT</vt:lpstr>
      <vt:lpstr>Symbol</vt:lpstr>
      <vt:lpstr>Times New Roman</vt:lpstr>
      <vt:lpstr>Wingdings</vt:lpstr>
      <vt:lpstr>Wingdings 3</vt:lpstr>
      <vt:lpstr>Origin</vt:lpstr>
      <vt:lpstr>1.Understanding Systems</vt:lpstr>
      <vt:lpstr>My short course</vt:lpstr>
      <vt:lpstr>Where we are</vt:lpstr>
      <vt:lpstr>Science changes</vt:lpstr>
      <vt:lpstr>Science</vt:lpstr>
      <vt:lpstr>What is a System?</vt:lpstr>
      <vt:lpstr>Systems are everywhere</vt:lpstr>
      <vt:lpstr>(Many) Systems are encapsulated</vt:lpstr>
      <vt:lpstr>(most) Systems are self-referential</vt:lpstr>
      <vt:lpstr>(most) Systems are self-referential</vt:lpstr>
      <vt:lpstr>Two strategies</vt:lpstr>
      <vt:lpstr>Two Strategies</vt:lpstr>
      <vt:lpstr>The overall strategy </vt:lpstr>
      <vt:lpstr>Apropos Reductionism</vt:lpstr>
      <vt:lpstr>Functional analysis (First step)</vt:lpstr>
      <vt:lpstr>An exemplification</vt:lpstr>
      <vt:lpstr>Question</vt:lpstr>
      <vt:lpstr>Two more observations</vt:lpstr>
      <vt:lpstr>Life</vt:lpstr>
      <vt:lpstr>Two Simple Calculations</vt:lpstr>
      <vt:lpstr>Consequences</vt:lpstr>
      <vt:lpstr>Reasons</vt:lpstr>
      <vt:lpstr>State Space</vt:lpstr>
      <vt:lpstr>State Space Minus Non-Soluble Proteins</vt:lpstr>
      <vt:lpstr>… Minus Inactive Proteins </vt:lpstr>
      <vt:lpstr>Conclusion</vt:lpstr>
      <vt:lpstr>State Space</vt:lpstr>
      <vt:lpstr>Conclusion</vt:lpstr>
      <vt:lpstr>Two types of complexity</vt:lpstr>
      <vt:lpstr>Simple vs. complex1 systems</vt:lpstr>
      <vt:lpstr>Complex1 systems</vt:lpstr>
      <vt:lpstr>Emergence of complexity1</vt:lpstr>
      <vt:lpstr>Physics and complexity</vt:lpstr>
      <vt:lpstr>Two types of complexity</vt:lpstr>
      <vt:lpstr>Structure and function 1</vt:lpstr>
      <vt:lpstr>Exemplification</vt:lpstr>
      <vt:lpstr>Structure and function 2</vt:lpstr>
      <vt:lpstr>Problem</vt:lpstr>
      <vt:lpstr>The constitution of systems</vt:lpstr>
      <vt:lpstr>Mechanisms</vt:lpstr>
      <vt:lpstr>Self-referential systems</vt:lpstr>
      <vt:lpstr>Terminology </vt:lpstr>
      <vt:lpstr>Simple vs. complex2 systems</vt:lpstr>
      <vt:lpstr>Complex systems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Roberto Poli</dc:creator>
  <cp:lastModifiedBy>Garry Jacobs</cp:lastModifiedBy>
  <cp:revision>59</cp:revision>
  <cp:lastPrinted>2014-08-10T16:48:48Z</cp:lastPrinted>
  <dcterms:created xsi:type="dcterms:W3CDTF">2013-11-12T13:09:22Z</dcterms:created>
  <dcterms:modified xsi:type="dcterms:W3CDTF">2014-08-10T16:58:42Z</dcterms:modified>
</cp:coreProperties>
</file>