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74" r:id="rId4"/>
    <p:sldId id="285" r:id="rId5"/>
    <p:sldId id="273" r:id="rId6"/>
    <p:sldId id="286" r:id="rId7"/>
    <p:sldId id="275" r:id="rId8"/>
    <p:sldId id="287" r:id="rId9"/>
    <p:sldId id="281" r:id="rId10"/>
    <p:sldId id="282" r:id="rId11"/>
    <p:sldId id="283" r:id="rId12"/>
    <p:sldId id="284" r:id="rId13"/>
    <p:sldId id="278" r:id="rId14"/>
    <p:sldId id="279" r:id="rId15"/>
    <p:sldId id="280" r:id="rId16"/>
    <p:sldId id="276" r:id="rId17"/>
    <p:sldId id="277" r:id="rId18"/>
    <p:sldId id="257" r:id="rId19"/>
    <p:sldId id="258" r:id="rId20"/>
    <p:sldId id="259" r:id="rId21"/>
    <p:sldId id="260" r:id="rId22"/>
    <p:sldId id="288" r:id="rId23"/>
    <p:sldId id="298" r:id="rId24"/>
    <p:sldId id="289" r:id="rId25"/>
    <p:sldId id="290" r:id="rId26"/>
    <p:sldId id="294" r:id="rId27"/>
    <p:sldId id="295" r:id="rId28"/>
    <p:sldId id="296" r:id="rId29"/>
    <p:sldId id="292" r:id="rId30"/>
    <p:sldId id="293"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8" y="-3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25652-189B-4233-9966-B182DB598B87}" type="doc">
      <dgm:prSet loTypeId="urn:microsoft.com/office/officeart/2005/8/layout/pyramid1" loCatId="pyramid" qsTypeId="urn:microsoft.com/office/officeart/2005/8/quickstyle/simple1" qsCatId="simple" csTypeId="urn:microsoft.com/office/officeart/2005/8/colors/accent1_2" csCatId="accent1"/>
      <dgm:spPr/>
    </dgm:pt>
    <dgm:pt modelId="{CF52026F-8090-4EE9-BB1F-D1102F5483E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latin typeface="Tahoma" pitchFamily="34" charset="0"/>
            </a:rPr>
            <a:t>Behavior</a:t>
          </a:r>
        </a:p>
      </dgm:t>
    </dgm:pt>
    <dgm:pt modelId="{50808339-8808-4834-9E97-F684DDBD8C6F}" type="parTrans" cxnId="{8553E61F-47FF-42E8-B6C7-85C690122FC8}">
      <dgm:prSet/>
      <dgm:spPr/>
      <dgm:t>
        <a:bodyPr/>
        <a:lstStyle/>
        <a:p>
          <a:endParaRPr lang="en-US"/>
        </a:p>
      </dgm:t>
    </dgm:pt>
    <dgm:pt modelId="{199F7F6E-C9DC-42D0-8923-D991A400336A}" type="sibTrans" cxnId="{8553E61F-47FF-42E8-B6C7-85C690122FC8}">
      <dgm:prSet/>
      <dgm:spPr/>
      <dgm:t>
        <a:bodyPr/>
        <a:lstStyle/>
        <a:p>
          <a:endParaRPr lang="en-US"/>
        </a:p>
      </dgm:t>
    </dgm:pt>
    <dgm:pt modelId="{6C61D977-828E-47EE-AC59-7CECAC60677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latin typeface="Tahoma" pitchFamily="34" charset="0"/>
            </a:rPr>
            <a:t>Attitudes</a:t>
          </a:r>
        </a:p>
      </dgm:t>
    </dgm:pt>
    <dgm:pt modelId="{B3BEC2DB-50B2-4F2C-8581-9CFF41BDA3A1}" type="parTrans" cxnId="{EB1FFA00-8010-4398-A073-3AABF70D2F94}">
      <dgm:prSet/>
      <dgm:spPr/>
      <dgm:t>
        <a:bodyPr/>
        <a:lstStyle/>
        <a:p>
          <a:endParaRPr lang="en-US"/>
        </a:p>
      </dgm:t>
    </dgm:pt>
    <dgm:pt modelId="{C249AAD3-A854-4393-B0D3-F86D412F4FEF}" type="sibTrans" cxnId="{EB1FFA00-8010-4398-A073-3AABF70D2F94}">
      <dgm:prSet/>
      <dgm:spPr/>
      <dgm:t>
        <a:bodyPr/>
        <a:lstStyle/>
        <a:p>
          <a:endParaRPr lang="en-US"/>
        </a:p>
      </dgm:t>
    </dgm:pt>
    <dgm:pt modelId="{9BA811AF-CB14-4399-A703-9B6C475C5A1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latin typeface="Tahoma" pitchFamily="34" charset="0"/>
            </a:rPr>
            <a:t>Values</a:t>
          </a:r>
        </a:p>
      </dgm:t>
    </dgm:pt>
    <dgm:pt modelId="{2124094E-4B83-4255-B1A1-6346CFA24DA6}" type="parTrans" cxnId="{CE5B8BF4-797A-4DF3-9ADA-D95F33C350BE}">
      <dgm:prSet/>
      <dgm:spPr/>
      <dgm:t>
        <a:bodyPr/>
        <a:lstStyle/>
        <a:p>
          <a:endParaRPr lang="en-US"/>
        </a:p>
      </dgm:t>
    </dgm:pt>
    <dgm:pt modelId="{6C677182-612B-494E-939B-512AF2543D8B}" type="sibTrans" cxnId="{CE5B8BF4-797A-4DF3-9ADA-D95F33C350BE}">
      <dgm:prSet/>
      <dgm:spPr/>
      <dgm:t>
        <a:bodyPr/>
        <a:lstStyle/>
        <a:p>
          <a:endParaRPr lang="en-US"/>
        </a:p>
      </dgm:t>
    </dgm:pt>
    <dgm:pt modelId="{EF3DB10A-3EAC-4A47-8567-CCA65B463D5D}" type="pres">
      <dgm:prSet presAssocID="{4C125652-189B-4233-9966-B182DB598B87}" presName="Name0" presStyleCnt="0">
        <dgm:presLayoutVars>
          <dgm:dir/>
          <dgm:animLvl val="lvl"/>
          <dgm:resizeHandles val="exact"/>
        </dgm:presLayoutVars>
      </dgm:prSet>
      <dgm:spPr/>
    </dgm:pt>
    <dgm:pt modelId="{04CF490E-2592-491D-866B-EAD480B5CA7C}" type="pres">
      <dgm:prSet presAssocID="{CF52026F-8090-4EE9-BB1F-D1102F5483EE}" presName="Name8" presStyleCnt="0"/>
      <dgm:spPr/>
    </dgm:pt>
    <dgm:pt modelId="{F360A66E-DF57-44D5-B12F-CDF3BCBA899D}" type="pres">
      <dgm:prSet presAssocID="{CF52026F-8090-4EE9-BB1F-D1102F5483EE}" presName="level" presStyleLbl="node1" presStyleIdx="0" presStyleCnt="3">
        <dgm:presLayoutVars>
          <dgm:chMax val="1"/>
          <dgm:bulletEnabled val="1"/>
        </dgm:presLayoutVars>
      </dgm:prSet>
      <dgm:spPr/>
      <dgm:t>
        <a:bodyPr/>
        <a:lstStyle/>
        <a:p>
          <a:endParaRPr lang="en-US"/>
        </a:p>
      </dgm:t>
    </dgm:pt>
    <dgm:pt modelId="{C8E98BE3-EC62-4673-A59C-8EFFCCC53102}" type="pres">
      <dgm:prSet presAssocID="{CF52026F-8090-4EE9-BB1F-D1102F5483EE}" presName="levelTx" presStyleLbl="revTx" presStyleIdx="0" presStyleCnt="0">
        <dgm:presLayoutVars>
          <dgm:chMax val="1"/>
          <dgm:bulletEnabled val="1"/>
        </dgm:presLayoutVars>
      </dgm:prSet>
      <dgm:spPr/>
      <dgm:t>
        <a:bodyPr/>
        <a:lstStyle/>
        <a:p>
          <a:endParaRPr lang="en-US"/>
        </a:p>
      </dgm:t>
    </dgm:pt>
    <dgm:pt modelId="{EDEF2A1E-069B-4E2D-ABD3-47AB3E3F1FA1}" type="pres">
      <dgm:prSet presAssocID="{6C61D977-828E-47EE-AC59-7CECAC60677C}" presName="Name8" presStyleCnt="0"/>
      <dgm:spPr/>
    </dgm:pt>
    <dgm:pt modelId="{625D2CBA-A6B4-4166-AE24-6C6F2D553D2C}" type="pres">
      <dgm:prSet presAssocID="{6C61D977-828E-47EE-AC59-7CECAC60677C}" presName="level" presStyleLbl="node1" presStyleIdx="1" presStyleCnt="3">
        <dgm:presLayoutVars>
          <dgm:chMax val="1"/>
          <dgm:bulletEnabled val="1"/>
        </dgm:presLayoutVars>
      </dgm:prSet>
      <dgm:spPr/>
      <dgm:t>
        <a:bodyPr/>
        <a:lstStyle/>
        <a:p>
          <a:endParaRPr lang="en-US"/>
        </a:p>
      </dgm:t>
    </dgm:pt>
    <dgm:pt modelId="{6AFC92B2-AA8A-4FB1-B401-832D38AB00EF}" type="pres">
      <dgm:prSet presAssocID="{6C61D977-828E-47EE-AC59-7CECAC60677C}" presName="levelTx" presStyleLbl="revTx" presStyleIdx="0" presStyleCnt="0">
        <dgm:presLayoutVars>
          <dgm:chMax val="1"/>
          <dgm:bulletEnabled val="1"/>
        </dgm:presLayoutVars>
      </dgm:prSet>
      <dgm:spPr/>
      <dgm:t>
        <a:bodyPr/>
        <a:lstStyle/>
        <a:p>
          <a:endParaRPr lang="en-US"/>
        </a:p>
      </dgm:t>
    </dgm:pt>
    <dgm:pt modelId="{83188E52-7683-44C3-8F7B-0BDAE0C07F11}" type="pres">
      <dgm:prSet presAssocID="{9BA811AF-CB14-4399-A703-9B6C475C5A12}" presName="Name8" presStyleCnt="0"/>
      <dgm:spPr/>
    </dgm:pt>
    <dgm:pt modelId="{D0328370-B9D5-459D-97E3-7158F362414C}" type="pres">
      <dgm:prSet presAssocID="{9BA811AF-CB14-4399-A703-9B6C475C5A12}" presName="level" presStyleLbl="node1" presStyleIdx="2" presStyleCnt="3">
        <dgm:presLayoutVars>
          <dgm:chMax val="1"/>
          <dgm:bulletEnabled val="1"/>
        </dgm:presLayoutVars>
      </dgm:prSet>
      <dgm:spPr/>
      <dgm:t>
        <a:bodyPr/>
        <a:lstStyle/>
        <a:p>
          <a:endParaRPr lang="en-US"/>
        </a:p>
      </dgm:t>
    </dgm:pt>
    <dgm:pt modelId="{A385FDD9-23D2-4A49-A12E-AA0545CB48A7}" type="pres">
      <dgm:prSet presAssocID="{9BA811AF-CB14-4399-A703-9B6C475C5A12}" presName="levelTx" presStyleLbl="revTx" presStyleIdx="0" presStyleCnt="0">
        <dgm:presLayoutVars>
          <dgm:chMax val="1"/>
          <dgm:bulletEnabled val="1"/>
        </dgm:presLayoutVars>
      </dgm:prSet>
      <dgm:spPr/>
      <dgm:t>
        <a:bodyPr/>
        <a:lstStyle/>
        <a:p>
          <a:endParaRPr lang="en-US"/>
        </a:p>
      </dgm:t>
    </dgm:pt>
  </dgm:ptLst>
  <dgm:cxnLst>
    <dgm:cxn modelId="{8553E61F-47FF-42E8-B6C7-85C690122FC8}" srcId="{4C125652-189B-4233-9966-B182DB598B87}" destId="{CF52026F-8090-4EE9-BB1F-D1102F5483EE}" srcOrd="0" destOrd="0" parTransId="{50808339-8808-4834-9E97-F684DDBD8C6F}" sibTransId="{199F7F6E-C9DC-42D0-8923-D991A400336A}"/>
    <dgm:cxn modelId="{5A79CF0E-7C77-4500-B064-5BB76085730B}" type="presOf" srcId="{CF52026F-8090-4EE9-BB1F-D1102F5483EE}" destId="{F360A66E-DF57-44D5-B12F-CDF3BCBA899D}" srcOrd="0" destOrd="0" presId="urn:microsoft.com/office/officeart/2005/8/layout/pyramid1"/>
    <dgm:cxn modelId="{CE5B8BF4-797A-4DF3-9ADA-D95F33C350BE}" srcId="{4C125652-189B-4233-9966-B182DB598B87}" destId="{9BA811AF-CB14-4399-A703-9B6C475C5A12}" srcOrd="2" destOrd="0" parTransId="{2124094E-4B83-4255-B1A1-6346CFA24DA6}" sibTransId="{6C677182-612B-494E-939B-512AF2543D8B}"/>
    <dgm:cxn modelId="{135C4FDE-2863-456B-BDDA-6911FFF5FAD1}" type="presOf" srcId="{CF52026F-8090-4EE9-BB1F-D1102F5483EE}" destId="{C8E98BE3-EC62-4673-A59C-8EFFCCC53102}" srcOrd="1" destOrd="0" presId="urn:microsoft.com/office/officeart/2005/8/layout/pyramid1"/>
    <dgm:cxn modelId="{EB1FFA00-8010-4398-A073-3AABF70D2F94}" srcId="{4C125652-189B-4233-9966-B182DB598B87}" destId="{6C61D977-828E-47EE-AC59-7CECAC60677C}" srcOrd="1" destOrd="0" parTransId="{B3BEC2DB-50B2-4F2C-8581-9CFF41BDA3A1}" sibTransId="{C249AAD3-A854-4393-B0D3-F86D412F4FEF}"/>
    <dgm:cxn modelId="{79A09F4A-6FB8-4061-9132-E9A2BD26D13F}" type="presOf" srcId="{9BA811AF-CB14-4399-A703-9B6C475C5A12}" destId="{D0328370-B9D5-459D-97E3-7158F362414C}" srcOrd="0" destOrd="0" presId="urn:microsoft.com/office/officeart/2005/8/layout/pyramid1"/>
    <dgm:cxn modelId="{A6411619-8B23-43EB-95A1-4526E5AF14DE}" type="presOf" srcId="{9BA811AF-CB14-4399-A703-9B6C475C5A12}" destId="{A385FDD9-23D2-4A49-A12E-AA0545CB48A7}" srcOrd="1" destOrd="0" presId="urn:microsoft.com/office/officeart/2005/8/layout/pyramid1"/>
    <dgm:cxn modelId="{BA0E7468-9CFE-4DF8-8422-7AC48CE5F870}" type="presOf" srcId="{6C61D977-828E-47EE-AC59-7CECAC60677C}" destId="{6AFC92B2-AA8A-4FB1-B401-832D38AB00EF}" srcOrd="1" destOrd="0" presId="urn:microsoft.com/office/officeart/2005/8/layout/pyramid1"/>
    <dgm:cxn modelId="{F48E1C63-5B7D-45C3-BFC0-56F3B9C040F5}" type="presOf" srcId="{6C61D977-828E-47EE-AC59-7CECAC60677C}" destId="{625D2CBA-A6B4-4166-AE24-6C6F2D553D2C}" srcOrd="0" destOrd="0" presId="urn:microsoft.com/office/officeart/2005/8/layout/pyramid1"/>
    <dgm:cxn modelId="{BFC73261-D4AC-4700-B45C-FAC86A78DD29}" type="presOf" srcId="{4C125652-189B-4233-9966-B182DB598B87}" destId="{EF3DB10A-3EAC-4A47-8567-CCA65B463D5D}" srcOrd="0" destOrd="0" presId="urn:microsoft.com/office/officeart/2005/8/layout/pyramid1"/>
    <dgm:cxn modelId="{E199653F-FA4D-44CB-9C3E-5E829B9E7118}" type="presParOf" srcId="{EF3DB10A-3EAC-4A47-8567-CCA65B463D5D}" destId="{04CF490E-2592-491D-866B-EAD480B5CA7C}" srcOrd="0" destOrd="0" presId="urn:microsoft.com/office/officeart/2005/8/layout/pyramid1"/>
    <dgm:cxn modelId="{B5596FBD-13B6-4A00-B9EE-93766CF7C04C}" type="presParOf" srcId="{04CF490E-2592-491D-866B-EAD480B5CA7C}" destId="{F360A66E-DF57-44D5-B12F-CDF3BCBA899D}" srcOrd="0" destOrd="0" presId="urn:microsoft.com/office/officeart/2005/8/layout/pyramid1"/>
    <dgm:cxn modelId="{4961E7A6-8794-4DB0-8F15-4F5992ACA6C9}" type="presParOf" srcId="{04CF490E-2592-491D-866B-EAD480B5CA7C}" destId="{C8E98BE3-EC62-4673-A59C-8EFFCCC53102}" srcOrd="1" destOrd="0" presId="urn:microsoft.com/office/officeart/2005/8/layout/pyramid1"/>
    <dgm:cxn modelId="{BD7EE1EF-467C-43BF-8C39-56794FD96DA5}" type="presParOf" srcId="{EF3DB10A-3EAC-4A47-8567-CCA65B463D5D}" destId="{EDEF2A1E-069B-4E2D-ABD3-47AB3E3F1FA1}" srcOrd="1" destOrd="0" presId="urn:microsoft.com/office/officeart/2005/8/layout/pyramid1"/>
    <dgm:cxn modelId="{BCC16DFC-32DF-4E80-86E1-0E1B3A16E67B}" type="presParOf" srcId="{EDEF2A1E-069B-4E2D-ABD3-47AB3E3F1FA1}" destId="{625D2CBA-A6B4-4166-AE24-6C6F2D553D2C}" srcOrd="0" destOrd="0" presId="urn:microsoft.com/office/officeart/2005/8/layout/pyramid1"/>
    <dgm:cxn modelId="{7865D162-357A-4021-88ED-51C6DE86BBD2}" type="presParOf" srcId="{EDEF2A1E-069B-4E2D-ABD3-47AB3E3F1FA1}" destId="{6AFC92B2-AA8A-4FB1-B401-832D38AB00EF}" srcOrd="1" destOrd="0" presId="urn:microsoft.com/office/officeart/2005/8/layout/pyramid1"/>
    <dgm:cxn modelId="{B49C5B09-6D23-43B6-8769-0499299744E5}" type="presParOf" srcId="{EF3DB10A-3EAC-4A47-8567-CCA65B463D5D}" destId="{83188E52-7683-44C3-8F7B-0BDAE0C07F11}" srcOrd="2" destOrd="0" presId="urn:microsoft.com/office/officeart/2005/8/layout/pyramid1"/>
    <dgm:cxn modelId="{BC0B0BB7-7A09-411F-BC32-EA6BCF5E8601}" type="presParOf" srcId="{83188E52-7683-44C3-8F7B-0BDAE0C07F11}" destId="{D0328370-B9D5-459D-97E3-7158F362414C}" srcOrd="0" destOrd="0" presId="urn:microsoft.com/office/officeart/2005/8/layout/pyramid1"/>
    <dgm:cxn modelId="{F05F5643-FBBA-4F01-BBD5-F9353014E381}" type="presParOf" srcId="{83188E52-7683-44C3-8F7B-0BDAE0C07F11}" destId="{A385FDD9-23D2-4A49-A12E-AA0545CB48A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0A66E-DF57-44D5-B12F-CDF3BCBA899D}">
      <dsp:nvSpPr>
        <dsp:cNvPr id="0" name=""/>
        <dsp:cNvSpPr/>
      </dsp:nvSpPr>
      <dsp:spPr>
        <a:xfrm>
          <a:off x="3047999" y="0"/>
          <a:ext cx="3048000" cy="1727200"/>
        </a:xfrm>
        <a:prstGeom prst="trapezoid">
          <a:avLst>
            <a:gd name="adj" fmla="val 8823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100" b="1" i="0" u="none" strike="noStrike" kern="1200" cap="none" normalizeH="0" baseline="0" smtClean="0">
              <a:ln>
                <a:noFill/>
              </a:ln>
              <a:solidFill>
                <a:srgbClr val="000000"/>
              </a:solidFill>
              <a:effectLst/>
              <a:latin typeface="Tahoma" pitchFamily="34" charset="0"/>
            </a:rPr>
            <a:t>Behavior</a:t>
          </a:r>
        </a:p>
      </dsp:txBody>
      <dsp:txXfrm>
        <a:off x="3047999" y="0"/>
        <a:ext cx="3048000" cy="1727200"/>
      </dsp:txXfrm>
    </dsp:sp>
    <dsp:sp modelId="{625D2CBA-A6B4-4166-AE24-6C6F2D553D2C}">
      <dsp:nvSpPr>
        <dsp:cNvPr id="0" name=""/>
        <dsp:cNvSpPr/>
      </dsp:nvSpPr>
      <dsp:spPr>
        <a:xfrm>
          <a:off x="1523999" y="1727200"/>
          <a:ext cx="6096000" cy="1727200"/>
        </a:xfrm>
        <a:prstGeom prst="trapezoid">
          <a:avLst>
            <a:gd name="adj" fmla="val 8823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100" b="1" i="0" u="none" strike="noStrike" kern="1200" cap="none" normalizeH="0" baseline="0" smtClean="0">
              <a:ln>
                <a:noFill/>
              </a:ln>
              <a:solidFill>
                <a:srgbClr val="000000"/>
              </a:solidFill>
              <a:effectLst/>
              <a:latin typeface="Tahoma" pitchFamily="34" charset="0"/>
            </a:rPr>
            <a:t>Attitudes</a:t>
          </a:r>
        </a:p>
      </dsp:txBody>
      <dsp:txXfrm>
        <a:off x="2590799" y="1727200"/>
        <a:ext cx="3962400" cy="1727200"/>
      </dsp:txXfrm>
    </dsp:sp>
    <dsp:sp modelId="{D0328370-B9D5-459D-97E3-7158F362414C}">
      <dsp:nvSpPr>
        <dsp:cNvPr id="0" name=""/>
        <dsp:cNvSpPr/>
      </dsp:nvSpPr>
      <dsp:spPr>
        <a:xfrm>
          <a:off x="0" y="3454400"/>
          <a:ext cx="9144000" cy="1727200"/>
        </a:xfrm>
        <a:prstGeom prst="trapezoid">
          <a:avLst>
            <a:gd name="adj" fmla="val 8823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100" b="1" i="0" u="none" strike="noStrike" kern="1200" cap="none" normalizeH="0" baseline="0" smtClean="0">
              <a:ln>
                <a:noFill/>
              </a:ln>
              <a:solidFill>
                <a:srgbClr val="000000"/>
              </a:solidFill>
              <a:effectLst/>
              <a:latin typeface="Tahoma" pitchFamily="34" charset="0"/>
            </a:rPr>
            <a:t>Values</a:t>
          </a:r>
        </a:p>
      </dsp:txBody>
      <dsp:txXfrm>
        <a:off x="1600199" y="3454400"/>
        <a:ext cx="5943600" cy="17272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F7696-CDDD-418E-AEDF-58692B69D1C5}"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0B4EF-E418-4867-A418-05FCC7FBA6EF}" type="slidenum">
              <a:rPr lang="en-US" smtClean="0"/>
              <a:t>‹#›</a:t>
            </a:fld>
            <a:endParaRPr lang="en-US"/>
          </a:p>
        </p:txBody>
      </p:sp>
    </p:spTree>
    <p:extLst>
      <p:ext uri="{BB962C8B-B14F-4D97-AF65-F5344CB8AC3E}">
        <p14:creationId xmlns:p14="http://schemas.microsoft.com/office/powerpoint/2010/main" val="106697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my 1</a:t>
            </a:r>
            <a:r>
              <a:rPr lang="en-US" baseline="30000" dirty="0" smtClean="0"/>
              <a:t>st</a:t>
            </a:r>
            <a:r>
              <a:rPr lang="en-US" baseline="0" dirty="0" smtClean="0"/>
              <a:t> of 3 lectures focusing on social development from an economics perspective. The next will be on SC and on Sustainability.</a:t>
            </a:r>
            <a:endParaRPr lang="en-US" dirty="0"/>
          </a:p>
        </p:txBody>
      </p:sp>
      <p:sp>
        <p:nvSpPr>
          <p:cNvPr id="4" name="Slide Number Placeholder 3"/>
          <p:cNvSpPr>
            <a:spLocks noGrp="1"/>
          </p:cNvSpPr>
          <p:nvPr>
            <p:ph type="sldNum" sz="quarter" idx="10"/>
          </p:nvPr>
        </p:nvSpPr>
        <p:spPr/>
        <p:txBody>
          <a:bodyPr/>
          <a:lstStyle/>
          <a:p>
            <a:fld id="{2970B4EF-E418-4867-A418-05FCC7FBA6EF}" type="slidenum">
              <a:rPr lang="en-US" smtClean="0"/>
              <a:t>2</a:t>
            </a:fld>
            <a:endParaRPr lang="en-US"/>
          </a:p>
        </p:txBody>
      </p:sp>
    </p:spTree>
    <p:extLst>
      <p:ext uri="{BB962C8B-B14F-4D97-AF65-F5344CB8AC3E}">
        <p14:creationId xmlns:p14="http://schemas.microsoft.com/office/powerpoint/2010/main" val="392788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686098" y="4343704"/>
            <a:ext cx="5485805"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09979" eaLnBrk="0" hangingPunct="0">
              <a:defRPr sz="2300">
                <a:solidFill>
                  <a:schemeClr val="tx2"/>
                </a:solidFill>
                <a:latin typeface="Times New Roman" pitchFamily="18" charset="0"/>
              </a:defRPr>
            </a:lvl1pPr>
            <a:lvl2pPr marL="702756" indent="-270291" defTabSz="909979" eaLnBrk="0" hangingPunct="0">
              <a:defRPr sz="2300">
                <a:solidFill>
                  <a:schemeClr val="tx2"/>
                </a:solidFill>
                <a:latin typeface="Times New Roman" pitchFamily="18" charset="0"/>
              </a:defRPr>
            </a:lvl2pPr>
            <a:lvl3pPr marL="1081164" indent="-216233" defTabSz="909979" eaLnBrk="0" hangingPunct="0">
              <a:defRPr sz="2300">
                <a:solidFill>
                  <a:schemeClr val="tx2"/>
                </a:solidFill>
                <a:latin typeface="Times New Roman" pitchFamily="18" charset="0"/>
              </a:defRPr>
            </a:lvl3pPr>
            <a:lvl4pPr marL="1513629" indent="-216233" defTabSz="909979" eaLnBrk="0" hangingPunct="0">
              <a:defRPr sz="2300">
                <a:solidFill>
                  <a:schemeClr val="tx2"/>
                </a:solidFill>
                <a:latin typeface="Times New Roman" pitchFamily="18" charset="0"/>
              </a:defRPr>
            </a:lvl4pPr>
            <a:lvl5pPr marL="1946095" indent="-216233" defTabSz="909979" eaLnBrk="0" hangingPunct="0">
              <a:defRPr sz="2300">
                <a:solidFill>
                  <a:schemeClr val="tx2"/>
                </a:solidFill>
                <a:latin typeface="Times New Roman" pitchFamily="18" charset="0"/>
              </a:defRPr>
            </a:lvl5pPr>
            <a:lvl6pPr marL="2378560" indent="-216233" algn="ctr" defTabSz="909979" eaLnBrk="0" fontAlgn="base" hangingPunct="0">
              <a:spcBef>
                <a:spcPct val="0"/>
              </a:spcBef>
              <a:spcAft>
                <a:spcPct val="0"/>
              </a:spcAft>
              <a:defRPr sz="2300">
                <a:solidFill>
                  <a:schemeClr val="tx2"/>
                </a:solidFill>
                <a:latin typeface="Times New Roman" pitchFamily="18" charset="0"/>
              </a:defRPr>
            </a:lvl6pPr>
            <a:lvl7pPr marL="2811026" indent="-216233" algn="ctr" defTabSz="909979" eaLnBrk="0" fontAlgn="base" hangingPunct="0">
              <a:spcBef>
                <a:spcPct val="0"/>
              </a:spcBef>
              <a:spcAft>
                <a:spcPct val="0"/>
              </a:spcAft>
              <a:defRPr sz="2300">
                <a:solidFill>
                  <a:schemeClr val="tx2"/>
                </a:solidFill>
                <a:latin typeface="Times New Roman" pitchFamily="18" charset="0"/>
              </a:defRPr>
            </a:lvl7pPr>
            <a:lvl8pPr marL="3243491" indent="-216233" algn="ctr" defTabSz="909979" eaLnBrk="0" fontAlgn="base" hangingPunct="0">
              <a:spcBef>
                <a:spcPct val="0"/>
              </a:spcBef>
              <a:spcAft>
                <a:spcPct val="0"/>
              </a:spcAft>
              <a:defRPr sz="2300">
                <a:solidFill>
                  <a:schemeClr val="tx2"/>
                </a:solidFill>
                <a:latin typeface="Times New Roman" pitchFamily="18" charset="0"/>
              </a:defRPr>
            </a:lvl8pPr>
            <a:lvl9pPr marL="3675957" indent="-216233" algn="ctr" defTabSz="909979" eaLnBrk="0" fontAlgn="base" hangingPunct="0">
              <a:spcBef>
                <a:spcPct val="0"/>
              </a:spcBef>
              <a:spcAft>
                <a:spcPct val="0"/>
              </a:spcAft>
              <a:defRPr sz="2300">
                <a:solidFill>
                  <a:schemeClr val="tx2"/>
                </a:solidFill>
                <a:latin typeface="Times New Roman" pitchFamily="18" charset="0"/>
              </a:defRPr>
            </a:lvl9pPr>
          </a:lstStyle>
          <a:p>
            <a:pPr eaLnBrk="1" hangingPunct="1"/>
            <a:fld id="{0B5B58F7-63F6-483E-BC7B-FF9AAF18A99C}" type="slidenum">
              <a:rPr lang="en-US" altLang="en-US" sz="1200"/>
              <a:pPr eaLnBrk="1" hangingPunct="1"/>
              <a:t>22</a:t>
            </a:fld>
            <a:endParaRPr lang="en-US" altLang="en-US" sz="1200"/>
          </a:p>
        </p:txBody>
      </p:sp>
      <p:sp>
        <p:nvSpPr>
          <p:cNvPr id="74755" name="Rectangle 2"/>
          <p:cNvSpPr>
            <a:spLocks noGrp="1" noRot="1" noChangeAspect="1" noChangeArrowheads="1" noTextEdit="1"/>
          </p:cNvSpPr>
          <p:nvPr>
            <p:ph type="sldImg"/>
          </p:nvPr>
        </p:nvSpPr>
        <p:spPr>
          <a:xfrm>
            <a:off x="1144588" y="685800"/>
            <a:ext cx="4570412" cy="3429000"/>
          </a:xfrm>
          <a:ln/>
        </p:spPr>
      </p:sp>
      <p:sp>
        <p:nvSpPr>
          <p:cNvPr id="74756" name="Rectangle 3"/>
          <p:cNvSpPr>
            <a:spLocks noGrp="1" noChangeArrowheads="1"/>
          </p:cNvSpPr>
          <p:nvPr>
            <p:ph type="body" idx="1"/>
          </p:nvPr>
        </p:nvSpPr>
        <p:spPr>
          <a:xfrm>
            <a:off x="913805" y="4343704"/>
            <a:ext cx="5030391" cy="4113892"/>
          </a:xfrm>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09979" eaLnBrk="0" hangingPunct="0">
              <a:defRPr sz="2300">
                <a:solidFill>
                  <a:schemeClr val="tx2"/>
                </a:solidFill>
                <a:latin typeface="Times New Roman" pitchFamily="18" charset="0"/>
              </a:defRPr>
            </a:lvl1pPr>
            <a:lvl2pPr marL="702756" indent="-270291" defTabSz="909979" eaLnBrk="0" hangingPunct="0">
              <a:defRPr sz="2300">
                <a:solidFill>
                  <a:schemeClr val="tx2"/>
                </a:solidFill>
                <a:latin typeface="Times New Roman" pitchFamily="18" charset="0"/>
              </a:defRPr>
            </a:lvl2pPr>
            <a:lvl3pPr marL="1081164" indent="-216233" defTabSz="909979" eaLnBrk="0" hangingPunct="0">
              <a:defRPr sz="2300">
                <a:solidFill>
                  <a:schemeClr val="tx2"/>
                </a:solidFill>
                <a:latin typeface="Times New Roman" pitchFamily="18" charset="0"/>
              </a:defRPr>
            </a:lvl3pPr>
            <a:lvl4pPr marL="1513629" indent="-216233" defTabSz="909979" eaLnBrk="0" hangingPunct="0">
              <a:defRPr sz="2300">
                <a:solidFill>
                  <a:schemeClr val="tx2"/>
                </a:solidFill>
                <a:latin typeface="Times New Roman" pitchFamily="18" charset="0"/>
              </a:defRPr>
            </a:lvl4pPr>
            <a:lvl5pPr marL="1946095" indent="-216233" defTabSz="909979" eaLnBrk="0" hangingPunct="0">
              <a:defRPr sz="2300">
                <a:solidFill>
                  <a:schemeClr val="tx2"/>
                </a:solidFill>
                <a:latin typeface="Times New Roman" pitchFamily="18" charset="0"/>
              </a:defRPr>
            </a:lvl5pPr>
            <a:lvl6pPr marL="2378560" indent="-216233" algn="ctr" defTabSz="909979" eaLnBrk="0" fontAlgn="base" hangingPunct="0">
              <a:spcBef>
                <a:spcPct val="0"/>
              </a:spcBef>
              <a:spcAft>
                <a:spcPct val="0"/>
              </a:spcAft>
              <a:defRPr sz="2300">
                <a:solidFill>
                  <a:schemeClr val="tx2"/>
                </a:solidFill>
                <a:latin typeface="Times New Roman" pitchFamily="18" charset="0"/>
              </a:defRPr>
            </a:lvl6pPr>
            <a:lvl7pPr marL="2811026" indent="-216233" algn="ctr" defTabSz="909979" eaLnBrk="0" fontAlgn="base" hangingPunct="0">
              <a:spcBef>
                <a:spcPct val="0"/>
              </a:spcBef>
              <a:spcAft>
                <a:spcPct val="0"/>
              </a:spcAft>
              <a:defRPr sz="2300">
                <a:solidFill>
                  <a:schemeClr val="tx2"/>
                </a:solidFill>
                <a:latin typeface="Times New Roman" pitchFamily="18" charset="0"/>
              </a:defRPr>
            </a:lvl7pPr>
            <a:lvl8pPr marL="3243491" indent="-216233" algn="ctr" defTabSz="909979" eaLnBrk="0" fontAlgn="base" hangingPunct="0">
              <a:spcBef>
                <a:spcPct val="0"/>
              </a:spcBef>
              <a:spcAft>
                <a:spcPct val="0"/>
              </a:spcAft>
              <a:defRPr sz="2300">
                <a:solidFill>
                  <a:schemeClr val="tx2"/>
                </a:solidFill>
                <a:latin typeface="Times New Roman" pitchFamily="18" charset="0"/>
              </a:defRPr>
            </a:lvl8pPr>
            <a:lvl9pPr marL="3675957" indent="-216233" algn="ctr" defTabSz="909979" eaLnBrk="0" fontAlgn="base" hangingPunct="0">
              <a:spcBef>
                <a:spcPct val="0"/>
              </a:spcBef>
              <a:spcAft>
                <a:spcPct val="0"/>
              </a:spcAft>
              <a:defRPr sz="2300">
                <a:solidFill>
                  <a:schemeClr val="tx2"/>
                </a:solidFill>
                <a:latin typeface="Times New Roman" pitchFamily="18" charset="0"/>
              </a:defRPr>
            </a:lvl9pPr>
          </a:lstStyle>
          <a:p>
            <a:pPr eaLnBrk="1" hangingPunct="1"/>
            <a:fld id="{F83217AC-7389-41ED-961C-550002760558}" type="slidenum">
              <a:rPr lang="en-US" altLang="en-US" sz="1200">
                <a:solidFill>
                  <a:srgbClr val="1F497D"/>
                </a:solidFill>
              </a:rPr>
              <a:pPr eaLnBrk="1" hangingPunct="1"/>
              <a:t>23</a:t>
            </a:fld>
            <a:endParaRPr lang="en-US" altLang="en-US" sz="1200">
              <a:solidFill>
                <a:srgbClr val="1F497D"/>
              </a:solidFill>
            </a:endParaRPr>
          </a:p>
        </p:txBody>
      </p:sp>
      <p:sp>
        <p:nvSpPr>
          <p:cNvPr id="75779" name="Rectangle 2"/>
          <p:cNvSpPr>
            <a:spLocks noGrp="1" noRot="1" noChangeAspect="1" noChangeArrowheads="1" noTextEdit="1"/>
          </p:cNvSpPr>
          <p:nvPr>
            <p:ph type="sldImg"/>
          </p:nvPr>
        </p:nvSpPr>
        <p:spPr>
          <a:xfrm>
            <a:off x="1144588" y="685800"/>
            <a:ext cx="4570412" cy="3429000"/>
          </a:xfrm>
          <a:ln/>
        </p:spPr>
      </p:sp>
      <p:sp>
        <p:nvSpPr>
          <p:cNvPr id="75780" name="Rectangle 3"/>
          <p:cNvSpPr>
            <a:spLocks noGrp="1" noChangeArrowheads="1"/>
          </p:cNvSpPr>
          <p:nvPr>
            <p:ph type="body" idx="1"/>
          </p:nvPr>
        </p:nvSpPr>
        <p:spPr>
          <a:xfrm>
            <a:off x="686098" y="4343704"/>
            <a:ext cx="5485805" cy="4113892"/>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Phenomenon of industrial agglomeration known since the late 1880s (Marshall), P. </a:t>
            </a:r>
            <a:r>
              <a:rPr lang="en-US" dirty="0" err="1" smtClean="0"/>
              <a:t>Krugman</a:t>
            </a:r>
            <a:r>
              <a:rPr lang="en-US" dirty="0" smtClean="0"/>
              <a:t> and M. Porter brought new inspirations for economic research</a:t>
            </a:r>
          </a:p>
          <a:p>
            <a:endParaRPr lang="en-US" dirty="0"/>
          </a:p>
        </p:txBody>
      </p:sp>
      <p:sp>
        <p:nvSpPr>
          <p:cNvPr id="4" name="Slide Number Placeholder 3"/>
          <p:cNvSpPr>
            <a:spLocks noGrp="1"/>
          </p:cNvSpPr>
          <p:nvPr>
            <p:ph type="sldNum" sz="quarter" idx="10"/>
          </p:nvPr>
        </p:nvSpPr>
        <p:spPr/>
        <p:txBody>
          <a:bodyPr/>
          <a:lstStyle/>
          <a:p>
            <a:fld id="{2970B4EF-E418-4867-A418-05FCC7FBA6EF}" type="slidenum">
              <a:rPr lang="en-US" smtClean="0"/>
              <a:t>6</a:t>
            </a:fld>
            <a:endParaRPr lang="en-US"/>
          </a:p>
        </p:txBody>
      </p:sp>
    </p:spTree>
    <p:extLst>
      <p:ext uri="{BB962C8B-B14F-4D97-AF65-F5344CB8AC3E}">
        <p14:creationId xmlns:p14="http://schemas.microsoft.com/office/powerpoint/2010/main" val="412535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5A7646-0973-4BC3-952D-FE732E7A8A1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101680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A7646-0973-4BC3-952D-FE732E7A8A1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3913163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A7646-0973-4BC3-952D-FE732E7A8A1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1663868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9121" name="Rectangle 33"/>
          <p:cNvSpPr>
            <a:spLocks noGrp="1" noChangeArrowheads="1"/>
          </p:cNvSpPr>
          <p:nvPr>
            <p:ph type="ctrTitle"/>
          </p:nvPr>
        </p:nvSpPr>
        <p:spPr>
          <a:xfrm>
            <a:off x="1676400" y="1905000"/>
            <a:ext cx="7239000" cy="1905000"/>
          </a:xfrm>
        </p:spPr>
        <p:txBody>
          <a:bodyPr/>
          <a:lstStyle>
            <a:lvl1pPr algn="l">
              <a:defRPr/>
            </a:lvl1pPr>
          </a:lstStyle>
          <a:p>
            <a:pPr lvl="0"/>
            <a:r>
              <a:rPr lang="en-US" noProof="0" smtClean="0"/>
              <a:t>Click to edit Master title style</a:t>
            </a:r>
          </a:p>
        </p:txBody>
      </p:sp>
      <p:sp>
        <p:nvSpPr>
          <p:cNvPr id="89122"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pPr lvl="0"/>
            <a:r>
              <a:rPr lang="en-US" noProof="0" smtClean="0"/>
              <a:t>Click to edit Master subtitle style</a:t>
            </a:r>
          </a:p>
        </p:txBody>
      </p:sp>
      <p:sp>
        <p:nvSpPr>
          <p:cNvPr id="4" name="Rectangle 35"/>
          <p:cNvSpPr>
            <a:spLocks noGrp="1" noChangeArrowheads="1"/>
          </p:cNvSpPr>
          <p:nvPr>
            <p:ph type="dt" sz="half" idx="10"/>
          </p:nvPr>
        </p:nvSpPr>
        <p:spPr>
          <a:xfrm>
            <a:off x="685800" y="6324600"/>
            <a:ext cx="1905000" cy="457200"/>
          </a:xfrm>
        </p:spPr>
        <p:txBody>
          <a:bodyPr/>
          <a:lstStyle>
            <a:lvl1pPr>
              <a:defRPr/>
            </a:lvl1pPr>
          </a:lstStyle>
          <a:p>
            <a:pPr>
              <a:defRPr/>
            </a:pPr>
            <a:endParaRPr lang="en-US">
              <a:solidFill>
                <a:prstClr val="black"/>
              </a:solidFill>
            </a:endParaRPr>
          </a:p>
        </p:txBody>
      </p:sp>
      <p:sp>
        <p:nvSpPr>
          <p:cNvPr id="5" name="Rectangle 36"/>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prstClr val="black"/>
              </a:solidFill>
            </a:endParaRPr>
          </a:p>
        </p:txBody>
      </p:sp>
      <p:sp>
        <p:nvSpPr>
          <p:cNvPr id="6" name="Rectangle 37"/>
          <p:cNvSpPr>
            <a:spLocks noGrp="1" noChangeArrowheads="1"/>
          </p:cNvSpPr>
          <p:nvPr>
            <p:ph type="sldNum" sz="quarter" idx="12"/>
          </p:nvPr>
        </p:nvSpPr>
        <p:spPr>
          <a:xfrm>
            <a:off x="6553200" y="6324600"/>
            <a:ext cx="1905000" cy="457200"/>
          </a:xfrm>
        </p:spPr>
        <p:txBody>
          <a:bodyPr/>
          <a:lstStyle>
            <a:lvl1pPr>
              <a:defRPr/>
            </a:lvl1pPr>
          </a:lstStyle>
          <a:p>
            <a:pPr>
              <a:defRPr/>
            </a:pPr>
            <a:fld id="{FE96F90A-5446-413D-B747-EA4DA936090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8684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34"/>
          <p:cNvSpPr>
            <a:spLocks noGrp="1" noChangeArrowheads="1"/>
          </p:cNvSpPr>
          <p:nvPr>
            <p:ph type="sldNum" sz="quarter" idx="12"/>
          </p:nvPr>
        </p:nvSpPr>
        <p:spPr>
          <a:ln/>
        </p:spPr>
        <p:txBody>
          <a:bodyPr/>
          <a:lstStyle>
            <a:lvl1pPr>
              <a:defRPr/>
            </a:lvl1pPr>
          </a:lstStyle>
          <a:p>
            <a:pPr>
              <a:defRPr/>
            </a:pPr>
            <a:fld id="{6CE715DA-6FAD-453D-B57A-35177270A42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48439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34"/>
          <p:cNvSpPr>
            <a:spLocks noGrp="1" noChangeArrowheads="1"/>
          </p:cNvSpPr>
          <p:nvPr>
            <p:ph type="sldNum" sz="quarter" idx="12"/>
          </p:nvPr>
        </p:nvSpPr>
        <p:spPr>
          <a:ln/>
        </p:spPr>
        <p:txBody>
          <a:bodyPr/>
          <a:lstStyle>
            <a:lvl1pPr>
              <a:defRPr/>
            </a:lvl1pPr>
          </a:lstStyle>
          <a:p>
            <a:pPr>
              <a:defRPr/>
            </a:pPr>
            <a:fld id="{DD51DB01-31CB-4017-82BD-6E80DA5F771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9523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34"/>
          <p:cNvSpPr>
            <a:spLocks noGrp="1" noChangeArrowheads="1"/>
          </p:cNvSpPr>
          <p:nvPr>
            <p:ph type="sldNum" sz="quarter" idx="12"/>
          </p:nvPr>
        </p:nvSpPr>
        <p:spPr>
          <a:ln/>
        </p:spPr>
        <p:txBody>
          <a:bodyPr/>
          <a:lstStyle>
            <a:lvl1pPr>
              <a:defRPr/>
            </a:lvl1pPr>
          </a:lstStyle>
          <a:p>
            <a:pPr>
              <a:defRPr/>
            </a:pPr>
            <a:fld id="{CCFC6717-548F-46AC-B854-3071CA64301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4931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34"/>
          <p:cNvSpPr>
            <a:spLocks noGrp="1" noChangeArrowheads="1"/>
          </p:cNvSpPr>
          <p:nvPr>
            <p:ph type="sldNum" sz="quarter" idx="12"/>
          </p:nvPr>
        </p:nvSpPr>
        <p:spPr>
          <a:ln/>
        </p:spPr>
        <p:txBody>
          <a:bodyPr/>
          <a:lstStyle>
            <a:lvl1pPr>
              <a:defRPr/>
            </a:lvl1pPr>
          </a:lstStyle>
          <a:p>
            <a:pPr>
              <a:defRPr/>
            </a:pPr>
            <a:fld id="{D3D62579-0C07-4768-BA93-07C41419172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5461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34"/>
          <p:cNvSpPr>
            <a:spLocks noGrp="1" noChangeArrowheads="1"/>
          </p:cNvSpPr>
          <p:nvPr>
            <p:ph type="sldNum" sz="quarter" idx="12"/>
          </p:nvPr>
        </p:nvSpPr>
        <p:spPr>
          <a:ln/>
        </p:spPr>
        <p:txBody>
          <a:bodyPr/>
          <a:lstStyle>
            <a:lvl1pPr>
              <a:defRPr/>
            </a:lvl1pPr>
          </a:lstStyle>
          <a:p>
            <a:pPr>
              <a:defRPr/>
            </a:pPr>
            <a:fld id="{047A51CE-7181-4026-966E-B32C828FD05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29603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C751D69E-80CB-4641-B0A0-2DD74A3B8BC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8813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34"/>
          <p:cNvSpPr>
            <a:spLocks noGrp="1" noChangeArrowheads="1"/>
          </p:cNvSpPr>
          <p:nvPr>
            <p:ph type="sldNum" sz="quarter" idx="12"/>
          </p:nvPr>
        </p:nvSpPr>
        <p:spPr>
          <a:ln/>
        </p:spPr>
        <p:txBody>
          <a:bodyPr/>
          <a:lstStyle>
            <a:lvl1pPr>
              <a:defRPr/>
            </a:lvl1pPr>
          </a:lstStyle>
          <a:p>
            <a:pPr>
              <a:defRPr/>
            </a:pPr>
            <a:fld id="{13EC835B-4D36-4AFE-8352-57E9B549B51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8447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A7646-0973-4BC3-952D-FE732E7A8A1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636182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34"/>
          <p:cNvSpPr>
            <a:spLocks noGrp="1" noChangeArrowheads="1"/>
          </p:cNvSpPr>
          <p:nvPr>
            <p:ph type="sldNum" sz="quarter" idx="12"/>
          </p:nvPr>
        </p:nvSpPr>
        <p:spPr>
          <a:ln/>
        </p:spPr>
        <p:txBody>
          <a:bodyPr/>
          <a:lstStyle>
            <a:lvl1pPr>
              <a:defRPr/>
            </a:lvl1pPr>
          </a:lstStyle>
          <a:p>
            <a:pPr>
              <a:defRPr/>
            </a:pPr>
            <a:fld id="{D8799DFF-3D26-4101-87DE-4E1D8CFF3E3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4016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34"/>
          <p:cNvSpPr>
            <a:spLocks noGrp="1" noChangeArrowheads="1"/>
          </p:cNvSpPr>
          <p:nvPr>
            <p:ph type="sldNum" sz="quarter" idx="12"/>
          </p:nvPr>
        </p:nvSpPr>
        <p:spPr>
          <a:ln/>
        </p:spPr>
        <p:txBody>
          <a:bodyPr/>
          <a:lstStyle>
            <a:lvl1pPr>
              <a:defRPr/>
            </a:lvl1pPr>
          </a:lstStyle>
          <a:p>
            <a:pPr>
              <a:defRPr/>
            </a:pPr>
            <a:fld id="{939FF1D2-770A-4288-B744-FED9B55818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785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3100" cy="5630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65138"/>
            <a:ext cx="5676900" cy="5630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34"/>
          <p:cNvSpPr>
            <a:spLocks noGrp="1" noChangeArrowheads="1"/>
          </p:cNvSpPr>
          <p:nvPr>
            <p:ph type="sldNum" sz="quarter" idx="12"/>
          </p:nvPr>
        </p:nvSpPr>
        <p:spPr>
          <a:ln/>
        </p:spPr>
        <p:txBody>
          <a:bodyPr/>
          <a:lstStyle>
            <a:lvl1pPr>
              <a:defRPr/>
            </a:lvl1pPr>
          </a:lstStyle>
          <a:p>
            <a:pPr>
              <a:defRPr/>
            </a:pPr>
            <a:fld id="{7F83D4A9-B81A-46B5-BE7E-9105BFD43B1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20001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465138"/>
            <a:ext cx="7772400" cy="5630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34"/>
          <p:cNvSpPr>
            <a:spLocks noGrp="1" noChangeArrowheads="1"/>
          </p:cNvSpPr>
          <p:nvPr>
            <p:ph type="sldNum" sz="quarter" idx="12"/>
          </p:nvPr>
        </p:nvSpPr>
        <p:spPr>
          <a:ln/>
        </p:spPr>
        <p:txBody>
          <a:bodyPr/>
          <a:lstStyle>
            <a:lvl1pPr>
              <a:defRPr/>
            </a:lvl1pPr>
          </a:lstStyle>
          <a:p>
            <a:pPr>
              <a:defRPr/>
            </a:pPr>
            <a:fld id="{CBBC4B00-6595-4648-A9F4-85FE1181814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0679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65138"/>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32"/>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33"/>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34"/>
          <p:cNvSpPr>
            <a:spLocks noGrp="1" noChangeArrowheads="1"/>
          </p:cNvSpPr>
          <p:nvPr>
            <p:ph type="sldNum" sz="quarter" idx="12"/>
          </p:nvPr>
        </p:nvSpPr>
        <p:spPr>
          <a:ln/>
        </p:spPr>
        <p:txBody>
          <a:bodyPr/>
          <a:lstStyle>
            <a:lvl1pPr>
              <a:defRPr/>
            </a:lvl1pPr>
          </a:lstStyle>
          <a:p>
            <a:pPr>
              <a:defRPr/>
            </a:pPr>
            <a:fld id="{F949D8C7-3BC0-4E5A-A25C-A564583D25E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179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A7646-0973-4BC3-952D-FE732E7A8A1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351045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A7646-0973-4BC3-952D-FE732E7A8A11}"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38961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5A7646-0973-4BC3-952D-FE732E7A8A11}"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1522831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5A7646-0973-4BC3-952D-FE732E7A8A11}"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171444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A7646-0973-4BC3-952D-FE732E7A8A11}"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28756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7646-0973-4BC3-952D-FE732E7A8A11}"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21098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7646-0973-4BC3-952D-FE732E7A8A11}"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44E5-C4F7-4FE3-9FB8-7B9955473581}" type="slidenum">
              <a:rPr lang="en-US" smtClean="0"/>
              <a:t>‹#›</a:t>
            </a:fld>
            <a:endParaRPr lang="en-US"/>
          </a:p>
        </p:txBody>
      </p:sp>
    </p:spTree>
    <p:extLst>
      <p:ext uri="{BB962C8B-B14F-4D97-AF65-F5344CB8AC3E}">
        <p14:creationId xmlns:p14="http://schemas.microsoft.com/office/powerpoint/2010/main" val="380515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A7646-0973-4BC3-952D-FE732E7A8A11}" type="datetimeFigureOut">
              <a:rPr lang="en-US" smtClean="0"/>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F44E5-C4F7-4FE3-9FB8-7B9955473581}" type="slidenum">
              <a:rPr lang="en-US" smtClean="0"/>
              <a:t>‹#›</a:t>
            </a:fld>
            <a:endParaRPr lang="en-US"/>
          </a:p>
        </p:txBody>
      </p:sp>
    </p:spTree>
    <p:extLst>
      <p:ext uri="{BB962C8B-B14F-4D97-AF65-F5344CB8AC3E}">
        <p14:creationId xmlns:p14="http://schemas.microsoft.com/office/powerpoint/2010/main" val="323459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2050" name="Rectangle 30"/>
          <p:cNvSpPr>
            <a:spLocks noGrp="1" noChangeArrowheads="1"/>
          </p:cNvSpPr>
          <p:nvPr>
            <p:ph type="title"/>
          </p:nvPr>
        </p:nvSpPr>
        <p:spPr bwMode="auto">
          <a:xfrm>
            <a:off x="685800" y="465138"/>
            <a:ext cx="7772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2051" name="Rectangle 31"/>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096" name="Rectangle 32"/>
          <p:cNvSpPr>
            <a:spLocks noGrp="1" noChangeArrowheads="1"/>
          </p:cNvSpPr>
          <p:nvPr>
            <p:ph type="dt" sz="half" idx="2"/>
          </p:nvPr>
        </p:nvSpPr>
        <p:spPr bwMode="auto">
          <a:xfrm>
            <a:off x="7127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solidFill>
                  <a:schemeClr val="tx1"/>
                </a:solidFill>
                <a:latin typeface="+mn-lt"/>
              </a:defRPr>
            </a:lvl1pPr>
          </a:lstStyle>
          <a:p>
            <a:pPr fontAlgn="base">
              <a:spcBef>
                <a:spcPct val="0"/>
              </a:spcBef>
              <a:spcAft>
                <a:spcPct val="0"/>
              </a:spcAft>
              <a:defRPr/>
            </a:pPr>
            <a:endParaRPr lang="en-US">
              <a:solidFill>
                <a:prstClr val="black"/>
              </a:solidFill>
            </a:endParaRPr>
          </a:p>
        </p:txBody>
      </p:sp>
      <p:sp>
        <p:nvSpPr>
          <p:cNvPr id="88097" name="Rectangle 33"/>
          <p:cNvSpPr>
            <a:spLocks noGrp="1" noChangeArrowheads="1"/>
          </p:cNvSpPr>
          <p:nvPr>
            <p:ph type="ftr" sz="quarter" idx="3"/>
          </p:nvPr>
        </p:nvSpPr>
        <p:spPr bwMode="auto">
          <a:xfrm>
            <a:off x="3151188" y="631348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1"/>
                </a:solidFill>
                <a:latin typeface="+mn-lt"/>
              </a:defRPr>
            </a:lvl1pPr>
          </a:lstStyle>
          <a:p>
            <a:pPr algn="ctr" fontAlgn="base">
              <a:spcBef>
                <a:spcPct val="0"/>
              </a:spcBef>
              <a:spcAft>
                <a:spcPct val="0"/>
              </a:spcAft>
              <a:defRPr/>
            </a:pPr>
            <a:endParaRPr lang="en-US">
              <a:solidFill>
                <a:prstClr val="black"/>
              </a:solidFill>
            </a:endParaRPr>
          </a:p>
        </p:txBody>
      </p:sp>
      <p:sp>
        <p:nvSpPr>
          <p:cNvPr id="88098" name="Rectangle 34"/>
          <p:cNvSpPr>
            <a:spLocks noGrp="1" noChangeArrowheads="1"/>
          </p:cNvSpPr>
          <p:nvPr>
            <p:ph type="sldNum" sz="quarter" idx="4"/>
          </p:nvPr>
        </p:nvSpPr>
        <p:spPr bwMode="auto">
          <a:xfrm>
            <a:off x="6580188" y="63134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defRPr/>
            </a:pPr>
            <a:fld id="{800888B0-9F68-4F84-9570-9BC6B9F545E7}"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958492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991600" cy="3429000"/>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a:xfrm>
            <a:off x="76200" y="3429000"/>
            <a:ext cx="9067800" cy="3429000"/>
          </a:xfrm>
        </p:spPr>
        <p:txBody>
          <a:bodyPr>
            <a:normAutofit lnSpcReduction="10000"/>
          </a:bodyPr>
          <a:lstStyle/>
          <a:p>
            <a:endParaRPr lang="en-US" b="1" i="1" dirty="0" smtClean="0"/>
          </a:p>
          <a:p>
            <a:r>
              <a:rPr lang="en-US" b="1" i="1" dirty="0" smtClean="0">
                <a:solidFill>
                  <a:schemeClr val="tx1"/>
                </a:solidFill>
              </a:rPr>
              <a:t>Social Development  as Network Dynamics: </a:t>
            </a:r>
          </a:p>
          <a:p>
            <a:r>
              <a:rPr lang="en-US" b="1" i="1" dirty="0" smtClean="0">
                <a:solidFill>
                  <a:schemeClr val="tx1"/>
                </a:solidFill>
              </a:rPr>
              <a:t>An Economics Perspective</a:t>
            </a:r>
          </a:p>
          <a:p>
            <a:r>
              <a:rPr lang="en-US" b="1" dirty="0" smtClean="0">
                <a:solidFill>
                  <a:schemeClr val="tx1"/>
                </a:solidFill>
              </a:rPr>
              <a:t>Zbigniew Bochniarz</a:t>
            </a:r>
          </a:p>
          <a:p>
            <a:r>
              <a:rPr lang="en-US" b="1" dirty="0" smtClean="0">
                <a:solidFill>
                  <a:schemeClr val="tx1"/>
                </a:solidFill>
              </a:rPr>
              <a:t>University of Washington</a:t>
            </a:r>
          </a:p>
          <a:p>
            <a:r>
              <a:rPr lang="en-US" b="1" dirty="0" smtClean="0">
                <a:solidFill>
                  <a:schemeClr val="tx1"/>
                </a:solidFill>
              </a:rPr>
              <a:t>Dubrovnik, September 3, 2014</a:t>
            </a:r>
          </a:p>
          <a:p>
            <a:endParaRPr lang="en-US" sz="2800" dirty="0" smtClean="0"/>
          </a:p>
          <a:p>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8649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762000"/>
          </a:xfrm>
        </p:spPr>
        <p:txBody>
          <a:bodyPr/>
          <a:lstStyle/>
          <a:p>
            <a:r>
              <a:rPr lang="en-US" sz="2800" b="1" dirty="0">
                <a:solidFill>
                  <a:srgbClr val="FF0000"/>
                </a:solidFill>
              </a:rPr>
              <a:t>The Role of the Cities Networks in ACCP</a:t>
            </a:r>
            <a:r>
              <a:rPr lang="en-US" sz="2800" dirty="0">
                <a:solidFill>
                  <a:srgbClr val="FF0000"/>
                </a:solidFill>
              </a:rPr>
              <a:t> </a:t>
            </a:r>
            <a:r>
              <a:rPr lang="en-US" sz="2800" b="1" dirty="0" smtClean="0">
                <a:solidFill>
                  <a:srgbClr val="FF0000"/>
                </a:solidFill>
              </a:rPr>
              <a:t>(3)</a:t>
            </a:r>
            <a:r>
              <a:rPr lang="en-US" dirty="0" smtClean="0">
                <a:solidFill>
                  <a:srgbClr val="FF0000"/>
                </a:solidFill>
              </a:rPr>
              <a:t> </a:t>
            </a:r>
          </a:p>
        </p:txBody>
      </p:sp>
      <p:sp>
        <p:nvSpPr>
          <p:cNvPr id="68611" name="Rectangle 3"/>
          <p:cNvSpPr>
            <a:spLocks noGrp="1" noChangeArrowheads="1"/>
          </p:cNvSpPr>
          <p:nvPr>
            <p:ph type="body" idx="1"/>
          </p:nvPr>
        </p:nvSpPr>
        <p:spPr>
          <a:xfrm>
            <a:off x="0" y="838200"/>
            <a:ext cx="9144000" cy="6019800"/>
          </a:xfrm>
        </p:spPr>
        <p:txBody>
          <a:bodyPr>
            <a:normAutofit lnSpcReduction="10000"/>
          </a:bodyPr>
          <a:lstStyle/>
          <a:p>
            <a:pPr>
              <a:lnSpc>
                <a:spcPct val="80000"/>
              </a:lnSpc>
              <a:buFontTx/>
              <a:buNone/>
            </a:pPr>
            <a:r>
              <a:rPr lang="en-US" sz="2400" b="1" dirty="0" smtClean="0"/>
              <a:t>Based on the commitments of 84 LGs and 101 communities the cumulative emission reduction by the 2020 will reach 1.36 billion metric tones of CO2e and by 2050 6.8 billion tones CO2e.</a:t>
            </a:r>
          </a:p>
          <a:p>
            <a:pPr>
              <a:lnSpc>
                <a:spcPct val="80000"/>
              </a:lnSpc>
              <a:buFontTx/>
              <a:buNone/>
            </a:pPr>
            <a:endParaRPr lang="en-US" sz="2400" b="1" dirty="0" smtClean="0"/>
          </a:p>
          <a:p>
            <a:pPr>
              <a:lnSpc>
                <a:spcPct val="80000"/>
              </a:lnSpc>
              <a:buFontTx/>
              <a:buNone/>
            </a:pPr>
            <a:r>
              <a:rPr lang="en-US" sz="2400" b="1" dirty="0" smtClean="0"/>
              <a:t> Assuming that the cumulative reduction of 1.36 billion </a:t>
            </a:r>
            <a:r>
              <a:rPr lang="en-US" sz="2400" b="1" dirty="0" err="1" smtClean="0"/>
              <a:t>mt</a:t>
            </a:r>
            <a:r>
              <a:rPr lang="en-US" sz="2400" b="1" dirty="0" smtClean="0"/>
              <a:t> of CO2e will be equally distributed over 10 years ) 2010-2019) this would make approximately 2% of the annual total GHG emission of 2009 and about 2.2% of 1990 CO2e level. </a:t>
            </a:r>
          </a:p>
          <a:p>
            <a:pPr>
              <a:lnSpc>
                <a:spcPct val="80000"/>
              </a:lnSpc>
              <a:buFontTx/>
              <a:buNone/>
            </a:pPr>
            <a:endParaRPr lang="en-US" sz="2400" b="1" dirty="0" smtClean="0"/>
          </a:p>
          <a:p>
            <a:pPr>
              <a:lnSpc>
                <a:spcPct val="80000"/>
              </a:lnSpc>
              <a:buFontTx/>
              <a:buNone/>
            </a:pPr>
            <a:r>
              <a:rPr lang="en-US" sz="2400" b="1" dirty="0" smtClean="0"/>
              <a:t>Taking into account that according to Annex I the US should reduce GHG by 7% of 1990 in 2012, the contributions from only 84 LGs and 101 communities – presenting the most active but also a fraction of over 600 member organization - would make 31% of the KP reduction target. </a:t>
            </a:r>
          </a:p>
          <a:p>
            <a:pPr>
              <a:lnSpc>
                <a:spcPct val="80000"/>
              </a:lnSpc>
              <a:buFontTx/>
              <a:buNone/>
            </a:pPr>
            <a:endParaRPr lang="en-US" sz="2400" b="1" dirty="0" smtClean="0"/>
          </a:p>
          <a:p>
            <a:pPr>
              <a:lnSpc>
                <a:spcPct val="80000"/>
              </a:lnSpc>
              <a:buFontTx/>
              <a:buNone/>
            </a:pPr>
            <a:r>
              <a:rPr lang="en-US" sz="2400" b="1" dirty="0" smtClean="0"/>
              <a:t>These very simplified figures show huge potential allocated in the LG and communities that could be further mobilized and synergized by complementary state and federal policies. It is worth to mention about sources of the GHG reduction committed by LGs.</a:t>
            </a:r>
          </a:p>
          <a:p>
            <a:pPr>
              <a:lnSpc>
                <a:spcPct val="80000"/>
              </a:lnSpc>
              <a:buFontTx/>
              <a:buNone/>
            </a:pPr>
            <a:r>
              <a:rPr lang="en-US" sz="2000" dirty="0" smtClean="0"/>
              <a:t> </a:t>
            </a:r>
          </a:p>
        </p:txBody>
      </p:sp>
    </p:spTree>
    <p:extLst>
      <p:ext uri="{BB962C8B-B14F-4D97-AF65-F5344CB8AC3E}">
        <p14:creationId xmlns:p14="http://schemas.microsoft.com/office/powerpoint/2010/main" val="337188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609600"/>
          </a:xfrm>
        </p:spPr>
        <p:txBody>
          <a:bodyPr>
            <a:normAutofit fontScale="90000"/>
          </a:bodyPr>
          <a:lstStyle/>
          <a:p>
            <a:r>
              <a:rPr lang="en-US" sz="2800" b="1" dirty="0">
                <a:solidFill>
                  <a:srgbClr val="FF0000"/>
                </a:solidFill>
              </a:rPr>
              <a:t>The Role of the </a:t>
            </a:r>
            <a:r>
              <a:rPr lang="en-US" sz="2800" b="1" dirty="0" smtClean="0">
                <a:solidFill>
                  <a:srgbClr val="FF0000"/>
                </a:solidFill>
              </a:rPr>
              <a:t>World Largest Metropolis  </a:t>
            </a:r>
            <a:r>
              <a:rPr lang="en-US" sz="2800" b="1" dirty="0">
                <a:solidFill>
                  <a:srgbClr val="FF0000"/>
                </a:solidFill>
              </a:rPr>
              <a:t>Networks in </a:t>
            </a:r>
            <a:r>
              <a:rPr lang="en-US" sz="2800" b="1" dirty="0" smtClean="0">
                <a:solidFill>
                  <a:srgbClr val="FF0000"/>
                </a:solidFill>
              </a:rPr>
              <a:t>Climate Policy</a:t>
            </a:r>
            <a:r>
              <a:rPr lang="en-US" sz="2800" dirty="0" smtClean="0">
                <a:solidFill>
                  <a:srgbClr val="FF0000"/>
                </a:solidFill>
              </a:rPr>
              <a:t> </a:t>
            </a:r>
            <a:endParaRPr lang="en-US" dirty="0" smtClean="0"/>
          </a:p>
        </p:txBody>
      </p:sp>
      <p:sp>
        <p:nvSpPr>
          <p:cNvPr id="70659" name="Rectangle 3"/>
          <p:cNvSpPr>
            <a:spLocks noGrp="1" noChangeArrowheads="1"/>
          </p:cNvSpPr>
          <p:nvPr>
            <p:ph type="body" idx="1"/>
          </p:nvPr>
        </p:nvSpPr>
        <p:spPr>
          <a:xfrm>
            <a:off x="0" y="838200"/>
            <a:ext cx="9144000" cy="6019800"/>
          </a:xfrm>
        </p:spPr>
        <p:txBody>
          <a:bodyPr/>
          <a:lstStyle/>
          <a:p>
            <a:pPr>
              <a:lnSpc>
                <a:spcPct val="80000"/>
              </a:lnSpc>
              <a:buFontTx/>
              <a:buNone/>
            </a:pPr>
            <a:r>
              <a:rPr lang="en-US" sz="2000" dirty="0" smtClean="0"/>
              <a:t> </a:t>
            </a:r>
          </a:p>
        </p:txBody>
      </p:sp>
      <p:sp>
        <p:nvSpPr>
          <p:cNvPr id="70660" name="Rectangle 4"/>
          <p:cNvSpPr>
            <a:spLocks noChangeArrowheads="1"/>
          </p:cNvSpPr>
          <p:nvPr/>
        </p:nvSpPr>
        <p:spPr bwMode="auto">
          <a:xfrm>
            <a:off x="0" y="1233488"/>
            <a:ext cx="9144000"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b="1" dirty="0"/>
              <a:t>=&gt;In May 2007 </a:t>
            </a:r>
            <a:r>
              <a:rPr lang="en-US" b="1" i="1" dirty="0"/>
              <a:t>C40</a:t>
            </a:r>
            <a:r>
              <a:rPr lang="en-US" b="1" dirty="0"/>
              <a:t> announced a $5 bln global Energy Efficiency Building Retrofit 	Program with </a:t>
            </a:r>
            <a:r>
              <a:rPr lang="en-US" b="1" i="1" dirty="0"/>
              <a:t>CCI </a:t>
            </a:r>
            <a:r>
              <a:rPr lang="en-US" b="1" dirty="0"/>
              <a:t>for more than 200 retrofit projects encompassing over 500 	million </a:t>
            </a:r>
            <a:r>
              <a:rPr lang="en-US" b="1" dirty="0" err="1"/>
              <a:t>sq</a:t>
            </a:r>
            <a:r>
              <a:rPr lang="en-US" b="1" dirty="0"/>
              <a:t> </a:t>
            </a:r>
            <a:r>
              <a:rPr lang="en-US" b="1" dirty="0" err="1"/>
              <a:t>ft</a:t>
            </a:r>
            <a:r>
              <a:rPr lang="en-US" b="1" dirty="0"/>
              <a:t> of building space in more than 47 cities around the world </a:t>
            </a:r>
          </a:p>
          <a:p>
            <a:endParaRPr lang="en-US" b="1" dirty="0"/>
          </a:p>
          <a:p>
            <a:r>
              <a:rPr lang="en-US" b="1" dirty="0"/>
              <a:t>=&gt;The </a:t>
            </a:r>
            <a:r>
              <a:rPr lang="en-US" b="1" i="1" dirty="0"/>
              <a:t>CCI</a:t>
            </a:r>
            <a:r>
              <a:rPr lang="en-US" b="1" dirty="0"/>
              <a:t> is a special program originated at the William J. Clinton Foundation oriented 	on three major areas: </a:t>
            </a:r>
          </a:p>
          <a:p>
            <a:pPr>
              <a:buFontTx/>
              <a:buChar char="•"/>
            </a:pPr>
            <a:r>
              <a:rPr lang="en-US" b="1" i="1" dirty="0"/>
              <a:t>	increasing energy efficiency in cities</a:t>
            </a:r>
            <a:r>
              <a:rPr lang="en-US" b="1" dirty="0"/>
              <a:t>,</a:t>
            </a:r>
          </a:p>
          <a:p>
            <a:pPr>
              <a:buFontTx/>
              <a:buChar char="•"/>
            </a:pPr>
            <a:r>
              <a:rPr lang="en-US" b="1" i="1" dirty="0"/>
              <a:t>	catalyzing the large-scale supply of clean energy, and</a:t>
            </a:r>
            <a:endParaRPr lang="en-US" b="1" dirty="0"/>
          </a:p>
          <a:p>
            <a:pPr>
              <a:buFontTx/>
              <a:buChar char="•"/>
            </a:pPr>
            <a:r>
              <a:rPr lang="en-US" b="1" i="1" dirty="0"/>
              <a:t>	working to stop deforestation</a:t>
            </a:r>
            <a:r>
              <a:rPr lang="en-US" b="1" dirty="0"/>
              <a:t> (www. clintonfoundation.org/cci)</a:t>
            </a:r>
          </a:p>
          <a:p>
            <a:endParaRPr lang="en-US" b="1" dirty="0"/>
          </a:p>
          <a:p>
            <a:pPr>
              <a:buFont typeface="Symbol" pitchFamily="18" charset="2"/>
              <a:buChar char="Þ"/>
            </a:pPr>
            <a:r>
              <a:rPr lang="en-US" b="1" dirty="0"/>
              <a:t>Joint concern of the CC and similarity of programs made the </a:t>
            </a:r>
            <a:r>
              <a:rPr lang="en-US" b="1" i="1" dirty="0"/>
              <a:t>CCI</a:t>
            </a:r>
            <a:r>
              <a:rPr lang="en-US" b="1" dirty="0"/>
              <a:t> a solid delivery </a:t>
            </a:r>
            <a:r>
              <a:rPr lang="en-US" b="1" dirty="0" smtClean="0"/>
              <a:t>partner </a:t>
            </a:r>
            <a:r>
              <a:rPr lang="en-US" b="1" dirty="0"/>
              <a:t>for the </a:t>
            </a:r>
            <a:r>
              <a:rPr lang="en-US" b="1" i="1" dirty="0"/>
              <a:t>C40</a:t>
            </a:r>
            <a:r>
              <a:rPr lang="en-US" b="1" dirty="0"/>
              <a:t> since 2006 helping cities to generate and utilized energy </a:t>
            </a:r>
            <a:r>
              <a:rPr lang="en-US" b="1" dirty="0" smtClean="0"/>
              <a:t> more </a:t>
            </a:r>
            <a:r>
              <a:rPr lang="en-US" b="1" dirty="0"/>
              <a:t>sustainably and save money, create green jobs.</a:t>
            </a:r>
          </a:p>
          <a:p>
            <a:pPr>
              <a:buFont typeface="Symbol" pitchFamily="18" charset="2"/>
              <a:buChar char="Þ"/>
            </a:pPr>
            <a:endParaRPr lang="en-US" b="1" dirty="0"/>
          </a:p>
          <a:p>
            <a:r>
              <a:rPr lang="en-US" b="1" dirty="0"/>
              <a:t>=&gt; According to newly elected Chair of the Climate Leaders Group Mayor Bloomberg of 	NYC the stake for </a:t>
            </a:r>
            <a:r>
              <a:rPr lang="en-US" b="1" i="1" dirty="0"/>
              <a:t>C40</a:t>
            </a:r>
            <a:r>
              <a:rPr lang="en-US" b="1" dirty="0"/>
              <a:t> is huge for CC policy – </a:t>
            </a:r>
            <a:r>
              <a:rPr lang="en-US" b="1" i="1" dirty="0"/>
              <a:t>more than half of the world 	population lives in cities, which consume 75% of world energy and produce 	80% of its GHG (C40 News, 20100910). </a:t>
            </a:r>
            <a:r>
              <a:rPr lang="en-US" b="1" dirty="0"/>
              <a:t>  </a:t>
            </a:r>
          </a:p>
          <a:p>
            <a:endParaRPr lang="en-US" dirty="0"/>
          </a:p>
          <a:p>
            <a:pPr eaLnBrk="0" hangingPunct="0">
              <a:buFont typeface="Symbol" pitchFamily="18" charset="2"/>
              <a:buChar char=""/>
            </a:pPr>
            <a:endParaRPr lang="en-US" sz="2000" dirty="0"/>
          </a:p>
        </p:txBody>
      </p:sp>
    </p:spTree>
    <p:extLst>
      <p:ext uri="{BB962C8B-B14F-4D97-AF65-F5344CB8AC3E}">
        <p14:creationId xmlns:p14="http://schemas.microsoft.com/office/powerpoint/2010/main" val="235624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9144000" cy="1066800"/>
          </a:xfrm>
        </p:spPr>
        <p:txBody>
          <a:bodyPr/>
          <a:lstStyle/>
          <a:p>
            <a:endParaRPr lang="en-US" sz="4000" smtClean="0"/>
          </a:p>
        </p:txBody>
      </p:sp>
      <p:pic>
        <p:nvPicPr>
          <p:cNvPr id="10137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6858000" cy="693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0" name="Rectangle 5"/>
          <p:cNvSpPr>
            <a:spLocks noChangeArrowheads="1"/>
          </p:cNvSpPr>
          <p:nvPr/>
        </p:nvSpPr>
        <p:spPr bwMode="auto">
          <a:xfrm>
            <a:off x="7086600" y="1066800"/>
            <a:ext cx="20574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US Regional CC </a:t>
            </a:r>
          </a:p>
          <a:p>
            <a:pPr>
              <a:spcBef>
                <a:spcPct val="50000"/>
              </a:spcBef>
            </a:pPr>
            <a:r>
              <a:rPr lang="en-US" b="1"/>
              <a:t>Initiatives </a:t>
            </a:r>
          </a:p>
          <a:p>
            <a:pPr>
              <a:spcBef>
                <a:spcPct val="50000"/>
              </a:spcBef>
            </a:pPr>
            <a:r>
              <a:rPr lang="en-US" b="1"/>
              <a:t>spreading out </a:t>
            </a:r>
          </a:p>
          <a:p>
            <a:pPr>
              <a:spcBef>
                <a:spcPct val="50000"/>
              </a:spcBef>
            </a:pPr>
            <a:r>
              <a:rPr lang="en-US" b="1"/>
              <a:t>from the </a:t>
            </a:r>
          </a:p>
          <a:p>
            <a:pPr>
              <a:spcBef>
                <a:spcPct val="50000"/>
              </a:spcBef>
            </a:pPr>
            <a:r>
              <a:rPr lang="en-US" b="1"/>
              <a:t>Northeast </a:t>
            </a:r>
          </a:p>
          <a:p>
            <a:pPr>
              <a:spcBef>
                <a:spcPct val="50000"/>
              </a:spcBef>
            </a:pPr>
            <a:r>
              <a:rPr lang="en-US" b="1"/>
              <a:t>through Midwest </a:t>
            </a:r>
          </a:p>
          <a:p>
            <a:pPr>
              <a:spcBef>
                <a:spcPct val="50000"/>
              </a:spcBef>
            </a:pPr>
            <a:r>
              <a:rPr lang="en-US" b="1"/>
              <a:t>to the Western </a:t>
            </a:r>
          </a:p>
          <a:p>
            <a:pPr>
              <a:spcBef>
                <a:spcPct val="50000"/>
              </a:spcBef>
            </a:pPr>
            <a:r>
              <a:rPr lang="en-US" b="1"/>
              <a:t>States</a:t>
            </a:r>
          </a:p>
          <a:p>
            <a:pPr>
              <a:spcBef>
                <a:spcPct val="50000"/>
              </a:spcBef>
            </a:pPr>
            <a:endParaRPr lang="en-US" b="1"/>
          </a:p>
          <a:p>
            <a:pPr>
              <a:spcBef>
                <a:spcPct val="50000"/>
              </a:spcBef>
            </a:pPr>
            <a:endParaRPr lang="en-US" sz="2400" b="1"/>
          </a:p>
        </p:txBody>
      </p:sp>
    </p:spTree>
    <p:extLst>
      <p:ext uri="{BB962C8B-B14F-4D97-AF65-F5344CB8AC3E}">
        <p14:creationId xmlns:p14="http://schemas.microsoft.com/office/powerpoint/2010/main" val="335872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smtClean="0"/>
          </a:p>
        </p:txBody>
      </p:sp>
      <p:pic>
        <p:nvPicPr>
          <p:cNvPr id="102403"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65532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4" name="Rectangle 5"/>
          <p:cNvSpPr>
            <a:spLocks noChangeArrowheads="1"/>
          </p:cNvSpPr>
          <p:nvPr/>
        </p:nvSpPr>
        <p:spPr bwMode="auto">
          <a:xfrm>
            <a:off x="6553200" y="252413"/>
            <a:ext cx="2590800"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r>
              <a:rPr lang="en-US" sz="2400" b="1"/>
              <a:t>Inspiring Role of the US Regional CC Initiatives:</a:t>
            </a:r>
          </a:p>
          <a:p>
            <a:pPr indent="457200"/>
            <a:endParaRPr lang="en-US" sz="2400" b="1"/>
          </a:p>
          <a:p>
            <a:pPr indent="457200">
              <a:buFontTx/>
              <a:buChar char="•"/>
            </a:pPr>
            <a:r>
              <a:rPr lang="en-US" sz="2400"/>
              <a:t> </a:t>
            </a:r>
            <a:r>
              <a:rPr lang="en-US" sz="2400" b="1"/>
              <a:t>in Canada</a:t>
            </a:r>
            <a:r>
              <a:rPr lang="en-US" sz="2400"/>
              <a:t>:</a:t>
            </a:r>
          </a:p>
          <a:p>
            <a:pPr indent="457200">
              <a:buFontTx/>
              <a:buChar char="•"/>
            </a:pPr>
            <a:endParaRPr lang="en-US" sz="2400"/>
          </a:p>
          <a:p>
            <a:pPr lvl="1">
              <a:buFont typeface="Wingdings" pitchFamily="2" charset="2"/>
              <a:buChar char="Ø"/>
            </a:pPr>
            <a:r>
              <a:rPr lang="en-US" sz="2400"/>
              <a:t>4 </a:t>
            </a:r>
            <a:r>
              <a:rPr lang="en-US" sz="2000"/>
              <a:t>Participating 	Provinces</a:t>
            </a:r>
          </a:p>
          <a:p>
            <a:pPr lvl="1">
              <a:buFont typeface="Wingdings" pitchFamily="2" charset="2"/>
              <a:buChar char="Ø"/>
            </a:pPr>
            <a:endParaRPr lang="en-US" sz="2000"/>
          </a:p>
          <a:p>
            <a:pPr lvl="1">
              <a:buFont typeface="Wingdings" pitchFamily="2" charset="2"/>
              <a:buChar char="Ø"/>
            </a:pPr>
            <a:r>
              <a:rPr lang="en-US" sz="2000"/>
              <a:t>3 Observing 	Provinces </a:t>
            </a:r>
          </a:p>
          <a:p>
            <a:pPr indent="457200"/>
            <a:endParaRPr lang="en-US" sz="2400"/>
          </a:p>
          <a:p>
            <a:pPr indent="457200">
              <a:buFontTx/>
              <a:buChar char="•"/>
            </a:pPr>
            <a:r>
              <a:rPr lang="en-US" sz="2400"/>
              <a:t> </a:t>
            </a:r>
            <a:r>
              <a:rPr lang="en-US" sz="2400" b="1"/>
              <a:t>in Mexico</a:t>
            </a:r>
            <a:r>
              <a:rPr lang="en-US" sz="2400"/>
              <a:t>:</a:t>
            </a:r>
          </a:p>
          <a:p>
            <a:pPr indent="457200">
              <a:buFontTx/>
              <a:buChar char="•"/>
            </a:pPr>
            <a:endParaRPr lang="en-US" sz="2400"/>
          </a:p>
          <a:p>
            <a:pPr indent="457200">
              <a:buFont typeface="Wingdings" pitchFamily="2" charset="2"/>
              <a:buChar char="Ø"/>
            </a:pPr>
            <a:r>
              <a:rPr lang="en-US" sz="2400"/>
              <a:t> </a:t>
            </a:r>
            <a:r>
              <a:rPr lang="en-US" sz="2000"/>
              <a:t>6 Observing 	States</a:t>
            </a:r>
          </a:p>
          <a:p>
            <a:pPr indent="457200">
              <a:buFont typeface="Wingdings" pitchFamily="2" charset="2"/>
              <a:buChar char="Ø"/>
            </a:pPr>
            <a:endParaRPr lang="en-US" sz="2000"/>
          </a:p>
        </p:txBody>
      </p:sp>
    </p:spTree>
    <p:extLst>
      <p:ext uri="{BB962C8B-B14F-4D97-AF65-F5344CB8AC3E}">
        <p14:creationId xmlns:p14="http://schemas.microsoft.com/office/powerpoint/2010/main" val="130690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838200"/>
          </a:xfrm>
        </p:spPr>
        <p:txBody>
          <a:bodyPr/>
          <a:lstStyle/>
          <a:p>
            <a:r>
              <a:rPr lang="en-US" sz="3600" b="1" dirty="0" smtClean="0"/>
              <a:t>ACCP States &amp; Regions World Map</a:t>
            </a:r>
            <a:r>
              <a:rPr lang="en-US" dirty="0" smtClean="0"/>
              <a:t> </a:t>
            </a:r>
          </a:p>
        </p:txBody>
      </p:sp>
      <p:pic>
        <p:nvPicPr>
          <p:cNvPr id="103427"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914400"/>
            <a:ext cx="9144000" cy="5943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24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863417"/>
          </a:xfrm>
          <a:prstGeom prst="rect">
            <a:avLst/>
          </a:prstGeom>
        </p:spPr>
        <p:txBody>
          <a:bodyPr wrap="square">
            <a:spAutoFit/>
          </a:bodyPr>
          <a:lstStyle/>
          <a:p>
            <a:pPr algn="ctr"/>
            <a:r>
              <a:rPr lang="en-US" sz="3600" b="1" dirty="0" smtClean="0">
                <a:solidFill>
                  <a:srgbClr val="FF0000"/>
                </a:solidFill>
              </a:rPr>
              <a:t>DEFINING CLUSTERS</a:t>
            </a:r>
          </a:p>
          <a:p>
            <a:endParaRPr lang="en-US" sz="3600" b="1" dirty="0" smtClean="0">
              <a:solidFill>
                <a:srgbClr val="FF0000"/>
              </a:solidFill>
            </a:endParaRPr>
          </a:p>
          <a:p>
            <a:r>
              <a:rPr lang="en-US" sz="3600" b="1" dirty="0" smtClean="0">
                <a:solidFill>
                  <a:srgbClr val="FF0000"/>
                </a:solidFill>
              </a:rPr>
              <a:t>Clusters</a:t>
            </a:r>
            <a:r>
              <a:rPr lang="en-US" sz="3600" dirty="0" smtClean="0"/>
              <a:t> - </a:t>
            </a:r>
            <a:r>
              <a:rPr lang="en-US" sz="3600" dirty="0"/>
              <a:t>geographic concentrations of interconnected companies, specialized suppliers, service providers, firms in related industries, and associated institutions that can cooperate and compete in particular fields </a:t>
            </a:r>
            <a:r>
              <a:rPr lang="en-US" sz="2000" dirty="0"/>
              <a:t>[Porter 2008, 213]. </a:t>
            </a:r>
            <a:endParaRPr lang="en-US" sz="2000" dirty="0" smtClean="0"/>
          </a:p>
          <a:p>
            <a:endParaRPr lang="en-US" sz="3600" dirty="0"/>
          </a:p>
          <a:p>
            <a:r>
              <a:rPr lang="en-US" sz="3200" dirty="0" smtClean="0">
                <a:solidFill>
                  <a:srgbClr val="FF0000"/>
                </a:solidFill>
              </a:rPr>
              <a:t>Clusters </a:t>
            </a:r>
            <a:r>
              <a:rPr lang="en-US" sz="3200" dirty="0" smtClean="0"/>
              <a:t>- </a:t>
            </a:r>
            <a:r>
              <a:rPr lang="en-US" sz="3200" dirty="0"/>
              <a:t>more than </a:t>
            </a:r>
            <a:r>
              <a:rPr lang="en-US" sz="3200" dirty="0" smtClean="0"/>
              <a:t>supply chain =&gt;</a:t>
            </a:r>
          </a:p>
          <a:p>
            <a:r>
              <a:rPr lang="en-US" sz="3200" dirty="0"/>
              <a:t> </a:t>
            </a:r>
            <a:r>
              <a:rPr lang="en-US" sz="3200" dirty="0" smtClean="0"/>
              <a:t>academic institutions (training</a:t>
            </a:r>
            <a:r>
              <a:rPr lang="en-US" sz="3200" dirty="0"/>
              <a:t>, </a:t>
            </a:r>
            <a:r>
              <a:rPr lang="en-US" sz="3200" dirty="0" smtClean="0"/>
              <a:t>research, consulting)  </a:t>
            </a:r>
            <a:r>
              <a:rPr lang="en-US" sz="3200" dirty="0"/>
              <a:t>governmental agencies </a:t>
            </a:r>
            <a:r>
              <a:rPr lang="en-US" sz="3200" dirty="0" smtClean="0"/>
              <a:t> </a:t>
            </a:r>
            <a:r>
              <a:rPr lang="en-US" sz="3200" dirty="0"/>
              <a:t>and non-governmental organizations </a:t>
            </a:r>
            <a:r>
              <a:rPr lang="en-US" sz="3200" dirty="0" smtClean="0"/>
              <a:t>(professional services)</a:t>
            </a:r>
            <a:r>
              <a:rPr lang="en-US" sz="3600" dirty="0" smtClean="0"/>
              <a:t>.</a:t>
            </a:r>
            <a:endParaRPr lang="en-US" sz="3600" dirty="0"/>
          </a:p>
        </p:txBody>
      </p:sp>
    </p:spTree>
    <p:extLst>
      <p:ext uri="{BB962C8B-B14F-4D97-AF65-F5344CB8AC3E}">
        <p14:creationId xmlns:p14="http://schemas.microsoft.com/office/powerpoint/2010/main" val="30275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457200" y="476250"/>
            <a:ext cx="8229600" cy="1066800"/>
          </a:xfrm>
        </p:spPr>
        <p:txBody>
          <a:bodyPr/>
          <a:lstStyle/>
          <a:p>
            <a:pPr eaLnBrk="1" hangingPunct="1"/>
            <a:r>
              <a:rPr lang="en-US" dirty="0" smtClean="0">
                <a:solidFill>
                  <a:srgbClr val="FF0000"/>
                </a:solidFill>
              </a:rPr>
              <a:t>Critical Relations</a:t>
            </a:r>
          </a:p>
        </p:txBody>
      </p:sp>
      <p:sp>
        <p:nvSpPr>
          <p:cNvPr id="37891" name="Rectangle 3"/>
          <p:cNvSpPr>
            <a:spLocks noGrp="1"/>
          </p:cNvSpPr>
          <p:nvPr>
            <p:ph type="body" idx="1"/>
          </p:nvPr>
        </p:nvSpPr>
        <p:spPr>
          <a:xfrm>
            <a:off x="152400" y="1543050"/>
            <a:ext cx="8991600" cy="5314950"/>
          </a:xfrm>
        </p:spPr>
        <p:txBody>
          <a:bodyPr>
            <a:normAutofit/>
          </a:bodyPr>
          <a:lstStyle/>
          <a:p>
            <a:pPr eaLnBrk="1" hangingPunct="1">
              <a:lnSpc>
                <a:spcPct val="90000"/>
              </a:lnSpc>
            </a:pPr>
            <a:r>
              <a:rPr lang="en-US" dirty="0" smtClean="0"/>
              <a:t>Porter identifies three ways in which clusters produce benefit:</a:t>
            </a:r>
          </a:p>
          <a:p>
            <a:pPr lvl="1" eaLnBrk="1" hangingPunct="1">
              <a:lnSpc>
                <a:spcPct val="90000"/>
              </a:lnSpc>
            </a:pPr>
            <a:r>
              <a:rPr lang="en-US" dirty="0" smtClean="0">
                <a:solidFill>
                  <a:schemeClr val="tx1"/>
                </a:solidFill>
              </a:rPr>
              <a:t>Productivity is enhanced through innovation, and innovation is encouraged through co-location which promotes the types of learning that are “facilitated by the ease of making site visits and frequent face-to-face contact” (Porter, 1998, p. 4)</a:t>
            </a:r>
          </a:p>
          <a:p>
            <a:pPr lvl="1" eaLnBrk="1" hangingPunct="1">
              <a:lnSpc>
                <a:spcPct val="90000"/>
              </a:lnSpc>
            </a:pPr>
            <a:r>
              <a:rPr lang="en-US" dirty="0" smtClean="0">
                <a:solidFill>
                  <a:schemeClr val="tx1"/>
                </a:solidFill>
              </a:rPr>
              <a:t>Clusters also act as conduits through which tacit information that signals market opportunity flows</a:t>
            </a:r>
          </a:p>
          <a:p>
            <a:pPr lvl="1" eaLnBrk="1" hangingPunct="1">
              <a:lnSpc>
                <a:spcPct val="90000"/>
              </a:lnSpc>
            </a:pPr>
            <a:r>
              <a:rPr lang="en-US" dirty="0" smtClean="0">
                <a:solidFill>
                  <a:schemeClr val="tx1"/>
                </a:solidFill>
              </a:rPr>
              <a:t>Finally, clusters act to reduce risks associated with employee relocation</a:t>
            </a:r>
          </a:p>
          <a:p>
            <a:pPr eaLnBrk="1" hangingPunct="1">
              <a:lnSpc>
                <a:spcPct val="90000"/>
              </a:lnSpc>
            </a:pPr>
            <a:endParaRPr lang="en-US" dirty="0" smtClean="0"/>
          </a:p>
        </p:txBody>
      </p:sp>
    </p:spTree>
    <p:extLst>
      <p:ext uri="{BB962C8B-B14F-4D97-AF65-F5344CB8AC3E}">
        <p14:creationId xmlns:p14="http://schemas.microsoft.com/office/powerpoint/2010/main" val="152474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52400" y="76200"/>
            <a:ext cx="8915400" cy="1371600"/>
          </a:xfrm>
        </p:spPr>
        <p:txBody>
          <a:bodyPr/>
          <a:lstStyle/>
          <a:p>
            <a:pPr eaLnBrk="1" hangingPunct="1"/>
            <a:r>
              <a:rPr lang="en-US" sz="2400" b="1" dirty="0" smtClean="0">
                <a:solidFill>
                  <a:schemeClr val="accent2"/>
                </a:solidFill>
                <a:effectLst>
                  <a:outerShdw blurRad="38100" dist="38100" dir="2700000" algn="tl">
                    <a:srgbClr val="000000">
                      <a:alpha val="43137"/>
                    </a:srgbClr>
                  </a:outerShdw>
                </a:effectLst>
              </a:rPr>
              <a:t> Functional Clusters, Clumps, and Working Clusters</a:t>
            </a:r>
            <a:br>
              <a:rPr lang="en-US" sz="2400" b="1" dirty="0" smtClean="0">
                <a:solidFill>
                  <a:schemeClr val="accent2"/>
                </a:solidFill>
                <a:effectLst>
                  <a:outerShdw blurRad="38100" dist="38100" dir="2700000" algn="tl">
                    <a:srgbClr val="000000">
                      <a:alpha val="43137"/>
                    </a:srgbClr>
                  </a:outerShdw>
                </a:effectLst>
              </a:rPr>
            </a:br>
            <a:r>
              <a:rPr lang="en-US" sz="2400" b="1" dirty="0" smtClean="0">
                <a:solidFill>
                  <a:schemeClr val="accent2"/>
                </a:solidFill>
                <a:effectLst>
                  <a:outerShdw blurRad="38100" dist="38100" dir="2700000" algn="tl">
                    <a:srgbClr val="000000">
                      <a:alpha val="43137"/>
                    </a:srgbClr>
                  </a:outerShdw>
                </a:effectLst>
              </a:rPr>
              <a:t>(D</a:t>
            </a:r>
            <a:r>
              <a:rPr lang="en-US" sz="2400" b="1" dirty="0" smtClean="0">
                <a:solidFill>
                  <a:schemeClr val="accent2"/>
                </a:solidFill>
              </a:rPr>
              <a:t>. Andreoli)</a:t>
            </a:r>
          </a:p>
        </p:txBody>
      </p:sp>
      <p:sp>
        <p:nvSpPr>
          <p:cNvPr id="39939" name="Rectangle 3"/>
          <p:cNvSpPr>
            <a:spLocks noGrp="1"/>
          </p:cNvSpPr>
          <p:nvPr>
            <p:ph type="body" idx="1"/>
          </p:nvPr>
        </p:nvSpPr>
        <p:spPr>
          <a:xfrm>
            <a:off x="0" y="1295400"/>
            <a:ext cx="9067800" cy="5410200"/>
          </a:xfrm>
        </p:spPr>
        <p:txBody>
          <a:bodyPr>
            <a:normAutofit/>
          </a:bodyPr>
          <a:lstStyle/>
          <a:p>
            <a:pPr eaLnBrk="1" hangingPunct="1"/>
            <a:r>
              <a:rPr lang="en-US" dirty="0" smtClean="0"/>
              <a:t>Functional Clusters are spatial networks of like and functionally linked industries</a:t>
            </a:r>
          </a:p>
          <a:p>
            <a:pPr eaLnBrk="1" hangingPunct="1"/>
            <a:r>
              <a:rPr lang="en-US" dirty="0" smtClean="0"/>
              <a:t>Clumps are groups of functionally linked firms in which the physical distance separating member firms does not prohibit the range of benefits that are made possible through frequent interactions</a:t>
            </a:r>
          </a:p>
          <a:p>
            <a:pPr eaLnBrk="1" hangingPunct="1"/>
            <a:r>
              <a:rPr lang="en-US" dirty="0" smtClean="0"/>
              <a:t>Working clusters are made up of firms and institutions which benefit from the types of integration and cooperation made possible through co-location</a:t>
            </a:r>
          </a:p>
          <a:p>
            <a:pPr eaLnBrk="1" hangingPunct="1"/>
            <a:endParaRPr lang="en-US" dirty="0" smtClean="0"/>
          </a:p>
        </p:txBody>
      </p:sp>
      <p:sp>
        <p:nvSpPr>
          <p:cNvPr id="39941" name="Rectangle 5"/>
          <p:cNvSpPr>
            <a:spLocks noChangeArrowheads="1"/>
          </p:cNvSpPr>
          <p:nvPr/>
        </p:nvSpPr>
        <p:spPr bwMode="auto">
          <a:xfrm>
            <a:off x="7696200" y="5334000"/>
            <a:ext cx="1371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2588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457200" y="838200"/>
            <a:ext cx="8229600" cy="1066800"/>
          </a:xfrm>
        </p:spPr>
        <p:txBody>
          <a:bodyPr/>
          <a:lstStyle/>
          <a:p>
            <a:pPr eaLnBrk="1" hangingPunct="1"/>
            <a:r>
              <a:rPr lang="en-US" sz="2800" smtClean="0">
                <a:solidFill>
                  <a:schemeClr val="accent2"/>
                </a:solidFill>
              </a:rPr>
              <a:t>Functional Clusters, Clumps, and Working Clusters</a:t>
            </a:r>
            <a:br>
              <a:rPr lang="en-US" sz="2800" smtClean="0">
                <a:solidFill>
                  <a:schemeClr val="accent2"/>
                </a:solidFill>
              </a:rPr>
            </a:br>
            <a:r>
              <a:rPr lang="en-US" sz="2800" smtClean="0">
                <a:solidFill>
                  <a:schemeClr val="accent2"/>
                </a:solidFill>
              </a:rPr>
              <a:t>(D. Andreoli)</a:t>
            </a:r>
          </a:p>
        </p:txBody>
      </p:sp>
      <p:sp>
        <p:nvSpPr>
          <p:cNvPr id="40963" name="Rectangle 3"/>
          <p:cNvSpPr>
            <a:spLocks noGrp="1"/>
          </p:cNvSpPr>
          <p:nvPr>
            <p:ph type="body" idx="1"/>
          </p:nvPr>
        </p:nvSpPr>
        <p:spPr>
          <a:xfrm>
            <a:off x="457200" y="1978025"/>
            <a:ext cx="8229600" cy="2212975"/>
          </a:xfrm>
        </p:spPr>
        <p:txBody>
          <a:bodyPr/>
          <a:lstStyle/>
          <a:p>
            <a:pPr eaLnBrk="1" hangingPunct="1"/>
            <a:r>
              <a:rPr lang="en-US" sz="2000" smtClean="0">
                <a:solidFill>
                  <a:schemeClr val="accent1"/>
                </a:solidFill>
              </a:rPr>
              <a:t>The goal of any cluster initiative is to promote economic development by encouraging the positive externalities that come from integration (i.e. promote integration)</a:t>
            </a:r>
          </a:p>
          <a:p>
            <a:pPr eaLnBrk="1" hangingPunct="1">
              <a:buFont typeface="Wingdings" pitchFamily="2" charset="2"/>
              <a:buNone/>
            </a:pPr>
            <a:endParaRPr lang="en-US" sz="2000" smtClean="0">
              <a:solidFill>
                <a:schemeClr val="accent1"/>
              </a:solidFill>
            </a:endParaRPr>
          </a:p>
        </p:txBody>
      </p:sp>
      <p:sp>
        <p:nvSpPr>
          <p:cNvPr id="40964" name="Rectangle 10"/>
          <p:cNvSpPr>
            <a:spLocks noChangeArrowheads="1"/>
          </p:cNvSpPr>
          <p:nvPr/>
        </p:nvSpPr>
        <p:spPr bwMode="auto">
          <a:xfrm>
            <a:off x="533400" y="3048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sz="3200" b="1">
              <a:solidFill>
                <a:schemeClr val="accent2"/>
              </a:solidFill>
              <a:latin typeface="Arial" charset="0"/>
            </a:endParaRPr>
          </a:p>
        </p:txBody>
      </p:sp>
      <p:pic>
        <p:nvPicPr>
          <p:cNvPr id="40965" name="Picture 11"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309938"/>
            <a:ext cx="412432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2"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l="33260" t="31120" r="31042" b="6224"/>
          <a:stretch>
            <a:fillRect/>
          </a:stretch>
        </p:blipFill>
        <p:spPr bwMode="auto">
          <a:xfrm>
            <a:off x="3962400" y="4191000"/>
            <a:ext cx="1471613"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3"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276600"/>
            <a:ext cx="412432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4" descr="pyram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276600"/>
            <a:ext cx="412432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10"/>
          <p:cNvSpPr>
            <a:spLocks noChangeArrowheads="1"/>
          </p:cNvSpPr>
          <p:nvPr/>
        </p:nvSpPr>
        <p:spPr bwMode="auto">
          <a:xfrm>
            <a:off x="7696200" y="5334000"/>
            <a:ext cx="1371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51983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838200"/>
            <a:ext cx="8229600" cy="1066800"/>
          </a:xfrm>
        </p:spPr>
        <p:txBody>
          <a:bodyPr/>
          <a:lstStyle/>
          <a:p>
            <a:pPr eaLnBrk="1" hangingPunct="1"/>
            <a:r>
              <a:rPr lang="en-US" sz="2800" smtClean="0">
                <a:solidFill>
                  <a:schemeClr val="accent2"/>
                </a:solidFill>
              </a:rPr>
              <a:t>Functional Clusters, Clumps, and Working Clusters</a:t>
            </a:r>
            <a:br>
              <a:rPr lang="en-US" sz="2800" smtClean="0">
                <a:solidFill>
                  <a:schemeClr val="accent2"/>
                </a:solidFill>
              </a:rPr>
            </a:br>
            <a:r>
              <a:rPr lang="en-US" sz="2800" smtClean="0">
                <a:solidFill>
                  <a:schemeClr val="accent2"/>
                </a:solidFill>
              </a:rPr>
              <a:t>(D. Andreoli)</a:t>
            </a:r>
          </a:p>
        </p:txBody>
      </p:sp>
      <p:sp>
        <p:nvSpPr>
          <p:cNvPr id="41987" name="Rectangle 3"/>
          <p:cNvSpPr>
            <a:spLocks noGrp="1"/>
          </p:cNvSpPr>
          <p:nvPr>
            <p:ph type="body" idx="1"/>
          </p:nvPr>
        </p:nvSpPr>
        <p:spPr>
          <a:xfrm>
            <a:off x="457200" y="1978025"/>
            <a:ext cx="8229600" cy="2212975"/>
          </a:xfrm>
        </p:spPr>
        <p:txBody>
          <a:bodyPr/>
          <a:lstStyle/>
          <a:p>
            <a:pPr eaLnBrk="1" hangingPunct="1"/>
            <a:r>
              <a:rPr lang="en-US" sz="2000" smtClean="0">
                <a:solidFill>
                  <a:schemeClr val="accent1"/>
                </a:solidFill>
              </a:rPr>
              <a:t>From a geographic perspective:</a:t>
            </a:r>
          </a:p>
          <a:p>
            <a:pPr eaLnBrk="1" hangingPunct="1">
              <a:buFont typeface="Wingdings" pitchFamily="2" charset="2"/>
              <a:buNone/>
            </a:pPr>
            <a:endParaRPr lang="en-US" sz="2000" smtClean="0">
              <a:solidFill>
                <a:schemeClr val="accent1"/>
              </a:solidFill>
            </a:endParaRPr>
          </a:p>
        </p:txBody>
      </p:sp>
      <p:sp>
        <p:nvSpPr>
          <p:cNvPr id="41990" name="Rectangle 6"/>
          <p:cNvSpPr>
            <a:spLocks noChangeArrowheads="1"/>
          </p:cNvSpPr>
          <p:nvPr/>
        </p:nvSpPr>
        <p:spPr bwMode="auto">
          <a:xfrm>
            <a:off x="7696200" y="5334000"/>
            <a:ext cx="1371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988" name="Picture 11" descr="Geog_clumps_clu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575" y="2600325"/>
            <a:ext cx="662622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38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pPr algn="l"/>
            <a:r>
              <a:rPr lang="en-US" b="1" dirty="0" smtClean="0"/>
              <a:t>Introduction</a:t>
            </a:r>
            <a:br>
              <a:rPr lang="en-US" b="1" dirty="0" smtClean="0"/>
            </a:br>
            <a:r>
              <a:rPr lang="en-US" dirty="0" smtClean="0"/>
              <a:t/>
            </a:r>
            <a:br>
              <a:rPr lang="en-US" dirty="0" smtClean="0"/>
            </a:br>
            <a:r>
              <a:rPr lang="en-US" sz="3100" dirty="0" smtClean="0"/>
              <a:t>1. Social Development versus Economic Growth</a:t>
            </a:r>
            <a:br>
              <a:rPr lang="en-US" sz="3100" dirty="0" smtClean="0"/>
            </a:br>
            <a:r>
              <a:rPr lang="en-US" sz="3100" dirty="0"/>
              <a:t/>
            </a:r>
            <a:br>
              <a:rPr lang="en-US" sz="3100" dirty="0"/>
            </a:br>
            <a:r>
              <a:rPr lang="en-US" sz="3100" dirty="0" smtClean="0"/>
              <a:t>2. What Roles play Networks in Social Development?</a:t>
            </a:r>
            <a:br>
              <a:rPr lang="en-US" sz="3100" dirty="0" smtClean="0"/>
            </a:br>
            <a:r>
              <a:rPr lang="en-US" sz="3100" dirty="0" smtClean="0"/>
              <a:t/>
            </a:r>
            <a:br>
              <a:rPr lang="en-US" sz="3100" dirty="0" smtClean="0"/>
            </a:br>
            <a:r>
              <a:rPr lang="en-US" sz="3100" dirty="0" smtClean="0"/>
              <a:t>3. Examples of Effective Networks in Resource Allocation:</a:t>
            </a:r>
            <a:br>
              <a:rPr lang="en-US" sz="3100" dirty="0" smtClean="0"/>
            </a:br>
            <a:r>
              <a:rPr lang="en-US" sz="3100" dirty="0" smtClean="0"/>
              <a:t>  	a. Global Local &amp; Regional Networks for Climate </a:t>
            </a:r>
            <a:br>
              <a:rPr lang="en-US" sz="3100" dirty="0" smtClean="0"/>
            </a:br>
            <a:r>
              <a:rPr lang="en-US" sz="3100" dirty="0"/>
              <a:t>	</a:t>
            </a:r>
            <a:r>
              <a:rPr lang="en-US" sz="3100" dirty="0" smtClean="0"/>
              <a:t>b. Industrial Clusters</a:t>
            </a:r>
            <a:br>
              <a:rPr lang="en-US" sz="3100" dirty="0" smtClean="0"/>
            </a:br>
            <a:r>
              <a:rPr lang="en-US" sz="3100" dirty="0" smtClean="0"/>
              <a:t/>
            </a:r>
            <a:br>
              <a:rPr lang="en-US" sz="3100" dirty="0" smtClean="0"/>
            </a:br>
            <a:r>
              <a:rPr lang="en-US" sz="3100" dirty="0" smtClean="0"/>
              <a:t>4. Networks as Institutions</a:t>
            </a:r>
            <a:br>
              <a:rPr lang="en-US" sz="3100" dirty="0" smtClean="0"/>
            </a:br>
            <a:r>
              <a:rPr lang="en-US" sz="3100" dirty="0" smtClean="0"/>
              <a:t/>
            </a:r>
            <a:br>
              <a:rPr lang="en-US" sz="3100" dirty="0" smtClean="0"/>
            </a:br>
            <a:r>
              <a:rPr lang="en-US" sz="3100" dirty="0" smtClean="0"/>
              <a:t>5. New Network Science</a:t>
            </a:r>
            <a:r>
              <a:rPr lang="en-US" sz="3600" dirty="0" smtClean="0"/>
              <a:t/>
            </a:r>
            <a:br>
              <a:rPr lang="en-US" sz="3600" dirty="0" smtClean="0"/>
            </a:br>
            <a:endParaRPr lang="en-US" sz="3600" dirty="0"/>
          </a:p>
        </p:txBody>
      </p:sp>
    </p:spTree>
    <p:extLst>
      <p:ext uri="{BB962C8B-B14F-4D97-AF65-F5344CB8AC3E}">
        <p14:creationId xmlns:p14="http://schemas.microsoft.com/office/powerpoint/2010/main" val="292772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476250"/>
            <a:ext cx="8229600" cy="1066800"/>
          </a:xfrm>
        </p:spPr>
        <p:txBody>
          <a:bodyPr/>
          <a:lstStyle/>
          <a:p>
            <a:pPr eaLnBrk="1" hangingPunct="1"/>
            <a:r>
              <a:rPr lang="en-US" dirty="0" smtClean="0">
                <a:solidFill>
                  <a:srgbClr val="FF0000"/>
                </a:solidFill>
              </a:rPr>
              <a:t>What Makes the Working Cluster?</a:t>
            </a:r>
          </a:p>
        </p:txBody>
      </p:sp>
      <p:sp>
        <p:nvSpPr>
          <p:cNvPr id="43011" name="Rectangle 3"/>
          <p:cNvSpPr>
            <a:spLocks noGrp="1"/>
          </p:cNvSpPr>
          <p:nvPr>
            <p:ph type="body" idx="1"/>
          </p:nvPr>
        </p:nvSpPr>
        <p:spPr>
          <a:xfrm>
            <a:off x="457200" y="1543050"/>
            <a:ext cx="8229600" cy="4324350"/>
          </a:xfrm>
        </p:spPr>
        <p:txBody>
          <a:bodyPr>
            <a:normAutofit/>
          </a:bodyPr>
          <a:lstStyle/>
          <a:p>
            <a:pPr eaLnBrk="1" hangingPunct="1"/>
            <a:r>
              <a:rPr lang="en-US" dirty="0" smtClean="0"/>
              <a:t>Functional Cluster</a:t>
            </a:r>
          </a:p>
          <a:p>
            <a:pPr eaLnBrk="1" hangingPunct="1"/>
            <a:endParaRPr lang="en-US" dirty="0" smtClean="0"/>
          </a:p>
          <a:p>
            <a:pPr eaLnBrk="1" hangingPunct="1"/>
            <a:r>
              <a:rPr lang="en-US" dirty="0" smtClean="0"/>
              <a:t>Social Capital =&gt; Cooperation=&gt; Synergy=&gt;Positive Externalities=&gt;</a:t>
            </a:r>
          </a:p>
          <a:p>
            <a:pPr marL="0" indent="0" eaLnBrk="1" hangingPunct="1">
              <a:buNone/>
            </a:pPr>
            <a:r>
              <a:rPr lang="en-US" dirty="0"/>
              <a:t> </a:t>
            </a:r>
            <a:r>
              <a:rPr lang="en-US" dirty="0" smtClean="0"/>
              <a:t>  Knowledge Spillovers=&gt;Innovations</a:t>
            </a:r>
          </a:p>
          <a:p>
            <a:pPr eaLnBrk="1" hangingPunct="1"/>
            <a:endParaRPr lang="en-US" dirty="0" smtClean="0"/>
          </a:p>
          <a:p>
            <a:pPr eaLnBrk="1" hangingPunct="1"/>
            <a:r>
              <a:rPr lang="en-US" dirty="0" smtClean="0"/>
              <a:t>Working Cluster  </a:t>
            </a:r>
          </a:p>
        </p:txBody>
      </p:sp>
      <p:sp>
        <p:nvSpPr>
          <p:cNvPr id="43013" name="Rectangle 5"/>
          <p:cNvSpPr>
            <a:spLocks noChangeArrowheads="1"/>
          </p:cNvSpPr>
          <p:nvPr/>
        </p:nvSpPr>
        <p:spPr bwMode="auto">
          <a:xfrm>
            <a:off x="7696200" y="5334000"/>
            <a:ext cx="1371600" cy="129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5707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a:t>4. Networks as Institutions</a:t>
            </a:r>
          </a:p>
        </p:txBody>
      </p:sp>
      <p:sp>
        <p:nvSpPr>
          <p:cNvPr id="3" name="Content Placeholder 2"/>
          <p:cNvSpPr>
            <a:spLocks noGrp="1"/>
          </p:cNvSpPr>
          <p:nvPr>
            <p:ph idx="1"/>
          </p:nvPr>
        </p:nvSpPr>
        <p:spPr>
          <a:xfrm>
            <a:off x="152400" y="1600200"/>
            <a:ext cx="8991600" cy="5257800"/>
          </a:xfrm>
        </p:spPr>
        <p:txBody>
          <a:bodyPr>
            <a:normAutofit/>
          </a:bodyPr>
          <a:lstStyle/>
          <a:p>
            <a:r>
              <a:rPr lang="en-US" dirty="0"/>
              <a:t>INSTITUTIONS ARE "REPRODUCED SOCIAL PRACTICES"</a:t>
            </a:r>
          </a:p>
          <a:p>
            <a:r>
              <a:rPr lang="en-US" dirty="0"/>
              <a:t>PATTERNS OF INTENTIONAL HUMAN INTERACTION CARRIED OUT IN REPETITIVE FASHION OVERTIME</a:t>
            </a:r>
          </a:p>
          <a:p>
            <a:r>
              <a:rPr lang="en-US" dirty="0"/>
              <a:t>INSTITUTIONS IMPLY:</a:t>
            </a:r>
          </a:p>
          <a:p>
            <a:r>
              <a:rPr lang="en-US" dirty="0"/>
              <a:t>	HISTORY</a:t>
            </a:r>
          </a:p>
          <a:p>
            <a:r>
              <a:rPr lang="en-US" dirty="0"/>
              <a:t>	CONTROL</a:t>
            </a:r>
          </a:p>
          <a:p>
            <a:r>
              <a:rPr lang="en-US" dirty="0"/>
              <a:t>RULES</a:t>
            </a:r>
          </a:p>
          <a:p>
            <a:r>
              <a:rPr lang="en-US" dirty="0"/>
              <a:t>NORMS</a:t>
            </a:r>
          </a:p>
          <a:p>
            <a:endParaRPr lang="en-US" dirty="0"/>
          </a:p>
        </p:txBody>
      </p:sp>
    </p:spTree>
    <p:extLst>
      <p:ext uri="{BB962C8B-B14F-4D97-AF65-F5344CB8AC3E}">
        <p14:creationId xmlns:p14="http://schemas.microsoft.com/office/powerpoint/2010/main" val="4036904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25463"/>
            <a:ext cx="7772400" cy="1311275"/>
          </a:xfrm>
        </p:spPr>
        <p:txBody>
          <a:bodyPr/>
          <a:lstStyle/>
          <a:p>
            <a:pPr eaLnBrk="1" hangingPunct="1"/>
            <a:r>
              <a:rPr lang="en-US" altLang="en-US" sz="4000" b="1" dirty="0" smtClean="0">
                <a:solidFill>
                  <a:schemeClr val="tx1"/>
                </a:solidFill>
              </a:rPr>
              <a:t>Disciplines Interested in Institutions</a:t>
            </a:r>
          </a:p>
        </p:txBody>
      </p:sp>
      <p:sp>
        <p:nvSpPr>
          <p:cNvPr id="13315" name="Rectangle 3"/>
          <p:cNvSpPr>
            <a:spLocks noGrp="1" noChangeArrowheads="1"/>
          </p:cNvSpPr>
          <p:nvPr>
            <p:ph idx="1"/>
          </p:nvPr>
        </p:nvSpPr>
        <p:spPr>
          <a:xfrm>
            <a:off x="228600" y="1849438"/>
            <a:ext cx="8610600" cy="4475162"/>
          </a:xfrm>
        </p:spPr>
        <p:txBody>
          <a:bodyPr/>
          <a:lstStyle/>
          <a:p>
            <a:pPr eaLnBrk="1" hangingPunct="1"/>
            <a:r>
              <a:rPr lang="en-US" altLang="en-US" sz="4000" dirty="0" smtClean="0"/>
              <a:t>Behavioral Sciences</a:t>
            </a:r>
          </a:p>
          <a:p>
            <a:pPr eaLnBrk="1" hangingPunct="1"/>
            <a:r>
              <a:rPr lang="en-US" altLang="en-US" sz="4000" dirty="0" smtClean="0"/>
              <a:t>Philosophy</a:t>
            </a:r>
          </a:p>
          <a:p>
            <a:pPr eaLnBrk="1" hangingPunct="1"/>
            <a:r>
              <a:rPr lang="en-US" altLang="en-US" sz="4000" dirty="0" smtClean="0"/>
              <a:t>Economics </a:t>
            </a:r>
          </a:p>
          <a:p>
            <a:pPr eaLnBrk="1" hangingPunct="1"/>
            <a:r>
              <a:rPr lang="en-US" altLang="en-US" sz="4000" dirty="0" smtClean="0"/>
              <a:t>Public and Business Administration</a:t>
            </a:r>
          </a:p>
          <a:p>
            <a:pPr eaLnBrk="1" hangingPunct="1"/>
            <a:r>
              <a:rPr lang="en-US" altLang="en-US" sz="4000" dirty="0" smtClean="0"/>
              <a:t>Political Sciences</a:t>
            </a:r>
          </a:p>
        </p:txBody>
      </p:sp>
    </p:spTree>
    <p:extLst>
      <p:ext uri="{BB962C8B-B14F-4D97-AF65-F5344CB8AC3E}">
        <p14:creationId xmlns:p14="http://schemas.microsoft.com/office/powerpoint/2010/main" val="302914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Diagram 1"/>
          <p:cNvGraphicFramePr/>
          <p:nvPr/>
        </p:nvGraphicFramePr>
        <p:xfrm>
          <a:off x="0" y="1219200"/>
          <a:ext cx="9144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1" name="Rectangle 8"/>
          <p:cNvSpPr>
            <a:spLocks noGrp="1" noChangeArrowheads="1"/>
          </p:cNvSpPr>
          <p:nvPr>
            <p:ph type="title" idx="4294967295"/>
          </p:nvPr>
        </p:nvSpPr>
        <p:spPr>
          <a:xfrm>
            <a:off x="0" y="230188"/>
            <a:ext cx="7772400" cy="946150"/>
          </a:xfrm>
        </p:spPr>
        <p:txBody>
          <a:bodyPr/>
          <a:lstStyle/>
          <a:p>
            <a:pPr eaLnBrk="1" hangingPunct="1"/>
            <a:r>
              <a:rPr lang="en-US" altLang="en-US" sz="2800" b="1" smtClean="0">
                <a:solidFill>
                  <a:schemeClr val="tx1"/>
                </a:solidFill>
              </a:rPr>
              <a:t>Understanding the Basic Relations in Shaping Human Behavior</a:t>
            </a:r>
          </a:p>
        </p:txBody>
      </p:sp>
      <p:sp>
        <p:nvSpPr>
          <p:cNvPr id="475143" name="Text Box 7"/>
          <p:cNvSpPr txBox="1">
            <a:spLocks noChangeArrowheads="1"/>
          </p:cNvSpPr>
          <p:nvPr/>
        </p:nvSpPr>
        <p:spPr bwMode="auto">
          <a:xfrm>
            <a:off x="7162800" y="9906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fontAlgn="base">
              <a:spcBef>
                <a:spcPct val="50000"/>
              </a:spcBef>
              <a:spcAft>
                <a:spcPct val="0"/>
              </a:spcAft>
            </a:pPr>
            <a:endParaRPr lang="en-US" altLang="en-US" sz="1800" b="1" smtClean="0">
              <a:solidFill>
                <a:prstClr val="black"/>
              </a:solidFill>
              <a:latin typeface="Tahoma" pitchFamily="34" charset="0"/>
            </a:endParaRPr>
          </a:p>
        </p:txBody>
      </p:sp>
    </p:spTree>
    <p:extLst>
      <p:ext uri="{BB962C8B-B14F-4D97-AF65-F5344CB8AC3E}">
        <p14:creationId xmlns:p14="http://schemas.microsoft.com/office/powerpoint/2010/main" val="3862247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nodePh="1">
                                  <p:stCondLst>
                                    <p:cond delay="0"/>
                                  </p:stCondLst>
                                  <p:endCondLst>
                                    <p:cond evt="begin" delay="0">
                                      <p:tn val="12"/>
                                    </p:cond>
                                  </p:endCondLst>
                                  <p:childTnLst>
                                    <p:set>
                                      <p:cBhvr>
                                        <p:cTn id="13" dur="1" fill="hold">
                                          <p:stCondLst>
                                            <p:cond delay="0"/>
                                          </p:stCondLst>
                                        </p:cTn>
                                        <p:tgtEl>
                                          <p:spTgt spid="475143"/>
                                        </p:tgtEl>
                                        <p:attrNameLst>
                                          <p:attrName>style.visibility</p:attrName>
                                        </p:attrNameLst>
                                      </p:cBhvr>
                                      <p:to>
                                        <p:strVal val="visible"/>
                                      </p:to>
                                    </p:set>
                                    <p:animEffect transition="in" filter="blinds(horizontal)">
                                      <p:cBhvr>
                                        <p:cTn id="14" dur="500"/>
                                        <p:tgtEl>
                                          <p:spTgt spid="47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751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9067800" cy="6001643"/>
          </a:xfrm>
          <a:prstGeom prst="rect">
            <a:avLst/>
          </a:prstGeom>
        </p:spPr>
        <p:txBody>
          <a:bodyPr wrap="square">
            <a:spAutoFit/>
          </a:bodyPr>
          <a:lstStyle/>
          <a:p>
            <a:r>
              <a:rPr lang="en-US" altLang="en-US" sz="3200" dirty="0"/>
              <a:t>Institutions are patterns of social activity that give shape to collective and individual experience.... Institutions form individuals by making possible or impossible certain ways of behaving and relating to others. They shape character by assigning responsibility, demanding accountability, and providing the standards in terms of which each person recognizes the excellence of his or her achievements. Each person's possibilities depend on the opportunities opened up within the institutional contexts to which that person has access." (Bellah, </a:t>
            </a:r>
            <a:r>
              <a:rPr lang="en-US" altLang="en-US" sz="3200" i="1" dirty="0"/>
              <a:t>et. al.</a:t>
            </a:r>
            <a:r>
              <a:rPr lang="en-US" altLang="en-US" sz="3200" dirty="0"/>
              <a:t>, 1991, p. 40)</a:t>
            </a:r>
          </a:p>
        </p:txBody>
      </p:sp>
    </p:spTree>
    <p:extLst>
      <p:ext uri="{BB962C8B-B14F-4D97-AF65-F5344CB8AC3E}">
        <p14:creationId xmlns:p14="http://schemas.microsoft.com/office/powerpoint/2010/main" val="389846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41438"/>
          </a:xfrm>
        </p:spPr>
        <p:txBody>
          <a:bodyPr>
            <a:normAutofit/>
          </a:bodyPr>
          <a:lstStyle/>
          <a:p>
            <a:r>
              <a:rPr lang="en-US" altLang="en-US" sz="3600" b="1" dirty="0"/>
              <a:t>BASIC ELEMENTS OF HUMAN INTERACTION INVOLVED IN THE DESIGN PROCESS</a:t>
            </a:r>
            <a:endParaRPr lang="en-US" sz="3600" b="1" dirty="0"/>
          </a:p>
        </p:txBody>
      </p:sp>
      <p:sp>
        <p:nvSpPr>
          <p:cNvPr id="3" name="Content Placeholder 2"/>
          <p:cNvSpPr>
            <a:spLocks noGrp="1"/>
          </p:cNvSpPr>
          <p:nvPr>
            <p:ph idx="1"/>
          </p:nvPr>
        </p:nvSpPr>
        <p:spPr/>
        <p:txBody>
          <a:bodyPr/>
          <a:lstStyle/>
          <a:p>
            <a:pPr marL="0" indent="0">
              <a:buNone/>
            </a:pPr>
            <a:r>
              <a:rPr lang="en-US" altLang="en-US" dirty="0">
                <a:solidFill>
                  <a:srgbClr val="000000"/>
                </a:solidFill>
              </a:rPr>
              <a:t>IDENTITY </a:t>
            </a:r>
          </a:p>
          <a:p>
            <a:pPr marL="0" indent="0">
              <a:buNone/>
            </a:pPr>
            <a:r>
              <a:rPr lang="en-US" altLang="en-US" dirty="0">
                <a:solidFill>
                  <a:srgbClr val="000000"/>
                </a:solidFill>
              </a:rPr>
              <a:t> 	ATTACHMENT</a:t>
            </a:r>
          </a:p>
          <a:p>
            <a:pPr marL="0" indent="0">
              <a:buNone/>
            </a:pPr>
            <a:r>
              <a:rPr lang="en-US" altLang="en-US" dirty="0"/>
              <a:t> </a:t>
            </a:r>
            <a:r>
              <a:rPr lang="en-US" altLang="en-US" dirty="0">
                <a:latin typeface="WP MathA" pitchFamily="2" charset="2"/>
              </a:rPr>
              <a:t>		</a:t>
            </a:r>
            <a:r>
              <a:rPr lang="en-US" altLang="en-US" dirty="0">
                <a:solidFill>
                  <a:srgbClr val="000000"/>
                </a:solidFill>
              </a:rPr>
              <a:t>EXCHANGE</a:t>
            </a:r>
          </a:p>
          <a:p>
            <a:pPr marL="0" indent="0">
              <a:buNone/>
            </a:pPr>
            <a:r>
              <a:rPr lang="en-US" altLang="en-US" dirty="0">
                <a:solidFill>
                  <a:srgbClr val="000000"/>
                </a:solidFill>
              </a:rPr>
              <a:t>			COMPETITION</a:t>
            </a:r>
          </a:p>
          <a:p>
            <a:pPr marL="0" indent="0">
              <a:buNone/>
            </a:pPr>
            <a:r>
              <a:rPr lang="en-US" altLang="en-US" dirty="0">
                <a:solidFill>
                  <a:srgbClr val="000000"/>
                </a:solidFill>
              </a:rPr>
              <a:t>				COOPERATION</a:t>
            </a:r>
          </a:p>
          <a:p>
            <a:pPr marL="0" indent="0">
              <a:buNone/>
            </a:pPr>
            <a:r>
              <a:rPr lang="en-US" altLang="en-US" dirty="0">
                <a:solidFill>
                  <a:srgbClr val="000000"/>
                </a:solidFill>
              </a:rPr>
              <a:t>					ALTRUISM</a:t>
            </a:r>
          </a:p>
          <a:p>
            <a:pPr marL="0" indent="0">
              <a:buNone/>
            </a:pPr>
            <a:r>
              <a:rPr lang="en-US" altLang="en-US" dirty="0">
                <a:solidFill>
                  <a:srgbClr val="000000"/>
                </a:solidFill>
              </a:rPr>
              <a:t>	 					</a:t>
            </a:r>
            <a:r>
              <a:rPr lang="en-US" altLang="en-US" dirty="0"/>
              <a:t> </a:t>
            </a:r>
            <a:r>
              <a:rPr lang="en-US" altLang="en-US" dirty="0">
                <a:solidFill>
                  <a:srgbClr val="000000"/>
                </a:solidFill>
              </a:rPr>
              <a:t>BONDING</a:t>
            </a:r>
          </a:p>
          <a:p>
            <a:pPr marL="0" indent="0">
              <a:buNone/>
            </a:pPr>
            <a:endParaRPr lang="en-US" dirty="0"/>
          </a:p>
        </p:txBody>
      </p:sp>
    </p:spTree>
    <p:extLst>
      <p:ext uri="{BB962C8B-B14F-4D97-AF65-F5344CB8AC3E}">
        <p14:creationId xmlns:p14="http://schemas.microsoft.com/office/powerpoint/2010/main" val="1894625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altLang="en-US" b="1" dirty="0"/>
              <a:t>BASIC CRITERIA OF INSTITUTIONAL SUSTAINABILITY</a:t>
            </a:r>
            <a:endParaRPr lang="en-US" b="1" dirty="0"/>
          </a:p>
        </p:txBody>
      </p:sp>
      <p:sp>
        <p:nvSpPr>
          <p:cNvPr id="3" name="Content Placeholder 2"/>
          <p:cNvSpPr>
            <a:spLocks noGrp="1"/>
          </p:cNvSpPr>
          <p:nvPr>
            <p:ph idx="1"/>
          </p:nvPr>
        </p:nvSpPr>
        <p:spPr>
          <a:xfrm>
            <a:off x="152400" y="1600200"/>
            <a:ext cx="8991600" cy="4525963"/>
          </a:xfrm>
        </p:spPr>
        <p:txBody>
          <a:bodyPr>
            <a:normAutofit/>
          </a:bodyPr>
          <a:lstStyle/>
          <a:p>
            <a:pPr marL="0" indent="0">
              <a:buNone/>
            </a:pPr>
            <a:r>
              <a:rPr lang="en-US" altLang="en-US" sz="4000" dirty="0">
                <a:solidFill>
                  <a:srgbClr val="000000"/>
                </a:solidFill>
              </a:rPr>
              <a:t>INCENTIVES</a:t>
            </a:r>
          </a:p>
          <a:p>
            <a:pPr marL="0" indent="0"/>
            <a:endParaRPr lang="en-US" altLang="en-US" sz="4000" dirty="0">
              <a:solidFill>
                <a:srgbClr val="000000"/>
              </a:solidFill>
            </a:endParaRPr>
          </a:p>
          <a:p>
            <a:pPr marL="0" indent="0">
              <a:buNone/>
            </a:pPr>
            <a:r>
              <a:rPr lang="en-US" altLang="en-US" sz="4000" dirty="0">
                <a:solidFill>
                  <a:srgbClr val="000000"/>
                </a:solidFill>
              </a:rPr>
              <a:t>			EFFICIENCY </a:t>
            </a:r>
          </a:p>
          <a:p>
            <a:pPr marL="0" indent="0"/>
            <a:endParaRPr lang="en-US" altLang="en-US" sz="4000" dirty="0">
              <a:solidFill>
                <a:srgbClr val="000000"/>
              </a:solidFill>
            </a:endParaRPr>
          </a:p>
          <a:p>
            <a:pPr marL="0" indent="0">
              <a:buNone/>
            </a:pPr>
            <a:r>
              <a:rPr lang="en-US" altLang="en-US" sz="4000" dirty="0">
                <a:solidFill>
                  <a:srgbClr val="000000"/>
                </a:solidFill>
              </a:rPr>
              <a:t>					SUBSIDIARITY</a:t>
            </a:r>
          </a:p>
          <a:p>
            <a:pPr marL="0" indent="0">
              <a:buNone/>
            </a:pPr>
            <a:endParaRPr lang="en-US" sz="4000" dirty="0"/>
          </a:p>
        </p:txBody>
      </p:sp>
    </p:spTree>
    <p:extLst>
      <p:ext uri="{BB962C8B-B14F-4D97-AF65-F5344CB8AC3E}">
        <p14:creationId xmlns:p14="http://schemas.microsoft.com/office/powerpoint/2010/main" val="3453381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417638"/>
          </a:xfrm>
        </p:spPr>
        <p:txBody>
          <a:bodyPr>
            <a:normAutofit fontScale="90000"/>
          </a:bodyPr>
          <a:lstStyle/>
          <a:p>
            <a:r>
              <a:rPr lang="en-US" altLang="en-US" b="1" dirty="0"/>
              <a:t>THE SUSTAINABILITY TEST --</a:t>
            </a:r>
            <a:br>
              <a:rPr lang="en-US" altLang="en-US" b="1" dirty="0"/>
            </a:br>
            <a:r>
              <a:rPr lang="en-US" altLang="en-US" b="1" dirty="0"/>
              <a:t>INSTITUTIONS SHOULD INSPIRE:</a:t>
            </a:r>
            <a:endParaRPr lang="en-US" b="1" dirty="0"/>
          </a:p>
        </p:txBody>
      </p:sp>
      <p:sp>
        <p:nvSpPr>
          <p:cNvPr id="3" name="Content Placeholder 2"/>
          <p:cNvSpPr>
            <a:spLocks noGrp="1"/>
          </p:cNvSpPr>
          <p:nvPr>
            <p:ph idx="1"/>
          </p:nvPr>
        </p:nvSpPr>
        <p:spPr>
          <a:xfrm>
            <a:off x="152400" y="1600200"/>
            <a:ext cx="8534400" cy="5257800"/>
          </a:xfrm>
        </p:spPr>
        <p:txBody>
          <a:bodyPr>
            <a:noAutofit/>
          </a:bodyPr>
          <a:lstStyle/>
          <a:p>
            <a:pPr marL="0" indent="0"/>
            <a:r>
              <a:rPr lang="en-US" altLang="en-US" sz="3600" dirty="0"/>
              <a:t>Loyalty</a:t>
            </a:r>
          </a:p>
          <a:p>
            <a:pPr marL="0" indent="0"/>
            <a:endParaRPr lang="en-US" altLang="en-US" sz="3600" dirty="0"/>
          </a:p>
          <a:p>
            <a:pPr marL="0" indent="0"/>
            <a:r>
              <a:rPr lang="en-US" altLang="en-US" sz="3600" dirty="0"/>
              <a:t>Spirit and Energy</a:t>
            </a:r>
          </a:p>
          <a:p>
            <a:pPr marL="0" indent="0"/>
            <a:endParaRPr lang="en-US" altLang="en-US" sz="3600" dirty="0"/>
          </a:p>
          <a:p>
            <a:pPr marL="0" indent="0"/>
            <a:r>
              <a:rPr lang="en-US" altLang="en-US" sz="3600" dirty="0"/>
              <a:t>Perceived Fairness and Justice in Conflict Management</a:t>
            </a:r>
          </a:p>
          <a:p>
            <a:pPr marL="0" indent="0"/>
            <a:endParaRPr lang="en-US" altLang="en-US" sz="3600" dirty="0"/>
          </a:p>
          <a:p>
            <a:pPr marL="0" indent="0"/>
            <a:r>
              <a:rPr lang="en-US" altLang="en-US" sz="3600" dirty="0"/>
              <a:t>Mutual Help in Difficult Circumstances</a:t>
            </a:r>
            <a:endParaRPr lang="en-US" altLang="en-US" sz="3600" dirty="0">
              <a:solidFill>
                <a:srgbClr val="000000"/>
              </a:solidFill>
            </a:endParaRPr>
          </a:p>
        </p:txBody>
      </p:sp>
    </p:spTree>
    <p:extLst>
      <p:ext uri="{BB962C8B-B14F-4D97-AF65-F5344CB8AC3E}">
        <p14:creationId xmlns:p14="http://schemas.microsoft.com/office/powerpoint/2010/main" val="418970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altLang="en-US" sz="3200" b="1" dirty="0"/>
              <a:t>THE DESIGN OF INSTITUTIONS IS ANALOGOUS TO A PROBLEM IN GAME THEORY</a:t>
            </a:r>
            <a:endParaRPr lang="en-US" sz="3200" b="1" dirty="0"/>
          </a:p>
        </p:txBody>
      </p:sp>
      <p:sp>
        <p:nvSpPr>
          <p:cNvPr id="3" name="Content Placeholder 2"/>
          <p:cNvSpPr>
            <a:spLocks noGrp="1"/>
          </p:cNvSpPr>
          <p:nvPr>
            <p:ph idx="1"/>
          </p:nvPr>
        </p:nvSpPr>
        <p:spPr>
          <a:xfrm>
            <a:off x="76200" y="1600200"/>
            <a:ext cx="9067800" cy="4876800"/>
          </a:xfrm>
        </p:spPr>
        <p:txBody>
          <a:bodyPr/>
          <a:lstStyle/>
          <a:p>
            <a:pPr marL="0" indent="0">
              <a:lnSpc>
                <a:spcPct val="80000"/>
              </a:lnSpc>
            </a:pPr>
            <a:r>
              <a:rPr lang="en-US" altLang="en-US" dirty="0">
                <a:solidFill>
                  <a:srgbClr val="000000"/>
                </a:solidFill>
              </a:rPr>
              <a:t>CAN A "GAME" [AN INSTITUTION] BE DEVISED WITH RULES PROVIDING AN APPROPRIATE MIX OF COOPERATION AND COMPETITION, BY WHICH PEOPLE ACTING IN THEIR OWN INTERESTS, BEHAVE IN SUCH A MANNER AS TO ENHANCE OR MINIMIZE DAMAGE TO THE [ENVIRONMENT] [COMMUNITY] [CULTURE] AND PLAN FOR THE CONSERVATION [OR SUSTAINABLE USE] OF ITS RESOURCES.</a:t>
            </a:r>
          </a:p>
          <a:p>
            <a:pPr marL="0" indent="0">
              <a:lnSpc>
                <a:spcPct val="80000"/>
              </a:lnSpc>
            </a:pPr>
            <a:r>
              <a:rPr lang="en-US" altLang="en-US" dirty="0">
                <a:solidFill>
                  <a:srgbClr val="000000"/>
                </a:solidFill>
              </a:rPr>
              <a:t>(AFTER HURWICZ, 1987)</a:t>
            </a:r>
            <a:endParaRPr lang="en-US" altLang="en-US" dirty="0"/>
          </a:p>
          <a:p>
            <a:pPr marL="0" indent="0">
              <a:buNone/>
            </a:pPr>
            <a:endParaRPr lang="en-US" dirty="0"/>
          </a:p>
        </p:txBody>
      </p:sp>
    </p:spTree>
    <p:extLst>
      <p:ext uri="{BB962C8B-B14F-4D97-AF65-F5344CB8AC3E}">
        <p14:creationId xmlns:p14="http://schemas.microsoft.com/office/powerpoint/2010/main" val="209185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altLang="en-US" b="1" dirty="0"/>
              <a:t>BASIC ELEMENTS OF INSTITUTIONAL DESIGN</a:t>
            </a:r>
            <a:endParaRPr lang="en-US" b="1" dirty="0"/>
          </a:p>
        </p:txBody>
      </p:sp>
      <p:sp>
        <p:nvSpPr>
          <p:cNvPr id="3" name="Content Placeholder 2"/>
          <p:cNvSpPr>
            <a:spLocks noGrp="1"/>
          </p:cNvSpPr>
          <p:nvPr>
            <p:ph idx="1"/>
          </p:nvPr>
        </p:nvSpPr>
        <p:spPr>
          <a:xfrm>
            <a:off x="76200" y="1600200"/>
            <a:ext cx="9067800" cy="5181600"/>
          </a:xfrm>
        </p:spPr>
        <p:txBody>
          <a:bodyPr/>
          <a:lstStyle/>
          <a:p>
            <a:pPr marL="0" indent="0">
              <a:lnSpc>
                <a:spcPct val="80000"/>
              </a:lnSpc>
            </a:pPr>
            <a:r>
              <a:rPr lang="en-US" altLang="en-US" dirty="0">
                <a:solidFill>
                  <a:srgbClr val="000000"/>
                </a:solidFill>
              </a:rPr>
              <a:t>INCENTIVES</a:t>
            </a:r>
          </a:p>
          <a:p>
            <a:pPr marL="0" indent="0">
              <a:lnSpc>
                <a:spcPct val="80000"/>
              </a:lnSpc>
            </a:pPr>
            <a:endParaRPr lang="en-US" altLang="en-US" dirty="0">
              <a:solidFill>
                <a:srgbClr val="000000"/>
              </a:solidFill>
            </a:endParaRPr>
          </a:p>
          <a:p>
            <a:pPr marL="0" indent="0">
              <a:lnSpc>
                <a:spcPct val="80000"/>
              </a:lnSpc>
            </a:pPr>
            <a:r>
              <a:rPr lang="en-US" altLang="en-US" dirty="0">
                <a:solidFill>
                  <a:srgbClr val="000000"/>
                </a:solidFill>
              </a:rPr>
              <a:t>SOCIALIZATION</a:t>
            </a:r>
          </a:p>
          <a:p>
            <a:pPr marL="0" indent="0">
              <a:lnSpc>
                <a:spcPct val="80000"/>
              </a:lnSpc>
            </a:pPr>
            <a:endParaRPr lang="en-US" altLang="en-US" dirty="0">
              <a:solidFill>
                <a:srgbClr val="000000"/>
              </a:solidFill>
            </a:endParaRPr>
          </a:p>
          <a:p>
            <a:pPr marL="0" indent="0">
              <a:lnSpc>
                <a:spcPct val="80000"/>
              </a:lnSpc>
            </a:pPr>
            <a:r>
              <a:rPr lang="en-US" altLang="en-US" dirty="0">
                <a:solidFill>
                  <a:srgbClr val="000000"/>
                </a:solidFill>
              </a:rPr>
              <a:t>LEGITIMATION</a:t>
            </a:r>
          </a:p>
          <a:p>
            <a:pPr marL="0" indent="0">
              <a:lnSpc>
                <a:spcPct val="80000"/>
              </a:lnSpc>
            </a:pPr>
            <a:endParaRPr lang="en-US" altLang="en-US" dirty="0">
              <a:solidFill>
                <a:srgbClr val="000000"/>
              </a:solidFill>
            </a:endParaRPr>
          </a:p>
          <a:p>
            <a:pPr marL="0" indent="0">
              <a:lnSpc>
                <a:spcPct val="80000"/>
              </a:lnSpc>
            </a:pPr>
            <a:r>
              <a:rPr lang="en-US" altLang="en-US" dirty="0">
                <a:solidFill>
                  <a:srgbClr val="000000"/>
                </a:solidFill>
              </a:rPr>
              <a:t>MONITORING AND ENFORCEMENT</a:t>
            </a:r>
          </a:p>
          <a:p>
            <a:pPr marL="0" indent="0">
              <a:lnSpc>
                <a:spcPct val="80000"/>
              </a:lnSpc>
            </a:pPr>
            <a:endParaRPr lang="en-US" altLang="en-US" dirty="0">
              <a:solidFill>
                <a:srgbClr val="000000"/>
              </a:solidFill>
            </a:endParaRPr>
          </a:p>
          <a:p>
            <a:pPr marL="0" indent="0">
              <a:lnSpc>
                <a:spcPct val="80000"/>
              </a:lnSpc>
            </a:pPr>
            <a:r>
              <a:rPr lang="en-US" altLang="en-US" dirty="0">
                <a:solidFill>
                  <a:srgbClr val="000000"/>
                </a:solidFill>
              </a:rPr>
              <a:t>MEANS FOR CONFLICT RESOLUTION</a:t>
            </a:r>
          </a:p>
          <a:p>
            <a:pPr marL="0" indent="0">
              <a:buNone/>
            </a:pPr>
            <a:endParaRPr lang="en-US" dirty="0"/>
          </a:p>
        </p:txBody>
      </p:sp>
    </p:spTree>
    <p:extLst>
      <p:ext uri="{BB962C8B-B14F-4D97-AF65-F5344CB8AC3E}">
        <p14:creationId xmlns:p14="http://schemas.microsoft.com/office/powerpoint/2010/main" val="361637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479244"/>
          </a:xfrm>
          <a:prstGeom prst="rect">
            <a:avLst/>
          </a:prstGeom>
        </p:spPr>
        <p:txBody>
          <a:bodyPr wrap="square">
            <a:spAutoFit/>
          </a:bodyPr>
          <a:lstStyle/>
          <a:p>
            <a:pPr marL="514350" indent="-514350">
              <a:buAutoNum type="arabicPeriod"/>
            </a:pPr>
            <a:r>
              <a:rPr lang="en-US" sz="3100" dirty="0" smtClean="0">
                <a:solidFill>
                  <a:prstClr val="black"/>
                </a:solidFill>
                <a:ea typeface="+mj-ea"/>
                <a:cs typeface="+mj-cs"/>
              </a:rPr>
              <a:t>Social </a:t>
            </a:r>
            <a:r>
              <a:rPr lang="en-US" sz="3100" dirty="0">
                <a:solidFill>
                  <a:prstClr val="black"/>
                </a:solidFill>
                <a:ea typeface="+mj-ea"/>
                <a:cs typeface="+mj-cs"/>
              </a:rPr>
              <a:t>Development versus Economic </a:t>
            </a:r>
            <a:r>
              <a:rPr lang="en-US" sz="3100" dirty="0" smtClean="0">
                <a:solidFill>
                  <a:prstClr val="black"/>
                </a:solidFill>
                <a:ea typeface="+mj-ea"/>
                <a:cs typeface="+mj-cs"/>
              </a:rPr>
              <a:t>Growth</a:t>
            </a:r>
          </a:p>
          <a:p>
            <a:pPr marL="514350" indent="-514350">
              <a:buAutoNum type="arabicPeriod"/>
            </a:pPr>
            <a:endParaRPr lang="en-US" sz="3100" dirty="0">
              <a:solidFill>
                <a:prstClr val="black"/>
              </a:solidFill>
              <a:ea typeface="+mj-ea"/>
              <a:cs typeface="+mj-cs"/>
            </a:endParaRPr>
          </a:p>
          <a:p>
            <a:r>
              <a:rPr lang="en-US" sz="3100" dirty="0" smtClean="0">
                <a:solidFill>
                  <a:prstClr val="black"/>
                </a:solidFill>
                <a:ea typeface="+mj-ea"/>
                <a:cs typeface="+mj-cs"/>
              </a:rPr>
              <a:t>Economic Growth – the most popular but the narrow concept referred  usually as annual income measured by GDP increases.</a:t>
            </a:r>
          </a:p>
          <a:p>
            <a:endParaRPr lang="en-US" sz="3100" dirty="0">
              <a:solidFill>
                <a:prstClr val="black"/>
              </a:solidFill>
              <a:ea typeface="+mj-ea"/>
              <a:cs typeface="+mj-cs"/>
            </a:endParaRPr>
          </a:p>
          <a:p>
            <a:r>
              <a:rPr lang="en-US" sz="3100" dirty="0" smtClean="0">
                <a:solidFill>
                  <a:prstClr val="black"/>
                </a:solidFill>
                <a:ea typeface="+mj-ea"/>
                <a:cs typeface="+mj-cs"/>
              </a:rPr>
              <a:t>Economic Development – larger concept defined as a process of increasing not only economic wealth but also quality of life, improving income distribution, productivity, competitiveness, and sustainability.</a:t>
            </a:r>
          </a:p>
          <a:p>
            <a:r>
              <a:rPr lang="en-US" sz="3100" dirty="0" smtClean="0">
                <a:solidFill>
                  <a:prstClr val="black"/>
                </a:solidFill>
                <a:ea typeface="+mj-ea"/>
                <a:cs typeface="+mj-cs"/>
              </a:rPr>
              <a:t>    </a:t>
            </a:r>
          </a:p>
          <a:p>
            <a:r>
              <a:rPr lang="en-US" sz="3100" dirty="0" smtClean="0">
                <a:solidFill>
                  <a:prstClr val="black"/>
                </a:solidFill>
                <a:ea typeface="+mj-ea"/>
                <a:cs typeface="+mj-cs"/>
              </a:rPr>
              <a:t>Social </a:t>
            </a:r>
            <a:r>
              <a:rPr lang="en-US" sz="3100" dirty="0" smtClean="0">
                <a:solidFill>
                  <a:prstClr val="black"/>
                </a:solidFill>
                <a:ea typeface="+mj-ea"/>
                <a:cs typeface="+mj-cs"/>
              </a:rPr>
              <a:t>D</a:t>
            </a:r>
            <a:r>
              <a:rPr lang="en-US" sz="3100" dirty="0" smtClean="0">
                <a:solidFill>
                  <a:prstClr val="black"/>
                </a:solidFill>
                <a:ea typeface="+mj-ea"/>
                <a:cs typeface="+mj-cs"/>
              </a:rPr>
              <a:t>evelopment means a human-centered development process to higher standard of life, more empowerment,  greater creativity and satisfaction.</a:t>
            </a:r>
          </a:p>
          <a:p>
            <a:endParaRPr lang="en-US" sz="3100" dirty="0">
              <a:solidFill>
                <a:prstClr val="black"/>
              </a:solidFill>
              <a:ea typeface="+mj-ea"/>
              <a:cs typeface="+mj-cs"/>
            </a:endParaRPr>
          </a:p>
          <a:p>
            <a:r>
              <a:rPr lang="en-US" sz="3100" dirty="0" smtClean="0">
                <a:solidFill>
                  <a:prstClr val="black"/>
                </a:solidFill>
                <a:ea typeface="+mj-ea"/>
                <a:cs typeface="+mj-cs"/>
              </a:rPr>
              <a:t> </a:t>
            </a:r>
            <a:r>
              <a:rPr lang="en-US" sz="3100" dirty="0">
                <a:solidFill>
                  <a:prstClr val="black"/>
                </a:solidFill>
                <a:ea typeface="+mj-ea"/>
                <a:cs typeface="+mj-cs"/>
              </a:rPr>
              <a:t/>
            </a:r>
            <a:br>
              <a:rPr lang="en-US" sz="3100" dirty="0">
                <a:solidFill>
                  <a:prstClr val="black"/>
                </a:solidFill>
                <a:ea typeface="+mj-ea"/>
                <a:cs typeface="+mj-cs"/>
              </a:rPr>
            </a:br>
            <a:r>
              <a:rPr lang="en-US" sz="3100" dirty="0">
                <a:solidFill>
                  <a:prstClr val="black"/>
                </a:solidFill>
                <a:ea typeface="+mj-ea"/>
                <a:cs typeface="+mj-cs"/>
              </a:rPr>
              <a:t/>
            </a:r>
            <a:br>
              <a:rPr lang="en-US" sz="3100" dirty="0">
                <a:solidFill>
                  <a:prstClr val="black"/>
                </a:solidFill>
                <a:ea typeface="+mj-ea"/>
                <a:cs typeface="+mj-cs"/>
              </a:rPr>
            </a:br>
            <a:endParaRPr lang="en-US" dirty="0"/>
          </a:p>
        </p:txBody>
      </p:sp>
    </p:spTree>
    <p:extLst>
      <p:ext uri="{BB962C8B-B14F-4D97-AF65-F5344CB8AC3E}">
        <p14:creationId xmlns:p14="http://schemas.microsoft.com/office/powerpoint/2010/main" val="7630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762999"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1219200"/>
            <a:ext cx="9067800" cy="5509200"/>
          </a:xfrm>
          <a:prstGeom prst="rect">
            <a:avLst/>
          </a:prstGeom>
        </p:spPr>
        <p:txBody>
          <a:bodyPr wrap="square">
            <a:spAutoFit/>
          </a:bodyPr>
          <a:lstStyle/>
          <a:p>
            <a:r>
              <a:rPr lang="en-US" sz="3200" dirty="0" smtClean="0"/>
              <a:t>Models </a:t>
            </a:r>
            <a:r>
              <a:rPr lang="en-US" sz="3200" dirty="0"/>
              <a:t>of </a:t>
            </a:r>
            <a:r>
              <a:rPr lang="en-US" sz="3200" dirty="0" smtClean="0"/>
              <a:t>networks (Weiler 2012) :</a:t>
            </a:r>
          </a:p>
          <a:p>
            <a:pPr marL="457200" indent="-457200">
              <a:buFont typeface="Arial" panose="020B0604020202020204" pitchFamily="34" charset="0"/>
              <a:buChar char="•"/>
            </a:pPr>
            <a:r>
              <a:rPr lang="en-US" sz="3200" dirty="0" smtClean="0"/>
              <a:t> </a:t>
            </a:r>
            <a:r>
              <a:rPr lang="en-US" sz="3200" i="1" dirty="0" smtClean="0"/>
              <a:t>Regular </a:t>
            </a:r>
            <a:r>
              <a:rPr lang="en-US" sz="3200" i="1" dirty="0"/>
              <a:t>Lattice Model </a:t>
            </a:r>
            <a:r>
              <a:rPr lang="en-US" sz="3200" dirty="0"/>
              <a:t> </a:t>
            </a:r>
            <a:r>
              <a:rPr lang="en-US" sz="3200" dirty="0" smtClean="0"/>
              <a:t>- </a:t>
            </a:r>
            <a:r>
              <a:rPr lang="en-US" sz="3200" dirty="0" err="1" smtClean="0"/>
              <a:t>Ising</a:t>
            </a:r>
            <a:r>
              <a:rPr lang="en-US" sz="3200" dirty="0"/>
              <a:t>, </a:t>
            </a:r>
            <a:r>
              <a:rPr lang="en-US" sz="3200" dirty="0" smtClean="0"/>
              <a:t>one-dimensional</a:t>
            </a:r>
            <a:r>
              <a:rPr lang="en-US" sz="3200" dirty="0"/>
              <a:t>, (1925) and Onsager, two-dimensional, (1944</a:t>
            </a:r>
            <a:r>
              <a:rPr lang="en-US" sz="3200" dirty="0" smtClean="0"/>
              <a:t>);</a:t>
            </a:r>
          </a:p>
          <a:p>
            <a:pPr marL="457200" indent="-457200">
              <a:buFont typeface="Arial" panose="020B0604020202020204" pitchFamily="34" charset="0"/>
              <a:buChar char="•"/>
            </a:pPr>
            <a:endParaRPr lang="en-US" sz="3200" i="1" dirty="0" smtClean="0"/>
          </a:p>
          <a:p>
            <a:pPr marL="457200" indent="-457200">
              <a:buFont typeface="Arial" panose="020B0604020202020204" pitchFamily="34" charset="0"/>
              <a:buChar char="•"/>
            </a:pPr>
            <a:r>
              <a:rPr lang="en-US" sz="3200" i="1" dirty="0" smtClean="0"/>
              <a:t>Random Network - </a:t>
            </a:r>
            <a:r>
              <a:rPr lang="en-US" sz="3200" dirty="0" smtClean="0"/>
              <a:t>the </a:t>
            </a:r>
            <a:r>
              <a:rPr lang="en-US" sz="3200" dirty="0" err="1"/>
              <a:t>Erdos-Renyi</a:t>
            </a:r>
            <a:r>
              <a:rPr lang="en-US" sz="3200" dirty="0"/>
              <a:t> Model (1959</a:t>
            </a:r>
            <a:r>
              <a:rPr lang="en-US" sz="3200" dirty="0" smtClean="0"/>
              <a:t>);</a:t>
            </a:r>
          </a:p>
          <a:p>
            <a:pPr marL="457200" indent="-457200">
              <a:buFont typeface="Arial" panose="020B0604020202020204" pitchFamily="34" charset="0"/>
              <a:buChar char="•"/>
            </a:pPr>
            <a:endParaRPr lang="en-US" sz="3200" i="1" dirty="0" smtClean="0"/>
          </a:p>
          <a:p>
            <a:pPr marL="457200" indent="-457200">
              <a:buFont typeface="Arial" panose="020B0604020202020204" pitchFamily="34" charset="0"/>
              <a:buChar char="•"/>
            </a:pPr>
            <a:r>
              <a:rPr lang="en-US" sz="3200" i="1" dirty="0" smtClean="0"/>
              <a:t>Scale-Free </a:t>
            </a:r>
            <a:r>
              <a:rPr lang="en-US" sz="3200" i="1" dirty="0"/>
              <a:t>Model </a:t>
            </a:r>
            <a:r>
              <a:rPr lang="en-US" sz="3200" dirty="0"/>
              <a:t>known as the BA Model called</a:t>
            </a:r>
          </a:p>
          <a:p>
            <a:r>
              <a:rPr lang="en-US" sz="3200" dirty="0" smtClean="0"/>
              <a:t>	after </a:t>
            </a:r>
            <a:r>
              <a:rPr lang="en-US" sz="3200" dirty="0" err="1"/>
              <a:t>Barabasi</a:t>
            </a:r>
            <a:r>
              <a:rPr lang="en-US" sz="3200" dirty="0"/>
              <a:t> &amp; Albert (</a:t>
            </a:r>
            <a:r>
              <a:rPr lang="en-US" sz="3200"/>
              <a:t>1999</a:t>
            </a:r>
            <a:r>
              <a:rPr lang="en-US" sz="3200" smtClean="0"/>
              <a:t>);</a:t>
            </a:r>
          </a:p>
          <a:p>
            <a:r>
              <a:rPr lang="en-US" sz="3200" smtClean="0"/>
              <a:t> </a:t>
            </a:r>
            <a:endParaRPr lang="en-US" sz="3200" dirty="0"/>
          </a:p>
          <a:p>
            <a:pPr marL="457200" indent="-457200">
              <a:buFont typeface="Arial" panose="020B0604020202020204" pitchFamily="34" charset="0"/>
              <a:buChar char="•"/>
            </a:pPr>
            <a:r>
              <a:rPr lang="en-US" sz="3200" i="1" dirty="0" smtClean="0"/>
              <a:t>Small </a:t>
            </a:r>
            <a:r>
              <a:rPr lang="en-US" sz="3200" i="1" dirty="0"/>
              <a:t>World Model </a:t>
            </a:r>
            <a:r>
              <a:rPr lang="en-US" sz="3200" i="1" dirty="0" smtClean="0"/>
              <a:t>-</a:t>
            </a:r>
            <a:r>
              <a:rPr lang="en-US" sz="3200" dirty="0" smtClean="0"/>
              <a:t> </a:t>
            </a:r>
            <a:r>
              <a:rPr lang="en-US" sz="3200" dirty="0"/>
              <a:t>the Watts-</a:t>
            </a:r>
            <a:r>
              <a:rPr lang="en-US" sz="3200" dirty="0" err="1"/>
              <a:t>Strogatz</a:t>
            </a:r>
            <a:endParaRPr lang="en-US" sz="3200" dirty="0"/>
          </a:p>
          <a:p>
            <a:r>
              <a:rPr lang="en-US" sz="3200" dirty="0" smtClean="0"/>
              <a:t>	algorithm </a:t>
            </a:r>
            <a:r>
              <a:rPr lang="en-US" sz="3200" dirty="0"/>
              <a:t>(2008</a:t>
            </a:r>
            <a:r>
              <a:rPr lang="en-US" sz="3200" dirty="0" smtClean="0"/>
              <a:t>) .</a:t>
            </a:r>
            <a:endParaRPr lang="en-US" sz="3200" dirty="0"/>
          </a:p>
        </p:txBody>
      </p:sp>
    </p:spTree>
    <p:extLst>
      <p:ext uri="{BB962C8B-B14F-4D97-AF65-F5344CB8AC3E}">
        <p14:creationId xmlns:p14="http://schemas.microsoft.com/office/powerpoint/2010/main" val="20230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3600" b="1" dirty="0" smtClean="0"/>
              <a:t>Defining  </a:t>
            </a:r>
            <a:r>
              <a:rPr lang="en-US" sz="3600" b="1" dirty="0"/>
              <a:t>the </a:t>
            </a:r>
            <a:r>
              <a:rPr lang="en-US" sz="3600" b="1" dirty="0" smtClean="0"/>
              <a:t>Central Problem in Economics:</a:t>
            </a:r>
          </a:p>
          <a:p>
            <a:r>
              <a:rPr lang="en-US" sz="3600" b="1" i="1" dirty="0" smtClean="0">
                <a:solidFill>
                  <a:srgbClr val="FF0000"/>
                </a:solidFill>
              </a:rPr>
              <a:t>efficient </a:t>
            </a:r>
            <a:r>
              <a:rPr lang="en-US" sz="3600" b="1" i="1" dirty="0">
                <a:solidFill>
                  <a:srgbClr val="FF0000"/>
                </a:solidFill>
              </a:rPr>
              <a:t>allocation of resources to meet the population needs</a:t>
            </a:r>
            <a:r>
              <a:rPr lang="en-US" sz="3600" b="1" i="1" dirty="0"/>
              <a:t>. </a:t>
            </a:r>
            <a:endParaRPr lang="en-US" sz="3600" b="1" i="1" dirty="0" smtClean="0"/>
          </a:p>
          <a:p>
            <a:endParaRPr lang="en-US" sz="3600" dirty="0"/>
          </a:p>
          <a:p>
            <a:r>
              <a:rPr lang="en-US" sz="3600" b="1" dirty="0" smtClean="0"/>
              <a:t>Two </a:t>
            </a:r>
            <a:r>
              <a:rPr lang="en-US" sz="3600" b="1" dirty="0"/>
              <a:t>competing approaches – modes of </a:t>
            </a:r>
            <a:r>
              <a:rPr lang="en-US" sz="3600" b="1" dirty="0" smtClean="0"/>
              <a:t>coordination:</a:t>
            </a:r>
          </a:p>
          <a:p>
            <a:r>
              <a:rPr lang="en-US" sz="3600" b="1" dirty="0" smtClean="0"/>
              <a:t> </a:t>
            </a:r>
            <a:r>
              <a:rPr lang="en-US" sz="3600" b="1" dirty="0">
                <a:solidFill>
                  <a:srgbClr val="FF0000"/>
                </a:solidFill>
              </a:rPr>
              <a:t>regulation by a government vs. self-regulation by market</a:t>
            </a:r>
            <a:r>
              <a:rPr lang="en-US" sz="3600" dirty="0">
                <a:solidFill>
                  <a:srgbClr val="FF0000"/>
                </a:solidFill>
              </a:rPr>
              <a:t>. </a:t>
            </a:r>
            <a:endParaRPr lang="en-US" sz="3600" dirty="0" smtClean="0">
              <a:solidFill>
                <a:srgbClr val="FF0000"/>
              </a:solidFill>
            </a:endParaRPr>
          </a:p>
          <a:p>
            <a:endParaRPr lang="en-US" sz="3600" dirty="0"/>
          </a:p>
          <a:p>
            <a:r>
              <a:rPr lang="en-US" sz="3600" b="1" dirty="0" smtClean="0"/>
              <a:t>Both </a:t>
            </a:r>
            <a:r>
              <a:rPr lang="en-US" sz="3600" b="1" dirty="0"/>
              <a:t>modes, particularly in their extreme forms, do not produce efficient </a:t>
            </a:r>
            <a:r>
              <a:rPr lang="en-US" sz="3600" b="1" dirty="0" smtClean="0"/>
              <a:t>solutions</a:t>
            </a:r>
          </a:p>
          <a:p>
            <a:r>
              <a:rPr lang="en-US" sz="3600" b="1" dirty="0" smtClean="0"/>
              <a:t>=&gt;  government and market failures </a:t>
            </a:r>
            <a:endParaRPr lang="en-US" sz="3600" b="1" dirty="0"/>
          </a:p>
        </p:txBody>
      </p:sp>
    </p:spTree>
    <p:extLst>
      <p:ext uri="{BB962C8B-B14F-4D97-AF65-F5344CB8AC3E}">
        <p14:creationId xmlns:p14="http://schemas.microsoft.com/office/powerpoint/2010/main" val="7053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108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99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8991600" cy="7848302"/>
          </a:xfrm>
          <a:prstGeom prst="rect">
            <a:avLst/>
          </a:prstGeom>
        </p:spPr>
        <p:txBody>
          <a:bodyPr wrap="square">
            <a:spAutoFit/>
          </a:bodyPr>
          <a:lstStyle/>
          <a:p>
            <a:r>
              <a:rPr lang="en-US" sz="3600" b="1" dirty="0" smtClean="0">
                <a:solidFill>
                  <a:srgbClr val="FF0000"/>
                </a:solidFill>
              </a:rPr>
              <a:t>THE NEW MODE OF COORDINATION</a:t>
            </a:r>
          </a:p>
          <a:p>
            <a:endParaRPr lang="en-US" sz="3600" dirty="0"/>
          </a:p>
          <a:p>
            <a:r>
              <a:rPr lang="en-US" sz="3600" dirty="0" smtClean="0"/>
              <a:t>Third </a:t>
            </a:r>
            <a:r>
              <a:rPr lang="en-US" sz="3600" dirty="0"/>
              <a:t>mode of coordination – the </a:t>
            </a:r>
            <a:r>
              <a:rPr lang="en-US" sz="3600" dirty="0">
                <a:solidFill>
                  <a:srgbClr val="FF0000"/>
                </a:solidFill>
              </a:rPr>
              <a:t>NETWORKS</a:t>
            </a:r>
            <a:r>
              <a:rPr lang="en-US" sz="3600" dirty="0"/>
              <a:t> – gaining significance over last twenty years. </a:t>
            </a:r>
            <a:endParaRPr lang="en-US" sz="3600" dirty="0" smtClean="0"/>
          </a:p>
          <a:p>
            <a:endParaRPr lang="en-US" sz="3600" dirty="0"/>
          </a:p>
          <a:p>
            <a:r>
              <a:rPr lang="en-US" sz="3600" dirty="0" smtClean="0">
                <a:solidFill>
                  <a:srgbClr val="FF0000"/>
                </a:solidFill>
              </a:rPr>
              <a:t>Networks</a:t>
            </a:r>
            <a:r>
              <a:rPr lang="en-US" sz="3600" dirty="0" smtClean="0"/>
              <a:t> – flat and </a:t>
            </a:r>
            <a:r>
              <a:rPr lang="en-US" sz="3600" dirty="0"/>
              <a:t>voluntary </a:t>
            </a:r>
            <a:r>
              <a:rPr lang="en-US" sz="3600" dirty="0" smtClean="0"/>
              <a:t>organizations.</a:t>
            </a:r>
            <a:endParaRPr lang="en-US" sz="3600" dirty="0"/>
          </a:p>
          <a:p>
            <a:endParaRPr lang="en-US" sz="3600" dirty="0" smtClean="0"/>
          </a:p>
          <a:p>
            <a:r>
              <a:rPr lang="en-US" sz="3600" dirty="0" smtClean="0"/>
              <a:t>One </a:t>
            </a:r>
            <a:r>
              <a:rPr lang="en-US" sz="3600" dirty="0"/>
              <a:t>of the most popular and efficient forms of coordination are </a:t>
            </a:r>
            <a:r>
              <a:rPr lang="en-US" sz="3600" b="1" dirty="0">
                <a:solidFill>
                  <a:srgbClr val="FF0000"/>
                </a:solidFill>
              </a:rPr>
              <a:t>industrial clusters </a:t>
            </a:r>
            <a:r>
              <a:rPr lang="en-US" sz="3600" dirty="0"/>
              <a:t>related to certain location</a:t>
            </a:r>
            <a:r>
              <a:rPr lang="en-US" sz="3600" dirty="0" smtClean="0"/>
              <a:t>. The other is the </a:t>
            </a:r>
            <a:r>
              <a:rPr lang="en-US" sz="3600" dirty="0" smtClean="0">
                <a:solidFill>
                  <a:srgbClr val="FF0000"/>
                </a:solidFill>
              </a:rPr>
              <a:t>International </a:t>
            </a:r>
          </a:p>
          <a:p>
            <a:r>
              <a:rPr lang="en-US" sz="3600" dirty="0">
                <a:solidFill>
                  <a:srgbClr val="FF0000"/>
                </a:solidFill>
              </a:rPr>
              <a:t>International Council for Local Environmental Initiatives (ICLEI) </a:t>
            </a:r>
          </a:p>
          <a:p>
            <a:r>
              <a:rPr lang="en-US" sz="3600" dirty="0"/>
              <a:t>	</a:t>
            </a:r>
          </a:p>
          <a:p>
            <a:endParaRPr lang="en-US" sz="3600" dirty="0" smtClean="0"/>
          </a:p>
        </p:txBody>
      </p:sp>
    </p:spTree>
    <p:extLst>
      <p:ext uri="{BB962C8B-B14F-4D97-AF65-F5344CB8AC3E}">
        <p14:creationId xmlns:p14="http://schemas.microsoft.com/office/powerpoint/2010/main" val="118917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8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762000"/>
          </a:xfrm>
        </p:spPr>
        <p:txBody>
          <a:bodyPr/>
          <a:lstStyle/>
          <a:p>
            <a:r>
              <a:rPr lang="en-US" sz="2800" b="1" dirty="0" smtClean="0">
                <a:solidFill>
                  <a:srgbClr val="FF0000"/>
                </a:solidFill>
              </a:rPr>
              <a:t>The Role of the Cities Networks in Climate Policy</a:t>
            </a:r>
            <a:r>
              <a:rPr lang="en-US" sz="2800" dirty="0" smtClean="0">
                <a:solidFill>
                  <a:srgbClr val="FF0000"/>
                </a:solidFill>
              </a:rPr>
              <a:t>(1</a:t>
            </a:r>
            <a:r>
              <a:rPr lang="en-US" sz="2800" dirty="0" smtClean="0"/>
              <a:t>)</a:t>
            </a:r>
          </a:p>
        </p:txBody>
      </p:sp>
      <p:sp>
        <p:nvSpPr>
          <p:cNvPr id="66563" name="Rectangle 3"/>
          <p:cNvSpPr>
            <a:spLocks noGrp="1" noChangeArrowheads="1"/>
          </p:cNvSpPr>
          <p:nvPr>
            <p:ph type="body" idx="1"/>
          </p:nvPr>
        </p:nvSpPr>
        <p:spPr>
          <a:xfrm>
            <a:off x="0" y="990600"/>
            <a:ext cx="9144000" cy="5867400"/>
          </a:xfrm>
        </p:spPr>
        <p:txBody>
          <a:bodyPr>
            <a:normAutofit lnSpcReduction="10000"/>
          </a:bodyPr>
          <a:lstStyle/>
          <a:p>
            <a:pPr>
              <a:lnSpc>
                <a:spcPct val="80000"/>
              </a:lnSpc>
              <a:buFontTx/>
              <a:buNone/>
            </a:pPr>
            <a:r>
              <a:rPr lang="en-US" sz="2400" b="1" dirty="0" smtClean="0"/>
              <a:t>The movement of the local government leaders concerned with the global environment has a long tradition in North America.</a:t>
            </a:r>
          </a:p>
          <a:p>
            <a:pPr>
              <a:lnSpc>
                <a:spcPct val="80000"/>
              </a:lnSpc>
              <a:buFontTx/>
              <a:buNone/>
            </a:pPr>
            <a:r>
              <a:rPr lang="en-US" sz="2400" b="1" dirty="0" smtClean="0"/>
              <a:t>	=&gt; A meeting of 35 Canadian and US leaders in Irvin, CA in December 1989 developed the initial concept of the ICLEI </a:t>
            </a:r>
          </a:p>
          <a:p>
            <a:pPr>
              <a:lnSpc>
                <a:spcPct val="80000"/>
              </a:lnSpc>
              <a:buFontTx/>
              <a:buNone/>
            </a:pPr>
            <a:r>
              <a:rPr lang="en-US" sz="2400" b="1" dirty="0" smtClean="0"/>
              <a:t>	</a:t>
            </a:r>
          </a:p>
          <a:p>
            <a:pPr>
              <a:lnSpc>
                <a:spcPct val="80000"/>
              </a:lnSpc>
              <a:buFontTx/>
              <a:buNone/>
            </a:pPr>
            <a:r>
              <a:rPr lang="en-US" sz="2400" b="1" dirty="0" smtClean="0"/>
              <a:t>	=&gt; The first World Congress of representatives of 200 LG leaders from 43 nations in September 1990 =&gt; Charter and Strategy. </a:t>
            </a:r>
          </a:p>
          <a:p>
            <a:pPr>
              <a:lnSpc>
                <a:spcPct val="80000"/>
              </a:lnSpc>
              <a:buFontTx/>
              <a:buNone/>
            </a:pPr>
            <a:endParaRPr lang="en-US" sz="2400" b="1" dirty="0" smtClean="0"/>
          </a:p>
          <a:p>
            <a:pPr>
              <a:lnSpc>
                <a:spcPct val="80000"/>
              </a:lnSpc>
              <a:buFontTx/>
              <a:buNone/>
            </a:pPr>
            <a:r>
              <a:rPr lang="en-US" sz="2400" b="1" dirty="0" smtClean="0"/>
              <a:t>	=&gt; 2003 the International Council for Local Environmental Initiatives became ICLEI—Local Governments for Sustainability. </a:t>
            </a:r>
          </a:p>
          <a:p>
            <a:pPr>
              <a:lnSpc>
                <a:spcPct val="80000"/>
              </a:lnSpc>
              <a:buFontTx/>
              <a:buNone/>
            </a:pPr>
            <a:endParaRPr lang="en-US" sz="2400" b="1" dirty="0" smtClean="0"/>
          </a:p>
          <a:p>
            <a:pPr>
              <a:lnSpc>
                <a:spcPct val="80000"/>
              </a:lnSpc>
              <a:buFontTx/>
              <a:buNone/>
            </a:pPr>
            <a:r>
              <a:rPr lang="en-US" sz="2400" b="1" dirty="0" smtClean="0"/>
              <a:t>	=&gt; Today this is the global largest organization of local government with over 1200 members from 84 countries. </a:t>
            </a:r>
          </a:p>
          <a:p>
            <a:pPr>
              <a:lnSpc>
                <a:spcPct val="80000"/>
              </a:lnSpc>
              <a:buFontTx/>
              <a:buNone/>
            </a:pPr>
            <a:endParaRPr lang="en-US" sz="2400" b="1" dirty="0" smtClean="0"/>
          </a:p>
          <a:p>
            <a:pPr>
              <a:lnSpc>
                <a:spcPct val="80000"/>
              </a:lnSpc>
              <a:buFontTx/>
              <a:buNone/>
            </a:pPr>
            <a:r>
              <a:rPr lang="en-US" sz="2400" b="1" dirty="0" smtClean="0"/>
              <a:t>	=&gt; The largest – more than half of the all members - and the most dynamic is the US chapter with over 600 members.</a:t>
            </a:r>
          </a:p>
          <a:p>
            <a:pPr>
              <a:lnSpc>
                <a:spcPct val="80000"/>
              </a:lnSpc>
              <a:buFontTx/>
              <a:buNone/>
            </a:pPr>
            <a:endParaRPr lang="en-US" sz="2000" dirty="0" smtClean="0"/>
          </a:p>
          <a:p>
            <a:pPr>
              <a:lnSpc>
                <a:spcPct val="80000"/>
              </a:lnSpc>
              <a:buFontTx/>
              <a:buNone/>
            </a:pPr>
            <a:r>
              <a:rPr lang="en-US" sz="2000" dirty="0" smtClean="0"/>
              <a:t>	</a:t>
            </a:r>
          </a:p>
        </p:txBody>
      </p:sp>
    </p:spTree>
    <p:extLst>
      <p:ext uri="{BB962C8B-B14F-4D97-AF65-F5344CB8AC3E}">
        <p14:creationId xmlns:p14="http://schemas.microsoft.com/office/powerpoint/2010/main" val="384826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762000"/>
          </a:xfrm>
        </p:spPr>
        <p:txBody>
          <a:bodyPr/>
          <a:lstStyle/>
          <a:p>
            <a:r>
              <a:rPr lang="en-US" sz="2800" b="1" dirty="0">
                <a:solidFill>
                  <a:srgbClr val="FF0000"/>
                </a:solidFill>
              </a:rPr>
              <a:t>The Role of the Cities Networks in </a:t>
            </a:r>
            <a:r>
              <a:rPr lang="en-US" sz="2800" b="1" dirty="0" smtClean="0">
                <a:solidFill>
                  <a:srgbClr val="FF0000"/>
                </a:solidFill>
              </a:rPr>
              <a:t>Climate Policy</a:t>
            </a:r>
            <a:r>
              <a:rPr lang="en-US" sz="2800" dirty="0" smtClean="0">
                <a:solidFill>
                  <a:srgbClr val="FF0000"/>
                </a:solidFill>
              </a:rPr>
              <a:t> </a:t>
            </a:r>
            <a:r>
              <a:rPr lang="en-US" sz="2800" b="1" dirty="0" smtClean="0">
                <a:solidFill>
                  <a:srgbClr val="FF0000"/>
                </a:solidFill>
              </a:rPr>
              <a:t>(2)</a:t>
            </a:r>
            <a:r>
              <a:rPr lang="en-US" dirty="0" smtClean="0">
                <a:solidFill>
                  <a:srgbClr val="FF0000"/>
                </a:solidFill>
              </a:rPr>
              <a:t> </a:t>
            </a:r>
          </a:p>
        </p:txBody>
      </p:sp>
      <p:sp>
        <p:nvSpPr>
          <p:cNvPr id="67587" name="Rectangle 3"/>
          <p:cNvSpPr>
            <a:spLocks noGrp="1" noChangeArrowheads="1"/>
          </p:cNvSpPr>
          <p:nvPr>
            <p:ph type="body" idx="1"/>
          </p:nvPr>
        </p:nvSpPr>
        <p:spPr>
          <a:xfrm>
            <a:off x="0" y="838200"/>
            <a:ext cx="9144000" cy="5287963"/>
          </a:xfrm>
        </p:spPr>
        <p:txBody>
          <a:bodyPr>
            <a:noAutofit/>
          </a:bodyPr>
          <a:lstStyle/>
          <a:p>
            <a:pPr>
              <a:lnSpc>
                <a:spcPct val="80000"/>
              </a:lnSpc>
              <a:buFontTx/>
              <a:buNone/>
            </a:pPr>
            <a:r>
              <a:rPr lang="en-US" sz="2000" b="1" dirty="0" smtClean="0"/>
              <a:t>Contrary to the federal government the US LG leaders invested their time and resources to build organization, which responds to their communities’ needs and ambitions to tackle the CC, energy and sustainability issues.</a:t>
            </a:r>
          </a:p>
          <a:p>
            <a:pPr>
              <a:lnSpc>
                <a:spcPct val="80000"/>
              </a:lnSpc>
              <a:buFontTx/>
              <a:buNone/>
            </a:pPr>
            <a:endParaRPr lang="en-US" sz="2000" b="1" dirty="0" smtClean="0"/>
          </a:p>
          <a:p>
            <a:pPr>
              <a:lnSpc>
                <a:spcPct val="80000"/>
              </a:lnSpc>
              <a:buFontTx/>
              <a:buNone/>
            </a:pPr>
            <a:r>
              <a:rPr lang="en-US" sz="2000" b="1" dirty="0" smtClean="0"/>
              <a:t> Today this </a:t>
            </a:r>
            <a:r>
              <a:rPr lang="en-US" sz="2000" b="1" dirty="0" smtClean="0"/>
              <a:t> 25 </a:t>
            </a:r>
            <a:r>
              <a:rPr lang="en-US" sz="2000" b="1" dirty="0" smtClean="0"/>
              <a:t>years old organization with over 600 members representing cities and communities of about 30% of US population set the ambitious goals, objectives and targets that could serve as inspiring examples for federal government actions and  international communities.  </a:t>
            </a:r>
          </a:p>
          <a:p>
            <a:pPr>
              <a:lnSpc>
                <a:spcPct val="80000"/>
              </a:lnSpc>
              <a:buFontTx/>
              <a:buNone/>
            </a:pPr>
            <a:endParaRPr lang="en-US" sz="2000" b="1" dirty="0" smtClean="0"/>
          </a:p>
          <a:p>
            <a:pPr>
              <a:lnSpc>
                <a:spcPct val="80000"/>
              </a:lnSpc>
              <a:buFontTx/>
              <a:buNone/>
            </a:pPr>
            <a:r>
              <a:rPr lang="en-US" sz="2000" b="1" dirty="0" smtClean="0"/>
              <a:t>These are not easy-make pledges but real commitment scrutinized by rigorous process of quantification, performance monitoring and evaluation (ICLEI Annual Report 2009).For instance, participants of the CC mitigation program have to follow the Five Milestone process:</a:t>
            </a:r>
          </a:p>
          <a:p>
            <a:pPr>
              <a:lnSpc>
                <a:spcPct val="80000"/>
              </a:lnSpc>
              <a:buFontTx/>
              <a:buNone/>
            </a:pPr>
            <a:endParaRPr lang="en-US" sz="2000" b="1" dirty="0" smtClean="0"/>
          </a:p>
          <a:p>
            <a:pPr>
              <a:lnSpc>
                <a:spcPct val="80000"/>
              </a:lnSpc>
            </a:pPr>
            <a:r>
              <a:rPr lang="en-US" sz="2000" b="1" i="1" dirty="0" smtClean="0"/>
              <a:t>Milestone One: Conduct a baseline GHG emissions inventory and forecast</a:t>
            </a:r>
            <a:endParaRPr lang="en-US" sz="2000" b="1" dirty="0" smtClean="0"/>
          </a:p>
          <a:p>
            <a:pPr>
              <a:lnSpc>
                <a:spcPct val="80000"/>
              </a:lnSpc>
            </a:pPr>
            <a:r>
              <a:rPr lang="en-US" sz="2000" b="1" i="1" dirty="0" smtClean="0"/>
              <a:t>Milestone Two: Adopt an emission reduction target</a:t>
            </a:r>
            <a:endParaRPr lang="en-US" sz="2000" b="1" dirty="0" smtClean="0"/>
          </a:p>
          <a:p>
            <a:pPr>
              <a:lnSpc>
                <a:spcPct val="80000"/>
              </a:lnSpc>
            </a:pPr>
            <a:r>
              <a:rPr lang="en-US" sz="2000" b="1" i="1" dirty="0" smtClean="0"/>
              <a:t>Milestone Three: Develop and secure formal approval of a local climate action plan</a:t>
            </a:r>
            <a:endParaRPr lang="en-US" sz="2000" b="1" dirty="0" smtClean="0"/>
          </a:p>
          <a:p>
            <a:pPr>
              <a:lnSpc>
                <a:spcPct val="80000"/>
              </a:lnSpc>
            </a:pPr>
            <a:r>
              <a:rPr lang="en-US" sz="2000" b="1" i="1" dirty="0" smtClean="0"/>
              <a:t>Milestone Four: Implement the plan’s policy and measures</a:t>
            </a:r>
            <a:endParaRPr lang="en-US" sz="2000" b="1" dirty="0" smtClean="0"/>
          </a:p>
          <a:p>
            <a:pPr>
              <a:lnSpc>
                <a:spcPct val="80000"/>
              </a:lnSpc>
            </a:pPr>
            <a:r>
              <a:rPr lang="en-US" sz="2000" b="1" i="1" dirty="0" smtClean="0"/>
              <a:t>Milestone Five: Monitor progress, report results and re-evaluate the plan.  </a:t>
            </a:r>
            <a:endParaRPr lang="en-US" sz="2000" b="1" dirty="0" smtClean="0"/>
          </a:p>
        </p:txBody>
      </p:sp>
    </p:spTree>
    <p:extLst>
      <p:ext uri="{BB962C8B-B14F-4D97-AF65-F5344CB8AC3E}">
        <p14:creationId xmlns:p14="http://schemas.microsoft.com/office/powerpoint/2010/main" val="3555745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twork Blitz">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Network Blitz 1">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1355</Words>
  <Application>Microsoft Office PowerPoint</Application>
  <PresentationFormat>On-screen Show (4:3)</PresentationFormat>
  <Paragraphs>196</Paragraphs>
  <Slides>30</Slides>
  <Notes>16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Network Blitz</vt:lpstr>
      <vt:lpstr> </vt:lpstr>
      <vt:lpstr>Introduction  1. Social Development versus Economic Growth  2. What Roles play Networks in Social Development?  3. Examples of Effective Networks in Resource Allocation:    a. Global Local &amp; Regional Networks for Climate   b. Industrial Clusters  4. Networks as Institutions  5. New Network Science </vt:lpstr>
      <vt:lpstr>PowerPoint Presentation</vt:lpstr>
      <vt:lpstr>PowerPoint Presentation</vt:lpstr>
      <vt:lpstr>PowerPoint Presentation</vt:lpstr>
      <vt:lpstr>PowerPoint Presentation</vt:lpstr>
      <vt:lpstr>PowerPoint Presentation</vt:lpstr>
      <vt:lpstr>The Role of the Cities Networks in Climate Policy(1)</vt:lpstr>
      <vt:lpstr>The Role of the Cities Networks in Climate Policy (2) </vt:lpstr>
      <vt:lpstr>The Role of the Cities Networks in ACCP (3) </vt:lpstr>
      <vt:lpstr>The Role of the World Largest Metropolis  Networks in Climate Policy </vt:lpstr>
      <vt:lpstr>PowerPoint Presentation</vt:lpstr>
      <vt:lpstr>PowerPoint Presentation</vt:lpstr>
      <vt:lpstr>ACCP States &amp; Regions World Map </vt:lpstr>
      <vt:lpstr>PowerPoint Presentation</vt:lpstr>
      <vt:lpstr>Critical Relations</vt:lpstr>
      <vt:lpstr> Functional Clusters, Clumps, and Working Clusters (D. Andreoli)</vt:lpstr>
      <vt:lpstr>Functional Clusters, Clumps, and Working Clusters (D. Andreoli)</vt:lpstr>
      <vt:lpstr>Functional Clusters, Clumps, and Working Clusters (D. Andreoli)</vt:lpstr>
      <vt:lpstr>What Makes the Working Cluster?</vt:lpstr>
      <vt:lpstr>4. Networks as Institutions</vt:lpstr>
      <vt:lpstr>Disciplines Interested in Institutions</vt:lpstr>
      <vt:lpstr>Understanding the Basic Relations in Shaping Human Behavior</vt:lpstr>
      <vt:lpstr>PowerPoint Presentation</vt:lpstr>
      <vt:lpstr>BASIC ELEMENTS OF HUMAN INTERACTION INVOLVED IN THE DESIGN PROCESS</vt:lpstr>
      <vt:lpstr>BASIC CRITERIA OF INSTITUTIONAL SUSTAINABILITY</vt:lpstr>
      <vt:lpstr>THE SUSTAINABILITY TEST -- INSTITUTIONS SHOULD INSPIRE:</vt:lpstr>
      <vt:lpstr>THE DESIGN OF INSTITUTIONS IS ANALOGOUS TO A PROBLEM IN GAME THEORY</vt:lpstr>
      <vt:lpstr>BASIC ELEMENTS OF INSTITUTIONAL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Academy of Art &amp; Science   TRIESTE FORUM Impact of Science and Technology on Society and Economy</dc:title>
  <dc:creator>Zbigniew</dc:creator>
  <cp:lastModifiedBy>Zbigniew</cp:lastModifiedBy>
  <cp:revision>42</cp:revision>
  <dcterms:created xsi:type="dcterms:W3CDTF">2013-03-05T06:28:22Z</dcterms:created>
  <dcterms:modified xsi:type="dcterms:W3CDTF">2014-09-03T06:05:38Z</dcterms:modified>
</cp:coreProperties>
</file>