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285" r:id="rId3"/>
    <p:sldId id="286" r:id="rId4"/>
    <p:sldId id="287" r:id="rId5"/>
    <p:sldId id="289" r:id="rId6"/>
    <p:sldId id="317" r:id="rId7"/>
    <p:sldId id="316" r:id="rId8"/>
    <p:sldId id="315" r:id="rId9"/>
    <p:sldId id="292" r:id="rId10"/>
    <p:sldId id="294" r:id="rId11"/>
    <p:sldId id="295" r:id="rId12"/>
    <p:sldId id="296" r:id="rId13"/>
    <p:sldId id="297" r:id="rId14"/>
    <p:sldId id="298" r:id="rId15"/>
    <p:sldId id="299" r:id="rId16"/>
    <p:sldId id="300" r:id="rId17"/>
    <p:sldId id="302" r:id="rId18"/>
    <p:sldId id="304" r:id="rId19"/>
    <p:sldId id="305" r:id="rId20"/>
    <p:sldId id="306" r:id="rId21"/>
    <p:sldId id="318" r:id="rId22"/>
    <p:sldId id="307" r:id="rId23"/>
    <p:sldId id="308" r:id="rId24"/>
    <p:sldId id="319" r:id="rId25"/>
    <p:sldId id="309" r:id="rId26"/>
    <p:sldId id="320" r:id="rId27"/>
    <p:sldId id="310" r:id="rId28"/>
    <p:sldId id="321" r:id="rId29"/>
    <p:sldId id="288" r:id="rId30"/>
    <p:sldId id="311" r:id="rId31"/>
    <p:sldId id="322" r:id="rId32"/>
    <p:sldId id="312" r:id="rId33"/>
    <p:sldId id="323" r:id="rId34"/>
    <p:sldId id="313" r:id="rId35"/>
    <p:sldId id="324" r:id="rId36"/>
    <p:sldId id="314" r:id="rId37"/>
    <p:sldId id="284" r:id="rId3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0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DEBC3-8655-9E4B-9CE9-7503DF1E49E5}"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it-IT"/>
        </a:p>
      </dgm:t>
    </dgm:pt>
    <dgm:pt modelId="{DE088E55-AACA-0F48-A563-CC0DA2B93F50}">
      <dgm:prSet phldrT="[Testo]" custT="1"/>
      <dgm:spPr/>
      <dgm:t>
        <a:bodyPr/>
        <a:lstStyle/>
        <a:p>
          <a:r>
            <a:rPr lang="it-IT" sz="1800" dirty="0" err="1" smtClean="0"/>
            <a:t>Philosophy</a:t>
          </a:r>
          <a:r>
            <a:rPr lang="it-IT" sz="1800" dirty="0" smtClean="0"/>
            <a:t/>
          </a:r>
          <a:br>
            <a:rPr lang="it-IT" sz="1800" dirty="0" smtClean="0"/>
          </a:br>
          <a:r>
            <a:rPr lang="it-IT" sz="1800" dirty="0" err="1" smtClean="0"/>
            <a:t>Husserl</a:t>
          </a:r>
          <a:endParaRPr lang="it-IT" sz="1800" dirty="0"/>
        </a:p>
      </dgm:t>
    </dgm:pt>
    <dgm:pt modelId="{5A64EA2C-1395-B643-B936-8E70D0072D9D}" type="parTrans" cxnId="{0EAEB695-16FF-A444-8550-3AA2B35B2214}">
      <dgm:prSet/>
      <dgm:spPr/>
      <dgm:t>
        <a:bodyPr/>
        <a:lstStyle/>
        <a:p>
          <a:endParaRPr lang="it-IT"/>
        </a:p>
      </dgm:t>
    </dgm:pt>
    <dgm:pt modelId="{41B501D9-794A-894F-B2F6-B517795285B0}" type="sibTrans" cxnId="{0EAEB695-16FF-A444-8550-3AA2B35B2214}">
      <dgm:prSet/>
      <dgm:spPr/>
      <dgm:t>
        <a:bodyPr/>
        <a:lstStyle/>
        <a:p>
          <a:endParaRPr lang="it-IT"/>
        </a:p>
      </dgm:t>
    </dgm:pt>
    <dgm:pt modelId="{42FB1207-5333-7B4D-A70B-DCD2F0D8AB3D}">
      <dgm:prSet phldrT="[Testo]" custT="1"/>
      <dgm:spPr/>
      <dgm:t>
        <a:bodyPr/>
        <a:lstStyle/>
        <a:p>
          <a:r>
            <a:rPr lang="it-IT" sz="1800" dirty="0" err="1" smtClean="0"/>
            <a:t>Biology</a:t>
          </a:r>
          <a:r>
            <a:rPr lang="it-IT" sz="1800" dirty="0" smtClean="0"/>
            <a:t/>
          </a:r>
          <a:br>
            <a:rPr lang="it-IT" sz="1800" dirty="0" smtClean="0"/>
          </a:br>
          <a:r>
            <a:rPr lang="it-IT" sz="1800" dirty="0" err="1" smtClean="0"/>
            <a:t>Rosen</a:t>
          </a:r>
          <a:endParaRPr lang="it-IT" sz="1800" dirty="0"/>
        </a:p>
      </dgm:t>
    </dgm:pt>
    <dgm:pt modelId="{A06A09C3-5082-844D-8E22-BFFD3A7195F0}" type="parTrans" cxnId="{2253A246-1A40-204A-979C-91299BD0B86C}">
      <dgm:prSet/>
      <dgm:spPr/>
      <dgm:t>
        <a:bodyPr/>
        <a:lstStyle/>
        <a:p>
          <a:endParaRPr lang="it-IT"/>
        </a:p>
      </dgm:t>
    </dgm:pt>
    <dgm:pt modelId="{72DF0B17-5F25-F34F-B9FE-7CFCBB28B9D0}" type="sibTrans" cxnId="{2253A246-1A40-204A-979C-91299BD0B86C}">
      <dgm:prSet/>
      <dgm:spPr/>
      <dgm:t>
        <a:bodyPr/>
        <a:lstStyle/>
        <a:p>
          <a:endParaRPr lang="it-IT"/>
        </a:p>
      </dgm:t>
    </dgm:pt>
    <dgm:pt modelId="{26077DF9-2301-7645-AD5D-8A0B098E7DD3}">
      <dgm:prSet phldrT="[Testo]" custT="1"/>
      <dgm:spPr/>
      <dgm:t>
        <a:bodyPr/>
        <a:lstStyle/>
        <a:p>
          <a:r>
            <a:rPr lang="it-IT" sz="1800" dirty="0" smtClean="0"/>
            <a:t>Brain </a:t>
          </a:r>
          <a:r>
            <a:rPr lang="it-IT" sz="1800" dirty="0" err="1" smtClean="0"/>
            <a:t>studies</a:t>
          </a:r>
          <a:r>
            <a:rPr lang="it-IT" sz="1800" dirty="0" smtClean="0"/>
            <a:t/>
          </a:r>
          <a:br>
            <a:rPr lang="it-IT" sz="1800" dirty="0" smtClean="0"/>
          </a:br>
          <a:r>
            <a:rPr lang="it-IT" sz="1800" dirty="0" err="1" smtClean="0"/>
            <a:t>Berthoz</a:t>
          </a:r>
          <a:endParaRPr lang="it-IT" sz="1800" dirty="0"/>
        </a:p>
      </dgm:t>
    </dgm:pt>
    <dgm:pt modelId="{D9091846-48DA-624E-9BCD-C109FEA258CD}" type="parTrans" cxnId="{DE35A442-BD88-CB43-BB0E-CE8871069B38}">
      <dgm:prSet/>
      <dgm:spPr/>
      <dgm:t>
        <a:bodyPr/>
        <a:lstStyle/>
        <a:p>
          <a:endParaRPr lang="it-IT"/>
        </a:p>
      </dgm:t>
    </dgm:pt>
    <dgm:pt modelId="{22E55670-376A-5948-ABE1-6DD575FAAA84}" type="sibTrans" cxnId="{DE35A442-BD88-CB43-BB0E-CE8871069B38}">
      <dgm:prSet/>
      <dgm:spPr/>
      <dgm:t>
        <a:bodyPr/>
        <a:lstStyle/>
        <a:p>
          <a:endParaRPr lang="it-IT"/>
        </a:p>
      </dgm:t>
    </dgm:pt>
    <dgm:pt modelId="{81E02919-6804-E34D-A057-4DE152659EE7}">
      <dgm:prSet phldrT="[Testo]" custT="1"/>
      <dgm:spPr/>
      <dgm:t>
        <a:bodyPr/>
        <a:lstStyle/>
        <a:p>
          <a:r>
            <a:rPr lang="it-IT" sz="1800" dirty="0" err="1" smtClean="0"/>
            <a:t>Psychology</a:t>
          </a:r>
          <a:r>
            <a:rPr lang="it-IT" sz="1800" dirty="0" smtClean="0"/>
            <a:t/>
          </a:r>
          <a:br>
            <a:rPr lang="it-IT" sz="1800" dirty="0" smtClean="0"/>
          </a:br>
          <a:r>
            <a:rPr lang="it-IT" sz="1800" dirty="0" err="1" smtClean="0"/>
            <a:t>Tolman</a:t>
          </a:r>
          <a:endParaRPr lang="it-IT" sz="1800" dirty="0"/>
        </a:p>
      </dgm:t>
    </dgm:pt>
    <dgm:pt modelId="{8EF72093-8ED0-844F-8503-3E6D5F7E67A1}" type="parTrans" cxnId="{AA3D1ED0-DC1C-B744-BB3E-171C8E2A847E}">
      <dgm:prSet/>
      <dgm:spPr/>
      <dgm:t>
        <a:bodyPr/>
        <a:lstStyle/>
        <a:p>
          <a:endParaRPr lang="it-IT"/>
        </a:p>
      </dgm:t>
    </dgm:pt>
    <dgm:pt modelId="{D3394EA6-98ED-E348-80B5-ED7C6781C6DB}" type="sibTrans" cxnId="{AA3D1ED0-DC1C-B744-BB3E-171C8E2A847E}">
      <dgm:prSet/>
      <dgm:spPr/>
      <dgm:t>
        <a:bodyPr/>
        <a:lstStyle/>
        <a:p>
          <a:endParaRPr lang="it-IT"/>
        </a:p>
      </dgm:t>
    </dgm:pt>
    <dgm:pt modelId="{BF302D6A-D3FF-7D43-B8D9-60C2983078EF}">
      <dgm:prSet phldrT="[Testo]" custT="1"/>
      <dgm:spPr/>
      <dgm:t>
        <a:bodyPr/>
        <a:lstStyle/>
        <a:p>
          <a:r>
            <a:rPr lang="it-IT" sz="1800" dirty="0" err="1" smtClean="0"/>
            <a:t>Sociology</a:t>
          </a:r>
          <a:endParaRPr lang="it-IT" sz="1800" dirty="0" smtClean="0"/>
        </a:p>
        <a:p>
          <a:r>
            <a:rPr lang="it-IT" sz="1800" dirty="0" err="1" smtClean="0"/>
            <a:t>Schutz</a:t>
          </a:r>
          <a:endParaRPr lang="it-IT" sz="1800" dirty="0"/>
        </a:p>
      </dgm:t>
    </dgm:pt>
    <dgm:pt modelId="{DA0FCFED-6507-BB49-B4F7-B683997E866F}" type="parTrans" cxnId="{7A0B5A46-EFBC-C944-A890-20AF66FDF3C9}">
      <dgm:prSet/>
      <dgm:spPr/>
      <dgm:t>
        <a:bodyPr/>
        <a:lstStyle/>
        <a:p>
          <a:endParaRPr lang="it-IT"/>
        </a:p>
      </dgm:t>
    </dgm:pt>
    <dgm:pt modelId="{10F9E1E6-6765-814D-BAC5-1CB94D6CF6ED}" type="sibTrans" cxnId="{7A0B5A46-EFBC-C944-A890-20AF66FDF3C9}">
      <dgm:prSet/>
      <dgm:spPr/>
      <dgm:t>
        <a:bodyPr/>
        <a:lstStyle/>
        <a:p>
          <a:endParaRPr lang="it-IT"/>
        </a:p>
      </dgm:t>
    </dgm:pt>
    <dgm:pt modelId="{4F5E2EC7-4B16-3141-AE39-A2B27552A68F}">
      <dgm:prSet phldrT="[Testo]" custT="1"/>
      <dgm:spPr/>
      <dgm:t>
        <a:bodyPr/>
        <a:lstStyle/>
        <a:p>
          <a:r>
            <a:rPr lang="it-IT" sz="1800" dirty="0" err="1" smtClean="0"/>
            <a:t>Anthropology</a:t>
          </a:r>
          <a:r>
            <a:rPr lang="it-IT" sz="1800" dirty="0" smtClean="0"/>
            <a:t> Bennett</a:t>
          </a:r>
          <a:endParaRPr lang="it-IT" sz="1800" dirty="0"/>
        </a:p>
      </dgm:t>
    </dgm:pt>
    <dgm:pt modelId="{52E4B48E-C39F-1D4A-835A-DF33B342623A}" type="parTrans" cxnId="{B3F847B1-9F81-3A4E-A9A2-2077DB2E7D4F}">
      <dgm:prSet/>
      <dgm:spPr/>
      <dgm:t>
        <a:bodyPr/>
        <a:lstStyle/>
        <a:p>
          <a:endParaRPr lang="it-IT"/>
        </a:p>
      </dgm:t>
    </dgm:pt>
    <dgm:pt modelId="{EF9BB016-3028-0848-BDA0-C600C3C112F8}" type="sibTrans" cxnId="{B3F847B1-9F81-3A4E-A9A2-2077DB2E7D4F}">
      <dgm:prSet/>
      <dgm:spPr/>
      <dgm:t>
        <a:bodyPr/>
        <a:lstStyle/>
        <a:p>
          <a:endParaRPr lang="it-IT"/>
        </a:p>
      </dgm:t>
    </dgm:pt>
    <dgm:pt modelId="{F35DF34D-3E0E-074C-AB58-65FFD9831A70}">
      <dgm:prSet phldrT="[Testo]" custT="1"/>
      <dgm:spPr/>
      <dgm:t>
        <a:bodyPr/>
        <a:lstStyle/>
        <a:p>
          <a:r>
            <a:rPr lang="it-IT" sz="1800" dirty="0" smtClean="0"/>
            <a:t>Economy</a:t>
          </a:r>
          <a:br>
            <a:rPr lang="it-IT" sz="1800" dirty="0" smtClean="0"/>
          </a:br>
          <a:r>
            <a:rPr lang="it-IT" sz="1800" dirty="0" err="1" smtClean="0"/>
            <a:t>Ansoff</a:t>
          </a:r>
          <a:endParaRPr lang="it-IT" sz="1800" dirty="0"/>
        </a:p>
      </dgm:t>
    </dgm:pt>
    <dgm:pt modelId="{C4C324FB-47DF-C74E-8031-A04A8B91806B}" type="parTrans" cxnId="{B071CFD4-C57D-0046-AAD2-6CC756D77BA3}">
      <dgm:prSet/>
      <dgm:spPr/>
      <dgm:t>
        <a:bodyPr/>
        <a:lstStyle/>
        <a:p>
          <a:endParaRPr lang="it-IT"/>
        </a:p>
      </dgm:t>
    </dgm:pt>
    <dgm:pt modelId="{9B2E19BF-557E-BF4F-8CC9-13CDBCD6340A}" type="sibTrans" cxnId="{B071CFD4-C57D-0046-AAD2-6CC756D77BA3}">
      <dgm:prSet/>
      <dgm:spPr/>
      <dgm:t>
        <a:bodyPr/>
        <a:lstStyle/>
        <a:p>
          <a:endParaRPr lang="it-IT"/>
        </a:p>
      </dgm:t>
    </dgm:pt>
    <dgm:pt modelId="{A5520E74-D9D3-6346-9315-A525082EACA5}" type="pres">
      <dgm:prSet presAssocID="{B98DEBC3-8655-9E4B-9CE9-7503DF1E49E5}" presName="cycle" presStyleCnt="0">
        <dgm:presLayoutVars>
          <dgm:dir/>
          <dgm:resizeHandles val="exact"/>
        </dgm:presLayoutVars>
      </dgm:prSet>
      <dgm:spPr/>
      <dgm:t>
        <a:bodyPr/>
        <a:lstStyle/>
        <a:p>
          <a:endParaRPr lang="it-IT"/>
        </a:p>
      </dgm:t>
    </dgm:pt>
    <dgm:pt modelId="{3DA06A04-7A3C-164D-A336-B5E1915F52FC}" type="pres">
      <dgm:prSet presAssocID="{DE088E55-AACA-0F48-A563-CC0DA2B93F50}" presName="node" presStyleLbl="node1" presStyleIdx="0" presStyleCnt="7" custScaleX="136660" custRadScaleRad="100004" custRadScaleInc="-2223">
        <dgm:presLayoutVars>
          <dgm:bulletEnabled val="1"/>
        </dgm:presLayoutVars>
      </dgm:prSet>
      <dgm:spPr/>
      <dgm:t>
        <a:bodyPr/>
        <a:lstStyle/>
        <a:p>
          <a:endParaRPr lang="it-IT"/>
        </a:p>
      </dgm:t>
    </dgm:pt>
    <dgm:pt modelId="{EC4C0CBB-6D41-7D45-B450-607CCA248118}" type="pres">
      <dgm:prSet presAssocID="{DE088E55-AACA-0F48-A563-CC0DA2B93F50}" presName="spNode" presStyleCnt="0"/>
      <dgm:spPr/>
    </dgm:pt>
    <dgm:pt modelId="{1EB22D8F-CBAE-3E47-A35C-D004309A362D}" type="pres">
      <dgm:prSet presAssocID="{41B501D9-794A-894F-B2F6-B517795285B0}" presName="sibTrans" presStyleLbl="sibTrans1D1" presStyleIdx="0" presStyleCnt="7"/>
      <dgm:spPr/>
      <dgm:t>
        <a:bodyPr/>
        <a:lstStyle/>
        <a:p>
          <a:endParaRPr lang="it-IT"/>
        </a:p>
      </dgm:t>
    </dgm:pt>
    <dgm:pt modelId="{F1FA9E15-9D5D-0F40-A948-A6ADCF158980}" type="pres">
      <dgm:prSet presAssocID="{42FB1207-5333-7B4D-A70B-DCD2F0D8AB3D}" presName="node" presStyleLbl="node1" presStyleIdx="1" presStyleCnt="7" custScaleX="136660">
        <dgm:presLayoutVars>
          <dgm:bulletEnabled val="1"/>
        </dgm:presLayoutVars>
      </dgm:prSet>
      <dgm:spPr/>
      <dgm:t>
        <a:bodyPr/>
        <a:lstStyle/>
        <a:p>
          <a:endParaRPr lang="it-IT"/>
        </a:p>
      </dgm:t>
    </dgm:pt>
    <dgm:pt modelId="{D42E7FB0-D875-6F45-BF96-B39D1AB61227}" type="pres">
      <dgm:prSet presAssocID="{42FB1207-5333-7B4D-A70B-DCD2F0D8AB3D}" presName="spNode" presStyleCnt="0"/>
      <dgm:spPr/>
    </dgm:pt>
    <dgm:pt modelId="{0B362466-10A7-FB43-A05C-E5FD2069701A}" type="pres">
      <dgm:prSet presAssocID="{72DF0B17-5F25-F34F-B9FE-7CFCBB28B9D0}" presName="sibTrans" presStyleLbl="sibTrans1D1" presStyleIdx="1" presStyleCnt="7"/>
      <dgm:spPr/>
      <dgm:t>
        <a:bodyPr/>
        <a:lstStyle/>
        <a:p>
          <a:endParaRPr lang="it-IT"/>
        </a:p>
      </dgm:t>
    </dgm:pt>
    <dgm:pt modelId="{1FEE90F8-869A-9042-9F1C-2B7DED99CDD8}" type="pres">
      <dgm:prSet presAssocID="{26077DF9-2301-7645-AD5D-8A0B098E7DD3}" presName="node" presStyleLbl="node1" presStyleIdx="2" presStyleCnt="7" custScaleX="167308">
        <dgm:presLayoutVars>
          <dgm:bulletEnabled val="1"/>
        </dgm:presLayoutVars>
      </dgm:prSet>
      <dgm:spPr/>
      <dgm:t>
        <a:bodyPr/>
        <a:lstStyle/>
        <a:p>
          <a:endParaRPr lang="it-IT"/>
        </a:p>
      </dgm:t>
    </dgm:pt>
    <dgm:pt modelId="{C5BC7D3F-43DB-274C-8EE2-F2CE710B18D4}" type="pres">
      <dgm:prSet presAssocID="{26077DF9-2301-7645-AD5D-8A0B098E7DD3}" presName="spNode" presStyleCnt="0"/>
      <dgm:spPr/>
    </dgm:pt>
    <dgm:pt modelId="{3CC85977-EB7C-6447-AE5E-01112A0567A4}" type="pres">
      <dgm:prSet presAssocID="{22E55670-376A-5948-ABE1-6DD575FAAA84}" presName="sibTrans" presStyleLbl="sibTrans1D1" presStyleIdx="2" presStyleCnt="7"/>
      <dgm:spPr/>
      <dgm:t>
        <a:bodyPr/>
        <a:lstStyle/>
        <a:p>
          <a:endParaRPr lang="it-IT"/>
        </a:p>
      </dgm:t>
    </dgm:pt>
    <dgm:pt modelId="{2D0630F1-E8F6-4446-B1FB-1A8B1D2860C5}" type="pres">
      <dgm:prSet presAssocID="{81E02919-6804-E34D-A057-4DE152659EE7}" presName="node" presStyleLbl="node1" presStyleIdx="3" presStyleCnt="7" custScaleX="155185">
        <dgm:presLayoutVars>
          <dgm:bulletEnabled val="1"/>
        </dgm:presLayoutVars>
      </dgm:prSet>
      <dgm:spPr/>
      <dgm:t>
        <a:bodyPr/>
        <a:lstStyle/>
        <a:p>
          <a:endParaRPr lang="it-IT"/>
        </a:p>
      </dgm:t>
    </dgm:pt>
    <dgm:pt modelId="{BAB4F059-6A7D-624F-B5FB-FD5EED96AEF3}" type="pres">
      <dgm:prSet presAssocID="{81E02919-6804-E34D-A057-4DE152659EE7}" presName="spNode" presStyleCnt="0"/>
      <dgm:spPr/>
    </dgm:pt>
    <dgm:pt modelId="{B33518AF-ABE0-0D41-A84F-397D0F857004}" type="pres">
      <dgm:prSet presAssocID="{D3394EA6-98ED-E348-80B5-ED7C6781C6DB}" presName="sibTrans" presStyleLbl="sibTrans1D1" presStyleIdx="3" presStyleCnt="7"/>
      <dgm:spPr/>
      <dgm:t>
        <a:bodyPr/>
        <a:lstStyle/>
        <a:p>
          <a:endParaRPr lang="it-IT"/>
        </a:p>
      </dgm:t>
    </dgm:pt>
    <dgm:pt modelId="{54EA7E87-925C-F34B-A0ED-E243A0DE68AA}" type="pres">
      <dgm:prSet presAssocID="{F35DF34D-3E0E-074C-AB58-65FFD9831A70}" presName="node" presStyleLbl="node1" presStyleIdx="4" presStyleCnt="7" custScaleX="154019">
        <dgm:presLayoutVars>
          <dgm:bulletEnabled val="1"/>
        </dgm:presLayoutVars>
      </dgm:prSet>
      <dgm:spPr/>
      <dgm:t>
        <a:bodyPr/>
        <a:lstStyle/>
        <a:p>
          <a:endParaRPr lang="it-IT"/>
        </a:p>
      </dgm:t>
    </dgm:pt>
    <dgm:pt modelId="{0A09E29D-09AD-FB44-A63A-CEB6B4EEC54D}" type="pres">
      <dgm:prSet presAssocID="{F35DF34D-3E0E-074C-AB58-65FFD9831A70}" presName="spNode" presStyleCnt="0"/>
      <dgm:spPr/>
    </dgm:pt>
    <dgm:pt modelId="{4D30F7FB-B108-0E4F-878E-12DCAE015FC3}" type="pres">
      <dgm:prSet presAssocID="{9B2E19BF-557E-BF4F-8CC9-13CDBCD6340A}" presName="sibTrans" presStyleLbl="sibTrans1D1" presStyleIdx="4" presStyleCnt="7"/>
      <dgm:spPr/>
      <dgm:t>
        <a:bodyPr/>
        <a:lstStyle/>
        <a:p>
          <a:endParaRPr lang="it-IT"/>
        </a:p>
      </dgm:t>
    </dgm:pt>
    <dgm:pt modelId="{9F470705-1317-5B41-9BCD-2AE5A83CB0A2}" type="pres">
      <dgm:prSet presAssocID="{BF302D6A-D3FF-7D43-B8D9-60C2983078EF}" presName="node" presStyleLbl="node1" presStyleIdx="5" presStyleCnt="7" custScaleX="136660">
        <dgm:presLayoutVars>
          <dgm:bulletEnabled val="1"/>
        </dgm:presLayoutVars>
      </dgm:prSet>
      <dgm:spPr/>
      <dgm:t>
        <a:bodyPr/>
        <a:lstStyle/>
        <a:p>
          <a:endParaRPr lang="it-IT"/>
        </a:p>
      </dgm:t>
    </dgm:pt>
    <dgm:pt modelId="{94EA3D9D-BE1A-FC4D-A6C1-56B3DC57EE53}" type="pres">
      <dgm:prSet presAssocID="{BF302D6A-D3FF-7D43-B8D9-60C2983078EF}" presName="spNode" presStyleCnt="0"/>
      <dgm:spPr/>
    </dgm:pt>
    <dgm:pt modelId="{DF4E6D33-0254-2D4E-8C77-9671C4B0252D}" type="pres">
      <dgm:prSet presAssocID="{10F9E1E6-6765-814D-BAC5-1CB94D6CF6ED}" presName="sibTrans" presStyleLbl="sibTrans1D1" presStyleIdx="5" presStyleCnt="7"/>
      <dgm:spPr/>
      <dgm:t>
        <a:bodyPr/>
        <a:lstStyle/>
        <a:p>
          <a:endParaRPr lang="it-IT"/>
        </a:p>
      </dgm:t>
    </dgm:pt>
    <dgm:pt modelId="{3F1E0354-6606-1741-ACBF-BB3813B6EAA2}" type="pres">
      <dgm:prSet presAssocID="{4F5E2EC7-4B16-3141-AE39-A2B27552A68F}" presName="node" presStyleLbl="node1" presStyleIdx="6" presStyleCnt="7" custScaleX="136660">
        <dgm:presLayoutVars>
          <dgm:bulletEnabled val="1"/>
        </dgm:presLayoutVars>
      </dgm:prSet>
      <dgm:spPr/>
      <dgm:t>
        <a:bodyPr/>
        <a:lstStyle/>
        <a:p>
          <a:endParaRPr lang="it-IT"/>
        </a:p>
      </dgm:t>
    </dgm:pt>
    <dgm:pt modelId="{7478FB65-AFF0-2845-803D-D3ACD3767700}" type="pres">
      <dgm:prSet presAssocID="{4F5E2EC7-4B16-3141-AE39-A2B27552A68F}" presName="spNode" presStyleCnt="0"/>
      <dgm:spPr/>
    </dgm:pt>
    <dgm:pt modelId="{1D379D1D-4E07-CE43-B388-1CD807A367E0}" type="pres">
      <dgm:prSet presAssocID="{EF9BB016-3028-0848-BDA0-C600C3C112F8}" presName="sibTrans" presStyleLbl="sibTrans1D1" presStyleIdx="6" presStyleCnt="7"/>
      <dgm:spPr/>
      <dgm:t>
        <a:bodyPr/>
        <a:lstStyle/>
        <a:p>
          <a:endParaRPr lang="it-IT"/>
        </a:p>
      </dgm:t>
    </dgm:pt>
  </dgm:ptLst>
  <dgm:cxnLst>
    <dgm:cxn modelId="{22F6DA19-E44D-4840-BD27-8CF9D801797D}" type="presOf" srcId="{81E02919-6804-E34D-A057-4DE152659EE7}" destId="{2D0630F1-E8F6-4446-B1FB-1A8B1D2860C5}" srcOrd="0" destOrd="0" presId="urn:microsoft.com/office/officeart/2005/8/layout/cycle6"/>
    <dgm:cxn modelId="{D2C0150A-EAA5-E44D-A75B-B6D003EA3031}" type="presOf" srcId="{41B501D9-794A-894F-B2F6-B517795285B0}" destId="{1EB22D8F-CBAE-3E47-A35C-D004309A362D}" srcOrd="0" destOrd="0" presId="urn:microsoft.com/office/officeart/2005/8/layout/cycle6"/>
    <dgm:cxn modelId="{B071CFD4-C57D-0046-AAD2-6CC756D77BA3}" srcId="{B98DEBC3-8655-9E4B-9CE9-7503DF1E49E5}" destId="{F35DF34D-3E0E-074C-AB58-65FFD9831A70}" srcOrd="4" destOrd="0" parTransId="{C4C324FB-47DF-C74E-8031-A04A8B91806B}" sibTransId="{9B2E19BF-557E-BF4F-8CC9-13CDBCD6340A}"/>
    <dgm:cxn modelId="{8AB8BC96-C25B-3F40-B39C-036C39F68AB1}" type="presOf" srcId="{72DF0B17-5F25-F34F-B9FE-7CFCBB28B9D0}" destId="{0B362466-10A7-FB43-A05C-E5FD2069701A}" srcOrd="0" destOrd="0" presId="urn:microsoft.com/office/officeart/2005/8/layout/cycle6"/>
    <dgm:cxn modelId="{85B75A87-0A87-7547-94AA-3AB1F34F1041}" type="presOf" srcId="{EF9BB016-3028-0848-BDA0-C600C3C112F8}" destId="{1D379D1D-4E07-CE43-B388-1CD807A367E0}" srcOrd="0" destOrd="0" presId="urn:microsoft.com/office/officeart/2005/8/layout/cycle6"/>
    <dgm:cxn modelId="{21A80A8B-F3D1-1C4C-9A98-1042FF003681}" type="presOf" srcId="{22E55670-376A-5948-ABE1-6DD575FAAA84}" destId="{3CC85977-EB7C-6447-AE5E-01112A0567A4}" srcOrd="0" destOrd="0" presId="urn:microsoft.com/office/officeart/2005/8/layout/cycle6"/>
    <dgm:cxn modelId="{D3308033-1D14-AD42-97E7-5F74F8E3B343}" type="presOf" srcId="{B98DEBC3-8655-9E4B-9CE9-7503DF1E49E5}" destId="{A5520E74-D9D3-6346-9315-A525082EACA5}" srcOrd="0" destOrd="0" presId="urn:microsoft.com/office/officeart/2005/8/layout/cycle6"/>
    <dgm:cxn modelId="{2253A246-1A40-204A-979C-91299BD0B86C}" srcId="{B98DEBC3-8655-9E4B-9CE9-7503DF1E49E5}" destId="{42FB1207-5333-7B4D-A70B-DCD2F0D8AB3D}" srcOrd="1" destOrd="0" parTransId="{A06A09C3-5082-844D-8E22-BFFD3A7195F0}" sibTransId="{72DF0B17-5F25-F34F-B9FE-7CFCBB28B9D0}"/>
    <dgm:cxn modelId="{AA3D1ED0-DC1C-B744-BB3E-171C8E2A847E}" srcId="{B98DEBC3-8655-9E4B-9CE9-7503DF1E49E5}" destId="{81E02919-6804-E34D-A057-4DE152659EE7}" srcOrd="3" destOrd="0" parTransId="{8EF72093-8ED0-844F-8503-3E6D5F7E67A1}" sibTransId="{D3394EA6-98ED-E348-80B5-ED7C6781C6DB}"/>
    <dgm:cxn modelId="{8726ECDB-B5C4-9D47-B8F9-62744B3D5895}" type="presOf" srcId="{BF302D6A-D3FF-7D43-B8D9-60C2983078EF}" destId="{9F470705-1317-5B41-9BCD-2AE5A83CB0A2}" srcOrd="0" destOrd="0" presId="urn:microsoft.com/office/officeart/2005/8/layout/cycle6"/>
    <dgm:cxn modelId="{DE35A442-BD88-CB43-BB0E-CE8871069B38}" srcId="{B98DEBC3-8655-9E4B-9CE9-7503DF1E49E5}" destId="{26077DF9-2301-7645-AD5D-8A0B098E7DD3}" srcOrd="2" destOrd="0" parTransId="{D9091846-48DA-624E-9BCD-C109FEA258CD}" sibTransId="{22E55670-376A-5948-ABE1-6DD575FAAA84}"/>
    <dgm:cxn modelId="{E3670A9E-5945-1042-BD49-BEA2CC8B5775}" type="presOf" srcId="{F35DF34D-3E0E-074C-AB58-65FFD9831A70}" destId="{54EA7E87-925C-F34B-A0ED-E243A0DE68AA}" srcOrd="0" destOrd="0" presId="urn:microsoft.com/office/officeart/2005/8/layout/cycle6"/>
    <dgm:cxn modelId="{39DAC2FE-5B59-7141-82A9-DE6E66B5F5AF}" type="presOf" srcId="{26077DF9-2301-7645-AD5D-8A0B098E7DD3}" destId="{1FEE90F8-869A-9042-9F1C-2B7DED99CDD8}" srcOrd="0" destOrd="0" presId="urn:microsoft.com/office/officeart/2005/8/layout/cycle6"/>
    <dgm:cxn modelId="{B3F847B1-9F81-3A4E-A9A2-2077DB2E7D4F}" srcId="{B98DEBC3-8655-9E4B-9CE9-7503DF1E49E5}" destId="{4F5E2EC7-4B16-3141-AE39-A2B27552A68F}" srcOrd="6" destOrd="0" parTransId="{52E4B48E-C39F-1D4A-835A-DF33B342623A}" sibTransId="{EF9BB016-3028-0848-BDA0-C600C3C112F8}"/>
    <dgm:cxn modelId="{0EAEB695-16FF-A444-8550-3AA2B35B2214}" srcId="{B98DEBC3-8655-9E4B-9CE9-7503DF1E49E5}" destId="{DE088E55-AACA-0F48-A563-CC0DA2B93F50}" srcOrd="0" destOrd="0" parTransId="{5A64EA2C-1395-B643-B936-8E70D0072D9D}" sibTransId="{41B501D9-794A-894F-B2F6-B517795285B0}"/>
    <dgm:cxn modelId="{46541EB7-6688-974F-A381-20CD96C38EB3}" type="presOf" srcId="{D3394EA6-98ED-E348-80B5-ED7C6781C6DB}" destId="{B33518AF-ABE0-0D41-A84F-397D0F857004}" srcOrd="0" destOrd="0" presId="urn:microsoft.com/office/officeart/2005/8/layout/cycle6"/>
    <dgm:cxn modelId="{BC8FED67-E23D-984B-BA73-2A07702E2BA8}" type="presOf" srcId="{DE088E55-AACA-0F48-A563-CC0DA2B93F50}" destId="{3DA06A04-7A3C-164D-A336-B5E1915F52FC}" srcOrd="0" destOrd="0" presId="urn:microsoft.com/office/officeart/2005/8/layout/cycle6"/>
    <dgm:cxn modelId="{46256705-14C2-CB49-B0EF-12DEEB08AE88}" type="presOf" srcId="{42FB1207-5333-7B4D-A70B-DCD2F0D8AB3D}" destId="{F1FA9E15-9D5D-0F40-A948-A6ADCF158980}" srcOrd="0" destOrd="0" presId="urn:microsoft.com/office/officeart/2005/8/layout/cycle6"/>
    <dgm:cxn modelId="{7A0B5A46-EFBC-C944-A890-20AF66FDF3C9}" srcId="{B98DEBC3-8655-9E4B-9CE9-7503DF1E49E5}" destId="{BF302D6A-D3FF-7D43-B8D9-60C2983078EF}" srcOrd="5" destOrd="0" parTransId="{DA0FCFED-6507-BB49-B4F7-B683997E866F}" sibTransId="{10F9E1E6-6765-814D-BAC5-1CB94D6CF6ED}"/>
    <dgm:cxn modelId="{31D5562F-4211-4E45-99F2-0F31B3AB859E}" type="presOf" srcId="{9B2E19BF-557E-BF4F-8CC9-13CDBCD6340A}" destId="{4D30F7FB-B108-0E4F-878E-12DCAE015FC3}" srcOrd="0" destOrd="0" presId="urn:microsoft.com/office/officeart/2005/8/layout/cycle6"/>
    <dgm:cxn modelId="{29613B07-BCD2-DC4C-90B7-75FE67703B9C}" type="presOf" srcId="{10F9E1E6-6765-814D-BAC5-1CB94D6CF6ED}" destId="{DF4E6D33-0254-2D4E-8C77-9671C4B0252D}" srcOrd="0" destOrd="0" presId="urn:microsoft.com/office/officeart/2005/8/layout/cycle6"/>
    <dgm:cxn modelId="{B432CB0B-C3CC-E347-B6C3-8AD2603E90FA}" type="presOf" srcId="{4F5E2EC7-4B16-3141-AE39-A2B27552A68F}" destId="{3F1E0354-6606-1741-ACBF-BB3813B6EAA2}" srcOrd="0" destOrd="0" presId="urn:microsoft.com/office/officeart/2005/8/layout/cycle6"/>
    <dgm:cxn modelId="{25BBDD4B-A5F1-534A-BD38-E3D893B8DE02}" type="presParOf" srcId="{A5520E74-D9D3-6346-9315-A525082EACA5}" destId="{3DA06A04-7A3C-164D-A336-B5E1915F52FC}" srcOrd="0" destOrd="0" presId="urn:microsoft.com/office/officeart/2005/8/layout/cycle6"/>
    <dgm:cxn modelId="{14926D75-7690-FD41-99F9-0985448AC81B}" type="presParOf" srcId="{A5520E74-D9D3-6346-9315-A525082EACA5}" destId="{EC4C0CBB-6D41-7D45-B450-607CCA248118}" srcOrd="1" destOrd="0" presId="urn:microsoft.com/office/officeart/2005/8/layout/cycle6"/>
    <dgm:cxn modelId="{C82741D3-5C14-3F40-BF8D-AC245E80A335}" type="presParOf" srcId="{A5520E74-D9D3-6346-9315-A525082EACA5}" destId="{1EB22D8F-CBAE-3E47-A35C-D004309A362D}" srcOrd="2" destOrd="0" presId="urn:microsoft.com/office/officeart/2005/8/layout/cycle6"/>
    <dgm:cxn modelId="{F9C2C2BE-2ED6-4642-A793-6585DABA6F5C}" type="presParOf" srcId="{A5520E74-D9D3-6346-9315-A525082EACA5}" destId="{F1FA9E15-9D5D-0F40-A948-A6ADCF158980}" srcOrd="3" destOrd="0" presId="urn:microsoft.com/office/officeart/2005/8/layout/cycle6"/>
    <dgm:cxn modelId="{75F6ED15-432B-8C42-B2DA-966B0DA962EE}" type="presParOf" srcId="{A5520E74-D9D3-6346-9315-A525082EACA5}" destId="{D42E7FB0-D875-6F45-BF96-B39D1AB61227}" srcOrd="4" destOrd="0" presId="urn:microsoft.com/office/officeart/2005/8/layout/cycle6"/>
    <dgm:cxn modelId="{ADA07DFB-F95C-7B42-B236-4F9B1A64DB29}" type="presParOf" srcId="{A5520E74-D9D3-6346-9315-A525082EACA5}" destId="{0B362466-10A7-FB43-A05C-E5FD2069701A}" srcOrd="5" destOrd="0" presId="urn:microsoft.com/office/officeart/2005/8/layout/cycle6"/>
    <dgm:cxn modelId="{D4FAA578-99AF-A74C-B246-1F926C742D8F}" type="presParOf" srcId="{A5520E74-D9D3-6346-9315-A525082EACA5}" destId="{1FEE90F8-869A-9042-9F1C-2B7DED99CDD8}" srcOrd="6" destOrd="0" presId="urn:microsoft.com/office/officeart/2005/8/layout/cycle6"/>
    <dgm:cxn modelId="{0C211D5B-C192-C544-A9BC-428CB399794D}" type="presParOf" srcId="{A5520E74-D9D3-6346-9315-A525082EACA5}" destId="{C5BC7D3F-43DB-274C-8EE2-F2CE710B18D4}" srcOrd="7" destOrd="0" presId="urn:microsoft.com/office/officeart/2005/8/layout/cycle6"/>
    <dgm:cxn modelId="{EB15388B-FB1B-B146-8C4F-263C560E269D}" type="presParOf" srcId="{A5520E74-D9D3-6346-9315-A525082EACA5}" destId="{3CC85977-EB7C-6447-AE5E-01112A0567A4}" srcOrd="8" destOrd="0" presId="urn:microsoft.com/office/officeart/2005/8/layout/cycle6"/>
    <dgm:cxn modelId="{38ABF864-8334-D646-ACA8-7E0A702F9AD5}" type="presParOf" srcId="{A5520E74-D9D3-6346-9315-A525082EACA5}" destId="{2D0630F1-E8F6-4446-B1FB-1A8B1D2860C5}" srcOrd="9" destOrd="0" presId="urn:microsoft.com/office/officeart/2005/8/layout/cycle6"/>
    <dgm:cxn modelId="{5D5C5BC4-CA18-0D47-8F45-872F03F21524}" type="presParOf" srcId="{A5520E74-D9D3-6346-9315-A525082EACA5}" destId="{BAB4F059-6A7D-624F-B5FB-FD5EED96AEF3}" srcOrd="10" destOrd="0" presId="urn:microsoft.com/office/officeart/2005/8/layout/cycle6"/>
    <dgm:cxn modelId="{6175FE3C-5098-2140-A434-32E818FC93DF}" type="presParOf" srcId="{A5520E74-D9D3-6346-9315-A525082EACA5}" destId="{B33518AF-ABE0-0D41-A84F-397D0F857004}" srcOrd="11" destOrd="0" presId="urn:microsoft.com/office/officeart/2005/8/layout/cycle6"/>
    <dgm:cxn modelId="{8864D9BD-6B12-3346-A773-491F330C9075}" type="presParOf" srcId="{A5520E74-D9D3-6346-9315-A525082EACA5}" destId="{54EA7E87-925C-F34B-A0ED-E243A0DE68AA}" srcOrd="12" destOrd="0" presId="urn:microsoft.com/office/officeart/2005/8/layout/cycle6"/>
    <dgm:cxn modelId="{53F21774-AC47-4E49-8B96-B831768ED360}" type="presParOf" srcId="{A5520E74-D9D3-6346-9315-A525082EACA5}" destId="{0A09E29D-09AD-FB44-A63A-CEB6B4EEC54D}" srcOrd="13" destOrd="0" presId="urn:microsoft.com/office/officeart/2005/8/layout/cycle6"/>
    <dgm:cxn modelId="{18053C26-9F24-EA48-B847-402F3C1D9DE4}" type="presParOf" srcId="{A5520E74-D9D3-6346-9315-A525082EACA5}" destId="{4D30F7FB-B108-0E4F-878E-12DCAE015FC3}" srcOrd="14" destOrd="0" presId="urn:microsoft.com/office/officeart/2005/8/layout/cycle6"/>
    <dgm:cxn modelId="{46C29AE3-6AB7-FE4D-B689-4A3082F9F5A0}" type="presParOf" srcId="{A5520E74-D9D3-6346-9315-A525082EACA5}" destId="{9F470705-1317-5B41-9BCD-2AE5A83CB0A2}" srcOrd="15" destOrd="0" presId="urn:microsoft.com/office/officeart/2005/8/layout/cycle6"/>
    <dgm:cxn modelId="{9F8A3C82-F590-DC4F-BE4D-4F9867CDF8BC}" type="presParOf" srcId="{A5520E74-D9D3-6346-9315-A525082EACA5}" destId="{94EA3D9D-BE1A-FC4D-A6C1-56B3DC57EE53}" srcOrd="16" destOrd="0" presId="urn:microsoft.com/office/officeart/2005/8/layout/cycle6"/>
    <dgm:cxn modelId="{07B9FB56-B4C7-FD4A-B8F9-CEF5EEA2575B}" type="presParOf" srcId="{A5520E74-D9D3-6346-9315-A525082EACA5}" destId="{DF4E6D33-0254-2D4E-8C77-9671C4B0252D}" srcOrd="17" destOrd="0" presId="urn:microsoft.com/office/officeart/2005/8/layout/cycle6"/>
    <dgm:cxn modelId="{BC1B4FDD-D083-DC4D-AC8B-A0B31A0C3FBF}" type="presParOf" srcId="{A5520E74-D9D3-6346-9315-A525082EACA5}" destId="{3F1E0354-6606-1741-ACBF-BB3813B6EAA2}" srcOrd="18" destOrd="0" presId="urn:microsoft.com/office/officeart/2005/8/layout/cycle6"/>
    <dgm:cxn modelId="{43D9E4F4-F8D1-6D40-B7C6-0F6BAC06AA07}" type="presParOf" srcId="{A5520E74-D9D3-6346-9315-A525082EACA5}" destId="{7478FB65-AFF0-2845-803D-D3ACD3767700}" srcOrd="19" destOrd="0" presId="urn:microsoft.com/office/officeart/2005/8/layout/cycle6"/>
    <dgm:cxn modelId="{6E71468B-6A7F-AD48-B92E-183E7602F2B2}" type="presParOf" srcId="{A5520E74-D9D3-6346-9315-A525082EACA5}" destId="{1D379D1D-4E07-CE43-B388-1CD807A367E0}"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8DEBC3-8655-9E4B-9CE9-7503DF1E49E5}"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it-IT"/>
        </a:p>
      </dgm:t>
    </dgm:pt>
    <dgm:pt modelId="{DE088E55-AACA-0F48-A563-CC0DA2B93F50}">
      <dgm:prSet phldrT="[Testo]" custT="1"/>
      <dgm:spPr/>
      <dgm:t>
        <a:bodyPr/>
        <a:lstStyle/>
        <a:p>
          <a:r>
            <a:rPr lang="it-IT" sz="1800" dirty="0" err="1" smtClean="0"/>
            <a:t>Philosophy</a:t>
          </a:r>
          <a:r>
            <a:rPr lang="it-IT" sz="1800" dirty="0" smtClean="0"/>
            <a:t/>
          </a:r>
          <a:br>
            <a:rPr lang="it-IT" sz="1800" dirty="0" smtClean="0"/>
          </a:br>
          <a:r>
            <a:rPr lang="it-IT" sz="1800" dirty="0" err="1" smtClean="0"/>
            <a:t>Husserl</a:t>
          </a:r>
          <a:endParaRPr lang="it-IT" sz="1800" dirty="0"/>
        </a:p>
      </dgm:t>
    </dgm:pt>
    <dgm:pt modelId="{5A64EA2C-1395-B643-B936-8E70D0072D9D}" type="parTrans" cxnId="{0EAEB695-16FF-A444-8550-3AA2B35B2214}">
      <dgm:prSet/>
      <dgm:spPr/>
      <dgm:t>
        <a:bodyPr/>
        <a:lstStyle/>
        <a:p>
          <a:endParaRPr lang="it-IT"/>
        </a:p>
      </dgm:t>
    </dgm:pt>
    <dgm:pt modelId="{41B501D9-794A-894F-B2F6-B517795285B0}" type="sibTrans" cxnId="{0EAEB695-16FF-A444-8550-3AA2B35B2214}">
      <dgm:prSet/>
      <dgm:spPr/>
      <dgm:t>
        <a:bodyPr/>
        <a:lstStyle/>
        <a:p>
          <a:endParaRPr lang="it-IT"/>
        </a:p>
      </dgm:t>
    </dgm:pt>
    <dgm:pt modelId="{42FB1207-5333-7B4D-A70B-DCD2F0D8AB3D}">
      <dgm:prSet phldrT="[Testo]" custT="1"/>
      <dgm:spPr/>
      <dgm:t>
        <a:bodyPr/>
        <a:lstStyle/>
        <a:p>
          <a:r>
            <a:rPr lang="it-IT" sz="1800" dirty="0" err="1" smtClean="0"/>
            <a:t>Biology</a:t>
          </a:r>
          <a:r>
            <a:rPr lang="it-IT" sz="1800" dirty="0" smtClean="0"/>
            <a:t/>
          </a:r>
          <a:br>
            <a:rPr lang="it-IT" sz="1800" dirty="0" smtClean="0"/>
          </a:br>
          <a:r>
            <a:rPr lang="it-IT" sz="1800" dirty="0" err="1" smtClean="0"/>
            <a:t>Rosen</a:t>
          </a:r>
          <a:endParaRPr lang="it-IT" sz="1800" dirty="0"/>
        </a:p>
      </dgm:t>
    </dgm:pt>
    <dgm:pt modelId="{A06A09C3-5082-844D-8E22-BFFD3A7195F0}" type="parTrans" cxnId="{2253A246-1A40-204A-979C-91299BD0B86C}">
      <dgm:prSet/>
      <dgm:spPr/>
      <dgm:t>
        <a:bodyPr/>
        <a:lstStyle/>
        <a:p>
          <a:endParaRPr lang="it-IT"/>
        </a:p>
      </dgm:t>
    </dgm:pt>
    <dgm:pt modelId="{72DF0B17-5F25-F34F-B9FE-7CFCBB28B9D0}" type="sibTrans" cxnId="{2253A246-1A40-204A-979C-91299BD0B86C}">
      <dgm:prSet/>
      <dgm:spPr/>
      <dgm:t>
        <a:bodyPr/>
        <a:lstStyle/>
        <a:p>
          <a:endParaRPr lang="it-IT"/>
        </a:p>
      </dgm:t>
    </dgm:pt>
    <dgm:pt modelId="{26077DF9-2301-7645-AD5D-8A0B098E7DD3}">
      <dgm:prSet phldrT="[Testo]" custT="1"/>
      <dgm:spPr/>
      <dgm:t>
        <a:bodyPr/>
        <a:lstStyle/>
        <a:p>
          <a:r>
            <a:rPr lang="it-IT" sz="1800" dirty="0" smtClean="0"/>
            <a:t>Brain </a:t>
          </a:r>
          <a:r>
            <a:rPr lang="it-IT" sz="1800" dirty="0" err="1" smtClean="0"/>
            <a:t>studies</a:t>
          </a:r>
          <a:r>
            <a:rPr lang="it-IT" sz="1800" dirty="0" smtClean="0"/>
            <a:t/>
          </a:r>
          <a:br>
            <a:rPr lang="it-IT" sz="1800" dirty="0" smtClean="0"/>
          </a:br>
          <a:r>
            <a:rPr lang="it-IT" sz="1800" dirty="0" err="1" smtClean="0"/>
            <a:t>Berthoz</a:t>
          </a:r>
          <a:endParaRPr lang="it-IT" sz="1800" dirty="0"/>
        </a:p>
      </dgm:t>
    </dgm:pt>
    <dgm:pt modelId="{D9091846-48DA-624E-9BCD-C109FEA258CD}" type="parTrans" cxnId="{DE35A442-BD88-CB43-BB0E-CE8871069B38}">
      <dgm:prSet/>
      <dgm:spPr/>
      <dgm:t>
        <a:bodyPr/>
        <a:lstStyle/>
        <a:p>
          <a:endParaRPr lang="it-IT"/>
        </a:p>
      </dgm:t>
    </dgm:pt>
    <dgm:pt modelId="{22E55670-376A-5948-ABE1-6DD575FAAA84}" type="sibTrans" cxnId="{DE35A442-BD88-CB43-BB0E-CE8871069B38}">
      <dgm:prSet/>
      <dgm:spPr/>
      <dgm:t>
        <a:bodyPr/>
        <a:lstStyle/>
        <a:p>
          <a:endParaRPr lang="it-IT"/>
        </a:p>
      </dgm:t>
    </dgm:pt>
    <dgm:pt modelId="{81E02919-6804-E34D-A057-4DE152659EE7}">
      <dgm:prSet phldrT="[Testo]" custT="1"/>
      <dgm:spPr/>
      <dgm:t>
        <a:bodyPr/>
        <a:lstStyle/>
        <a:p>
          <a:r>
            <a:rPr lang="it-IT" sz="1800" dirty="0" err="1" smtClean="0"/>
            <a:t>Psychology</a:t>
          </a:r>
          <a:r>
            <a:rPr lang="it-IT" sz="1800" dirty="0" smtClean="0"/>
            <a:t/>
          </a:r>
          <a:br>
            <a:rPr lang="it-IT" sz="1800" dirty="0" smtClean="0"/>
          </a:br>
          <a:r>
            <a:rPr lang="it-IT" sz="1800" dirty="0" err="1" smtClean="0"/>
            <a:t>Tolman</a:t>
          </a:r>
          <a:endParaRPr lang="it-IT" sz="1800" dirty="0"/>
        </a:p>
      </dgm:t>
    </dgm:pt>
    <dgm:pt modelId="{8EF72093-8ED0-844F-8503-3E6D5F7E67A1}" type="parTrans" cxnId="{AA3D1ED0-DC1C-B744-BB3E-171C8E2A847E}">
      <dgm:prSet/>
      <dgm:spPr/>
      <dgm:t>
        <a:bodyPr/>
        <a:lstStyle/>
        <a:p>
          <a:endParaRPr lang="it-IT"/>
        </a:p>
      </dgm:t>
    </dgm:pt>
    <dgm:pt modelId="{D3394EA6-98ED-E348-80B5-ED7C6781C6DB}" type="sibTrans" cxnId="{AA3D1ED0-DC1C-B744-BB3E-171C8E2A847E}">
      <dgm:prSet/>
      <dgm:spPr/>
      <dgm:t>
        <a:bodyPr/>
        <a:lstStyle/>
        <a:p>
          <a:endParaRPr lang="it-IT"/>
        </a:p>
      </dgm:t>
    </dgm:pt>
    <dgm:pt modelId="{BF302D6A-D3FF-7D43-B8D9-60C2983078EF}">
      <dgm:prSet phldrT="[Testo]" custT="1"/>
      <dgm:spPr/>
      <dgm:t>
        <a:bodyPr/>
        <a:lstStyle/>
        <a:p>
          <a:r>
            <a:rPr lang="it-IT" sz="1800" dirty="0" err="1" smtClean="0"/>
            <a:t>Sociology</a:t>
          </a:r>
          <a:endParaRPr lang="it-IT" sz="1800" dirty="0" smtClean="0"/>
        </a:p>
        <a:p>
          <a:r>
            <a:rPr lang="it-IT" sz="1800" dirty="0" err="1" smtClean="0"/>
            <a:t>Schutz</a:t>
          </a:r>
          <a:endParaRPr lang="it-IT" sz="1800" dirty="0"/>
        </a:p>
      </dgm:t>
    </dgm:pt>
    <dgm:pt modelId="{DA0FCFED-6507-BB49-B4F7-B683997E866F}" type="parTrans" cxnId="{7A0B5A46-EFBC-C944-A890-20AF66FDF3C9}">
      <dgm:prSet/>
      <dgm:spPr/>
      <dgm:t>
        <a:bodyPr/>
        <a:lstStyle/>
        <a:p>
          <a:endParaRPr lang="it-IT"/>
        </a:p>
      </dgm:t>
    </dgm:pt>
    <dgm:pt modelId="{10F9E1E6-6765-814D-BAC5-1CB94D6CF6ED}" type="sibTrans" cxnId="{7A0B5A46-EFBC-C944-A890-20AF66FDF3C9}">
      <dgm:prSet/>
      <dgm:spPr/>
      <dgm:t>
        <a:bodyPr/>
        <a:lstStyle/>
        <a:p>
          <a:endParaRPr lang="it-IT"/>
        </a:p>
      </dgm:t>
    </dgm:pt>
    <dgm:pt modelId="{4F5E2EC7-4B16-3141-AE39-A2B27552A68F}">
      <dgm:prSet phldrT="[Testo]" custT="1"/>
      <dgm:spPr/>
      <dgm:t>
        <a:bodyPr/>
        <a:lstStyle/>
        <a:p>
          <a:r>
            <a:rPr lang="it-IT" sz="1800" dirty="0" err="1" smtClean="0"/>
            <a:t>Anthropology</a:t>
          </a:r>
          <a:r>
            <a:rPr lang="it-IT" sz="1800" dirty="0" smtClean="0"/>
            <a:t> Bennett</a:t>
          </a:r>
          <a:endParaRPr lang="it-IT" sz="1800" dirty="0"/>
        </a:p>
      </dgm:t>
    </dgm:pt>
    <dgm:pt modelId="{52E4B48E-C39F-1D4A-835A-DF33B342623A}" type="parTrans" cxnId="{B3F847B1-9F81-3A4E-A9A2-2077DB2E7D4F}">
      <dgm:prSet/>
      <dgm:spPr/>
      <dgm:t>
        <a:bodyPr/>
        <a:lstStyle/>
        <a:p>
          <a:endParaRPr lang="it-IT"/>
        </a:p>
      </dgm:t>
    </dgm:pt>
    <dgm:pt modelId="{EF9BB016-3028-0848-BDA0-C600C3C112F8}" type="sibTrans" cxnId="{B3F847B1-9F81-3A4E-A9A2-2077DB2E7D4F}">
      <dgm:prSet/>
      <dgm:spPr/>
      <dgm:t>
        <a:bodyPr/>
        <a:lstStyle/>
        <a:p>
          <a:endParaRPr lang="it-IT"/>
        </a:p>
      </dgm:t>
    </dgm:pt>
    <dgm:pt modelId="{F35DF34D-3E0E-074C-AB58-65FFD9831A70}">
      <dgm:prSet phldrT="[Testo]" custT="1"/>
      <dgm:spPr/>
      <dgm:t>
        <a:bodyPr/>
        <a:lstStyle/>
        <a:p>
          <a:r>
            <a:rPr lang="it-IT" sz="1800" dirty="0" smtClean="0"/>
            <a:t>Economy</a:t>
          </a:r>
          <a:br>
            <a:rPr lang="it-IT" sz="1800" dirty="0" smtClean="0"/>
          </a:br>
          <a:r>
            <a:rPr lang="it-IT" sz="1800" dirty="0" err="1" smtClean="0"/>
            <a:t>Ansoff</a:t>
          </a:r>
          <a:endParaRPr lang="it-IT" sz="1800" dirty="0"/>
        </a:p>
      </dgm:t>
    </dgm:pt>
    <dgm:pt modelId="{C4C324FB-47DF-C74E-8031-A04A8B91806B}" type="parTrans" cxnId="{B071CFD4-C57D-0046-AAD2-6CC756D77BA3}">
      <dgm:prSet/>
      <dgm:spPr/>
      <dgm:t>
        <a:bodyPr/>
        <a:lstStyle/>
        <a:p>
          <a:endParaRPr lang="it-IT"/>
        </a:p>
      </dgm:t>
    </dgm:pt>
    <dgm:pt modelId="{9B2E19BF-557E-BF4F-8CC9-13CDBCD6340A}" type="sibTrans" cxnId="{B071CFD4-C57D-0046-AAD2-6CC756D77BA3}">
      <dgm:prSet/>
      <dgm:spPr/>
      <dgm:t>
        <a:bodyPr/>
        <a:lstStyle/>
        <a:p>
          <a:endParaRPr lang="it-IT"/>
        </a:p>
      </dgm:t>
    </dgm:pt>
    <dgm:pt modelId="{A5520E74-D9D3-6346-9315-A525082EACA5}" type="pres">
      <dgm:prSet presAssocID="{B98DEBC3-8655-9E4B-9CE9-7503DF1E49E5}" presName="cycle" presStyleCnt="0">
        <dgm:presLayoutVars>
          <dgm:dir/>
          <dgm:resizeHandles val="exact"/>
        </dgm:presLayoutVars>
      </dgm:prSet>
      <dgm:spPr/>
      <dgm:t>
        <a:bodyPr/>
        <a:lstStyle/>
        <a:p>
          <a:endParaRPr lang="it-IT"/>
        </a:p>
      </dgm:t>
    </dgm:pt>
    <dgm:pt modelId="{3DA06A04-7A3C-164D-A336-B5E1915F52FC}" type="pres">
      <dgm:prSet presAssocID="{DE088E55-AACA-0F48-A563-CC0DA2B93F50}" presName="node" presStyleLbl="node1" presStyleIdx="0" presStyleCnt="7" custScaleX="136660" custRadScaleRad="100004" custRadScaleInc="-2223">
        <dgm:presLayoutVars>
          <dgm:bulletEnabled val="1"/>
        </dgm:presLayoutVars>
      </dgm:prSet>
      <dgm:spPr/>
      <dgm:t>
        <a:bodyPr/>
        <a:lstStyle/>
        <a:p>
          <a:endParaRPr lang="it-IT"/>
        </a:p>
      </dgm:t>
    </dgm:pt>
    <dgm:pt modelId="{EC4C0CBB-6D41-7D45-B450-607CCA248118}" type="pres">
      <dgm:prSet presAssocID="{DE088E55-AACA-0F48-A563-CC0DA2B93F50}" presName="spNode" presStyleCnt="0"/>
      <dgm:spPr/>
    </dgm:pt>
    <dgm:pt modelId="{1EB22D8F-CBAE-3E47-A35C-D004309A362D}" type="pres">
      <dgm:prSet presAssocID="{41B501D9-794A-894F-B2F6-B517795285B0}" presName="sibTrans" presStyleLbl="sibTrans1D1" presStyleIdx="0" presStyleCnt="7"/>
      <dgm:spPr/>
      <dgm:t>
        <a:bodyPr/>
        <a:lstStyle/>
        <a:p>
          <a:endParaRPr lang="it-IT"/>
        </a:p>
      </dgm:t>
    </dgm:pt>
    <dgm:pt modelId="{F1FA9E15-9D5D-0F40-A948-A6ADCF158980}" type="pres">
      <dgm:prSet presAssocID="{42FB1207-5333-7B4D-A70B-DCD2F0D8AB3D}" presName="node" presStyleLbl="node1" presStyleIdx="1" presStyleCnt="7" custScaleX="136660">
        <dgm:presLayoutVars>
          <dgm:bulletEnabled val="1"/>
        </dgm:presLayoutVars>
      </dgm:prSet>
      <dgm:spPr/>
      <dgm:t>
        <a:bodyPr/>
        <a:lstStyle/>
        <a:p>
          <a:endParaRPr lang="it-IT"/>
        </a:p>
      </dgm:t>
    </dgm:pt>
    <dgm:pt modelId="{D42E7FB0-D875-6F45-BF96-B39D1AB61227}" type="pres">
      <dgm:prSet presAssocID="{42FB1207-5333-7B4D-A70B-DCD2F0D8AB3D}" presName="spNode" presStyleCnt="0"/>
      <dgm:spPr/>
    </dgm:pt>
    <dgm:pt modelId="{0B362466-10A7-FB43-A05C-E5FD2069701A}" type="pres">
      <dgm:prSet presAssocID="{72DF0B17-5F25-F34F-B9FE-7CFCBB28B9D0}" presName="sibTrans" presStyleLbl="sibTrans1D1" presStyleIdx="1" presStyleCnt="7"/>
      <dgm:spPr/>
      <dgm:t>
        <a:bodyPr/>
        <a:lstStyle/>
        <a:p>
          <a:endParaRPr lang="it-IT"/>
        </a:p>
      </dgm:t>
    </dgm:pt>
    <dgm:pt modelId="{1FEE90F8-869A-9042-9F1C-2B7DED99CDD8}" type="pres">
      <dgm:prSet presAssocID="{26077DF9-2301-7645-AD5D-8A0B098E7DD3}" presName="node" presStyleLbl="node1" presStyleIdx="2" presStyleCnt="7" custScaleX="167308">
        <dgm:presLayoutVars>
          <dgm:bulletEnabled val="1"/>
        </dgm:presLayoutVars>
      </dgm:prSet>
      <dgm:spPr/>
      <dgm:t>
        <a:bodyPr/>
        <a:lstStyle/>
        <a:p>
          <a:endParaRPr lang="it-IT"/>
        </a:p>
      </dgm:t>
    </dgm:pt>
    <dgm:pt modelId="{C5BC7D3F-43DB-274C-8EE2-F2CE710B18D4}" type="pres">
      <dgm:prSet presAssocID="{26077DF9-2301-7645-AD5D-8A0B098E7DD3}" presName="spNode" presStyleCnt="0"/>
      <dgm:spPr/>
    </dgm:pt>
    <dgm:pt modelId="{3CC85977-EB7C-6447-AE5E-01112A0567A4}" type="pres">
      <dgm:prSet presAssocID="{22E55670-376A-5948-ABE1-6DD575FAAA84}" presName="sibTrans" presStyleLbl="sibTrans1D1" presStyleIdx="2" presStyleCnt="7"/>
      <dgm:spPr/>
      <dgm:t>
        <a:bodyPr/>
        <a:lstStyle/>
        <a:p>
          <a:endParaRPr lang="it-IT"/>
        </a:p>
      </dgm:t>
    </dgm:pt>
    <dgm:pt modelId="{2D0630F1-E8F6-4446-B1FB-1A8B1D2860C5}" type="pres">
      <dgm:prSet presAssocID="{81E02919-6804-E34D-A057-4DE152659EE7}" presName="node" presStyleLbl="node1" presStyleIdx="3" presStyleCnt="7" custScaleX="155185">
        <dgm:presLayoutVars>
          <dgm:bulletEnabled val="1"/>
        </dgm:presLayoutVars>
      </dgm:prSet>
      <dgm:spPr/>
      <dgm:t>
        <a:bodyPr/>
        <a:lstStyle/>
        <a:p>
          <a:endParaRPr lang="it-IT"/>
        </a:p>
      </dgm:t>
    </dgm:pt>
    <dgm:pt modelId="{BAB4F059-6A7D-624F-B5FB-FD5EED96AEF3}" type="pres">
      <dgm:prSet presAssocID="{81E02919-6804-E34D-A057-4DE152659EE7}" presName="spNode" presStyleCnt="0"/>
      <dgm:spPr/>
    </dgm:pt>
    <dgm:pt modelId="{B33518AF-ABE0-0D41-A84F-397D0F857004}" type="pres">
      <dgm:prSet presAssocID="{D3394EA6-98ED-E348-80B5-ED7C6781C6DB}" presName="sibTrans" presStyleLbl="sibTrans1D1" presStyleIdx="3" presStyleCnt="7"/>
      <dgm:spPr/>
      <dgm:t>
        <a:bodyPr/>
        <a:lstStyle/>
        <a:p>
          <a:endParaRPr lang="it-IT"/>
        </a:p>
      </dgm:t>
    </dgm:pt>
    <dgm:pt modelId="{54EA7E87-925C-F34B-A0ED-E243A0DE68AA}" type="pres">
      <dgm:prSet presAssocID="{F35DF34D-3E0E-074C-AB58-65FFD9831A70}" presName="node" presStyleLbl="node1" presStyleIdx="4" presStyleCnt="7" custScaleX="154019">
        <dgm:presLayoutVars>
          <dgm:bulletEnabled val="1"/>
        </dgm:presLayoutVars>
      </dgm:prSet>
      <dgm:spPr/>
      <dgm:t>
        <a:bodyPr/>
        <a:lstStyle/>
        <a:p>
          <a:endParaRPr lang="it-IT"/>
        </a:p>
      </dgm:t>
    </dgm:pt>
    <dgm:pt modelId="{0A09E29D-09AD-FB44-A63A-CEB6B4EEC54D}" type="pres">
      <dgm:prSet presAssocID="{F35DF34D-3E0E-074C-AB58-65FFD9831A70}" presName="spNode" presStyleCnt="0"/>
      <dgm:spPr/>
    </dgm:pt>
    <dgm:pt modelId="{4D30F7FB-B108-0E4F-878E-12DCAE015FC3}" type="pres">
      <dgm:prSet presAssocID="{9B2E19BF-557E-BF4F-8CC9-13CDBCD6340A}" presName="sibTrans" presStyleLbl="sibTrans1D1" presStyleIdx="4" presStyleCnt="7"/>
      <dgm:spPr/>
      <dgm:t>
        <a:bodyPr/>
        <a:lstStyle/>
        <a:p>
          <a:endParaRPr lang="it-IT"/>
        </a:p>
      </dgm:t>
    </dgm:pt>
    <dgm:pt modelId="{9F470705-1317-5B41-9BCD-2AE5A83CB0A2}" type="pres">
      <dgm:prSet presAssocID="{BF302D6A-D3FF-7D43-B8D9-60C2983078EF}" presName="node" presStyleLbl="node1" presStyleIdx="5" presStyleCnt="7" custScaleX="136660">
        <dgm:presLayoutVars>
          <dgm:bulletEnabled val="1"/>
        </dgm:presLayoutVars>
      </dgm:prSet>
      <dgm:spPr/>
      <dgm:t>
        <a:bodyPr/>
        <a:lstStyle/>
        <a:p>
          <a:endParaRPr lang="it-IT"/>
        </a:p>
      </dgm:t>
    </dgm:pt>
    <dgm:pt modelId="{94EA3D9D-BE1A-FC4D-A6C1-56B3DC57EE53}" type="pres">
      <dgm:prSet presAssocID="{BF302D6A-D3FF-7D43-B8D9-60C2983078EF}" presName="spNode" presStyleCnt="0"/>
      <dgm:spPr/>
    </dgm:pt>
    <dgm:pt modelId="{DF4E6D33-0254-2D4E-8C77-9671C4B0252D}" type="pres">
      <dgm:prSet presAssocID="{10F9E1E6-6765-814D-BAC5-1CB94D6CF6ED}" presName="sibTrans" presStyleLbl="sibTrans1D1" presStyleIdx="5" presStyleCnt="7"/>
      <dgm:spPr/>
      <dgm:t>
        <a:bodyPr/>
        <a:lstStyle/>
        <a:p>
          <a:endParaRPr lang="it-IT"/>
        </a:p>
      </dgm:t>
    </dgm:pt>
    <dgm:pt modelId="{3F1E0354-6606-1741-ACBF-BB3813B6EAA2}" type="pres">
      <dgm:prSet presAssocID="{4F5E2EC7-4B16-3141-AE39-A2B27552A68F}" presName="node" presStyleLbl="node1" presStyleIdx="6" presStyleCnt="7" custScaleX="136660">
        <dgm:presLayoutVars>
          <dgm:bulletEnabled val="1"/>
        </dgm:presLayoutVars>
      </dgm:prSet>
      <dgm:spPr/>
      <dgm:t>
        <a:bodyPr/>
        <a:lstStyle/>
        <a:p>
          <a:endParaRPr lang="it-IT"/>
        </a:p>
      </dgm:t>
    </dgm:pt>
    <dgm:pt modelId="{7478FB65-AFF0-2845-803D-D3ACD3767700}" type="pres">
      <dgm:prSet presAssocID="{4F5E2EC7-4B16-3141-AE39-A2B27552A68F}" presName="spNode" presStyleCnt="0"/>
      <dgm:spPr/>
    </dgm:pt>
    <dgm:pt modelId="{1D379D1D-4E07-CE43-B388-1CD807A367E0}" type="pres">
      <dgm:prSet presAssocID="{EF9BB016-3028-0848-BDA0-C600C3C112F8}" presName="sibTrans" presStyleLbl="sibTrans1D1" presStyleIdx="6" presStyleCnt="7"/>
      <dgm:spPr/>
      <dgm:t>
        <a:bodyPr/>
        <a:lstStyle/>
        <a:p>
          <a:endParaRPr lang="it-IT"/>
        </a:p>
      </dgm:t>
    </dgm:pt>
  </dgm:ptLst>
  <dgm:cxnLst>
    <dgm:cxn modelId="{320B17C4-7EAB-F94F-9648-AF176E0BB6F5}" type="presOf" srcId="{10F9E1E6-6765-814D-BAC5-1CB94D6CF6ED}" destId="{DF4E6D33-0254-2D4E-8C77-9671C4B0252D}" srcOrd="0" destOrd="0" presId="urn:microsoft.com/office/officeart/2005/8/layout/cycle6"/>
    <dgm:cxn modelId="{E3907EE1-15A7-2A45-8D4E-F0EFD882DA82}" type="presOf" srcId="{4F5E2EC7-4B16-3141-AE39-A2B27552A68F}" destId="{3F1E0354-6606-1741-ACBF-BB3813B6EAA2}" srcOrd="0" destOrd="0" presId="urn:microsoft.com/office/officeart/2005/8/layout/cycle6"/>
    <dgm:cxn modelId="{0EAEB695-16FF-A444-8550-3AA2B35B2214}" srcId="{B98DEBC3-8655-9E4B-9CE9-7503DF1E49E5}" destId="{DE088E55-AACA-0F48-A563-CC0DA2B93F50}" srcOrd="0" destOrd="0" parTransId="{5A64EA2C-1395-B643-B936-8E70D0072D9D}" sibTransId="{41B501D9-794A-894F-B2F6-B517795285B0}"/>
    <dgm:cxn modelId="{B3F847B1-9F81-3A4E-A9A2-2077DB2E7D4F}" srcId="{B98DEBC3-8655-9E4B-9CE9-7503DF1E49E5}" destId="{4F5E2EC7-4B16-3141-AE39-A2B27552A68F}" srcOrd="6" destOrd="0" parTransId="{52E4B48E-C39F-1D4A-835A-DF33B342623A}" sibTransId="{EF9BB016-3028-0848-BDA0-C600C3C112F8}"/>
    <dgm:cxn modelId="{25B75A36-360E-AE4E-A034-776ED1D27D30}" type="presOf" srcId="{9B2E19BF-557E-BF4F-8CC9-13CDBCD6340A}" destId="{4D30F7FB-B108-0E4F-878E-12DCAE015FC3}" srcOrd="0" destOrd="0" presId="urn:microsoft.com/office/officeart/2005/8/layout/cycle6"/>
    <dgm:cxn modelId="{80F09630-D233-F846-AACA-F4E36D5382B9}" type="presOf" srcId="{B98DEBC3-8655-9E4B-9CE9-7503DF1E49E5}" destId="{A5520E74-D9D3-6346-9315-A525082EACA5}" srcOrd="0" destOrd="0" presId="urn:microsoft.com/office/officeart/2005/8/layout/cycle6"/>
    <dgm:cxn modelId="{D3E29C3C-DDA5-184B-B172-420273359DDB}" type="presOf" srcId="{41B501D9-794A-894F-B2F6-B517795285B0}" destId="{1EB22D8F-CBAE-3E47-A35C-D004309A362D}" srcOrd="0" destOrd="0" presId="urn:microsoft.com/office/officeart/2005/8/layout/cycle6"/>
    <dgm:cxn modelId="{81A1420C-6738-8947-A3E3-B4B7770158F2}" type="presOf" srcId="{42FB1207-5333-7B4D-A70B-DCD2F0D8AB3D}" destId="{F1FA9E15-9D5D-0F40-A948-A6ADCF158980}" srcOrd="0" destOrd="0" presId="urn:microsoft.com/office/officeart/2005/8/layout/cycle6"/>
    <dgm:cxn modelId="{4A9BECAD-BA66-C74C-96A6-159C4A47F725}" type="presOf" srcId="{DE088E55-AACA-0F48-A563-CC0DA2B93F50}" destId="{3DA06A04-7A3C-164D-A336-B5E1915F52FC}" srcOrd="0" destOrd="0" presId="urn:microsoft.com/office/officeart/2005/8/layout/cycle6"/>
    <dgm:cxn modelId="{2253A246-1A40-204A-979C-91299BD0B86C}" srcId="{B98DEBC3-8655-9E4B-9CE9-7503DF1E49E5}" destId="{42FB1207-5333-7B4D-A70B-DCD2F0D8AB3D}" srcOrd="1" destOrd="0" parTransId="{A06A09C3-5082-844D-8E22-BFFD3A7195F0}" sibTransId="{72DF0B17-5F25-F34F-B9FE-7CFCBB28B9D0}"/>
    <dgm:cxn modelId="{88A3E110-7FCE-9441-8293-063B87B7A76A}" type="presOf" srcId="{26077DF9-2301-7645-AD5D-8A0B098E7DD3}" destId="{1FEE90F8-869A-9042-9F1C-2B7DED99CDD8}" srcOrd="0" destOrd="0" presId="urn:microsoft.com/office/officeart/2005/8/layout/cycle6"/>
    <dgm:cxn modelId="{AA3D1ED0-DC1C-B744-BB3E-171C8E2A847E}" srcId="{B98DEBC3-8655-9E4B-9CE9-7503DF1E49E5}" destId="{81E02919-6804-E34D-A057-4DE152659EE7}" srcOrd="3" destOrd="0" parTransId="{8EF72093-8ED0-844F-8503-3E6D5F7E67A1}" sibTransId="{D3394EA6-98ED-E348-80B5-ED7C6781C6DB}"/>
    <dgm:cxn modelId="{1A6DB742-A05F-7049-A336-DFB7BDEF7392}" type="presOf" srcId="{22E55670-376A-5948-ABE1-6DD575FAAA84}" destId="{3CC85977-EB7C-6447-AE5E-01112A0567A4}" srcOrd="0" destOrd="0" presId="urn:microsoft.com/office/officeart/2005/8/layout/cycle6"/>
    <dgm:cxn modelId="{7A0B5A46-EFBC-C944-A890-20AF66FDF3C9}" srcId="{B98DEBC3-8655-9E4B-9CE9-7503DF1E49E5}" destId="{BF302D6A-D3FF-7D43-B8D9-60C2983078EF}" srcOrd="5" destOrd="0" parTransId="{DA0FCFED-6507-BB49-B4F7-B683997E866F}" sibTransId="{10F9E1E6-6765-814D-BAC5-1CB94D6CF6ED}"/>
    <dgm:cxn modelId="{D1E0FE74-F231-664F-AF9D-40D4A6D588C9}" type="presOf" srcId="{EF9BB016-3028-0848-BDA0-C600C3C112F8}" destId="{1D379D1D-4E07-CE43-B388-1CD807A367E0}" srcOrd="0" destOrd="0" presId="urn:microsoft.com/office/officeart/2005/8/layout/cycle6"/>
    <dgm:cxn modelId="{E43DD5CA-3D4E-954B-856C-F1F601B8742C}" type="presOf" srcId="{D3394EA6-98ED-E348-80B5-ED7C6781C6DB}" destId="{B33518AF-ABE0-0D41-A84F-397D0F857004}" srcOrd="0" destOrd="0" presId="urn:microsoft.com/office/officeart/2005/8/layout/cycle6"/>
    <dgm:cxn modelId="{B307D2D4-CDC7-074E-8F97-26D79A05F7C9}" type="presOf" srcId="{BF302D6A-D3FF-7D43-B8D9-60C2983078EF}" destId="{9F470705-1317-5B41-9BCD-2AE5A83CB0A2}" srcOrd="0" destOrd="0" presId="urn:microsoft.com/office/officeart/2005/8/layout/cycle6"/>
    <dgm:cxn modelId="{BD57F93E-B7C2-5343-87F9-352FBBE9EC41}" type="presOf" srcId="{81E02919-6804-E34D-A057-4DE152659EE7}" destId="{2D0630F1-E8F6-4446-B1FB-1A8B1D2860C5}" srcOrd="0" destOrd="0" presId="urn:microsoft.com/office/officeart/2005/8/layout/cycle6"/>
    <dgm:cxn modelId="{D0799A69-CF2A-6346-8DF4-7CDEC1A86C04}" type="presOf" srcId="{72DF0B17-5F25-F34F-B9FE-7CFCBB28B9D0}" destId="{0B362466-10A7-FB43-A05C-E5FD2069701A}" srcOrd="0" destOrd="0" presId="urn:microsoft.com/office/officeart/2005/8/layout/cycle6"/>
    <dgm:cxn modelId="{DE35A442-BD88-CB43-BB0E-CE8871069B38}" srcId="{B98DEBC3-8655-9E4B-9CE9-7503DF1E49E5}" destId="{26077DF9-2301-7645-AD5D-8A0B098E7DD3}" srcOrd="2" destOrd="0" parTransId="{D9091846-48DA-624E-9BCD-C109FEA258CD}" sibTransId="{22E55670-376A-5948-ABE1-6DD575FAAA84}"/>
    <dgm:cxn modelId="{B071CFD4-C57D-0046-AAD2-6CC756D77BA3}" srcId="{B98DEBC3-8655-9E4B-9CE9-7503DF1E49E5}" destId="{F35DF34D-3E0E-074C-AB58-65FFD9831A70}" srcOrd="4" destOrd="0" parTransId="{C4C324FB-47DF-C74E-8031-A04A8B91806B}" sibTransId="{9B2E19BF-557E-BF4F-8CC9-13CDBCD6340A}"/>
    <dgm:cxn modelId="{8C104593-CB53-1F41-9157-E5F9C310A1E7}" type="presOf" srcId="{F35DF34D-3E0E-074C-AB58-65FFD9831A70}" destId="{54EA7E87-925C-F34B-A0ED-E243A0DE68AA}" srcOrd="0" destOrd="0" presId="urn:microsoft.com/office/officeart/2005/8/layout/cycle6"/>
    <dgm:cxn modelId="{91061AAC-4C95-3D45-9601-280FC1C1BC46}" type="presParOf" srcId="{A5520E74-D9D3-6346-9315-A525082EACA5}" destId="{3DA06A04-7A3C-164D-A336-B5E1915F52FC}" srcOrd="0" destOrd="0" presId="urn:microsoft.com/office/officeart/2005/8/layout/cycle6"/>
    <dgm:cxn modelId="{775E4153-98A0-BF40-93D4-90E39678716E}" type="presParOf" srcId="{A5520E74-D9D3-6346-9315-A525082EACA5}" destId="{EC4C0CBB-6D41-7D45-B450-607CCA248118}" srcOrd="1" destOrd="0" presId="urn:microsoft.com/office/officeart/2005/8/layout/cycle6"/>
    <dgm:cxn modelId="{2FD52279-9C24-5F4C-9EE0-A54CF29AF9CC}" type="presParOf" srcId="{A5520E74-D9D3-6346-9315-A525082EACA5}" destId="{1EB22D8F-CBAE-3E47-A35C-D004309A362D}" srcOrd="2" destOrd="0" presId="urn:microsoft.com/office/officeart/2005/8/layout/cycle6"/>
    <dgm:cxn modelId="{06BD1454-0E94-AB46-A75E-D450112875EC}" type="presParOf" srcId="{A5520E74-D9D3-6346-9315-A525082EACA5}" destId="{F1FA9E15-9D5D-0F40-A948-A6ADCF158980}" srcOrd="3" destOrd="0" presId="urn:microsoft.com/office/officeart/2005/8/layout/cycle6"/>
    <dgm:cxn modelId="{2A8E87F3-E170-694F-B0EC-DC57295234DC}" type="presParOf" srcId="{A5520E74-D9D3-6346-9315-A525082EACA5}" destId="{D42E7FB0-D875-6F45-BF96-B39D1AB61227}" srcOrd="4" destOrd="0" presId="urn:microsoft.com/office/officeart/2005/8/layout/cycle6"/>
    <dgm:cxn modelId="{969EBB73-5E12-FB4C-91FA-1487F6BE859B}" type="presParOf" srcId="{A5520E74-D9D3-6346-9315-A525082EACA5}" destId="{0B362466-10A7-FB43-A05C-E5FD2069701A}" srcOrd="5" destOrd="0" presId="urn:microsoft.com/office/officeart/2005/8/layout/cycle6"/>
    <dgm:cxn modelId="{BDD59DBF-8DAF-994F-917E-CF4F875FFA9D}" type="presParOf" srcId="{A5520E74-D9D3-6346-9315-A525082EACA5}" destId="{1FEE90F8-869A-9042-9F1C-2B7DED99CDD8}" srcOrd="6" destOrd="0" presId="urn:microsoft.com/office/officeart/2005/8/layout/cycle6"/>
    <dgm:cxn modelId="{E03C29F4-F3D9-2E41-BB41-00740300436B}" type="presParOf" srcId="{A5520E74-D9D3-6346-9315-A525082EACA5}" destId="{C5BC7D3F-43DB-274C-8EE2-F2CE710B18D4}" srcOrd="7" destOrd="0" presId="urn:microsoft.com/office/officeart/2005/8/layout/cycle6"/>
    <dgm:cxn modelId="{3CE6C4BD-933E-3B45-9E97-6C8F14C9466B}" type="presParOf" srcId="{A5520E74-D9D3-6346-9315-A525082EACA5}" destId="{3CC85977-EB7C-6447-AE5E-01112A0567A4}" srcOrd="8" destOrd="0" presId="urn:microsoft.com/office/officeart/2005/8/layout/cycle6"/>
    <dgm:cxn modelId="{B223B895-E963-0B4E-B726-ED63C1E2FFEA}" type="presParOf" srcId="{A5520E74-D9D3-6346-9315-A525082EACA5}" destId="{2D0630F1-E8F6-4446-B1FB-1A8B1D2860C5}" srcOrd="9" destOrd="0" presId="urn:microsoft.com/office/officeart/2005/8/layout/cycle6"/>
    <dgm:cxn modelId="{9419B9F7-58BD-FF42-95DD-4C16D25C1B6A}" type="presParOf" srcId="{A5520E74-D9D3-6346-9315-A525082EACA5}" destId="{BAB4F059-6A7D-624F-B5FB-FD5EED96AEF3}" srcOrd="10" destOrd="0" presId="urn:microsoft.com/office/officeart/2005/8/layout/cycle6"/>
    <dgm:cxn modelId="{88D1448F-DC5B-4842-8E2D-784B24262C7B}" type="presParOf" srcId="{A5520E74-D9D3-6346-9315-A525082EACA5}" destId="{B33518AF-ABE0-0D41-A84F-397D0F857004}" srcOrd="11" destOrd="0" presId="urn:microsoft.com/office/officeart/2005/8/layout/cycle6"/>
    <dgm:cxn modelId="{702671D6-02E8-934B-BB2F-818085AF59EE}" type="presParOf" srcId="{A5520E74-D9D3-6346-9315-A525082EACA5}" destId="{54EA7E87-925C-F34B-A0ED-E243A0DE68AA}" srcOrd="12" destOrd="0" presId="urn:microsoft.com/office/officeart/2005/8/layout/cycle6"/>
    <dgm:cxn modelId="{24076237-5634-3A40-8329-0C20DF1629DA}" type="presParOf" srcId="{A5520E74-D9D3-6346-9315-A525082EACA5}" destId="{0A09E29D-09AD-FB44-A63A-CEB6B4EEC54D}" srcOrd="13" destOrd="0" presId="urn:microsoft.com/office/officeart/2005/8/layout/cycle6"/>
    <dgm:cxn modelId="{953DF162-262C-3347-A6BA-EC433ECEC240}" type="presParOf" srcId="{A5520E74-D9D3-6346-9315-A525082EACA5}" destId="{4D30F7FB-B108-0E4F-878E-12DCAE015FC3}" srcOrd="14" destOrd="0" presId="urn:microsoft.com/office/officeart/2005/8/layout/cycle6"/>
    <dgm:cxn modelId="{9BF92376-6B61-4F4E-AFF5-D274D435FD88}" type="presParOf" srcId="{A5520E74-D9D3-6346-9315-A525082EACA5}" destId="{9F470705-1317-5B41-9BCD-2AE5A83CB0A2}" srcOrd="15" destOrd="0" presId="urn:microsoft.com/office/officeart/2005/8/layout/cycle6"/>
    <dgm:cxn modelId="{323CB47F-D60A-944F-9C88-67CF311EC30D}" type="presParOf" srcId="{A5520E74-D9D3-6346-9315-A525082EACA5}" destId="{94EA3D9D-BE1A-FC4D-A6C1-56B3DC57EE53}" srcOrd="16" destOrd="0" presId="urn:microsoft.com/office/officeart/2005/8/layout/cycle6"/>
    <dgm:cxn modelId="{C110992D-D8E1-4742-B441-E8C00BD629FA}" type="presParOf" srcId="{A5520E74-D9D3-6346-9315-A525082EACA5}" destId="{DF4E6D33-0254-2D4E-8C77-9671C4B0252D}" srcOrd="17" destOrd="0" presId="urn:microsoft.com/office/officeart/2005/8/layout/cycle6"/>
    <dgm:cxn modelId="{E3959D1F-977F-9543-8B43-219F4D2182FA}" type="presParOf" srcId="{A5520E74-D9D3-6346-9315-A525082EACA5}" destId="{3F1E0354-6606-1741-ACBF-BB3813B6EAA2}" srcOrd="18" destOrd="0" presId="urn:microsoft.com/office/officeart/2005/8/layout/cycle6"/>
    <dgm:cxn modelId="{DCA410ED-D37E-EC4B-BACE-66BEDF487F86}" type="presParOf" srcId="{A5520E74-D9D3-6346-9315-A525082EACA5}" destId="{7478FB65-AFF0-2845-803D-D3ACD3767700}" srcOrd="19" destOrd="0" presId="urn:microsoft.com/office/officeart/2005/8/layout/cycle6"/>
    <dgm:cxn modelId="{7C62B0CE-64F1-B04B-93C4-F10926EB4252}" type="presParOf" srcId="{A5520E74-D9D3-6346-9315-A525082EACA5}" destId="{1D379D1D-4E07-CE43-B388-1CD807A367E0}"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06A04-7A3C-164D-A336-B5E1915F52FC}">
      <dsp:nvSpPr>
        <dsp:cNvPr id="0" name=""/>
        <dsp:cNvSpPr/>
      </dsp:nvSpPr>
      <dsp:spPr>
        <a:xfrm>
          <a:off x="3243276" y="1614"/>
          <a:ext cx="1979118" cy="941333"/>
        </a:xfrm>
        <a:prstGeom prst="round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err="1" smtClean="0"/>
            <a:t>Philosophy</a:t>
          </a:r>
          <a:r>
            <a:rPr lang="it-IT" sz="1800" kern="1200" dirty="0" smtClean="0"/>
            <a:t/>
          </a:r>
          <a:br>
            <a:rPr lang="it-IT" sz="1800" kern="1200" dirty="0" smtClean="0"/>
          </a:br>
          <a:r>
            <a:rPr lang="it-IT" sz="1800" kern="1200" dirty="0" err="1" smtClean="0"/>
            <a:t>Husserl</a:t>
          </a:r>
          <a:endParaRPr lang="it-IT" sz="1800" kern="1200" dirty="0"/>
        </a:p>
      </dsp:txBody>
      <dsp:txXfrm>
        <a:off x="3289228" y="47566"/>
        <a:ext cx="1887214" cy="849429"/>
      </dsp:txXfrm>
    </dsp:sp>
    <dsp:sp modelId="{1EB22D8F-CBAE-3E47-A35C-D004309A362D}">
      <dsp:nvSpPr>
        <dsp:cNvPr id="0" name=""/>
        <dsp:cNvSpPr/>
      </dsp:nvSpPr>
      <dsp:spPr>
        <a:xfrm>
          <a:off x="1565425" y="472091"/>
          <a:ext cx="5369906" cy="5369906"/>
        </a:xfrm>
        <a:custGeom>
          <a:avLst/>
          <a:gdLst/>
          <a:ahLst/>
          <a:cxnLst/>
          <a:rect l="0" t="0" r="0" b="0"/>
          <a:pathLst>
            <a:path>
              <a:moveTo>
                <a:pt x="3663832" y="184799"/>
              </a:moveTo>
              <a:arcTo wR="2684953" hR="2684953" stAng="17482903" swAng="92730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FA9E15-9D5D-0F40-A948-A6ADCF158980}">
      <dsp:nvSpPr>
        <dsp:cNvPr id="0" name=""/>
        <dsp:cNvSpPr/>
      </dsp:nvSpPr>
      <dsp:spPr>
        <a:xfrm>
          <a:off x="5360316" y="1012574"/>
          <a:ext cx="1979118" cy="941333"/>
        </a:xfrm>
        <a:prstGeom prst="round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err="1" smtClean="0"/>
            <a:t>Biology</a:t>
          </a:r>
          <a:r>
            <a:rPr lang="it-IT" sz="1800" kern="1200" dirty="0" smtClean="0"/>
            <a:t/>
          </a:r>
          <a:br>
            <a:rPr lang="it-IT" sz="1800" kern="1200" dirty="0" smtClean="0"/>
          </a:br>
          <a:r>
            <a:rPr lang="it-IT" sz="1800" kern="1200" dirty="0" err="1" smtClean="0"/>
            <a:t>Rosen</a:t>
          </a:r>
          <a:endParaRPr lang="it-IT" sz="1800" kern="1200" dirty="0"/>
        </a:p>
      </dsp:txBody>
      <dsp:txXfrm>
        <a:off x="5406268" y="1058526"/>
        <a:ext cx="1887214" cy="849429"/>
      </dsp:txXfrm>
    </dsp:sp>
    <dsp:sp modelId="{0B362466-10A7-FB43-A05C-E5FD2069701A}">
      <dsp:nvSpPr>
        <dsp:cNvPr id="0" name=""/>
        <dsp:cNvSpPr/>
      </dsp:nvSpPr>
      <dsp:spPr>
        <a:xfrm>
          <a:off x="1565741" y="472329"/>
          <a:ext cx="5369906" cy="5369906"/>
        </a:xfrm>
        <a:custGeom>
          <a:avLst/>
          <a:gdLst/>
          <a:ahLst/>
          <a:cxnLst/>
          <a:rect l="0" t="0" r="0" b="0"/>
          <a:pathLst>
            <a:path>
              <a:moveTo>
                <a:pt x="5091196" y="1493749"/>
              </a:moveTo>
              <a:arcTo wR="2684953" hR="2684953" stAng="20019745" swAng="172524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EE90F8-869A-9042-9F1C-2B7DED99CDD8}">
      <dsp:nvSpPr>
        <dsp:cNvPr id="0" name=""/>
        <dsp:cNvSpPr/>
      </dsp:nvSpPr>
      <dsp:spPr>
        <a:xfrm>
          <a:off x="5656847" y="3284073"/>
          <a:ext cx="2422964" cy="941333"/>
        </a:xfrm>
        <a:prstGeom prst="round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Brain </a:t>
          </a:r>
          <a:r>
            <a:rPr lang="it-IT" sz="1800" kern="1200" dirty="0" err="1" smtClean="0"/>
            <a:t>studies</a:t>
          </a:r>
          <a:r>
            <a:rPr lang="it-IT" sz="1800" kern="1200" dirty="0" smtClean="0"/>
            <a:t/>
          </a:r>
          <a:br>
            <a:rPr lang="it-IT" sz="1800" kern="1200" dirty="0" smtClean="0"/>
          </a:br>
          <a:r>
            <a:rPr lang="it-IT" sz="1800" kern="1200" dirty="0" err="1" smtClean="0"/>
            <a:t>Berthoz</a:t>
          </a:r>
          <a:endParaRPr lang="it-IT" sz="1800" kern="1200" dirty="0"/>
        </a:p>
      </dsp:txBody>
      <dsp:txXfrm>
        <a:off x="5702799" y="3330025"/>
        <a:ext cx="2331060" cy="849429"/>
      </dsp:txXfrm>
    </dsp:sp>
    <dsp:sp modelId="{3CC85977-EB7C-6447-AE5E-01112A0567A4}">
      <dsp:nvSpPr>
        <dsp:cNvPr id="0" name=""/>
        <dsp:cNvSpPr/>
      </dsp:nvSpPr>
      <dsp:spPr>
        <a:xfrm>
          <a:off x="1565741" y="472329"/>
          <a:ext cx="5369906" cy="5369906"/>
        </a:xfrm>
        <a:custGeom>
          <a:avLst/>
          <a:gdLst/>
          <a:ahLst/>
          <a:cxnLst/>
          <a:rect l="0" t="0" r="0" b="0"/>
          <a:pathLst>
            <a:path>
              <a:moveTo>
                <a:pt x="5144006" y="3762926"/>
              </a:moveTo>
              <a:arcTo wR="2684953" hR="2684953" stAng="1420270" swAng="13574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D0630F1-E8F6-4446-B1FB-1A8B1D2860C5}">
      <dsp:nvSpPr>
        <dsp:cNvPr id="0" name=""/>
        <dsp:cNvSpPr/>
      </dsp:nvSpPr>
      <dsp:spPr>
        <a:xfrm>
          <a:off x="4291952" y="5105674"/>
          <a:ext cx="2247398" cy="941333"/>
        </a:xfrm>
        <a:prstGeom prst="round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err="1" smtClean="0"/>
            <a:t>Psychology</a:t>
          </a:r>
          <a:r>
            <a:rPr lang="it-IT" sz="1800" kern="1200" dirty="0" smtClean="0"/>
            <a:t/>
          </a:r>
          <a:br>
            <a:rPr lang="it-IT" sz="1800" kern="1200" dirty="0" smtClean="0"/>
          </a:br>
          <a:r>
            <a:rPr lang="it-IT" sz="1800" kern="1200" dirty="0" err="1" smtClean="0"/>
            <a:t>Tolman</a:t>
          </a:r>
          <a:endParaRPr lang="it-IT" sz="1800" kern="1200" dirty="0"/>
        </a:p>
      </dsp:txBody>
      <dsp:txXfrm>
        <a:off x="4337904" y="5151626"/>
        <a:ext cx="2155494" cy="849429"/>
      </dsp:txXfrm>
    </dsp:sp>
    <dsp:sp modelId="{B33518AF-ABE0-0D41-A84F-397D0F857004}">
      <dsp:nvSpPr>
        <dsp:cNvPr id="0" name=""/>
        <dsp:cNvSpPr/>
      </dsp:nvSpPr>
      <dsp:spPr>
        <a:xfrm>
          <a:off x="1565741" y="472329"/>
          <a:ext cx="5369906" cy="5369906"/>
        </a:xfrm>
        <a:custGeom>
          <a:avLst/>
          <a:gdLst/>
          <a:ahLst/>
          <a:cxnLst/>
          <a:rect l="0" t="0" r="0" b="0"/>
          <a:pathLst>
            <a:path>
              <a:moveTo>
                <a:pt x="2725301" y="5369602"/>
              </a:moveTo>
              <a:arcTo wR="2684953" hR="2684953" stAng="5348337" swAng="11413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4EA7E87-925C-F34B-A0ED-E243A0DE68AA}">
      <dsp:nvSpPr>
        <dsp:cNvPr id="0" name=""/>
        <dsp:cNvSpPr/>
      </dsp:nvSpPr>
      <dsp:spPr>
        <a:xfrm>
          <a:off x="1970480" y="5105674"/>
          <a:ext cx="2230512" cy="941333"/>
        </a:xfrm>
        <a:prstGeom prst="round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Economy</a:t>
          </a:r>
          <a:br>
            <a:rPr lang="it-IT" sz="1800" kern="1200" dirty="0" smtClean="0"/>
          </a:br>
          <a:r>
            <a:rPr lang="it-IT" sz="1800" kern="1200" dirty="0" err="1" smtClean="0"/>
            <a:t>Ansoff</a:t>
          </a:r>
          <a:endParaRPr lang="it-IT" sz="1800" kern="1200" dirty="0"/>
        </a:p>
      </dsp:txBody>
      <dsp:txXfrm>
        <a:off x="2016432" y="5151626"/>
        <a:ext cx="2138608" cy="849429"/>
      </dsp:txXfrm>
    </dsp:sp>
    <dsp:sp modelId="{4D30F7FB-B108-0E4F-878E-12DCAE015FC3}">
      <dsp:nvSpPr>
        <dsp:cNvPr id="0" name=""/>
        <dsp:cNvSpPr/>
      </dsp:nvSpPr>
      <dsp:spPr>
        <a:xfrm>
          <a:off x="1565741" y="472329"/>
          <a:ext cx="5369906" cy="5369906"/>
        </a:xfrm>
        <a:custGeom>
          <a:avLst/>
          <a:gdLst/>
          <a:ahLst/>
          <a:cxnLst/>
          <a:rect l="0" t="0" r="0" b="0"/>
          <a:pathLst>
            <a:path>
              <a:moveTo>
                <a:pt x="829810" y="4625937"/>
              </a:moveTo>
              <a:arcTo wR="2684953" hR="2684953" stAng="8022275" swAng="13574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470705-1317-5B41-9BCD-2AE5A83CB0A2}">
      <dsp:nvSpPr>
        <dsp:cNvPr id="0" name=""/>
        <dsp:cNvSpPr/>
      </dsp:nvSpPr>
      <dsp:spPr>
        <a:xfrm>
          <a:off x="643499" y="3284073"/>
          <a:ext cx="1979118" cy="941333"/>
        </a:xfrm>
        <a:prstGeom prst="round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err="1" smtClean="0"/>
            <a:t>Sociology</a:t>
          </a:r>
          <a:endParaRPr lang="it-IT" sz="1800" kern="1200" dirty="0" smtClean="0"/>
        </a:p>
        <a:p>
          <a:pPr lvl="0" algn="ctr" defTabSz="800100">
            <a:lnSpc>
              <a:spcPct val="90000"/>
            </a:lnSpc>
            <a:spcBef>
              <a:spcPct val="0"/>
            </a:spcBef>
            <a:spcAft>
              <a:spcPct val="35000"/>
            </a:spcAft>
          </a:pPr>
          <a:r>
            <a:rPr lang="it-IT" sz="1800" kern="1200" dirty="0" err="1" smtClean="0"/>
            <a:t>Schutz</a:t>
          </a:r>
          <a:endParaRPr lang="it-IT" sz="1800" kern="1200" dirty="0"/>
        </a:p>
      </dsp:txBody>
      <dsp:txXfrm>
        <a:off x="689451" y="3330025"/>
        <a:ext cx="1887214" cy="849429"/>
      </dsp:txXfrm>
    </dsp:sp>
    <dsp:sp modelId="{DF4E6D33-0254-2D4E-8C77-9671C4B0252D}">
      <dsp:nvSpPr>
        <dsp:cNvPr id="0" name=""/>
        <dsp:cNvSpPr/>
      </dsp:nvSpPr>
      <dsp:spPr>
        <a:xfrm>
          <a:off x="1565741" y="472329"/>
          <a:ext cx="5369906" cy="5369906"/>
        </a:xfrm>
        <a:custGeom>
          <a:avLst/>
          <a:gdLst/>
          <a:ahLst/>
          <a:cxnLst/>
          <a:rect l="0" t="0" r="0" b="0"/>
          <a:pathLst>
            <a:path>
              <a:moveTo>
                <a:pt x="2387" y="2798161"/>
              </a:moveTo>
              <a:arcTo wR="2684953" hR="2684953" stAng="10655008" swAng="172524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1E0354-6606-1741-ACBF-BB3813B6EAA2}">
      <dsp:nvSpPr>
        <dsp:cNvPr id="0" name=""/>
        <dsp:cNvSpPr/>
      </dsp:nvSpPr>
      <dsp:spPr>
        <a:xfrm>
          <a:off x="1161954" y="1012574"/>
          <a:ext cx="1979118" cy="941333"/>
        </a:xfrm>
        <a:prstGeom prst="round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err="1" smtClean="0"/>
            <a:t>Anthropology</a:t>
          </a:r>
          <a:r>
            <a:rPr lang="it-IT" sz="1800" kern="1200" dirty="0" smtClean="0"/>
            <a:t> Bennett</a:t>
          </a:r>
          <a:endParaRPr lang="it-IT" sz="1800" kern="1200" dirty="0"/>
        </a:p>
      </dsp:txBody>
      <dsp:txXfrm>
        <a:off x="1207906" y="1058526"/>
        <a:ext cx="1887214" cy="849429"/>
      </dsp:txXfrm>
    </dsp:sp>
    <dsp:sp modelId="{1D379D1D-4E07-CE43-B388-1CD807A367E0}">
      <dsp:nvSpPr>
        <dsp:cNvPr id="0" name=""/>
        <dsp:cNvSpPr/>
      </dsp:nvSpPr>
      <dsp:spPr>
        <a:xfrm>
          <a:off x="1566073" y="472078"/>
          <a:ext cx="5369906" cy="5369906"/>
        </a:xfrm>
        <a:custGeom>
          <a:avLst/>
          <a:gdLst/>
          <a:ahLst/>
          <a:cxnLst/>
          <a:rect l="0" t="0" r="0" b="0"/>
          <a:pathLst>
            <a:path>
              <a:moveTo>
                <a:pt x="1074903" y="536299"/>
              </a:moveTo>
              <a:arcTo wR="2684953" hR="2684953" stAng="13989281" swAng="87908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06A04-7A3C-164D-A336-B5E1915F52FC}">
      <dsp:nvSpPr>
        <dsp:cNvPr id="0" name=""/>
        <dsp:cNvSpPr/>
      </dsp:nvSpPr>
      <dsp:spPr>
        <a:xfrm>
          <a:off x="3243276" y="1614"/>
          <a:ext cx="1979118" cy="941333"/>
        </a:xfrm>
        <a:prstGeom prst="round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err="1" smtClean="0"/>
            <a:t>Philosophy</a:t>
          </a:r>
          <a:r>
            <a:rPr lang="it-IT" sz="1800" kern="1200" dirty="0" smtClean="0"/>
            <a:t/>
          </a:r>
          <a:br>
            <a:rPr lang="it-IT" sz="1800" kern="1200" dirty="0" smtClean="0"/>
          </a:br>
          <a:r>
            <a:rPr lang="it-IT" sz="1800" kern="1200" dirty="0" err="1" smtClean="0"/>
            <a:t>Husserl</a:t>
          </a:r>
          <a:endParaRPr lang="it-IT" sz="1800" kern="1200" dirty="0"/>
        </a:p>
      </dsp:txBody>
      <dsp:txXfrm>
        <a:off x="3289228" y="47566"/>
        <a:ext cx="1887214" cy="849429"/>
      </dsp:txXfrm>
    </dsp:sp>
    <dsp:sp modelId="{1EB22D8F-CBAE-3E47-A35C-D004309A362D}">
      <dsp:nvSpPr>
        <dsp:cNvPr id="0" name=""/>
        <dsp:cNvSpPr/>
      </dsp:nvSpPr>
      <dsp:spPr>
        <a:xfrm>
          <a:off x="1565425" y="472091"/>
          <a:ext cx="5369906" cy="5369906"/>
        </a:xfrm>
        <a:custGeom>
          <a:avLst/>
          <a:gdLst/>
          <a:ahLst/>
          <a:cxnLst/>
          <a:rect l="0" t="0" r="0" b="0"/>
          <a:pathLst>
            <a:path>
              <a:moveTo>
                <a:pt x="3663832" y="184799"/>
              </a:moveTo>
              <a:arcTo wR="2684953" hR="2684953" stAng="17482903" swAng="92730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FA9E15-9D5D-0F40-A948-A6ADCF158980}">
      <dsp:nvSpPr>
        <dsp:cNvPr id="0" name=""/>
        <dsp:cNvSpPr/>
      </dsp:nvSpPr>
      <dsp:spPr>
        <a:xfrm>
          <a:off x="5360316" y="1012574"/>
          <a:ext cx="1979118" cy="941333"/>
        </a:xfrm>
        <a:prstGeom prst="round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err="1" smtClean="0"/>
            <a:t>Biology</a:t>
          </a:r>
          <a:r>
            <a:rPr lang="it-IT" sz="1800" kern="1200" dirty="0" smtClean="0"/>
            <a:t/>
          </a:r>
          <a:br>
            <a:rPr lang="it-IT" sz="1800" kern="1200" dirty="0" smtClean="0"/>
          </a:br>
          <a:r>
            <a:rPr lang="it-IT" sz="1800" kern="1200" dirty="0" err="1" smtClean="0"/>
            <a:t>Rosen</a:t>
          </a:r>
          <a:endParaRPr lang="it-IT" sz="1800" kern="1200" dirty="0"/>
        </a:p>
      </dsp:txBody>
      <dsp:txXfrm>
        <a:off x="5406268" y="1058526"/>
        <a:ext cx="1887214" cy="849429"/>
      </dsp:txXfrm>
    </dsp:sp>
    <dsp:sp modelId="{0B362466-10A7-FB43-A05C-E5FD2069701A}">
      <dsp:nvSpPr>
        <dsp:cNvPr id="0" name=""/>
        <dsp:cNvSpPr/>
      </dsp:nvSpPr>
      <dsp:spPr>
        <a:xfrm>
          <a:off x="1565741" y="472329"/>
          <a:ext cx="5369906" cy="5369906"/>
        </a:xfrm>
        <a:custGeom>
          <a:avLst/>
          <a:gdLst/>
          <a:ahLst/>
          <a:cxnLst/>
          <a:rect l="0" t="0" r="0" b="0"/>
          <a:pathLst>
            <a:path>
              <a:moveTo>
                <a:pt x="5091196" y="1493749"/>
              </a:moveTo>
              <a:arcTo wR="2684953" hR="2684953" stAng="20019745" swAng="172524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EE90F8-869A-9042-9F1C-2B7DED99CDD8}">
      <dsp:nvSpPr>
        <dsp:cNvPr id="0" name=""/>
        <dsp:cNvSpPr/>
      </dsp:nvSpPr>
      <dsp:spPr>
        <a:xfrm>
          <a:off x="5656847" y="3284073"/>
          <a:ext cx="2422964" cy="941333"/>
        </a:xfrm>
        <a:prstGeom prst="round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Brain </a:t>
          </a:r>
          <a:r>
            <a:rPr lang="it-IT" sz="1800" kern="1200" dirty="0" err="1" smtClean="0"/>
            <a:t>studies</a:t>
          </a:r>
          <a:r>
            <a:rPr lang="it-IT" sz="1800" kern="1200" dirty="0" smtClean="0"/>
            <a:t/>
          </a:r>
          <a:br>
            <a:rPr lang="it-IT" sz="1800" kern="1200" dirty="0" smtClean="0"/>
          </a:br>
          <a:r>
            <a:rPr lang="it-IT" sz="1800" kern="1200" dirty="0" err="1" smtClean="0"/>
            <a:t>Berthoz</a:t>
          </a:r>
          <a:endParaRPr lang="it-IT" sz="1800" kern="1200" dirty="0"/>
        </a:p>
      </dsp:txBody>
      <dsp:txXfrm>
        <a:off x="5702799" y="3330025"/>
        <a:ext cx="2331060" cy="849429"/>
      </dsp:txXfrm>
    </dsp:sp>
    <dsp:sp modelId="{3CC85977-EB7C-6447-AE5E-01112A0567A4}">
      <dsp:nvSpPr>
        <dsp:cNvPr id="0" name=""/>
        <dsp:cNvSpPr/>
      </dsp:nvSpPr>
      <dsp:spPr>
        <a:xfrm>
          <a:off x="1565741" y="472329"/>
          <a:ext cx="5369906" cy="5369906"/>
        </a:xfrm>
        <a:custGeom>
          <a:avLst/>
          <a:gdLst/>
          <a:ahLst/>
          <a:cxnLst/>
          <a:rect l="0" t="0" r="0" b="0"/>
          <a:pathLst>
            <a:path>
              <a:moveTo>
                <a:pt x="5144006" y="3762926"/>
              </a:moveTo>
              <a:arcTo wR="2684953" hR="2684953" stAng="1420270" swAng="13574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D0630F1-E8F6-4446-B1FB-1A8B1D2860C5}">
      <dsp:nvSpPr>
        <dsp:cNvPr id="0" name=""/>
        <dsp:cNvSpPr/>
      </dsp:nvSpPr>
      <dsp:spPr>
        <a:xfrm>
          <a:off x="4291952" y="5105674"/>
          <a:ext cx="2247398" cy="941333"/>
        </a:xfrm>
        <a:prstGeom prst="round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err="1" smtClean="0"/>
            <a:t>Psychology</a:t>
          </a:r>
          <a:r>
            <a:rPr lang="it-IT" sz="1800" kern="1200" dirty="0" smtClean="0"/>
            <a:t/>
          </a:r>
          <a:br>
            <a:rPr lang="it-IT" sz="1800" kern="1200" dirty="0" smtClean="0"/>
          </a:br>
          <a:r>
            <a:rPr lang="it-IT" sz="1800" kern="1200" dirty="0" err="1" smtClean="0"/>
            <a:t>Tolman</a:t>
          </a:r>
          <a:endParaRPr lang="it-IT" sz="1800" kern="1200" dirty="0"/>
        </a:p>
      </dsp:txBody>
      <dsp:txXfrm>
        <a:off x="4337904" y="5151626"/>
        <a:ext cx="2155494" cy="849429"/>
      </dsp:txXfrm>
    </dsp:sp>
    <dsp:sp modelId="{B33518AF-ABE0-0D41-A84F-397D0F857004}">
      <dsp:nvSpPr>
        <dsp:cNvPr id="0" name=""/>
        <dsp:cNvSpPr/>
      </dsp:nvSpPr>
      <dsp:spPr>
        <a:xfrm>
          <a:off x="1565741" y="472329"/>
          <a:ext cx="5369906" cy="5369906"/>
        </a:xfrm>
        <a:custGeom>
          <a:avLst/>
          <a:gdLst/>
          <a:ahLst/>
          <a:cxnLst/>
          <a:rect l="0" t="0" r="0" b="0"/>
          <a:pathLst>
            <a:path>
              <a:moveTo>
                <a:pt x="2725301" y="5369602"/>
              </a:moveTo>
              <a:arcTo wR="2684953" hR="2684953" stAng="5348337" swAng="11413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4EA7E87-925C-F34B-A0ED-E243A0DE68AA}">
      <dsp:nvSpPr>
        <dsp:cNvPr id="0" name=""/>
        <dsp:cNvSpPr/>
      </dsp:nvSpPr>
      <dsp:spPr>
        <a:xfrm>
          <a:off x="1970480" y="5105674"/>
          <a:ext cx="2230512" cy="941333"/>
        </a:xfrm>
        <a:prstGeom prst="round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Economy</a:t>
          </a:r>
          <a:br>
            <a:rPr lang="it-IT" sz="1800" kern="1200" dirty="0" smtClean="0"/>
          </a:br>
          <a:r>
            <a:rPr lang="it-IT" sz="1800" kern="1200" dirty="0" err="1" smtClean="0"/>
            <a:t>Ansoff</a:t>
          </a:r>
          <a:endParaRPr lang="it-IT" sz="1800" kern="1200" dirty="0"/>
        </a:p>
      </dsp:txBody>
      <dsp:txXfrm>
        <a:off x="2016432" y="5151626"/>
        <a:ext cx="2138608" cy="849429"/>
      </dsp:txXfrm>
    </dsp:sp>
    <dsp:sp modelId="{4D30F7FB-B108-0E4F-878E-12DCAE015FC3}">
      <dsp:nvSpPr>
        <dsp:cNvPr id="0" name=""/>
        <dsp:cNvSpPr/>
      </dsp:nvSpPr>
      <dsp:spPr>
        <a:xfrm>
          <a:off x="1565741" y="472329"/>
          <a:ext cx="5369906" cy="5369906"/>
        </a:xfrm>
        <a:custGeom>
          <a:avLst/>
          <a:gdLst/>
          <a:ahLst/>
          <a:cxnLst/>
          <a:rect l="0" t="0" r="0" b="0"/>
          <a:pathLst>
            <a:path>
              <a:moveTo>
                <a:pt x="829810" y="4625937"/>
              </a:moveTo>
              <a:arcTo wR="2684953" hR="2684953" stAng="8022275" swAng="13574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470705-1317-5B41-9BCD-2AE5A83CB0A2}">
      <dsp:nvSpPr>
        <dsp:cNvPr id="0" name=""/>
        <dsp:cNvSpPr/>
      </dsp:nvSpPr>
      <dsp:spPr>
        <a:xfrm>
          <a:off x="643499" y="3284073"/>
          <a:ext cx="1979118" cy="941333"/>
        </a:xfrm>
        <a:prstGeom prst="round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err="1" smtClean="0"/>
            <a:t>Sociology</a:t>
          </a:r>
          <a:endParaRPr lang="it-IT" sz="1800" kern="1200" dirty="0" smtClean="0"/>
        </a:p>
        <a:p>
          <a:pPr lvl="0" algn="ctr" defTabSz="800100">
            <a:lnSpc>
              <a:spcPct val="90000"/>
            </a:lnSpc>
            <a:spcBef>
              <a:spcPct val="0"/>
            </a:spcBef>
            <a:spcAft>
              <a:spcPct val="35000"/>
            </a:spcAft>
          </a:pPr>
          <a:r>
            <a:rPr lang="it-IT" sz="1800" kern="1200" dirty="0" err="1" smtClean="0"/>
            <a:t>Schutz</a:t>
          </a:r>
          <a:endParaRPr lang="it-IT" sz="1800" kern="1200" dirty="0"/>
        </a:p>
      </dsp:txBody>
      <dsp:txXfrm>
        <a:off x="689451" y="3330025"/>
        <a:ext cx="1887214" cy="849429"/>
      </dsp:txXfrm>
    </dsp:sp>
    <dsp:sp modelId="{DF4E6D33-0254-2D4E-8C77-9671C4B0252D}">
      <dsp:nvSpPr>
        <dsp:cNvPr id="0" name=""/>
        <dsp:cNvSpPr/>
      </dsp:nvSpPr>
      <dsp:spPr>
        <a:xfrm>
          <a:off x="1565741" y="472329"/>
          <a:ext cx="5369906" cy="5369906"/>
        </a:xfrm>
        <a:custGeom>
          <a:avLst/>
          <a:gdLst/>
          <a:ahLst/>
          <a:cxnLst/>
          <a:rect l="0" t="0" r="0" b="0"/>
          <a:pathLst>
            <a:path>
              <a:moveTo>
                <a:pt x="2387" y="2798161"/>
              </a:moveTo>
              <a:arcTo wR="2684953" hR="2684953" stAng="10655008" swAng="172524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1E0354-6606-1741-ACBF-BB3813B6EAA2}">
      <dsp:nvSpPr>
        <dsp:cNvPr id="0" name=""/>
        <dsp:cNvSpPr/>
      </dsp:nvSpPr>
      <dsp:spPr>
        <a:xfrm>
          <a:off x="1161954" y="1012574"/>
          <a:ext cx="1979118" cy="941333"/>
        </a:xfrm>
        <a:prstGeom prst="round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err="1" smtClean="0"/>
            <a:t>Anthropology</a:t>
          </a:r>
          <a:r>
            <a:rPr lang="it-IT" sz="1800" kern="1200" dirty="0" smtClean="0"/>
            <a:t> Bennett</a:t>
          </a:r>
          <a:endParaRPr lang="it-IT" sz="1800" kern="1200" dirty="0"/>
        </a:p>
      </dsp:txBody>
      <dsp:txXfrm>
        <a:off x="1207906" y="1058526"/>
        <a:ext cx="1887214" cy="849429"/>
      </dsp:txXfrm>
    </dsp:sp>
    <dsp:sp modelId="{1D379D1D-4E07-CE43-B388-1CD807A367E0}">
      <dsp:nvSpPr>
        <dsp:cNvPr id="0" name=""/>
        <dsp:cNvSpPr/>
      </dsp:nvSpPr>
      <dsp:spPr>
        <a:xfrm>
          <a:off x="1566073" y="472078"/>
          <a:ext cx="5369906" cy="5369906"/>
        </a:xfrm>
        <a:custGeom>
          <a:avLst/>
          <a:gdLst/>
          <a:ahLst/>
          <a:cxnLst/>
          <a:rect l="0" t="0" r="0" b="0"/>
          <a:pathLst>
            <a:path>
              <a:moveTo>
                <a:pt x="1074903" y="536299"/>
              </a:moveTo>
              <a:arcTo wR="2684953" hR="2684953" stAng="13989281" swAng="87908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BC04A9BF-74F3-4DD7-9004-CF097EC67CC8}" type="datetimeFigureOut">
              <a:rPr lang="en-IN" smtClean="0"/>
              <a:t>11-08-2014</a:t>
            </a:fld>
            <a:endParaRPr lang="en-IN"/>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C83B2169-0727-4C36-9639-30EE1444FC45}" type="slidenum">
              <a:rPr lang="en-IN" smtClean="0"/>
              <a:t>‹#›</a:t>
            </a:fld>
            <a:endParaRPr lang="en-IN"/>
          </a:p>
        </p:txBody>
      </p:sp>
    </p:spTree>
    <p:extLst>
      <p:ext uri="{BB962C8B-B14F-4D97-AF65-F5344CB8AC3E}">
        <p14:creationId xmlns:p14="http://schemas.microsoft.com/office/powerpoint/2010/main" val="2317822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7A3A2DF-D59E-419C-95C8-00DFD904FAA5}" type="datetimeFigureOut">
              <a:rPr lang="en-US" smtClean="0"/>
              <a:t>8/11/2014</a:t>
            </a:fld>
            <a:endParaRPr lang="en-US"/>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CA524F4-1EB5-4C92-9F0B-A80CE47B9C61}" type="slidenum">
              <a:rPr lang="en-US" smtClean="0"/>
              <a:t>‹#›</a:t>
            </a:fld>
            <a:endParaRPr lang="en-US"/>
          </a:p>
        </p:txBody>
      </p:sp>
    </p:spTree>
    <p:extLst>
      <p:ext uri="{BB962C8B-B14F-4D97-AF65-F5344CB8AC3E}">
        <p14:creationId xmlns:p14="http://schemas.microsoft.com/office/powerpoint/2010/main" val="328163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CA524F4-1EB5-4C92-9F0B-A80CE47B9C61}" type="slidenum">
              <a:rPr lang="en-US" smtClean="0"/>
              <a:t>1</a:t>
            </a:fld>
            <a:endParaRPr lang="en-US"/>
          </a:p>
        </p:txBody>
      </p:sp>
    </p:spTree>
    <p:extLst>
      <p:ext uri="{BB962C8B-B14F-4D97-AF65-F5344CB8AC3E}">
        <p14:creationId xmlns:p14="http://schemas.microsoft.com/office/powerpoint/2010/main" val="12996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6400800" y="6355080"/>
            <a:ext cx="2286000" cy="365760"/>
          </a:xfrm>
        </p:spPr>
        <p:txBody>
          <a:bodyPr/>
          <a:lstStyle>
            <a:lvl1pPr>
              <a:defRPr sz="1400"/>
            </a:lvl1pPr>
          </a:lstStyle>
          <a:p>
            <a:pPr eaLnBrk="1" latinLnBrk="0" hangingPunct="1"/>
            <a:fld id="{842621A2-1E47-49F0-8D3D-C5EE1DF98A4B}" type="datetime1">
              <a:rPr lang="en-US" smtClean="0"/>
              <a:t>8/11/2014</a:t>
            </a:fld>
            <a:endParaRPr lang="en-US" sz="1600" dirty="0"/>
          </a:p>
        </p:txBody>
      </p:sp>
      <p:sp>
        <p:nvSpPr>
          <p:cNvPr id="17" name="Segnaposto piè di pagina 16"/>
          <p:cNvSpPr>
            <a:spLocks noGrp="1"/>
          </p:cNvSpPr>
          <p:nvPr>
            <p:ph type="ftr" sz="quarter" idx="11"/>
          </p:nvPr>
        </p:nvSpPr>
        <p:spPr>
          <a:xfrm>
            <a:off x="2898648" y="6355080"/>
            <a:ext cx="3474720" cy="365760"/>
          </a:xfrm>
        </p:spPr>
        <p:txBody>
          <a:bodyPr/>
          <a:lstStyle/>
          <a:p>
            <a:r>
              <a:rPr kumimoji="0" lang="en-US" smtClean="0"/>
              <a:t>http://www.projectanticipation.org</a:t>
            </a:r>
            <a:endParaRPr kumimoji="0" lang="en-US" dirty="0"/>
          </a:p>
        </p:txBody>
      </p:sp>
      <p:sp>
        <p:nvSpPr>
          <p:cNvPr id="29" name="Segnaposto numero diapositiva 28"/>
          <p:cNvSpPr>
            <a:spLocks noGrp="1"/>
          </p:cNvSpPr>
          <p:nvPr>
            <p:ph type="sldNum" sz="quarter" idx="12"/>
          </p:nvPr>
        </p:nvSpPr>
        <p:spPr>
          <a:xfrm>
            <a:off x="1216152" y="6355080"/>
            <a:ext cx="1219200" cy="365760"/>
          </a:xfrm>
        </p:spPr>
        <p:txBody>
          <a:bodyPr/>
          <a:lstStyle/>
          <a:p>
            <a:pPr eaLnBrk="1" latinLnBrk="0" hangingPunct="1"/>
            <a:fld id="{EA7C8D44-3667-46F6-9772-CC52308E2A7F}" type="slidenum">
              <a:rPr kumimoji="0" lang="en-US" smtClean="0"/>
              <a:pPr eaLnBrk="1" latinLnBrk="0" hangingPunct="1"/>
              <a:t>‹#›</a:t>
            </a:fld>
            <a:endParaRPr kumimoji="0" lang="en-US" dirty="0"/>
          </a:p>
        </p:txBody>
      </p:sp>
      <p:sp>
        <p:nvSpPr>
          <p:cNvPr id="21" name="Rettangolo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ttango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tangolo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tangolo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eaLnBrk="1" latinLnBrk="0" hangingPunct="1"/>
            <a:fld id="{A4C74DFF-BC27-4BF2-953A-08170AEF994B}" type="datetime1">
              <a:rPr lang="en-US" smtClean="0"/>
              <a:t>8/11/2014</a:t>
            </a:fld>
            <a:endParaRPr lang="en-US"/>
          </a:p>
        </p:txBody>
      </p:sp>
      <p:sp>
        <p:nvSpPr>
          <p:cNvPr id="5" name="Segnaposto piè di pagina 4"/>
          <p:cNvSpPr>
            <a:spLocks noGrp="1"/>
          </p:cNvSpPr>
          <p:nvPr>
            <p:ph type="ftr" sz="quarter" idx="11"/>
          </p:nvPr>
        </p:nvSpPr>
        <p:spPr/>
        <p:txBody>
          <a:bodyPr/>
          <a:lstStyle/>
          <a:p>
            <a:r>
              <a:rPr kumimoji="0" lang="en-US" smtClean="0"/>
              <a:t>http://www.projectanticipation.org</a:t>
            </a:r>
            <a:endParaRPr kumimoji="0" lang="en-US"/>
          </a:p>
        </p:txBody>
      </p:sp>
      <p:sp>
        <p:nvSpPr>
          <p:cNvPr id="6" name="Segnaposto numero diapositiva 5"/>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eaLnBrk="1" latinLnBrk="0" hangingPunct="1"/>
            <a:fld id="{E934242C-218B-4AA5-867A-48FE2FBCDFCF}" type="datetime1">
              <a:rPr lang="en-US" smtClean="0"/>
              <a:t>8/11/2014</a:t>
            </a:fld>
            <a:endParaRPr lang="en-US"/>
          </a:p>
        </p:txBody>
      </p:sp>
      <p:sp>
        <p:nvSpPr>
          <p:cNvPr id="5" name="Segnaposto piè di pagina 4"/>
          <p:cNvSpPr>
            <a:spLocks noGrp="1"/>
          </p:cNvSpPr>
          <p:nvPr>
            <p:ph type="ftr" sz="quarter" idx="11"/>
          </p:nvPr>
        </p:nvSpPr>
        <p:spPr/>
        <p:txBody>
          <a:bodyPr/>
          <a:lstStyle/>
          <a:p>
            <a:r>
              <a:rPr kumimoji="0" lang="en-US" smtClean="0"/>
              <a:t>http://www.projectanticipation.org</a:t>
            </a:r>
            <a:endParaRPr kumimoji="0" lang="en-US"/>
          </a:p>
        </p:txBody>
      </p:sp>
      <p:sp>
        <p:nvSpPr>
          <p:cNvPr id="6" name="Segnaposto numero diapositiva 5"/>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a:t>
            </a:fld>
            <a:endParaRPr kumimoji="0" lang="en-US"/>
          </a:p>
        </p:txBody>
      </p:sp>
      <p:sp>
        <p:nvSpPr>
          <p:cNvPr id="7" name="Connettore 1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angolo isosce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ttore 1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pPr eaLnBrk="1" latinLnBrk="0" hangingPunct="1"/>
            <a:fld id="{C14CD049-EC26-4DFB-ADC6-9272D1B944CE}" type="datetime1">
              <a:rPr lang="en-US" smtClean="0"/>
              <a:t>8/11/2014</a:t>
            </a:fld>
            <a:endParaRPr lang="en-US" dirty="0"/>
          </a:p>
        </p:txBody>
      </p:sp>
      <p:sp>
        <p:nvSpPr>
          <p:cNvPr id="5" name="Segnaposto piè di pagina 4"/>
          <p:cNvSpPr>
            <a:spLocks noGrp="1"/>
          </p:cNvSpPr>
          <p:nvPr>
            <p:ph type="ftr" sz="quarter" idx="11"/>
          </p:nvPr>
        </p:nvSpPr>
        <p:spPr/>
        <p:txBody>
          <a:bodyPr/>
          <a:lstStyle/>
          <a:p>
            <a:r>
              <a:rPr kumimoji="0" lang="en-US" smtClean="0"/>
              <a:t>http://www.projectanticipation.org</a:t>
            </a:r>
            <a:endParaRPr kumimoji="0" lang="en-US"/>
          </a:p>
        </p:txBody>
      </p:sp>
      <p:sp>
        <p:nvSpPr>
          <p:cNvPr id="6" name="Segnaposto numero diapositiva 5"/>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a:t>
            </a:fld>
            <a:endParaRPr kumimoji="0" lang="en-US" dirty="0"/>
          </a:p>
        </p:txBody>
      </p:sp>
      <p:sp>
        <p:nvSpPr>
          <p:cNvPr id="8" name="Segnaposto contenuto 7"/>
          <p:cNvSpPr>
            <a:spLocks noGrp="1"/>
          </p:cNvSpPr>
          <p:nvPr>
            <p:ph sz="quarter" idx="1"/>
          </p:nvPr>
        </p:nvSpPr>
        <p:spPr>
          <a:xfrm>
            <a:off x="457200" y="1219200"/>
            <a:ext cx="8229600"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6400800" y="6355080"/>
            <a:ext cx="2286000" cy="365760"/>
          </a:xfrm>
        </p:spPr>
        <p:txBody>
          <a:bodyPr/>
          <a:lstStyle/>
          <a:p>
            <a:pPr eaLnBrk="1" latinLnBrk="0" hangingPunct="1"/>
            <a:fld id="{7817BB5A-2D9E-4B34-AFE3-997D0FB3D262}" type="datetime1">
              <a:rPr lang="en-US" smtClean="0"/>
              <a:t>8/11/2014</a:t>
            </a:fld>
            <a:endParaRPr lang="en-US" dirty="0"/>
          </a:p>
        </p:txBody>
      </p:sp>
      <p:sp>
        <p:nvSpPr>
          <p:cNvPr id="5" name="Segnaposto piè di pagina 4"/>
          <p:cNvSpPr>
            <a:spLocks noGrp="1"/>
          </p:cNvSpPr>
          <p:nvPr>
            <p:ph type="ftr" sz="quarter" idx="11"/>
          </p:nvPr>
        </p:nvSpPr>
        <p:spPr>
          <a:xfrm>
            <a:off x="2898648" y="6355080"/>
            <a:ext cx="3474720" cy="365760"/>
          </a:xfrm>
        </p:spPr>
        <p:txBody>
          <a:bodyPr/>
          <a:lstStyle/>
          <a:p>
            <a:r>
              <a:rPr kumimoji="0" lang="en-US" smtClean="0"/>
              <a:t>http://www.projectanticipation.org</a:t>
            </a:r>
            <a:endParaRPr kumimoji="0" lang="en-US" dirty="0"/>
          </a:p>
        </p:txBody>
      </p:sp>
      <p:sp>
        <p:nvSpPr>
          <p:cNvPr id="6" name="Segnaposto numero diapositiva 5"/>
          <p:cNvSpPr>
            <a:spLocks noGrp="1"/>
          </p:cNvSpPr>
          <p:nvPr>
            <p:ph type="sldNum" sz="quarter" idx="12"/>
          </p:nvPr>
        </p:nvSpPr>
        <p:spPr>
          <a:xfrm>
            <a:off x="1069848" y="6355080"/>
            <a:ext cx="1520952" cy="365760"/>
          </a:xfrm>
        </p:spPr>
        <p:txBody>
          <a:bodyPr/>
          <a:lstStyle/>
          <a:p>
            <a:pPr eaLnBrk="1" latinLnBrk="0" hangingPunct="1"/>
            <a:fld id="{EA7C8D44-3667-46F6-9772-CC52308E2A7F}" type="slidenum">
              <a:rPr kumimoji="0" lang="en-US" smtClean="0"/>
              <a:pPr eaLnBrk="1" latinLnBrk="0" hangingPunct="1"/>
              <a:t>‹#›</a:t>
            </a:fld>
            <a:endParaRPr kumimoji="0" lang="en-US" dirty="0"/>
          </a:p>
        </p:txBody>
      </p:sp>
      <p:sp>
        <p:nvSpPr>
          <p:cNvPr id="7" name="Rettango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pPr eaLnBrk="1" latinLnBrk="0" hangingPunct="1"/>
            <a:fld id="{3241C4E0-327B-4218-8C25-628B94B73F81}" type="datetime1">
              <a:rPr lang="en-US" smtClean="0"/>
              <a:t>8/11/2014</a:t>
            </a:fld>
            <a:endParaRPr lang="en-US"/>
          </a:p>
        </p:txBody>
      </p:sp>
      <p:sp>
        <p:nvSpPr>
          <p:cNvPr id="6" name="Segnaposto piè di pagina 5"/>
          <p:cNvSpPr>
            <a:spLocks noGrp="1"/>
          </p:cNvSpPr>
          <p:nvPr>
            <p:ph type="ftr" sz="quarter" idx="11"/>
          </p:nvPr>
        </p:nvSpPr>
        <p:spPr/>
        <p:txBody>
          <a:bodyPr/>
          <a:lstStyle/>
          <a:p>
            <a:r>
              <a:rPr kumimoji="0" lang="en-US" smtClean="0"/>
              <a:t>http://www.projectanticipation.org</a:t>
            </a:r>
            <a:endParaRPr kumimoji="0" lang="en-US"/>
          </a:p>
        </p:txBody>
      </p:sp>
      <p:sp>
        <p:nvSpPr>
          <p:cNvPr id="7" name="Segnaposto numero diapositiva 6"/>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a:t>
            </a:fld>
            <a:endParaRPr kumimoji="0" lang="en-US"/>
          </a:p>
        </p:txBody>
      </p:sp>
      <p:sp>
        <p:nvSpPr>
          <p:cNvPr id="9" name="Segnaposto contenuto 8"/>
          <p:cNvSpPr>
            <a:spLocks noGrp="1"/>
          </p:cNvSpPr>
          <p:nvPr>
            <p:ph sz="quarter" idx="1"/>
          </p:nvPr>
        </p:nvSpPr>
        <p:spPr>
          <a:xfrm>
            <a:off x="457200" y="1219200"/>
            <a:ext cx="4041648"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632198" y="1216152"/>
            <a:ext cx="4041648"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pPr eaLnBrk="1" latinLnBrk="0" hangingPunct="1"/>
            <a:fld id="{AF100F17-A399-48DF-9CCD-5F97BF0A651B}" type="datetime1">
              <a:rPr lang="en-US" smtClean="0"/>
              <a:t>8/11/2014</a:t>
            </a:fld>
            <a:endParaRPr lang="en-US"/>
          </a:p>
        </p:txBody>
      </p:sp>
      <p:sp>
        <p:nvSpPr>
          <p:cNvPr id="8" name="Segnaposto piè di pagina 7"/>
          <p:cNvSpPr>
            <a:spLocks noGrp="1"/>
          </p:cNvSpPr>
          <p:nvPr>
            <p:ph type="ftr" sz="quarter" idx="11"/>
          </p:nvPr>
        </p:nvSpPr>
        <p:spPr/>
        <p:txBody>
          <a:bodyPr/>
          <a:lstStyle/>
          <a:p>
            <a:r>
              <a:rPr kumimoji="0" lang="en-US" smtClean="0"/>
              <a:t>http://www.projectanticipation.org</a:t>
            </a:r>
            <a:endParaRPr kumimoji="0" lang="en-US"/>
          </a:p>
        </p:txBody>
      </p:sp>
      <p:sp>
        <p:nvSpPr>
          <p:cNvPr id="9" name="Segnaposto numero diapositiva 8"/>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a:t>
            </a:fld>
            <a:endParaRPr kumimoji="0" lang="en-US"/>
          </a:p>
        </p:txBody>
      </p:sp>
      <p:sp>
        <p:nvSpPr>
          <p:cNvPr id="11" name="Segnaposto contenuto 10"/>
          <p:cNvSpPr>
            <a:spLocks noGrp="1"/>
          </p:cNvSpPr>
          <p:nvPr>
            <p:ph sz="quarter" idx="2"/>
          </p:nvPr>
        </p:nvSpPr>
        <p:spPr>
          <a:xfrm>
            <a:off x="457200" y="2133600"/>
            <a:ext cx="4038600" cy="4038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648200" y="2133600"/>
            <a:ext cx="4038600" cy="4038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pPr eaLnBrk="1" latinLnBrk="0" hangingPunct="1"/>
            <a:fld id="{3F714B95-EA18-4D4F-AAD5-EDAC8E61B86D}" type="datetime1">
              <a:rPr lang="en-US" smtClean="0"/>
              <a:t>8/11/2014</a:t>
            </a:fld>
            <a:endParaRPr lang="en-US"/>
          </a:p>
        </p:txBody>
      </p:sp>
      <p:sp>
        <p:nvSpPr>
          <p:cNvPr id="4" name="Segnaposto piè di pagina 3"/>
          <p:cNvSpPr>
            <a:spLocks noGrp="1"/>
          </p:cNvSpPr>
          <p:nvPr>
            <p:ph type="ftr" sz="quarter" idx="11"/>
          </p:nvPr>
        </p:nvSpPr>
        <p:spPr/>
        <p:txBody>
          <a:bodyPr/>
          <a:lstStyle/>
          <a:p>
            <a:r>
              <a:rPr kumimoji="0" lang="en-US" smtClean="0"/>
              <a:t>http://www.projectanticipation.org</a:t>
            </a:r>
            <a:endParaRPr kumimoji="0" lang="en-US"/>
          </a:p>
        </p:txBody>
      </p:sp>
      <p:sp>
        <p:nvSpPr>
          <p:cNvPr id="5" name="Segnaposto numero diapositiva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a:t>
            </a:fld>
            <a:endParaRPr kumimoji="0" lang="en-US"/>
          </a:p>
        </p:txBody>
      </p:sp>
      <p:sp>
        <p:nvSpPr>
          <p:cNvPr id="6" name="Triangolo isosce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eaLnBrk="1" latinLnBrk="0" hangingPunct="1"/>
            <a:fld id="{C5465601-6481-45C3-9CFC-320D54B7B492}" type="datetime1">
              <a:rPr lang="en-US" smtClean="0"/>
              <a:t>8/11/2014</a:t>
            </a:fld>
            <a:endParaRPr lang="en-US"/>
          </a:p>
        </p:txBody>
      </p:sp>
      <p:sp>
        <p:nvSpPr>
          <p:cNvPr id="3" name="Segnaposto piè di pagina 2"/>
          <p:cNvSpPr>
            <a:spLocks noGrp="1"/>
          </p:cNvSpPr>
          <p:nvPr>
            <p:ph type="ftr" sz="quarter" idx="11"/>
          </p:nvPr>
        </p:nvSpPr>
        <p:spPr/>
        <p:txBody>
          <a:bodyPr/>
          <a:lstStyle/>
          <a:p>
            <a:r>
              <a:rPr kumimoji="0" lang="en-US" smtClean="0"/>
              <a:t>http://www.projectanticipation.org</a:t>
            </a:r>
            <a:endParaRPr kumimoji="0" lang="en-US"/>
          </a:p>
        </p:txBody>
      </p:sp>
      <p:sp>
        <p:nvSpPr>
          <p:cNvPr id="4" name="Segnaposto numero diapositiva 3"/>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a:t>
            </a:fld>
            <a:endParaRPr kumimoji="0" lang="en-US"/>
          </a:p>
        </p:txBody>
      </p:sp>
      <p:sp>
        <p:nvSpPr>
          <p:cNvPr id="5" name="Connettore 1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angolo isosce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pPr eaLnBrk="1" latinLnBrk="0" hangingPunct="1"/>
            <a:fld id="{17C51C9A-63D8-4796-9225-25350FA7E656}" type="datetime1">
              <a:rPr lang="en-US" smtClean="0"/>
              <a:t>8/11/2014</a:t>
            </a:fld>
            <a:endParaRPr lang="en-US"/>
          </a:p>
        </p:txBody>
      </p:sp>
      <p:sp>
        <p:nvSpPr>
          <p:cNvPr id="6" name="Segnaposto piè di pagina 5"/>
          <p:cNvSpPr>
            <a:spLocks noGrp="1"/>
          </p:cNvSpPr>
          <p:nvPr>
            <p:ph type="ftr" sz="quarter" idx="11"/>
          </p:nvPr>
        </p:nvSpPr>
        <p:spPr/>
        <p:txBody>
          <a:bodyPr/>
          <a:lstStyle/>
          <a:p>
            <a:r>
              <a:rPr kumimoji="0" lang="en-US" smtClean="0"/>
              <a:t>http://www.projectanticipation.org</a:t>
            </a:r>
            <a:endParaRPr kumimoji="0" lang="en-US"/>
          </a:p>
        </p:txBody>
      </p:sp>
      <p:sp>
        <p:nvSpPr>
          <p:cNvPr id="7" name="Segnaposto numero diapositiva 6"/>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a:t>
            </a:fld>
            <a:endParaRPr kumimoji="0" lang="en-US"/>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nettore 1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olo isosce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contenuto 11"/>
          <p:cNvSpPr>
            <a:spLocks noGrp="1"/>
          </p:cNvSpPr>
          <p:nvPr>
            <p:ph sz="quarter" idx="1"/>
          </p:nvPr>
        </p:nvSpPr>
        <p:spPr>
          <a:xfrm>
            <a:off x="304800" y="304800"/>
            <a:ext cx="57150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pPr eaLnBrk="1" latinLnBrk="0" hangingPunct="1"/>
            <a:fld id="{EC81D2F6-F124-4BA1-BCB0-FF602FEF1069}" type="datetime1">
              <a:rPr lang="en-US" smtClean="0"/>
              <a:t>8/11/2014</a:t>
            </a:fld>
            <a:endParaRPr lang="en-US"/>
          </a:p>
        </p:txBody>
      </p:sp>
      <p:sp>
        <p:nvSpPr>
          <p:cNvPr id="6" name="Segnaposto piè di pagina 5"/>
          <p:cNvSpPr>
            <a:spLocks noGrp="1"/>
          </p:cNvSpPr>
          <p:nvPr>
            <p:ph type="ftr" sz="quarter" idx="11"/>
          </p:nvPr>
        </p:nvSpPr>
        <p:spPr/>
        <p:txBody>
          <a:bodyPr/>
          <a:lstStyle/>
          <a:p>
            <a:r>
              <a:rPr kumimoji="0" lang="en-US" smtClean="0"/>
              <a:t>http://www.projectanticipation.org</a:t>
            </a:r>
            <a:endParaRPr kumimoji="0" lang="en-US"/>
          </a:p>
        </p:txBody>
      </p:sp>
      <p:sp>
        <p:nvSpPr>
          <p:cNvPr id="7" name="Segnaposto numero diapositiva 6"/>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a:t>
            </a:fld>
            <a:endParaRPr kumimoji="0" lang="en-US"/>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angolo isosce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152400"/>
            <a:ext cx="8229600" cy="990600"/>
          </a:xfrm>
          <a:prstGeom prst="rect">
            <a:avLst/>
          </a:prstGeom>
        </p:spPr>
        <p:txBody>
          <a:bodyPr vert="horz" anchor="b" anchorCtr="0">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eaLnBrk="1" latinLnBrk="0" hangingPunct="1"/>
            <a:fld id="{2CE14D3E-9CD1-4CDE-8369-B05B13C44355}" type="datetime1">
              <a:rPr lang="en-US" smtClean="0"/>
              <a:t>8/11/2014</a:t>
            </a:fld>
            <a:endParaRPr lang="en-US" sz="1400" dirty="0">
              <a:solidFill>
                <a:schemeClr val="tx2"/>
              </a:solidFill>
            </a:endParaRPr>
          </a:p>
        </p:txBody>
      </p:sp>
      <p:sp>
        <p:nvSpPr>
          <p:cNvPr id="3" name="Segnaposto piè di pagina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r>
              <a:rPr kumimoji="0" lang="en-US" sz="1400" smtClean="0">
                <a:solidFill>
                  <a:schemeClr val="tx2"/>
                </a:solidFill>
              </a:rPr>
              <a:t>http://www.projectanticipation.org</a:t>
            </a:r>
            <a:endParaRPr kumimoji="0" lang="en-US" sz="1400" dirty="0">
              <a:solidFill>
                <a:schemeClr val="tx2"/>
              </a:solidFill>
            </a:endParaRPr>
          </a:p>
        </p:txBody>
      </p:sp>
      <p:sp>
        <p:nvSpPr>
          <p:cNvPr id="23" name="Segnaposto numero diapositiva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Connettore 1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ttore 1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angolo isosce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31640" y="3734544"/>
            <a:ext cx="6858000" cy="990600"/>
          </a:xfrm>
        </p:spPr>
        <p:txBody>
          <a:bodyPr>
            <a:noAutofit/>
          </a:bodyPr>
          <a:lstStyle/>
          <a:p>
            <a:r>
              <a:rPr lang="en-US" sz="3600" dirty="0" smtClean="0"/>
              <a:t>2 Toward a </a:t>
            </a:r>
            <a:br>
              <a:rPr lang="en-US" sz="3600" dirty="0" smtClean="0"/>
            </a:br>
            <a:r>
              <a:rPr lang="en-US" sz="3600" dirty="0" smtClean="0"/>
              <a:t>Paradigm Shift?</a:t>
            </a:r>
            <a:endParaRPr lang="en-US" sz="3600" dirty="0"/>
          </a:p>
        </p:txBody>
      </p:sp>
      <p:sp>
        <p:nvSpPr>
          <p:cNvPr id="3" name="Sottotitolo 2"/>
          <p:cNvSpPr>
            <a:spLocks noGrp="1"/>
          </p:cNvSpPr>
          <p:nvPr>
            <p:ph type="subTitle" idx="1"/>
          </p:nvPr>
        </p:nvSpPr>
        <p:spPr/>
        <p:txBody>
          <a:bodyPr/>
          <a:lstStyle/>
          <a:p>
            <a:r>
              <a:rPr lang="en-US" dirty="0" smtClean="0"/>
              <a:t>Roberto Poli</a:t>
            </a:r>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9512" y="3573016"/>
            <a:ext cx="3168352" cy="3168352"/>
          </a:xfrm>
          <a:prstGeom prst="rect">
            <a:avLst/>
          </a:prstGeom>
        </p:spPr>
      </p:pic>
      <p:sp>
        <p:nvSpPr>
          <p:cNvPr id="6" name="Segnaposto piè di pagina 5"/>
          <p:cNvSpPr>
            <a:spLocks noGrp="1"/>
          </p:cNvSpPr>
          <p:nvPr>
            <p:ph type="ftr" sz="quarter" idx="11"/>
          </p:nvPr>
        </p:nvSpPr>
        <p:spPr/>
        <p:txBody>
          <a:bodyPr/>
          <a:lstStyle/>
          <a:p>
            <a:r>
              <a:rPr kumimoji="0" lang="en-US" smtClean="0"/>
              <a:t>http://www.projectanticipation.org</a:t>
            </a:r>
            <a:endParaRPr kumimoji="0" lang="en-US"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03648" y="116632"/>
            <a:ext cx="6192688" cy="21517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a:t>
            </a:fld>
            <a:endParaRPr kumimoji="0" lang="en-US" dirty="0"/>
          </a:p>
        </p:txBody>
      </p:sp>
    </p:spTree>
    <p:extLst>
      <p:ext uri="{BB962C8B-B14F-4D97-AF65-F5344CB8AC3E}">
        <p14:creationId xmlns:p14="http://schemas.microsoft.com/office/powerpoint/2010/main" val="3860990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Abstract</a:t>
            </a:r>
            <a:endParaRPr lang="fr-CH" dirty="0"/>
          </a:p>
        </p:txBody>
      </p:sp>
      <p:sp>
        <p:nvSpPr>
          <p:cNvPr id="3" name="Espace réservé du contenu 2"/>
          <p:cNvSpPr>
            <a:spLocks noGrp="1"/>
          </p:cNvSpPr>
          <p:nvPr>
            <p:ph idx="1"/>
          </p:nvPr>
        </p:nvSpPr>
        <p:spPr/>
        <p:txBody>
          <a:bodyPr>
            <a:normAutofit/>
          </a:bodyPr>
          <a:lstStyle/>
          <a:p>
            <a:r>
              <a:rPr lang="en-US" dirty="0" smtClean="0"/>
              <a:t>… A wide range of evidence suggests that </a:t>
            </a:r>
            <a:r>
              <a:rPr lang="en-US" u="sng" dirty="0" smtClean="0">
                <a:solidFill>
                  <a:srgbClr val="FF0000"/>
                </a:solidFill>
              </a:rPr>
              <a:t>prospection is a central organizing feature</a:t>
            </a:r>
            <a:r>
              <a:rPr lang="en-US" dirty="0" smtClean="0"/>
              <a:t> of perception, cognition, affect, memory, motivation, and action. The authors speculate that prospection casts new light on why subjectivity is part of consciousness, what is “free” and “willing” in “free will,” and on mental disorders and their treatment. Viewing behavior as driven by the past was a powerful framework that helped create scientific psychology, but accumulating evidence in a wide range of areas of research suggests </a:t>
            </a:r>
            <a:r>
              <a:rPr lang="en-US" u="sng" dirty="0" smtClean="0">
                <a:solidFill>
                  <a:srgbClr val="FF0000"/>
                </a:solidFill>
              </a:rPr>
              <a:t>a shift in framework</a:t>
            </a:r>
            <a:r>
              <a:rPr lang="en-US" dirty="0" smtClean="0"/>
              <a:t>, in which </a:t>
            </a:r>
            <a:r>
              <a:rPr lang="en-US" u="sng" dirty="0" smtClean="0">
                <a:solidFill>
                  <a:srgbClr val="FF0000"/>
                </a:solidFill>
              </a:rPr>
              <a:t>navigation into the future</a:t>
            </a:r>
            <a:r>
              <a:rPr lang="en-US" dirty="0" smtClean="0"/>
              <a:t> is seen as </a:t>
            </a:r>
            <a:r>
              <a:rPr lang="en-US" u="sng" dirty="0" smtClean="0">
                <a:solidFill>
                  <a:srgbClr val="FF0000"/>
                </a:solidFill>
              </a:rPr>
              <a:t>a core organizing principle</a:t>
            </a:r>
            <a:r>
              <a:rPr lang="en-US" dirty="0" smtClean="0"/>
              <a:t> of animal and human behavior.</a:t>
            </a:r>
            <a:endParaRPr lang="fr-CH" dirty="0"/>
          </a:p>
        </p:txBody>
      </p:sp>
      <p:sp>
        <p:nvSpPr>
          <p:cNvPr id="4" name="Footer Placeholder 3"/>
          <p:cNvSpPr>
            <a:spLocks noGrp="1"/>
          </p:cNvSpPr>
          <p:nvPr>
            <p:ph type="ftr" sz="quarter" idx="11"/>
          </p:nvPr>
        </p:nvSpPr>
        <p:spPr/>
        <p:txBody>
          <a:bodyPr/>
          <a:lstStyle/>
          <a:p>
            <a:r>
              <a:rPr kumimoji="0" lang="en-US" smtClean="0"/>
              <a:t>http://www.projectanticipation.org</a:t>
            </a:r>
            <a:endParaRPr kumimoji="0" lang="en-US"/>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10</a:t>
            </a:fld>
            <a:endParaRPr kumimoji="0" lang="en-US" dirty="0"/>
          </a:p>
        </p:txBody>
      </p:sp>
    </p:spTree>
    <p:extLst>
      <p:ext uri="{BB962C8B-B14F-4D97-AF65-F5344CB8AC3E}">
        <p14:creationId xmlns:p14="http://schemas.microsoft.com/office/powerpoint/2010/main" val="2272605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smtClean="0"/>
              <a:t>Quotations</a:t>
            </a:r>
            <a:endParaRPr lang="fr-CH" dirty="0"/>
          </a:p>
        </p:txBody>
      </p:sp>
      <p:sp>
        <p:nvSpPr>
          <p:cNvPr id="3" name="Espace réservé du contenu 2"/>
          <p:cNvSpPr>
            <a:spLocks noGrp="1"/>
          </p:cNvSpPr>
          <p:nvPr>
            <p:ph idx="1"/>
          </p:nvPr>
        </p:nvSpPr>
        <p:spPr/>
        <p:txBody>
          <a:bodyPr>
            <a:normAutofit lnSpcReduction="10000"/>
          </a:bodyPr>
          <a:lstStyle/>
          <a:p>
            <a:r>
              <a:rPr lang="en-US" dirty="0" smtClean="0"/>
              <a:t>“</a:t>
            </a:r>
            <a:r>
              <a:rPr lang="en-US" dirty="0" smtClean="0">
                <a:solidFill>
                  <a:srgbClr val="FF0000"/>
                </a:solidFill>
              </a:rPr>
              <a:t>The past is not a force that drives them (needs and goals) but a resource from which they selectively extract information about the prospects they face</a:t>
            </a:r>
            <a:r>
              <a:rPr lang="en-US" dirty="0" smtClean="0"/>
              <a:t>. These prospects can include not only possibilities that have occurred before but also possibilities that have never occurred” (119)</a:t>
            </a:r>
          </a:p>
          <a:p>
            <a:r>
              <a:rPr lang="en-US" dirty="0" smtClean="0"/>
              <a:t>“The prospective organism must construct an </a:t>
            </a:r>
            <a:r>
              <a:rPr lang="en-US" i="1" dirty="0" smtClean="0"/>
              <a:t>evaluative landscape </a:t>
            </a:r>
            <a:r>
              <a:rPr lang="en-US" dirty="0" smtClean="0"/>
              <a:t>of possible acts and outcomes” (120) </a:t>
            </a:r>
          </a:p>
          <a:p>
            <a:r>
              <a:rPr lang="en-US" dirty="0" smtClean="0"/>
              <a:t>“The success or failure of an act in living up to its prospect will lead not simply to satisfaction or frustration but </a:t>
            </a:r>
            <a:r>
              <a:rPr lang="en-US" dirty="0" smtClean="0">
                <a:solidFill>
                  <a:srgbClr val="FF0000"/>
                </a:solidFill>
              </a:rPr>
              <a:t>to maintaining or revising the evaluative representation that will guide the next act</a:t>
            </a:r>
            <a:r>
              <a:rPr lang="en-US" dirty="0" smtClean="0"/>
              <a:t>” (120) </a:t>
            </a:r>
            <a:endParaRPr lang="en-US" dirty="0"/>
          </a:p>
        </p:txBody>
      </p:sp>
      <p:sp>
        <p:nvSpPr>
          <p:cNvPr id="4" name="Footer Placeholder 3"/>
          <p:cNvSpPr>
            <a:spLocks noGrp="1"/>
          </p:cNvSpPr>
          <p:nvPr>
            <p:ph type="ftr" sz="quarter" idx="11"/>
          </p:nvPr>
        </p:nvSpPr>
        <p:spPr/>
        <p:txBody>
          <a:bodyPr/>
          <a:lstStyle/>
          <a:p>
            <a:r>
              <a:rPr kumimoji="0" lang="en-US" smtClean="0"/>
              <a:t>http://www.projectanticipation.org</a:t>
            </a:r>
            <a:endParaRPr kumimoji="0" lang="en-US"/>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11</a:t>
            </a:fld>
            <a:endParaRPr kumimoji="0" lang="en-US" dirty="0"/>
          </a:p>
        </p:txBody>
      </p:sp>
    </p:spTree>
    <p:extLst>
      <p:ext uri="{BB962C8B-B14F-4D97-AF65-F5344CB8AC3E}">
        <p14:creationId xmlns:p14="http://schemas.microsoft.com/office/powerpoint/2010/main" val="4285320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a:t>Quotations</a:t>
            </a:r>
            <a:endParaRPr lang="en-US" dirty="0"/>
          </a:p>
        </p:txBody>
      </p:sp>
      <p:sp>
        <p:nvSpPr>
          <p:cNvPr id="3" name="Espace réservé du contenu 2"/>
          <p:cNvSpPr>
            <a:spLocks noGrp="1"/>
          </p:cNvSpPr>
          <p:nvPr>
            <p:ph idx="1"/>
          </p:nvPr>
        </p:nvSpPr>
        <p:spPr/>
        <p:txBody>
          <a:bodyPr/>
          <a:lstStyle/>
          <a:p>
            <a:r>
              <a:rPr lang="en-US" dirty="0" smtClean="0"/>
              <a:t>“At any given moment, an organism’s ability to improve its chances for survival and reproduction </a:t>
            </a:r>
            <a:r>
              <a:rPr lang="en-US" dirty="0" smtClean="0">
                <a:solidFill>
                  <a:srgbClr val="FF0000"/>
                </a:solidFill>
              </a:rPr>
              <a:t>lies in the future</a:t>
            </a:r>
            <a:r>
              <a:rPr lang="en-US" dirty="0" smtClean="0"/>
              <a:t>, not the past. So learning and memory, too, should be designed for action. These capacities actively orient the organism toward what might lie ahead and what information is most vital for estimating this” (120)  </a:t>
            </a:r>
            <a:endParaRPr lang="en-US" dirty="0"/>
          </a:p>
        </p:txBody>
      </p:sp>
      <p:sp>
        <p:nvSpPr>
          <p:cNvPr id="4" name="Footer Placeholder 3"/>
          <p:cNvSpPr>
            <a:spLocks noGrp="1"/>
          </p:cNvSpPr>
          <p:nvPr>
            <p:ph type="ftr" sz="quarter" idx="11"/>
          </p:nvPr>
        </p:nvSpPr>
        <p:spPr/>
        <p:txBody>
          <a:bodyPr/>
          <a:lstStyle/>
          <a:p>
            <a:r>
              <a:rPr kumimoji="0" lang="en-US" smtClean="0"/>
              <a:t>http://www.projectanticipation.org</a:t>
            </a:r>
            <a:endParaRPr kumimoji="0" lang="en-US"/>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12</a:t>
            </a:fld>
            <a:endParaRPr kumimoji="0" lang="en-US" dirty="0"/>
          </a:p>
        </p:txBody>
      </p:sp>
    </p:spTree>
    <p:extLst>
      <p:ext uri="{BB962C8B-B14F-4D97-AF65-F5344CB8AC3E}">
        <p14:creationId xmlns:p14="http://schemas.microsoft.com/office/powerpoint/2010/main" val="16998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a:t>Quotations</a:t>
            </a:r>
            <a:endParaRPr lang="en-US" dirty="0"/>
          </a:p>
        </p:txBody>
      </p:sp>
      <p:sp>
        <p:nvSpPr>
          <p:cNvPr id="3" name="Espace réservé du contenu 2"/>
          <p:cNvSpPr>
            <a:spLocks noGrp="1"/>
          </p:cNvSpPr>
          <p:nvPr>
            <p:ph idx="1"/>
          </p:nvPr>
        </p:nvSpPr>
        <p:spPr>
          <a:xfrm>
            <a:off x="457200" y="1299552"/>
            <a:ext cx="8229600" cy="4937760"/>
          </a:xfrm>
        </p:spPr>
        <p:txBody>
          <a:bodyPr/>
          <a:lstStyle/>
          <a:p>
            <a:r>
              <a:rPr lang="en-US" dirty="0" smtClean="0"/>
              <a:t>“Behaviorist learning theory did not even work for white rats in the laboratory” (121)</a:t>
            </a:r>
          </a:p>
          <a:p>
            <a:r>
              <a:rPr lang="en-US" dirty="0" smtClean="0"/>
              <a:t>“Psychoanalysis … carefully done longitudinal studies … have found disappointingly small effects of childhood events on a range of adult behaviors” (123)</a:t>
            </a:r>
          </a:p>
          <a:p>
            <a:pPr lvl="1"/>
            <a:r>
              <a:rPr lang="en-US" dirty="0" smtClean="0"/>
              <a:t>Ernst Bloch’s </a:t>
            </a:r>
            <a:r>
              <a:rPr lang="en-US" i="1" dirty="0" smtClean="0"/>
              <a:t>Principle of Hope</a:t>
            </a:r>
            <a:r>
              <a:rPr lang="en-US" dirty="0" smtClean="0"/>
              <a:t> distinguishes two different types of dreams: past-oriented dreams (Freud), future-oriented dreams (such as daydreaming) </a:t>
            </a:r>
            <a:endParaRPr lang="en-US" dirty="0"/>
          </a:p>
        </p:txBody>
      </p:sp>
      <p:sp>
        <p:nvSpPr>
          <p:cNvPr id="4" name="Footer Placeholder 3"/>
          <p:cNvSpPr>
            <a:spLocks noGrp="1"/>
          </p:cNvSpPr>
          <p:nvPr>
            <p:ph type="ftr" sz="quarter" idx="11"/>
          </p:nvPr>
        </p:nvSpPr>
        <p:spPr/>
        <p:txBody>
          <a:bodyPr/>
          <a:lstStyle/>
          <a:p>
            <a:r>
              <a:rPr kumimoji="0" lang="en-US" smtClean="0"/>
              <a:t>http://www.projectanticipation.org</a:t>
            </a:r>
            <a:endParaRPr kumimoji="0" lang="en-US"/>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13</a:t>
            </a:fld>
            <a:endParaRPr kumimoji="0" lang="en-US" dirty="0"/>
          </a:p>
        </p:txBody>
      </p:sp>
    </p:spTree>
    <p:extLst>
      <p:ext uri="{BB962C8B-B14F-4D97-AF65-F5344CB8AC3E}">
        <p14:creationId xmlns:p14="http://schemas.microsoft.com/office/powerpoint/2010/main" val="4150034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a:t>Quotations</a:t>
            </a:r>
            <a:endParaRPr lang="en-US" dirty="0"/>
          </a:p>
        </p:txBody>
      </p:sp>
      <p:sp>
        <p:nvSpPr>
          <p:cNvPr id="3" name="Espace réservé du contenu 2"/>
          <p:cNvSpPr>
            <a:spLocks noGrp="1"/>
          </p:cNvSpPr>
          <p:nvPr>
            <p:ph idx="1"/>
          </p:nvPr>
        </p:nvSpPr>
        <p:spPr/>
        <p:txBody>
          <a:bodyPr>
            <a:normAutofit/>
          </a:bodyPr>
          <a:lstStyle/>
          <a:p>
            <a:r>
              <a:rPr lang="en-US" dirty="0" smtClean="0"/>
              <a:t>“The … acceptance of expectations … opens the way to a fundamental reorientation in thinking about how past experience influences behavior – </a:t>
            </a:r>
            <a:r>
              <a:rPr lang="en-US" dirty="0" smtClean="0">
                <a:solidFill>
                  <a:srgbClr val="FF0000"/>
                </a:solidFill>
              </a:rPr>
              <a:t>not through the direct molding of behavior but through information about possible futures</a:t>
            </a:r>
            <a:r>
              <a:rPr lang="en-US" dirty="0" smtClean="0"/>
              <a:t>. Choice now makes sense … stretching well beyond actual experience and enabling them (the rats) to improvise opportunistically on the spot” (124)</a:t>
            </a:r>
          </a:p>
          <a:p>
            <a:r>
              <a:rPr lang="en-US" dirty="0" smtClean="0"/>
              <a:t>“… attention to another core aspect of cognition that is oriented toward prospection: the active, selective </a:t>
            </a:r>
            <a:r>
              <a:rPr lang="en-US" i="1" dirty="0" smtClean="0"/>
              <a:t>seeking</a:t>
            </a:r>
            <a:r>
              <a:rPr lang="en-US" dirty="0" smtClean="0"/>
              <a:t> of information (“exploration”)” (124)  </a:t>
            </a:r>
            <a:endParaRPr lang="en-US" dirty="0"/>
          </a:p>
        </p:txBody>
      </p:sp>
      <p:sp>
        <p:nvSpPr>
          <p:cNvPr id="4" name="Footer Placeholder 3"/>
          <p:cNvSpPr>
            <a:spLocks noGrp="1"/>
          </p:cNvSpPr>
          <p:nvPr>
            <p:ph type="ftr" sz="quarter" idx="11"/>
          </p:nvPr>
        </p:nvSpPr>
        <p:spPr/>
        <p:txBody>
          <a:bodyPr/>
          <a:lstStyle/>
          <a:p>
            <a:r>
              <a:rPr kumimoji="0" lang="en-US" smtClean="0"/>
              <a:t>http://www.projectanticipation.org</a:t>
            </a:r>
            <a:endParaRPr kumimoji="0" lang="en-US"/>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14</a:t>
            </a:fld>
            <a:endParaRPr kumimoji="0" lang="en-US" dirty="0"/>
          </a:p>
        </p:txBody>
      </p:sp>
    </p:spTree>
    <p:extLst>
      <p:ext uri="{BB962C8B-B14F-4D97-AF65-F5344CB8AC3E}">
        <p14:creationId xmlns:p14="http://schemas.microsoft.com/office/powerpoint/2010/main" val="4159394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a:t>Quotations</a:t>
            </a:r>
            <a:endParaRPr lang="en-US" dirty="0"/>
          </a:p>
        </p:txBody>
      </p:sp>
      <p:sp>
        <p:nvSpPr>
          <p:cNvPr id="3" name="Espace réservé du contenu 2"/>
          <p:cNvSpPr>
            <a:spLocks noGrp="1"/>
          </p:cNvSpPr>
          <p:nvPr>
            <p:ph idx="1"/>
          </p:nvPr>
        </p:nvSpPr>
        <p:spPr/>
        <p:txBody>
          <a:bodyPr>
            <a:normAutofit fontScale="92500" lnSpcReduction="10000"/>
          </a:bodyPr>
          <a:lstStyle/>
          <a:p>
            <a:r>
              <a:rPr lang="en-US" dirty="0" smtClean="0"/>
              <a:t>“In this section, we offer </a:t>
            </a:r>
            <a:r>
              <a:rPr lang="en-US" u="sng" dirty="0" smtClean="0">
                <a:solidFill>
                  <a:srgbClr val="FF0000"/>
                </a:solidFill>
              </a:rPr>
              <a:t>an a priori argument</a:t>
            </a:r>
            <a:r>
              <a:rPr lang="en-US" dirty="0" smtClean="0"/>
              <a:t> for the centrality of expectation in current models of rational cognition and choice, and we then consider some striking evidence from ecology and neurophysiology that animals and humans </a:t>
            </a:r>
            <a:r>
              <a:rPr lang="en-US" u="sng" dirty="0" smtClean="0">
                <a:solidFill>
                  <a:srgbClr val="FF0000"/>
                </a:solidFill>
              </a:rPr>
              <a:t>might actually implement these models</a:t>
            </a:r>
            <a:r>
              <a:rPr lang="en-US" dirty="0" smtClean="0"/>
              <a:t>” (124)</a:t>
            </a:r>
          </a:p>
          <a:p>
            <a:r>
              <a:rPr lang="en-US" dirty="0" smtClean="0"/>
              <a:t>“The good regulator theorem … suggests that for the brain to be a good regulator of interactions with the environment, both physical and social, it must build and use a model of that environment” (124)</a:t>
            </a:r>
          </a:p>
          <a:p>
            <a:r>
              <a:rPr lang="en-US" dirty="0" smtClean="0"/>
              <a:t>Expectation </a:t>
            </a:r>
            <a:r>
              <a:rPr lang="en-US" dirty="0" smtClean="0">
                <a:sym typeface="Wingdings" panose="05000000000000000000" pitchFamily="2" charset="2"/>
              </a:rPr>
              <a:t> </a:t>
            </a:r>
            <a:r>
              <a:rPr lang="en-US" dirty="0" smtClean="0"/>
              <a:t>observation </a:t>
            </a:r>
            <a:r>
              <a:rPr lang="en-US" dirty="0" smtClean="0">
                <a:sym typeface="Wingdings" panose="05000000000000000000" pitchFamily="2" charset="2"/>
              </a:rPr>
              <a:t> discrepancy detection  discrepancy-reducing change in expectation  expectation …</a:t>
            </a:r>
          </a:p>
          <a:p>
            <a:r>
              <a:rPr lang="en-US" dirty="0" smtClean="0">
                <a:sym typeface="Wingdings" panose="05000000000000000000" pitchFamily="2" charset="2"/>
              </a:rPr>
              <a:t>“Family of feed-forward—feed-back models of learning and control” (124) </a:t>
            </a:r>
            <a:r>
              <a:rPr lang="en-US" dirty="0" smtClean="0"/>
              <a:t>   </a:t>
            </a:r>
            <a:endParaRPr lang="en-US" dirty="0"/>
          </a:p>
        </p:txBody>
      </p:sp>
      <p:sp>
        <p:nvSpPr>
          <p:cNvPr id="4" name="Footer Placeholder 3"/>
          <p:cNvSpPr>
            <a:spLocks noGrp="1"/>
          </p:cNvSpPr>
          <p:nvPr>
            <p:ph type="ftr" sz="quarter" idx="11"/>
          </p:nvPr>
        </p:nvSpPr>
        <p:spPr/>
        <p:txBody>
          <a:bodyPr/>
          <a:lstStyle/>
          <a:p>
            <a:r>
              <a:rPr kumimoji="0" lang="en-US" smtClean="0"/>
              <a:t>http://www.projectanticipation.org</a:t>
            </a:r>
            <a:endParaRPr kumimoji="0" lang="en-US"/>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15</a:t>
            </a:fld>
            <a:endParaRPr kumimoji="0" lang="en-US" dirty="0"/>
          </a:p>
        </p:txBody>
      </p:sp>
    </p:spTree>
    <p:extLst>
      <p:ext uri="{BB962C8B-B14F-4D97-AF65-F5344CB8AC3E}">
        <p14:creationId xmlns:p14="http://schemas.microsoft.com/office/powerpoint/2010/main" val="1535606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a:t>Quotations</a:t>
            </a:r>
            <a:endParaRPr lang="en-US" dirty="0"/>
          </a:p>
        </p:txBody>
      </p:sp>
      <p:sp>
        <p:nvSpPr>
          <p:cNvPr id="3" name="Espace réservé du contenu 2"/>
          <p:cNvSpPr>
            <a:spLocks noGrp="1"/>
          </p:cNvSpPr>
          <p:nvPr>
            <p:ph sz="quarter" idx="1"/>
          </p:nvPr>
        </p:nvSpPr>
        <p:spPr/>
        <p:txBody>
          <a:bodyPr/>
          <a:lstStyle/>
          <a:p>
            <a:r>
              <a:rPr lang="en-US" dirty="0" smtClean="0"/>
              <a:t>“</a:t>
            </a:r>
            <a:r>
              <a:rPr lang="en-US" dirty="0" smtClean="0">
                <a:solidFill>
                  <a:srgbClr val="FF0000"/>
                </a:solidFill>
              </a:rPr>
              <a:t>Generating simulations of the future can be conscious, but it is typically an implicit process </a:t>
            </a:r>
            <a:r>
              <a:rPr lang="en-US" dirty="0" smtClean="0"/>
              <a:t>… often not accessible to introspection, and apparently occurring spontaneously and continuously” (126)</a:t>
            </a:r>
          </a:p>
          <a:p>
            <a:r>
              <a:rPr lang="en-US" dirty="0" smtClean="0"/>
              <a:t>“Much prospection appears to share the architecture of the optimal models developed a priori in philosophy, economics and system analysis (126)</a:t>
            </a:r>
          </a:p>
        </p:txBody>
      </p:sp>
      <p:sp>
        <p:nvSpPr>
          <p:cNvPr id="4" name="Footer Placeholder 3"/>
          <p:cNvSpPr>
            <a:spLocks noGrp="1"/>
          </p:cNvSpPr>
          <p:nvPr>
            <p:ph type="ftr" sz="quarter" idx="11"/>
          </p:nvPr>
        </p:nvSpPr>
        <p:spPr/>
        <p:txBody>
          <a:bodyPr/>
          <a:lstStyle/>
          <a:p>
            <a:r>
              <a:rPr kumimoji="0" lang="en-US" smtClean="0"/>
              <a:t>http://www.projectanticipation.org</a:t>
            </a:r>
            <a:endParaRPr kumimoji="0" lang="en-US"/>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16</a:t>
            </a:fld>
            <a:endParaRPr kumimoji="0" lang="en-US" dirty="0"/>
          </a:p>
        </p:txBody>
      </p:sp>
    </p:spTree>
    <p:extLst>
      <p:ext uri="{BB962C8B-B14F-4D97-AF65-F5344CB8AC3E}">
        <p14:creationId xmlns:p14="http://schemas.microsoft.com/office/powerpoint/2010/main" val="64552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smtClean="0"/>
              <a:t>Quotations</a:t>
            </a:r>
            <a:r>
              <a:rPr lang="fr-CH" dirty="0" smtClean="0"/>
              <a:t> – </a:t>
            </a:r>
            <a:r>
              <a:rPr lang="fr-CH" dirty="0" err="1" smtClean="0"/>
              <a:t>critical</a:t>
            </a:r>
            <a:r>
              <a:rPr lang="fr-CH" dirty="0" smtClean="0"/>
              <a:t> issues</a:t>
            </a:r>
            <a:endParaRPr lang="en-US" dirty="0"/>
          </a:p>
        </p:txBody>
      </p:sp>
      <p:sp>
        <p:nvSpPr>
          <p:cNvPr id="3" name="Espace réservé du contenu 2"/>
          <p:cNvSpPr>
            <a:spLocks noGrp="1"/>
          </p:cNvSpPr>
          <p:nvPr>
            <p:ph sz="quarter" idx="1"/>
          </p:nvPr>
        </p:nvSpPr>
        <p:spPr>
          <a:xfrm>
            <a:off x="457200" y="1219200"/>
            <a:ext cx="8435280" cy="5162128"/>
          </a:xfrm>
        </p:spPr>
        <p:txBody>
          <a:bodyPr>
            <a:normAutofit fontScale="92500" lnSpcReduction="20000"/>
          </a:bodyPr>
          <a:lstStyle/>
          <a:p>
            <a:r>
              <a:rPr lang="en-US" dirty="0" smtClean="0"/>
              <a:t>“Start with the question of what component psychological mechanisms or capacities a creature needs to have in order to be free and autonomous. Build a catalogue that encompasses the full assortment of “design features” that make an agent free … then … are abstract metaphysical questions broached”</a:t>
            </a:r>
          </a:p>
          <a:p>
            <a:endParaRPr lang="en-US" dirty="0"/>
          </a:p>
          <a:p>
            <a:r>
              <a:rPr lang="en-US" dirty="0"/>
              <a:t>These “catalogues” do not exist for natural </a:t>
            </a:r>
            <a:r>
              <a:rPr lang="en-US" dirty="0" smtClean="0"/>
              <a:t>systems</a:t>
            </a:r>
          </a:p>
          <a:p>
            <a:pPr lvl="1"/>
            <a:r>
              <a:rPr lang="en-US" dirty="0" smtClean="0"/>
              <a:t>Form the list of properties of say an apple – and I will show you something that has all those features and is not an apple</a:t>
            </a:r>
            <a:endParaRPr lang="en-US" dirty="0"/>
          </a:p>
          <a:p>
            <a:r>
              <a:rPr lang="en-US" dirty="0" smtClean="0"/>
              <a:t>These catalogues may exist </a:t>
            </a:r>
            <a:r>
              <a:rPr lang="en-US" dirty="0"/>
              <a:t>for </a:t>
            </a:r>
            <a:r>
              <a:rPr lang="en-US" dirty="0" smtClean="0"/>
              <a:t>simple </a:t>
            </a:r>
            <a:r>
              <a:rPr lang="en-US" dirty="0"/>
              <a:t>(and closed) systems </a:t>
            </a:r>
            <a:endParaRPr lang="en-US" dirty="0" smtClean="0"/>
          </a:p>
          <a:p>
            <a:r>
              <a:rPr lang="en-US" dirty="0" smtClean="0"/>
              <a:t>Usual “downward” vision – from the whole to its parts (structural analysis)</a:t>
            </a:r>
          </a:p>
          <a:p>
            <a:r>
              <a:rPr lang="en-US" dirty="0" smtClean="0"/>
              <a:t>No “upward vision” – from the whole to the higher-order wholes in which the former is embedded (functional analysis) – No idea of the presence of hierarchical cycles (self-referential or </a:t>
            </a:r>
            <a:r>
              <a:rPr lang="en-US" dirty="0" err="1" smtClean="0"/>
              <a:t>impredicative</a:t>
            </a:r>
            <a:r>
              <a:rPr lang="en-US" dirty="0" smtClean="0"/>
              <a:t> loops)</a:t>
            </a:r>
          </a:p>
        </p:txBody>
      </p:sp>
      <p:sp>
        <p:nvSpPr>
          <p:cNvPr id="4" name="Footer Placeholder 3"/>
          <p:cNvSpPr>
            <a:spLocks noGrp="1"/>
          </p:cNvSpPr>
          <p:nvPr>
            <p:ph type="ftr" sz="quarter" idx="11"/>
          </p:nvPr>
        </p:nvSpPr>
        <p:spPr/>
        <p:txBody>
          <a:bodyPr/>
          <a:lstStyle/>
          <a:p>
            <a:r>
              <a:rPr kumimoji="0" lang="en-US" smtClean="0"/>
              <a:t>http://www.projectanticipation.org</a:t>
            </a:r>
            <a:endParaRPr kumimoji="0" lang="en-US"/>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17</a:t>
            </a:fld>
            <a:endParaRPr kumimoji="0" lang="en-US" dirty="0"/>
          </a:p>
        </p:txBody>
      </p:sp>
    </p:spTree>
    <p:extLst>
      <p:ext uri="{BB962C8B-B14F-4D97-AF65-F5344CB8AC3E}">
        <p14:creationId xmlns:p14="http://schemas.microsoft.com/office/powerpoint/2010/main" val="2784282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Anthropology</a:t>
            </a:r>
            <a:endParaRPr lang="it-IT" dirty="0"/>
          </a:p>
        </p:txBody>
      </p:sp>
      <p:sp>
        <p:nvSpPr>
          <p:cNvPr id="3" name="Segnaposto contenuto 2"/>
          <p:cNvSpPr>
            <a:spLocks noGrp="1"/>
          </p:cNvSpPr>
          <p:nvPr>
            <p:ph idx="1"/>
          </p:nvPr>
        </p:nvSpPr>
        <p:spPr>
          <a:xfrm>
            <a:off x="457200" y="1219200"/>
            <a:ext cx="8363272" cy="5378152"/>
          </a:xfrm>
        </p:spPr>
        <p:txBody>
          <a:bodyPr>
            <a:normAutofit lnSpcReduction="10000"/>
          </a:bodyPr>
          <a:lstStyle/>
          <a:p>
            <a:r>
              <a:rPr lang="en-US" dirty="0"/>
              <a:t>Anthropology has traditionally focused its research on non-industrial </a:t>
            </a:r>
            <a:r>
              <a:rPr lang="en-US" dirty="0" smtClean="0"/>
              <a:t>societies</a:t>
            </a:r>
          </a:p>
          <a:p>
            <a:r>
              <a:rPr lang="en-US" dirty="0" smtClean="0"/>
              <a:t>Its main </a:t>
            </a:r>
            <a:r>
              <a:rPr lang="en-US" dirty="0"/>
              <a:t>focus </a:t>
            </a:r>
            <a:r>
              <a:rPr lang="en-US" dirty="0" smtClean="0"/>
              <a:t>has </a:t>
            </a:r>
            <a:r>
              <a:rPr lang="en-US" dirty="0"/>
              <a:t>been the cultural reproduction of identity, which for the most part means analysis of the ways in which societies develop their sense of the </a:t>
            </a:r>
            <a:r>
              <a:rPr lang="en-US" dirty="0" smtClean="0"/>
              <a:t>past</a:t>
            </a:r>
          </a:p>
          <a:p>
            <a:r>
              <a:rPr lang="en-US" dirty="0" smtClean="0"/>
              <a:t>Claims no </a:t>
            </a:r>
            <a:r>
              <a:rPr lang="en-US" dirty="0"/>
              <a:t>longer valid: anthropology has begun to focus on both industrial societies and the ways in which societies develop their sense of the future (</a:t>
            </a:r>
            <a:r>
              <a:rPr lang="en-US" dirty="0" err="1"/>
              <a:t>Appadurai</a:t>
            </a:r>
            <a:r>
              <a:rPr lang="en-US" dirty="0"/>
              <a:t>, 2013, </a:t>
            </a:r>
            <a:r>
              <a:rPr lang="en-US" dirty="0" smtClean="0"/>
              <a:t>285)</a:t>
            </a:r>
          </a:p>
          <a:p>
            <a:r>
              <a:rPr lang="en-US" dirty="0" smtClean="0"/>
              <a:t>Within </a:t>
            </a:r>
            <a:r>
              <a:rPr lang="en-US" dirty="0"/>
              <a:t>anthropology, the recent debate on anthropology and the future has been ignited by </a:t>
            </a:r>
            <a:r>
              <a:rPr lang="en-US" dirty="0" err="1"/>
              <a:t>Guyer</a:t>
            </a:r>
            <a:r>
              <a:rPr lang="en-US" dirty="0"/>
              <a:t> (2007</a:t>
            </a:r>
            <a:r>
              <a:rPr lang="en-US" dirty="0" smtClean="0"/>
              <a:t>)</a:t>
            </a:r>
          </a:p>
          <a:p>
            <a:r>
              <a:rPr lang="en-US" dirty="0" smtClean="0"/>
              <a:t>Here </a:t>
            </a:r>
            <a:r>
              <a:rPr lang="en-US" dirty="0"/>
              <a:t>I will consider only </a:t>
            </a:r>
            <a:r>
              <a:rPr lang="en-US" dirty="0" smtClean="0"/>
              <a:t>two </a:t>
            </a:r>
            <a:r>
              <a:rPr lang="en-US" dirty="0"/>
              <a:t>main contributions to this otherwise rich debate: namely the already-mentioned </a:t>
            </a:r>
            <a:r>
              <a:rPr lang="en-US" dirty="0" smtClean="0"/>
              <a:t>work </a:t>
            </a:r>
            <a:r>
              <a:rPr lang="en-US" dirty="0" err="1"/>
              <a:t>Appadurai</a:t>
            </a:r>
            <a:r>
              <a:rPr lang="en-US" dirty="0"/>
              <a:t>, together with </a:t>
            </a:r>
            <a:r>
              <a:rPr lang="en-US" dirty="0" err="1"/>
              <a:t>Piot</a:t>
            </a:r>
            <a:r>
              <a:rPr lang="en-US" dirty="0"/>
              <a:t> (2010). </a:t>
            </a:r>
          </a:p>
        </p:txBody>
      </p:sp>
      <p:sp>
        <p:nvSpPr>
          <p:cNvPr id="4" name="Footer Placeholder 3"/>
          <p:cNvSpPr>
            <a:spLocks noGrp="1"/>
          </p:cNvSpPr>
          <p:nvPr>
            <p:ph type="ftr" sz="quarter" idx="11"/>
          </p:nvPr>
        </p:nvSpPr>
        <p:spPr/>
        <p:txBody>
          <a:bodyPr/>
          <a:lstStyle/>
          <a:p>
            <a:r>
              <a:rPr kumimoji="0" lang="en-US" smtClean="0"/>
              <a:t>http://www.projectanticipation.org</a:t>
            </a:r>
            <a:endParaRPr kumimoji="0" lang="en-US"/>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18</a:t>
            </a:fld>
            <a:endParaRPr kumimoji="0" lang="en-US" dirty="0"/>
          </a:p>
        </p:txBody>
      </p:sp>
    </p:spTree>
    <p:extLst>
      <p:ext uri="{BB962C8B-B14F-4D97-AF65-F5344CB8AC3E}">
        <p14:creationId xmlns:p14="http://schemas.microsoft.com/office/powerpoint/2010/main" val="272875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Anthropology</a:t>
            </a:r>
            <a:endParaRPr lang="it-IT" dirty="0"/>
          </a:p>
        </p:txBody>
      </p:sp>
      <p:sp>
        <p:nvSpPr>
          <p:cNvPr id="3" name="Segnaposto contenuto 2"/>
          <p:cNvSpPr>
            <a:spLocks noGrp="1"/>
          </p:cNvSpPr>
          <p:nvPr>
            <p:ph idx="1"/>
          </p:nvPr>
        </p:nvSpPr>
        <p:spPr>
          <a:xfrm>
            <a:off x="457200" y="1219200"/>
            <a:ext cx="8291264" cy="5378152"/>
          </a:xfrm>
        </p:spPr>
        <p:txBody>
          <a:bodyPr>
            <a:normAutofit fontScale="92500" lnSpcReduction="20000"/>
          </a:bodyPr>
          <a:lstStyle/>
          <a:p>
            <a:r>
              <a:rPr lang="en-US" dirty="0" smtClean="0"/>
              <a:t>Perhaps surprising from a European perspective, in West Africa </a:t>
            </a:r>
            <a:r>
              <a:rPr lang="en-US" dirty="0"/>
              <a:t>P</a:t>
            </a:r>
            <a:r>
              <a:rPr lang="en-US" dirty="0" smtClean="0"/>
              <a:t>entecostal churches are the main forces forging a new understanding of the future. By urging a break with the past, including rejection of the old structures of authority, these churches reshape temporality (</a:t>
            </a:r>
            <a:r>
              <a:rPr lang="en-US" dirty="0" err="1" smtClean="0"/>
              <a:t>Piot</a:t>
            </a:r>
            <a:r>
              <a:rPr lang="en-US" dirty="0" smtClean="0"/>
              <a:t>, 2010, p. 9)</a:t>
            </a:r>
          </a:p>
          <a:p>
            <a:r>
              <a:rPr lang="en-US" dirty="0" smtClean="0"/>
              <a:t>Attention may be called to the fact that “US pastors are now traveling to Africa to be ordained – because they see African Christianity as a purer form – before returning ‘home’ to engage in ‘mission’ work” (Jenkins, 2002); (</a:t>
            </a:r>
            <a:r>
              <a:rPr lang="en-US" dirty="0" err="1" smtClean="0"/>
              <a:t>Piot</a:t>
            </a:r>
            <a:r>
              <a:rPr lang="en-US" dirty="0" smtClean="0"/>
              <a:t>, 2010, p. 63).</a:t>
            </a:r>
          </a:p>
          <a:p>
            <a:r>
              <a:rPr lang="en-US" dirty="0" smtClean="0"/>
              <a:t>There is more than this, however. The issue is not limited to rejection of the past; the really intriguing issue is that “</a:t>
            </a:r>
            <a:r>
              <a:rPr lang="en-US" dirty="0" smtClean="0">
                <a:solidFill>
                  <a:srgbClr val="FF0000"/>
                </a:solidFill>
              </a:rPr>
              <a:t>futures are replacing the past as cultural reservoirs</a:t>
            </a:r>
            <a:r>
              <a:rPr lang="en-US" dirty="0" smtClean="0"/>
              <a:t>” (</a:t>
            </a:r>
            <a:r>
              <a:rPr lang="en-US" dirty="0" err="1" smtClean="0"/>
              <a:t>Piot</a:t>
            </a:r>
            <a:r>
              <a:rPr lang="en-US" dirty="0" smtClean="0"/>
              <a:t>, 2010, p. 16). While our understanding of these </a:t>
            </a:r>
            <a:r>
              <a:rPr lang="en-US" dirty="0" err="1" smtClean="0"/>
              <a:t>pentecostal</a:t>
            </a:r>
            <a:r>
              <a:rPr lang="en-US" dirty="0" smtClean="0"/>
              <a:t>-mediated futures is remarkably poor (for an insider’s point of view, see (</a:t>
            </a:r>
            <a:r>
              <a:rPr lang="en-US" dirty="0" err="1" smtClean="0"/>
              <a:t>Heward</a:t>
            </a:r>
            <a:r>
              <a:rPr lang="en-US" dirty="0" smtClean="0"/>
              <a:t>-Mills, 2006)) the very possibility of using futures as cultural reservoirs is central to the idea of anticipation</a:t>
            </a:r>
          </a:p>
        </p:txBody>
      </p:sp>
      <p:sp>
        <p:nvSpPr>
          <p:cNvPr id="4" name="Footer Placeholder 3"/>
          <p:cNvSpPr>
            <a:spLocks noGrp="1"/>
          </p:cNvSpPr>
          <p:nvPr>
            <p:ph type="ftr" sz="quarter" idx="11"/>
          </p:nvPr>
        </p:nvSpPr>
        <p:spPr/>
        <p:txBody>
          <a:bodyPr/>
          <a:lstStyle/>
          <a:p>
            <a:r>
              <a:rPr kumimoji="0" lang="en-US" smtClean="0"/>
              <a:t>http://www.projectanticipation.org</a:t>
            </a:r>
            <a:endParaRPr kumimoji="0" lang="en-US"/>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19</a:t>
            </a:fld>
            <a:endParaRPr kumimoji="0" lang="en-US" dirty="0"/>
          </a:p>
        </p:txBody>
      </p:sp>
    </p:spTree>
    <p:extLst>
      <p:ext uri="{BB962C8B-B14F-4D97-AF65-F5344CB8AC3E}">
        <p14:creationId xmlns:p14="http://schemas.microsoft.com/office/powerpoint/2010/main" val="2477407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kumimoji="0" lang="en-US" smtClean="0"/>
              <a:t>http://www.projectanticipation.org</a:t>
            </a:r>
            <a:endParaRPr kumimoji="0" lang="en-US"/>
          </a:p>
        </p:txBody>
      </p:sp>
      <p:sp>
        <p:nvSpPr>
          <p:cNvPr id="5" name="Rettangolo arrotondato 4"/>
          <p:cNvSpPr/>
          <p:nvPr/>
        </p:nvSpPr>
        <p:spPr>
          <a:xfrm>
            <a:off x="2987824" y="2432608"/>
            <a:ext cx="3384376" cy="678216"/>
          </a:xfrm>
          <a:prstGeom prst="roundRect">
            <a:avLst/>
          </a:prstGeom>
          <a:solidFill>
            <a:srgbClr val="CCFFCC"/>
          </a:solidFill>
          <a:ln/>
        </p:spPr>
        <p:style>
          <a:lnRef idx="1">
            <a:schemeClr val="accent1"/>
          </a:lnRef>
          <a:fillRef idx="3">
            <a:schemeClr val="accent1"/>
          </a:fillRef>
          <a:effectRef idx="2">
            <a:schemeClr val="accent1"/>
          </a:effectRef>
          <a:fontRef idx="minor">
            <a:schemeClr val="lt1"/>
          </a:fontRef>
        </p:style>
        <p:txBody>
          <a:bodyPr/>
          <a:lstStyle/>
          <a:p>
            <a:pPr algn="ctr"/>
            <a:r>
              <a:rPr lang="it-IT" sz="3200" dirty="0" err="1" smtClean="0">
                <a:solidFill>
                  <a:srgbClr val="000000"/>
                </a:solidFill>
              </a:rPr>
              <a:t>Anticipation</a:t>
            </a:r>
            <a:endParaRPr lang="it-IT" dirty="0">
              <a:solidFill>
                <a:srgbClr val="000000"/>
              </a:solidFill>
            </a:endParaRPr>
          </a:p>
        </p:txBody>
      </p:sp>
      <p:sp>
        <p:nvSpPr>
          <p:cNvPr id="6" name="Rettangolo arrotondato 5"/>
          <p:cNvSpPr/>
          <p:nvPr/>
        </p:nvSpPr>
        <p:spPr>
          <a:xfrm>
            <a:off x="4788024" y="4190944"/>
            <a:ext cx="3384376" cy="678216"/>
          </a:xfrm>
          <a:prstGeom prst="roundRect">
            <a:avLst/>
          </a:prstGeom>
          <a:solidFill>
            <a:srgbClr val="CCFFCC"/>
          </a:solidFill>
          <a:ln/>
        </p:spPr>
        <p:style>
          <a:lnRef idx="1">
            <a:schemeClr val="accent1"/>
          </a:lnRef>
          <a:fillRef idx="3">
            <a:schemeClr val="accent1"/>
          </a:fillRef>
          <a:effectRef idx="2">
            <a:schemeClr val="accent1"/>
          </a:effectRef>
          <a:fontRef idx="minor">
            <a:schemeClr val="lt1"/>
          </a:fontRef>
        </p:style>
        <p:txBody>
          <a:bodyPr/>
          <a:lstStyle/>
          <a:p>
            <a:pPr algn="ctr"/>
            <a:r>
              <a:rPr lang="it-IT" sz="3200" dirty="0" err="1" smtClean="0">
                <a:solidFill>
                  <a:srgbClr val="000000"/>
                </a:solidFill>
              </a:rPr>
              <a:t>Prospection</a:t>
            </a:r>
            <a:endParaRPr lang="it-IT" dirty="0">
              <a:solidFill>
                <a:srgbClr val="000000"/>
              </a:solidFill>
            </a:endParaRPr>
          </a:p>
        </p:txBody>
      </p:sp>
      <p:sp>
        <p:nvSpPr>
          <p:cNvPr id="7" name="Rettangolo arrotondato 6"/>
          <p:cNvSpPr/>
          <p:nvPr/>
        </p:nvSpPr>
        <p:spPr>
          <a:xfrm>
            <a:off x="1043608" y="4190944"/>
            <a:ext cx="3384376" cy="678216"/>
          </a:xfrm>
          <a:prstGeom prst="roundRect">
            <a:avLst/>
          </a:prstGeom>
          <a:solidFill>
            <a:srgbClr val="CCFFCC"/>
          </a:solidFill>
          <a:ln/>
        </p:spPr>
        <p:style>
          <a:lnRef idx="1">
            <a:schemeClr val="accent1"/>
          </a:lnRef>
          <a:fillRef idx="3">
            <a:schemeClr val="accent1"/>
          </a:fillRef>
          <a:effectRef idx="2">
            <a:schemeClr val="accent1"/>
          </a:effectRef>
          <a:fontRef idx="minor">
            <a:schemeClr val="lt1"/>
          </a:fontRef>
        </p:style>
        <p:txBody>
          <a:bodyPr/>
          <a:lstStyle/>
          <a:p>
            <a:pPr algn="ctr"/>
            <a:r>
              <a:rPr lang="it-IT" sz="3200" dirty="0" err="1" smtClean="0">
                <a:solidFill>
                  <a:srgbClr val="000000"/>
                </a:solidFill>
              </a:rPr>
              <a:t>Protension</a:t>
            </a:r>
            <a:endParaRPr lang="it-IT" dirty="0">
              <a:solidFill>
                <a:srgbClr val="000000"/>
              </a:solidFill>
            </a:endParaRPr>
          </a:p>
        </p:txBody>
      </p:sp>
      <p:sp>
        <p:nvSpPr>
          <p:cNvPr id="8" name="Rettangolo arrotondato 7"/>
          <p:cNvSpPr/>
          <p:nvPr/>
        </p:nvSpPr>
        <p:spPr>
          <a:xfrm>
            <a:off x="5508104" y="3296704"/>
            <a:ext cx="3384376" cy="678216"/>
          </a:xfrm>
          <a:prstGeom prst="roundRect">
            <a:avLst/>
          </a:prstGeom>
          <a:solidFill>
            <a:srgbClr val="CCFFCC"/>
          </a:solidFill>
          <a:ln/>
        </p:spPr>
        <p:style>
          <a:lnRef idx="1">
            <a:schemeClr val="accent1"/>
          </a:lnRef>
          <a:fillRef idx="3">
            <a:schemeClr val="accent1"/>
          </a:fillRef>
          <a:effectRef idx="2">
            <a:schemeClr val="accent1"/>
          </a:effectRef>
          <a:fontRef idx="minor">
            <a:schemeClr val="lt1"/>
          </a:fontRef>
        </p:style>
        <p:txBody>
          <a:bodyPr/>
          <a:lstStyle/>
          <a:p>
            <a:pPr algn="ctr"/>
            <a:r>
              <a:rPr lang="it-IT" sz="3200" dirty="0" err="1" smtClean="0">
                <a:solidFill>
                  <a:srgbClr val="000000"/>
                </a:solidFill>
              </a:rPr>
              <a:t>Forecast</a:t>
            </a:r>
            <a:endParaRPr lang="it-IT" dirty="0">
              <a:solidFill>
                <a:srgbClr val="000000"/>
              </a:solidFill>
            </a:endParaRPr>
          </a:p>
        </p:txBody>
      </p:sp>
      <p:sp>
        <p:nvSpPr>
          <p:cNvPr id="9" name="Rettangolo arrotondato 8"/>
          <p:cNvSpPr/>
          <p:nvPr/>
        </p:nvSpPr>
        <p:spPr>
          <a:xfrm>
            <a:off x="323528" y="3296704"/>
            <a:ext cx="3384376" cy="678216"/>
          </a:xfrm>
          <a:prstGeom prst="roundRect">
            <a:avLst/>
          </a:prstGeom>
          <a:solidFill>
            <a:srgbClr val="CCFFCC"/>
          </a:solidFill>
          <a:ln/>
        </p:spPr>
        <p:style>
          <a:lnRef idx="1">
            <a:schemeClr val="accent1"/>
          </a:lnRef>
          <a:fillRef idx="3">
            <a:schemeClr val="accent1"/>
          </a:fillRef>
          <a:effectRef idx="2">
            <a:schemeClr val="accent1"/>
          </a:effectRef>
          <a:fontRef idx="minor">
            <a:schemeClr val="lt1"/>
          </a:fontRef>
        </p:style>
        <p:txBody>
          <a:bodyPr/>
          <a:lstStyle/>
          <a:p>
            <a:pPr algn="ctr"/>
            <a:r>
              <a:rPr lang="it-IT" sz="3200" dirty="0" err="1" smtClean="0">
                <a:solidFill>
                  <a:srgbClr val="000000"/>
                </a:solidFill>
              </a:rPr>
              <a:t>Foresight</a:t>
            </a:r>
            <a:endParaRPr lang="it-IT" dirty="0">
              <a:solidFill>
                <a:srgbClr val="000000"/>
              </a:solidFill>
            </a:endParaRPr>
          </a:p>
        </p:txBody>
      </p:sp>
      <p:sp>
        <p:nvSpPr>
          <p:cNvPr id="11" name="Rettangolo arrotondato 10"/>
          <p:cNvSpPr/>
          <p:nvPr/>
        </p:nvSpPr>
        <p:spPr>
          <a:xfrm>
            <a:off x="1209328" y="404664"/>
            <a:ext cx="6819056" cy="678216"/>
          </a:xfrm>
          <a:prstGeom prst="roundRect">
            <a:avLst/>
          </a:prstGeom>
          <a:solidFill>
            <a:srgbClr val="FFFF00"/>
          </a:solidFill>
          <a:ln/>
        </p:spPr>
        <p:style>
          <a:lnRef idx="1">
            <a:schemeClr val="accent1"/>
          </a:lnRef>
          <a:fillRef idx="3">
            <a:schemeClr val="accent1"/>
          </a:fillRef>
          <a:effectRef idx="2">
            <a:schemeClr val="accent1"/>
          </a:effectRef>
          <a:fontRef idx="minor">
            <a:schemeClr val="lt1"/>
          </a:fontRef>
        </p:style>
        <p:txBody>
          <a:bodyPr/>
          <a:lstStyle/>
          <a:p>
            <a:pPr algn="ctr"/>
            <a:r>
              <a:rPr lang="it-IT" sz="3200" dirty="0" smtClean="0">
                <a:solidFill>
                  <a:schemeClr val="tx1"/>
                </a:solidFill>
              </a:rPr>
              <a:t>The </a:t>
            </a:r>
            <a:r>
              <a:rPr lang="it-IT" sz="3200" dirty="0" err="1" smtClean="0">
                <a:solidFill>
                  <a:schemeClr val="tx1"/>
                </a:solidFill>
              </a:rPr>
              <a:t>Problem</a:t>
            </a:r>
            <a:r>
              <a:rPr lang="it-IT" sz="3200" dirty="0" smtClean="0">
                <a:solidFill>
                  <a:schemeClr val="tx1"/>
                </a:solidFill>
              </a:rPr>
              <a:t> of the Future</a:t>
            </a:r>
            <a:endParaRPr lang="it-IT" dirty="0">
              <a:solidFill>
                <a:schemeClr val="tx1"/>
              </a:solidFill>
            </a:endParaRPr>
          </a:p>
        </p:txBody>
      </p:sp>
      <p:sp>
        <p:nvSpPr>
          <p:cNvPr id="2" name="Slide Number Placeholder 1"/>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a:t>
            </a:fld>
            <a:endParaRPr kumimoji="0" lang="en-US" dirty="0"/>
          </a:p>
        </p:txBody>
      </p:sp>
    </p:spTree>
    <p:extLst>
      <p:ext uri="{BB962C8B-B14F-4D97-AF65-F5344CB8AC3E}">
        <p14:creationId xmlns:p14="http://schemas.microsoft.com/office/powerpoint/2010/main" val="463750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Theology</a:t>
            </a:r>
            <a:endParaRPr lang="it-IT" dirty="0"/>
          </a:p>
        </p:txBody>
      </p:sp>
      <p:sp>
        <p:nvSpPr>
          <p:cNvPr id="3" name="Segnaposto contenuto 2"/>
          <p:cNvSpPr>
            <a:spLocks noGrp="1"/>
          </p:cNvSpPr>
          <p:nvPr>
            <p:ph idx="1"/>
          </p:nvPr>
        </p:nvSpPr>
        <p:spPr>
          <a:xfrm>
            <a:off x="457200" y="1219200"/>
            <a:ext cx="8229600" cy="5234136"/>
          </a:xfrm>
        </p:spPr>
        <p:txBody>
          <a:bodyPr>
            <a:normAutofit/>
          </a:bodyPr>
          <a:lstStyle/>
          <a:p>
            <a:r>
              <a:rPr lang="en-US" dirty="0" smtClean="0"/>
              <a:t>The connection between religion and the future is not limited to the new Pentecostal churches</a:t>
            </a:r>
          </a:p>
          <a:p>
            <a:r>
              <a:rPr lang="en-US" dirty="0" smtClean="0"/>
              <a:t>Within the Christian tradition, the issue is whether the entire doctrine is already explicit in the Scriptures or “points of doctrine not made explicit in the New Testament are able to emerge gradually in the historical tradition of the Church” (Love, 2010, p. 171)</a:t>
            </a:r>
          </a:p>
          <a:p>
            <a:r>
              <a:rPr lang="en-US" dirty="0" smtClean="0"/>
              <a:t>Since John Henry Newman and his 1845 </a:t>
            </a:r>
            <a:r>
              <a:rPr lang="en-US" i="1" dirty="0" smtClean="0"/>
              <a:t>Essay on the Development of Christian Doctrine </a:t>
            </a:r>
            <a:r>
              <a:rPr lang="en-US" dirty="0" smtClean="0"/>
              <a:t>(1974), the idea that doctrine develops in history has become a guiding principle of dogmatic theology</a:t>
            </a:r>
          </a:p>
        </p:txBody>
      </p:sp>
      <p:sp>
        <p:nvSpPr>
          <p:cNvPr id="4" name="Footer Placeholder 3"/>
          <p:cNvSpPr>
            <a:spLocks noGrp="1"/>
          </p:cNvSpPr>
          <p:nvPr>
            <p:ph type="ftr" sz="quarter" idx="11"/>
          </p:nvPr>
        </p:nvSpPr>
        <p:spPr/>
        <p:txBody>
          <a:bodyPr/>
          <a:lstStyle/>
          <a:p>
            <a:r>
              <a:rPr kumimoji="0" lang="en-US" smtClean="0"/>
              <a:t>http://www.projectanticipation.org</a:t>
            </a:r>
            <a:endParaRPr kumimoji="0" lang="en-US"/>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20</a:t>
            </a:fld>
            <a:endParaRPr kumimoji="0" lang="en-US" dirty="0"/>
          </a:p>
        </p:txBody>
      </p:sp>
    </p:spTree>
    <p:extLst>
      <p:ext uri="{BB962C8B-B14F-4D97-AF65-F5344CB8AC3E}">
        <p14:creationId xmlns:p14="http://schemas.microsoft.com/office/powerpoint/2010/main" val="991596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Theology</a:t>
            </a:r>
            <a:endParaRPr lang="it-IT" dirty="0"/>
          </a:p>
        </p:txBody>
      </p:sp>
      <p:sp>
        <p:nvSpPr>
          <p:cNvPr id="3" name="Segnaposto piè di pagina 2"/>
          <p:cNvSpPr>
            <a:spLocks noGrp="1"/>
          </p:cNvSpPr>
          <p:nvPr>
            <p:ph type="ftr" sz="quarter" idx="11"/>
          </p:nvPr>
        </p:nvSpPr>
        <p:spPr/>
        <p:txBody>
          <a:bodyPr/>
          <a:lstStyle/>
          <a:p>
            <a:r>
              <a:rPr kumimoji="0" lang="en-US" smtClean="0"/>
              <a:t>http://www.projectanticipation.org</a:t>
            </a:r>
            <a:endParaRPr kumimoji="0" lang="en-US"/>
          </a:p>
        </p:txBody>
      </p:sp>
      <p:sp>
        <p:nvSpPr>
          <p:cNvPr id="4" name="Segnaposto contenuto 3"/>
          <p:cNvSpPr>
            <a:spLocks noGrp="1"/>
          </p:cNvSpPr>
          <p:nvPr>
            <p:ph sz="quarter" idx="1"/>
          </p:nvPr>
        </p:nvSpPr>
        <p:spPr/>
        <p:txBody>
          <a:bodyPr/>
          <a:lstStyle/>
          <a:p>
            <a:r>
              <a:rPr lang="en-US" dirty="0"/>
              <a:t>It is worth noting, however, that according to Newman the “doctrine develops through the gradual influence of the past upon the present” in a way that “truth latent in the past is gradually made explicit at a later time” (Love, 2010, p. 174)</a:t>
            </a:r>
          </a:p>
          <a:p>
            <a:r>
              <a:rPr lang="en-US" dirty="0"/>
              <a:t>More recently, the question has been raised whether “doctrinal development really have to be wholly explicable in terms of the past”. In the words of Cyprian Love: “This is not to deny the major significance of the historical sources of doctrine in Scripture. But are these past norms the limit of the originating impulse behind doctrinal evolution?” (Love, 2010, p. 174</a:t>
            </a:r>
            <a:r>
              <a:rPr lang="en-US" dirty="0" smtClean="0"/>
              <a:t>)</a:t>
            </a:r>
            <a:endParaRPr lang="it-IT" dirty="0"/>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21</a:t>
            </a:fld>
            <a:endParaRPr kumimoji="0" lang="en-US" dirty="0"/>
          </a:p>
        </p:txBody>
      </p:sp>
    </p:spTree>
    <p:extLst>
      <p:ext uri="{BB962C8B-B14F-4D97-AF65-F5344CB8AC3E}">
        <p14:creationId xmlns:p14="http://schemas.microsoft.com/office/powerpoint/2010/main" val="1332616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Theology</a:t>
            </a:r>
            <a:endParaRPr lang="it-IT" dirty="0"/>
          </a:p>
        </p:txBody>
      </p:sp>
      <p:sp>
        <p:nvSpPr>
          <p:cNvPr id="3" name="Segnaposto contenuto 2"/>
          <p:cNvSpPr>
            <a:spLocks noGrp="1"/>
          </p:cNvSpPr>
          <p:nvPr>
            <p:ph idx="1"/>
          </p:nvPr>
        </p:nvSpPr>
        <p:spPr/>
        <p:txBody>
          <a:bodyPr>
            <a:normAutofit lnSpcReduction="10000"/>
          </a:bodyPr>
          <a:lstStyle/>
          <a:p>
            <a:r>
              <a:rPr lang="en-US" dirty="0" smtClean="0"/>
              <a:t>From within the exegetic tradition making reference to Karl </a:t>
            </a:r>
            <a:r>
              <a:rPr lang="en-US" dirty="0" err="1" smtClean="0"/>
              <a:t>Rahner</a:t>
            </a:r>
            <a:r>
              <a:rPr lang="en-US" dirty="0" smtClean="0"/>
              <a:t> (see in particular his 1973) one may further add that “the future is not simply the prolongation of our past, nor merely the actualization or implementation of our present plans. Such an understanding of the future would be primarily a projection of a static present. The real future is ‘uncertain’ and is not just the unfolding of our present ideas or strategies. It is not simply a calculated human creation involving ‘plans plus time.’ Rather, the open future that comes to meet us brings surprises. That unforeseen future requires </a:t>
            </a:r>
            <a:r>
              <a:rPr lang="en-US" dirty="0" err="1" smtClean="0"/>
              <a:t>provisionality</a:t>
            </a:r>
            <a:r>
              <a:rPr lang="en-US" dirty="0" smtClean="0"/>
              <a:t>, since it cannot be calculated or controlled” (</a:t>
            </a:r>
            <a:r>
              <a:rPr lang="en-US" dirty="0" err="1" smtClean="0"/>
              <a:t>Prusak</a:t>
            </a:r>
            <a:r>
              <a:rPr lang="en-US" dirty="0" smtClean="0"/>
              <a:t>, 2004, p. 313). </a:t>
            </a:r>
          </a:p>
        </p:txBody>
      </p:sp>
      <p:sp>
        <p:nvSpPr>
          <p:cNvPr id="4" name="Footer Placeholder 3"/>
          <p:cNvSpPr>
            <a:spLocks noGrp="1"/>
          </p:cNvSpPr>
          <p:nvPr>
            <p:ph type="ftr" sz="quarter" idx="11"/>
          </p:nvPr>
        </p:nvSpPr>
        <p:spPr/>
        <p:txBody>
          <a:bodyPr/>
          <a:lstStyle/>
          <a:p>
            <a:r>
              <a:rPr kumimoji="0" lang="en-US" smtClean="0"/>
              <a:t>http://www.projectanticipation.org</a:t>
            </a:r>
            <a:endParaRPr kumimoji="0" lang="en-US"/>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22</a:t>
            </a:fld>
            <a:endParaRPr kumimoji="0" lang="en-US" dirty="0"/>
          </a:p>
        </p:txBody>
      </p:sp>
    </p:spTree>
    <p:extLst>
      <p:ext uri="{BB962C8B-B14F-4D97-AF65-F5344CB8AC3E}">
        <p14:creationId xmlns:p14="http://schemas.microsoft.com/office/powerpoint/2010/main" val="1539421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Anthropology</a:t>
            </a:r>
            <a:endParaRPr lang="it-IT" dirty="0"/>
          </a:p>
        </p:txBody>
      </p:sp>
      <p:sp>
        <p:nvSpPr>
          <p:cNvPr id="3" name="Segnaposto contenuto 2"/>
          <p:cNvSpPr>
            <a:spLocks noGrp="1"/>
          </p:cNvSpPr>
          <p:nvPr>
            <p:ph idx="1"/>
          </p:nvPr>
        </p:nvSpPr>
        <p:spPr/>
        <p:txBody>
          <a:bodyPr>
            <a:normAutofit/>
          </a:bodyPr>
          <a:lstStyle/>
          <a:p>
            <a:r>
              <a:rPr lang="en-US" dirty="0" smtClean="0"/>
              <a:t>Coming back to anthropology, </a:t>
            </a:r>
            <a:r>
              <a:rPr lang="en-US" dirty="0" err="1" smtClean="0"/>
              <a:t>Appadurai</a:t>
            </a:r>
            <a:r>
              <a:rPr lang="en-US" dirty="0" smtClean="0"/>
              <a:t> claims that, in order to develop a systematic understanding of the future, anthropologists should examine “the interactions between three notable human preoccupations that shape the future as a cultural fact, that is, as a form of difference. These are imagination, anticipation and aspiration” (</a:t>
            </a:r>
            <a:r>
              <a:rPr lang="en-US" dirty="0" err="1" smtClean="0"/>
              <a:t>Appadurai</a:t>
            </a:r>
            <a:r>
              <a:rPr lang="en-US" dirty="0" smtClean="0"/>
              <a:t>, 2013, p. 286)</a:t>
            </a:r>
          </a:p>
          <a:p>
            <a:r>
              <a:rPr lang="en-US" dirty="0" smtClean="0"/>
              <a:t>… even if “we have not yet found ways to articulate how anticipation, imagination, and aspiration come together in the work of future-making” (</a:t>
            </a:r>
            <a:r>
              <a:rPr lang="en-US" dirty="0" err="1" smtClean="0"/>
              <a:t>Appadurai</a:t>
            </a:r>
            <a:r>
              <a:rPr lang="en-US" dirty="0" smtClean="0"/>
              <a:t>, 2013, p. 298)</a:t>
            </a:r>
          </a:p>
        </p:txBody>
      </p:sp>
      <p:sp>
        <p:nvSpPr>
          <p:cNvPr id="4" name="Footer Placeholder 3"/>
          <p:cNvSpPr>
            <a:spLocks noGrp="1"/>
          </p:cNvSpPr>
          <p:nvPr>
            <p:ph type="ftr" sz="quarter" idx="11"/>
          </p:nvPr>
        </p:nvSpPr>
        <p:spPr/>
        <p:txBody>
          <a:bodyPr/>
          <a:lstStyle/>
          <a:p>
            <a:r>
              <a:rPr kumimoji="0" lang="en-US" smtClean="0"/>
              <a:t>http://www.projectanticipation.org</a:t>
            </a:r>
            <a:endParaRPr kumimoji="0" lang="en-US"/>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23</a:t>
            </a:fld>
            <a:endParaRPr kumimoji="0" lang="en-US" dirty="0"/>
          </a:p>
        </p:txBody>
      </p:sp>
    </p:spTree>
    <p:extLst>
      <p:ext uri="{BB962C8B-B14F-4D97-AF65-F5344CB8AC3E}">
        <p14:creationId xmlns:p14="http://schemas.microsoft.com/office/powerpoint/2010/main" val="40371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Anthropology</a:t>
            </a:r>
            <a:endParaRPr lang="it-IT" dirty="0"/>
          </a:p>
        </p:txBody>
      </p:sp>
      <p:sp>
        <p:nvSpPr>
          <p:cNvPr id="3" name="Segnaposto piè di pagina 2"/>
          <p:cNvSpPr>
            <a:spLocks noGrp="1"/>
          </p:cNvSpPr>
          <p:nvPr>
            <p:ph type="ftr" sz="quarter" idx="11"/>
          </p:nvPr>
        </p:nvSpPr>
        <p:spPr/>
        <p:txBody>
          <a:bodyPr/>
          <a:lstStyle/>
          <a:p>
            <a:r>
              <a:rPr kumimoji="0" lang="en-US" smtClean="0"/>
              <a:t>http://www.projectanticipation.org</a:t>
            </a:r>
            <a:endParaRPr kumimoji="0" lang="en-US"/>
          </a:p>
        </p:txBody>
      </p:sp>
      <p:sp>
        <p:nvSpPr>
          <p:cNvPr id="4" name="Segnaposto contenuto 3"/>
          <p:cNvSpPr>
            <a:spLocks noGrp="1"/>
          </p:cNvSpPr>
          <p:nvPr>
            <p:ph sz="quarter" idx="1"/>
          </p:nvPr>
        </p:nvSpPr>
        <p:spPr/>
        <p:txBody>
          <a:bodyPr>
            <a:normAutofit lnSpcReduction="10000"/>
          </a:bodyPr>
          <a:lstStyle/>
          <a:p>
            <a:r>
              <a:rPr lang="en-US" dirty="0"/>
              <a:t>Nevertheless, “as we refine the ways in which specific conceptions of aspiration, anticipation, and imagination become configured so as to produce the future as a specific cultural form or horizon, we will be better able to place within this scheme more particular ideas about prophecy, well-being, emergency, crisis, and regulation. We also need to remember that the future is not just a technical or neutral space, but is shot through with affect and with sensation. Thus we need to examine not just the emotions that accompany the future as a cultural form, but the sensations that it produces: awe, vertigo, excitement, disorientation” (</a:t>
            </a:r>
            <a:r>
              <a:rPr lang="en-US" dirty="0" err="1"/>
              <a:t>Appadurai</a:t>
            </a:r>
            <a:r>
              <a:rPr lang="en-US" dirty="0"/>
              <a:t>, 2013, pp. 286-287).</a:t>
            </a:r>
          </a:p>
          <a:p>
            <a:endParaRPr lang="it-IT" dirty="0"/>
          </a:p>
          <a:p>
            <a:endParaRPr lang="it-IT" dirty="0"/>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24</a:t>
            </a:fld>
            <a:endParaRPr kumimoji="0" lang="en-US" dirty="0"/>
          </a:p>
        </p:txBody>
      </p:sp>
    </p:spTree>
    <p:extLst>
      <p:ext uri="{BB962C8B-B14F-4D97-AF65-F5344CB8AC3E}">
        <p14:creationId xmlns:p14="http://schemas.microsoft.com/office/powerpoint/2010/main" val="4266542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Anthropology</a:t>
            </a:r>
            <a:endParaRPr lang="it-IT" dirty="0"/>
          </a:p>
        </p:txBody>
      </p:sp>
      <p:sp>
        <p:nvSpPr>
          <p:cNvPr id="3" name="Segnaposto contenuto 2"/>
          <p:cNvSpPr>
            <a:spLocks noGrp="1"/>
          </p:cNvSpPr>
          <p:nvPr>
            <p:ph idx="1"/>
          </p:nvPr>
        </p:nvSpPr>
        <p:spPr>
          <a:xfrm>
            <a:off x="457200" y="1219200"/>
            <a:ext cx="8229600" cy="5162128"/>
          </a:xfrm>
        </p:spPr>
        <p:txBody>
          <a:bodyPr>
            <a:normAutofit/>
          </a:bodyPr>
          <a:lstStyle/>
          <a:p>
            <a:r>
              <a:rPr lang="en-US" dirty="0" smtClean="0"/>
              <a:t>The capacity to anticipate the future is socially differentiated, however</a:t>
            </a:r>
          </a:p>
          <a:p>
            <a:r>
              <a:rPr lang="en-US" dirty="0" smtClean="0"/>
              <a:t>On understanding that “‘the capacity to aspire’ is unequally distributed” and that “its skewed distribution is a fundamental feature, and not just a secondary attribute, of extreme poverty” (</a:t>
            </a:r>
            <a:r>
              <a:rPr lang="en-US" dirty="0" err="1" smtClean="0"/>
              <a:t>Appadurai</a:t>
            </a:r>
            <a:r>
              <a:rPr lang="en-US" dirty="0" smtClean="0"/>
              <a:t>, 2013, p. 289) one begins to grasp some of the deeper issues related to the future as a cultural reservoir. Not everybody has access to this reservoir. </a:t>
            </a:r>
          </a:p>
        </p:txBody>
      </p:sp>
      <p:sp>
        <p:nvSpPr>
          <p:cNvPr id="4" name="Footer Placeholder 3"/>
          <p:cNvSpPr>
            <a:spLocks noGrp="1"/>
          </p:cNvSpPr>
          <p:nvPr>
            <p:ph type="ftr" sz="quarter" idx="11"/>
          </p:nvPr>
        </p:nvSpPr>
        <p:spPr/>
        <p:txBody>
          <a:bodyPr/>
          <a:lstStyle/>
          <a:p>
            <a:r>
              <a:rPr kumimoji="0" lang="en-US" smtClean="0"/>
              <a:t>http://www.projectanticipation.org</a:t>
            </a:r>
            <a:endParaRPr kumimoji="0" lang="en-US"/>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25</a:t>
            </a:fld>
            <a:endParaRPr kumimoji="0" lang="en-US" dirty="0"/>
          </a:p>
        </p:txBody>
      </p:sp>
    </p:spTree>
    <p:extLst>
      <p:ext uri="{BB962C8B-B14F-4D97-AF65-F5344CB8AC3E}">
        <p14:creationId xmlns:p14="http://schemas.microsoft.com/office/powerpoint/2010/main" val="2078224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Anthropology</a:t>
            </a:r>
            <a:endParaRPr lang="it-IT" dirty="0"/>
          </a:p>
        </p:txBody>
      </p:sp>
      <p:sp>
        <p:nvSpPr>
          <p:cNvPr id="3" name="Segnaposto piè di pagina 2"/>
          <p:cNvSpPr>
            <a:spLocks noGrp="1"/>
          </p:cNvSpPr>
          <p:nvPr>
            <p:ph type="ftr" sz="quarter" idx="11"/>
          </p:nvPr>
        </p:nvSpPr>
        <p:spPr/>
        <p:txBody>
          <a:bodyPr/>
          <a:lstStyle/>
          <a:p>
            <a:r>
              <a:rPr kumimoji="0" lang="en-US" smtClean="0"/>
              <a:t>http://www.projectanticipation.org</a:t>
            </a:r>
            <a:endParaRPr kumimoji="0" lang="en-US"/>
          </a:p>
        </p:txBody>
      </p:sp>
      <p:sp>
        <p:nvSpPr>
          <p:cNvPr id="4" name="Segnaposto contenuto 3"/>
          <p:cNvSpPr>
            <a:spLocks noGrp="1"/>
          </p:cNvSpPr>
          <p:nvPr>
            <p:ph sz="quarter" idx="1"/>
          </p:nvPr>
        </p:nvSpPr>
        <p:spPr/>
        <p:txBody>
          <a:bodyPr>
            <a:normAutofit lnSpcReduction="10000"/>
          </a:bodyPr>
          <a:lstStyle/>
          <a:p>
            <a:r>
              <a:rPr lang="en-US" dirty="0"/>
              <a:t>As a step towards building a future reservoir where none is available, one may consider the productive role played by memory. “While state-generated archives may primarily be instrumental of </a:t>
            </a:r>
            <a:r>
              <a:rPr lang="en-US" dirty="0" err="1"/>
              <a:t>governmentality</a:t>
            </a:r>
            <a:r>
              <a:rPr lang="en-US" dirty="0"/>
              <a:t> and bureaucratized power, personal, familial, and community archives –especially those of dislocated, vulnerable, and marginalized populations—are critical sites for negotiating paths to dignity, recognition, and politically feasible maps for the future” (</a:t>
            </a:r>
            <a:r>
              <a:rPr lang="en-US" dirty="0" err="1"/>
              <a:t>Appadurai</a:t>
            </a:r>
            <a:r>
              <a:rPr lang="en-US" dirty="0"/>
              <a:t>, 2013, p. 288)</a:t>
            </a:r>
          </a:p>
          <a:p>
            <a:r>
              <a:rPr lang="en-US" dirty="0"/>
              <a:t>Put differently, without “the capacity to aspire as a social and collective capacity … words such as ‘empowerment’, ‘voice’, and ‘participation’ cannot be meaningful” (</a:t>
            </a:r>
            <a:r>
              <a:rPr lang="en-US" dirty="0" err="1"/>
              <a:t>Appadurai</a:t>
            </a:r>
            <a:r>
              <a:rPr lang="en-US" dirty="0"/>
              <a:t>, 2013, p. 289). </a:t>
            </a:r>
          </a:p>
          <a:p>
            <a:endParaRPr lang="it-IT" dirty="0"/>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26</a:t>
            </a:fld>
            <a:endParaRPr kumimoji="0" lang="en-US" dirty="0"/>
          </a:p>
        </p:txBody>
      </p:sp>
    </p:spTree>
    <p:extLst>
      <p:ext uri="{BB962C8B-B14F-4D97-AF65-F5344CB8AC3E}">
        <p14:creationId xmlns:p14="http://schemas.microsoft.com/office/powerpoint/2010/main" val="1445624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Anthropology</a:t>
            </a:r>
            <a:endParaRPr lang="it-IT" dirty="0"/>
          </a:p>
        </p:txBody>
      </p:sp>
      <p:sp>
        <p:nvSpPr>
          <p:cNvPr id="3" name="Segnaposto contenuto 2"/>
          <p:cNvSpPr>
            <a:spLocks noGrp="1"/>
          </p:cNvSpPr>
          <p:nvPr>
            <p:ph idx="1"/>
          </p:nvPr>
        </p:nvSpPr>
        <p:spPr>
          <a:xfrm>
            <a:off x="457200" y="1219200"/>
            <a:ext cx="8363272" cy="5234136"/>
          </a:xfrm>
        </p:spPr>
        <p:txBody>
          <a:bodyPr>
            <a:normAutofit/>
          </a:bodyPr>
          <a:lstStyle/>
          <a:p>
            <a:r>
              <a:rPr lang="en-US" dirty="0" smtClean="0"/>
              <a:t>Anthropologists need to engage in a “systematic effort to understand how cultural systems, as combinations of norms, dispositions, practices, and histories, frame the good life as a landscape of discernible ends and of practical paths to the achievement of these ends</a:t>
            </a:r>
          </a:p>
          <a:p>
            <a:r>
              <a:rPr lang="en-US" dirty="0" smtClean="0"/>
              <a:t>This requires a move away from the anthropological emphasis on cultures as logics of reproduction to a fuller picture in which cultural systems also shape specific images of the good life as a map of the journey from here to there and from now to then, as a part of the ethics of everyday life” (</a:t>
            </a:r>
            <a:r>
              <a:rPr lang="en-US" dirty="0" err="1" smtClean="0"/>
              <a:t>Appadurai</a:t>
            </a:r>
            <a:r>
              <a:rPr lang="en-US" dirty="0" smtClean="0"/>
              <a:t>, 2013, p. 292). </a:t>
            </a:r>
          </a:p>
        </p:txBody>
      </p:sp>
      <p:sp>
        <p:nvSpPr>
          <p:cNvPr id="4" name="Footer Placeholder 3"/>
          <p:cNvSpPr>
            <a:spLocks noGrp="1"/>
          </p:cNvSpPr>
          <p:nvPr>
            <p:ph type="ftr" sz="quarter" idx="11"/>
          </p:nvPr>
        </p:nvSpPr>
        <p:spPr/>
        <p:txBody>
          <a:bodyPr/>
          <a:lstStyle/>
          <a:p>
            <a:r>
              <a:rPr kumimoji="0" lang="en-US" smtClean="0"/>
              <a:t>http://www.projectanticipation.org</a:t>
            </a:r>
            <a:endParaRPr kumimoji="0" lang="en-US"/>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27</a:t>
            </a:fld>
            <a:endParaRPr kumimoji="0" lang="en-US" dirty="0"/>
          </a:p>
        </p:txBody>
      </p:sp>
    </p:spTree>
    <p:extLst>
      <p:ext uri="{BB962C8B-B14F-4D97-AF65-F5344CB8AC3E}">
        <p14:creationId xmlns:p14="http://schemas.microsoft.com/office/powerpoint/2010/main" val="4233440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Anthropology</a:t>
            </a:r>
            <a:endParaRPr lang="it-IT" dirty="0"/>
          </a:p>
        </p:txBody>
      </p:sp>
      <p:sp>
        <p:nvSpPr>
          <p:cNvPr id="3" name="Segnaposto piè di pagina 2"/>
          <p:cNvSpPr>
            <a:spLocks noGrp="1"/>
          </p:cNvSpPr>
          <p:nvPr>
            <p:ph type="ftr" sz="quarter" idx="11"/>
          </p:nvPr>
        </p:nvSpPr>
        <p:spPr/>
        <p:txBody>
          <a:bodyPr/>
          <a:lstStyle/>
          <a:p>
            <a:r>
              <a:rPr kumimoji="0" lang="en-US" smtClean="0"/>
              <a:t>http://www.projectanticipation.org</a:t>
            </a:r>
            <a:endParaRPr kumimoji="0" lang="en-US"/>
          </a:p>
        </p:txBody>
      </p:sp>
      <p:sp>
        <p:nvSpPr>
          <p:cNvPr id="4" name="Segnaposto contenuto 3"/>
          <p:cNvSpPr>
            <a:spLocks noGrp="1"/>
          </p:cNvSpPr>
          <p:nvPr>
            <p:ph sz="quarter" idx="1"/>
          </p:nvPr>
        </p:nvSpPr>
        <p:spPr/>
        <p:txBody>
          <a:bodyPr>
            <a:normAutofit fontScale="92500" lnSpcReduction="10000"/>
          </a:bodyPr>
          <a:lstStyle/>
          <a:p>
            <a:r>
              <a:rPr lang="en-US" dirty="0"/>
              <a:t>This effort will evidence the difference between what </a:t>
            </a:r>
            <a:r>
              <a:rPr lang="en-US" dirty="0" err="1"/>
              <a:t>Appadurai</a:t>
            </a:r>
            <a:r>
              <a:rPr lang="en-US" dirty="0"/>
              <a:t> calls ‘the ethics of possibility’ and ‘the ethics of probability</a:t>
            </a:r>
            <a:r>
              <a:rPr lang="en-US" dirty="0" smtClean="0"/>
              <a:t>’</a:t>
            </a:r>
          </a:p>
          <a:p>
            <a:r>
              <a:rPr lang="en-US" dirty="0" smtClean="0"/>
              <a:t>The </a:t>
            </a:r>
            <a:r>
              <a:rPr lang="en-US" dirty="0"/>
              <a:t>former is based on “those ways of thinking, feeling and acting that increase the horizon of hope, that expand the field of the imagination, that produce greater equity in what [he has] the capacity to aspire, and that widen the field of informed, creative, and critical citizenship</a:t>
            </a:r>
            <a:r>
              <a:rPr lang="en-US" dirty="0" smtClean="0"/>
              <a:t>”</a:t>
            </a:r>
          </a:p>
          <a:p>
            <a:r>
              <a:rPr lang="en-US" dirty="0" smtClean="0"/>
              <a:t>Conversely</a:t>
            </a:r>
            <a:r>
              <a:rPr lang="en-US" dirty="0"/>
              <a:t>, the ethics of probability deals with “those ways of thinking, feeling, and acting that flow out of what Ian Hacking called “the avalanche of numbers”… they are generally tied to the growth of a casino capitalism which profits from catastrophe and tends to bet on disaster” (</a:t>
            </a:r>
            <a:r>
              <a:rPr lang="en-US" dirty="0" err="1"/>
              <a:t>Appadurai</a:t>
            </a:r>
            <a:r>
              <a:rPr lang="en-US" dirty="0"/>
              <a:t>, 2013, p. 295</a:t>
            </a:r>
            <a:endParaRPr lang="it-IT" dirty="0"/>
          </a:p>
          <a:p>
            <a:endParaRPr lang="it-IT" dirty="0"/>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28</a:t>
            </a:fld>
            <a:endParaRPr kumimoji="0" lang="en-US" dirty="0"/>
          </a:p>
        </p:txBody>
      </p:sp>
    </p:spTree>
    <p:extLst>
      <p:ext uri="{BB962C8B-B14F-4D97-AF65-F5344CB8AC3E}">
        <p14:creationId xmlns:p14="http://schemas.microsoft.com/office/powerpoint/2010/main" val="3988716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Beckert</a:t>
            </a:r>
            <a:endParaRPr lang="it-IT" dirty="0"/>
          </a:p>
        </p:txBody>
      </p:sp>
      <p:sp>
        <p:nvSpPr>
          <p:cNvPr id="3" name="Segnaposto piè di pagina 2"/>
          <p:cNvSpPr>
            <a:spLocks noGrp="1"/>
          </p:cNvSpPr>
          <p:nvPr>
            <p:ph type="ftr" sz="quarter" idx="11"/>
          </p:nvPr>
        </p:nvSpPr>
        <p:spPr/>
        <p:txBody>
          <a:bodyPr/>
          <a:lstStyle/>
          <a:p>
            <a:r>
              <a:rPr kumimoji="0" lang="en-US" smtClean="0"/>
              <a:t>http://www.projectanticipation.org</a:t>
            </a:r>
            <a:endParaRPr kumimoji="0" lang="en-US"/>
          </a:p>
        </p:txBody>
      </p:sp>
      <p:sp>
        <p:nvSpPr>
          <p:cNvPr id="4" name="Segnaposto contenuto 3"/>
          <p:cNvSpPr>
            <a:spLocks noGrp="1"/>
          </p:cNvSpPr>
          <p:nvPr>
            <p:ph sz="quarter" idx="1"/>
          </p:nvPr>
        </p:nvSpPr>
        <p:spPr>
          <a:xfrm>
            <a:off x="457200" y="1219200"/>
            <a:ext cx="8435280" cy="5162128"/>
          </a:xfrm>
        </p:spPr>
        <p:txBody>
          <a:bodyPr>
            <a:normAutofit fontScale="77500" lnSpcReduction="20000"/>
          </a:bodyPr>
          <a:lstStyle/>
          <a:p>
            <a:r>
              <a:rPr lang="en-US" dirty="0"/>
              <a:t>Economics deals with the future in many different ways, at many different levels. Governments deal with forecasts on the inflation rate and the increase or decline in the Gross Domestic Product; almost any aspect of the strategic management of companies concerns the future: from calculation of the production of goods adjusted to seasonal variations to long-term decisions about producing entirely new goods or opening new factories. In turn, finance is entirely based on </a:t>
            </a:r>
            <a:r>
              <a:rPr lang="en-US" dirty="0" smtClean="0"/>
              <a:t>anticipations</a:t>
            </a:r>
          </a:p>
          <a:p>
            <a:r>
              <a:rPr lang="en-US" dirty="0" smtClean="0"/>
              <a:t>Leaving </a:t>
            </a:r>
            <a:r>
              <a:rPr lang="en-US" dirty="0"/>
              <a:t>aside all its remarkable technical complexities, the basic rule of finance is simple, almost trivial: buy assets that are going to grow in value, sell assets that are going to fall in value – both sides include unavoidable reference to the </a:t>
            </a:r>
            <a:r>
              <a:rPr lang="en-US" dirty="0" smtClean="0"/>
              <a:t>future</a:t>
            </a:r>
          </a:p>
          <a:p>
            <a:r>
              <a:rPr lang="en-US" dirty="0" smtClean="0"/>
              <a:t>However</a:t>
            </a:r>
            <a:r>
              <a:rPr lang="en-US" dirty="0"/>
              <a:t>, </a:t>
            </a:r>
            <a:r>
              <a:rPr lang="en-US" dirty="0" smtClean="0"/>
              <a:t>the </a:t>
            </a:r>
            <a:r>
              <a:rPr lang="en-US" dirty="0"/>
              <a:t>vast majority of the ways to see into the future exploited by economists are severely constrained. There are entire realms of anticipation that have never been considered by </a:t>
            </a:r>
            <a:r>
              <a:rPr lang="en-US" dirty="0" smtClean="0"/>
              <a:t>economists </a:t>
            </a:r>
            <a:endParaRPr lang="en-US" dirty="0"/>
          </a:p>
          <a:p>
            <a:r>
              <a:rPr lang="en-US" dirty="0"/>
              <a:t>Even within economics, however, things are starting to change. Jens </a:t>
            </a:r>
            <a:r>
              <a:rPr lang="en-US" dirty="0" err="1"/>
              <a:t>Beckert</a:t>
            </a:r>
            <a:r>
              <a:rPr lang="en-US" dirty="0"/>
              <a:t> in particular is opening new avenues. Particularly worth mentioning is his endeavor to break down the walls that so far have isolated economics, political science and sociology from each other (</a:t>
            </a:r>
            <a:r>
              <a:rPr lang="en-US" dirty="0" err="1"/>
              <a:t>Beckert</a:t>
            </a:r>
            <a:r>
              <a:rPr lang="en-US" dirty="0"/>
              <a:t>, 2013a, p. 324)</a:t>
            </a:r>
            <a:r>
              <a:rPr lang="en-US" dirty="0" smtClean="0"/>
              <a:t>.</a:t>
            </a:r>
            <a:endParaRPr lang="en-US" dirty="0"/>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29</a:t>
            </a:fld>
            <a:endParaRPr kumimoji="0" lang="en-US" dirty="0"/>
          </a:p>
        </p:txBody>
      </p:sp>
    </p:spTree>
    <p:extLst>
      <p:ext uri="{BB962C8B-B14F-4D97-AF65-F5344CB8AC3E}">
        <p14:creationId xmlns:p14="http://schemas.microsoft.com/office/powerpoint/2010/main" val="2608357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47864" y="2564904"/>
            <a:ext cx="2890664" cy="990600"/>
          </a:xfrm>
        </p:spPr>
        <p:txBody>
          <a:bodyPr/>
          <a:lstStyle/>
          <a:p>
            <a:r>
              <a:rPr lang="it-IT" b="1" dirty="0" err="1" smtClean="0">
                <a:solidFill>
                  <a:srgbClr val="FF0000"/>
                </a:solidFill>
              </a:rPr>
              <a:t>Anticipation</a:t>
            </a:r>
            <a:endParaRPr lang="it-IT" b="1" dirty="0">
              <a:solidFill>
                <a:srgbClr val="FF0000"/>
              </a:solidFill>
            </a:endParaRPr>
          </a:p>
        </p:txBody>
      </p:sp>
      <p:graphicFrame>
        <p:nvGraphicFramePr>
          <p:cNvPr id="5" name="Segnaposto contenuto 4"/>
          <p:cNvGraphicFramePr>
            <a:graphicFrameLocks noGrp="1"/>
          </p:cNvGraphicFramePr>
          <p:nvPr>
            <p:ph sz="quarter" idx="1"/>
            <p:extLst>
              <p:ext uri="{D42A27DB-BD31-4B8C-83A1-F6EECF244321}">
                <p14:modId xmlns:p14="http://schemas.microsoft.com/office/powerpoint/2010/main" val="2966834098"/>
              </p:ext>
            </p:extLst>
          </p:nvPr>
        </p:nvGraphicFramePr>
        <p:xfrm>
          <a:off x="529208" y="188640"/>
          <a:ext cx="8723312" cy="6048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egnaposto piè di pagina 7"/>
          <p:cNvSpPr>
            <a:spLocks noGrp="1"/>
          </p:cNvSpPr>
          <p:nvPr>
            <p:ph type="ftr" sz="quarter" idx="11"/>
          </p:nvPr>
        </p:nvSpPr>
        <p:spPr/>
        <p:txBody>
          <a:bodyPr/>
          <a:lstStyle/>
          <a:p>
            <a:r>
              <a:rPr kumimoji="0" lang="en-US" smtClean="0"/>
              <a:t>http://www.projectanticipation.org</a:t>
            </a:r>
            <a:endParaRPr kumimoji="0" lang="en-US"/>
          </a:p>
        </p:txBody>
      </p:sp>
      <p:sp>
        <p:nvSpPr>
          <p:cNvPr id="3" name="Slide Number Placeholder 2"/>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a:t>
            </a:fld>
            <a:endParaRPr kumimoji="0" lang="en-US" dirty="0"/>
          </a:p>
        </p:txBody>
      </p:sp>
    </p:spTree>
    <p:extLst>
      <p:ext uri="{BB962C8B-B14F-4D97-AF65-F5344CB8AC3E}">
        <p14:creationId xmlns:p14="http://schemas.microsoft.com/office/powerpoint/2010/main" val="2533395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Economics</a:t>
            </a:r>
            <a:endParaRPr lang="it-IT" dirty="0"/>
          </a:p>
        </p:txBody>
      </p:sp>
      <p:sp>
        <p:nvSpPr>
          <p:cNvPr id="3" name="Segnaposto piè di pagina 2"/>
          <p:cNvSpPr>
            <a:spLocks noGrp="1"/>
          </p:cNvSpPr>
          <p:nvPr>
            <p:ph type="ftr" sz="quarter" idx="11"/>
          </p:nvPr>
        </p:nvSpPr>
        <p:spPr/>
        <p:txBody>
          <a:bodyPr/>
          <a:lstStyle/>
          <a:p>
            <a:r>
              <a:rPr kumimoji="0" lang="en-US" smtClean="0"/>
              <a:t>http://www.projectanticipation.org</a:t>
            </a:r>
            <a:endParaRPr kumimoji="0" lang="en-US"/>
          </a:p>
        </p:txBody>
      </p:sp>
      <p:sp>
        <p:nvSpPr>
          <p:cNvPr id="4" name="Segnaposto contenuto 3"/>
          <p:cNvSpPr>
            <a:spLocks noGrp="1"/>
          </p:cNvSpPr>
          <p:nvPr>
            <p:ph sz="quarter" idx="1"/>
          </p:nvPr>
        </p:nvSpPr>
        <p:spPr>
          <a:xfrm>
            <a:off x="457200" y="1196752"/>
            <a:ext cx="8229600" cy="5234136"/>
          </a:xfrm>
        </p:spPr>
        <p:txBody>
          <a:bodyPr>
            <a:normAutofit fontScale="85000" lnSpcReduction="10000"/>
          </a:bodyPr>
          <a:lstStyle/>
          <a:p>
            <a:r>
              <a:rPr lang="en-US" dirty="0"/>
              <a:t>In order to understand the micro-processes underlying macro-economic outcomes, one should focus on agents’ expectations. The economic activities that are pursued or avoided are established by </a:t>
            </a:r>
            <a:r>
              <a:rPr lang="en-US" dirty="0" smtClean="0"/>
              <a:t>expectations</a:t>
            </a:r>
          </a:p>
          <a:p>
            <a:r>
              <a:rPr lang="en-US" dirty="0" smtClean="0"/>
              <a:t>The </a:t>
            </a:r>
            <a:r>
              <a:rPr lang="en-US" dirty="0"/>
              <a:t>problem is that “under conditions of fundamental uncertainty, expectations cannot be understood as being determined through calculation of optimal choices taking into account all available information, but rather are based on contingent interpretations of the situation in the context of prevailing institutional structures, cultural templates, and social networks” (</a:t>
            </a:r>
            <a:r>
              <a:rPr lang="en-US" dirty="0" err="1"/>
              <a:t>Beckert</a:t>
            </a:r>
            <a:r>
              <a:rPr lang="en-US" dirty="0"/>
              <a:t>, 2013a, p. 325</a:t>
            </a:r>
            <a:r>
              <a:rPr lang="en-US" dirty="0" smtClean="0"/>
              <a:t>)</a:t>
            </a:r>
          </a:p>
          <a:p>
            <a:r>
              <a:rPr lang="en-US" dirty="0" smtClean="0"/>
              <a:t>It </a:t>
            </a:r>
            <a:r>
              <a:rPr lang="en-US" dirty="0"/>
              <a:t>is here that </a:t>
            </a:r>
            <a:r>
              <a:rPr lang="en-US" dirty="0" err="1"/>
              <a:t>Beckert</a:t>
            </a:r>
            <a:r>
              <a:rPr lang="en-US" dirty="0"/>
              <a:t> introduces the concept of ‘fictional expectation’ referring to “present imaginaries of future situations that provide orientation in decision making </a:t>
            </a:r>
            <a:r>
              <a:rPr lang="en-US" i="1" dirty="0"/>
              <a:t>despite</a:t>
            </a:r>
            <a:r>
              <a:rPr lang="en-US" dirty="0"/>
              <a:t> the incalculability of outcomes” (</a:t>
            </a:r>
            <a:r>
              <a:rPr lang="en-US" dirty="0" err="1"/>
              <a:t>Beckert</a:t>
            </a:r>
            <a:r>
              <a:rPr lang="en-US" dirty="0"/>
              <a:t>, 2013a, p. 325</a:t>
            </a:r>
            <a:r>
              <a:rPr lang="en-US" dirty="0" smtClean="0"/>
              <a:t>)</a:t>
            </a:r>
          </a:p>
          <a:p>
            <a:r>
              <a:rPr lang="en-US" dirty="0" smtClean="0"/>
              <a:t>This </a:t>
            </a:r>
            <a:r>
              <a:rPr lang="en-US" dirty="0"/>
              <a:t>means that fictional expectations are more imaginations about the future than they are </a:t>
            </a:r>
            <a:r>
              <a:rPr lang="en-US" dirty="0" smtClean="0"/>
              <a:t>forecasts</a:t>
            </a:r>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30</a:t>
            </a:fld>
            <a:endParaRPr kumimoji="0" lang="en-US" dirty="0"/>
          </a:p>
        </p:txBody>
      </p:sp>
    </p:spTree>
    <p:extLst>
      <p:ext uri="{BB962C8B-B14F-4D97-AF65-F5344CB8AC3E}">
        <p14:creationId xmlns:p14="http://schemas.microsoft.com/office/powerpoint/2010/main" val="265608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Economics</a:t>
            </a:r>
            <a:endParaRPr lang="it-IT" dirty="0"/>
          </a:p>
        </p:txBody>
      </p:sp>
      <p:sp>
        <p:nvSpPr>
          <p:cNvPr id="3" name="Segnaposto piè di pagina 2"/>
          <p:cNvSpPr>
            <a:spLocks noGrp="1"/>
          </p:cNvSpPr>
          <p:nvPr>
            <p:ph type="ftr" sz="quarter" idx="11"/>
          </p:nvPr>
        </p:nvSpPr>
        <p:spPr/>
        <p:txBody>
          <a:bodyPr/>
          <a:lstStyle/>
          <a:p>
            <a:r>
              <a:rPr kumimoji="0" lang="en-US" smtClean="0"/>
              <a:t>http://www.projectanticipation.org</a:t>
            </a:r>
            <a:endParaRPr kumimoji="0" lang="en-US"/>
          </a:p>
        </p:txBody>
      </p:sp>
      <p:sp>
        <p:nvSpPr>
          <p:cNvPr id="4" name="Segnaposto contenuto 3"/>
          <p:cNvSpPr>
            <a:spLocks noGrp="1"/>
          </p:cNvSpPr>
          <p:nvPr>
            <p:ph sz="quarter" idx="1"/>
          </p:nvPr>
        </p:nvSpPr>
        <p:spPr>
          <a:xfrm>
            <a:off x="457200" y="1219200"/>
            <a:ext cx="8229600" cy="5162128"/>
          </a:xfrm>
        </p:spPr>
        <p:txBody>
          <a:bodyPr>
            <a:normAutofit fontScale="85000" lnSpcReduction="10000"/>
          </a:bodyPr>
          <a:lstStyle/>
          <a:p>
            <a:r>
              <a:rPr lang="en-US" dirty="0"/>
              <a:t>Like imaginations, fictions add creativity to the economy and contribute to the dynamics of capitalism (</a:t>
            </a:r>
            <a:r>
              <a:rPr lang="en-US" dirty="0" err="1"/>
              <a:t>Beckert</a:t>
            </a:r>
            <a:r>
              <a:rPr lang="en-US" dirty="0"/>
              <a:t>, 2013b, p. 220</a:t>
            </a:r>
            <a:r>
              <a:rPr lang="en-US" dirty="0" smtClean="0"/>
              <a:t>)</a:t>
            </a:r>
          </a:p>
          <a:p>
            <a:r>
              <a:rPr lang="en-US" dirty="0" smtClean="0"/>
              <a:t>As </a:t>
            </a:r>
            <a:r>
              <a:rPr lang="en-US" dirty="0" err="1"/>
              <a:t>Beckert</a:t>
            </a:r>
            <a:r>
              <a:rPr lang="en-US" dirty="0"/>
              <a:t> explicitly declares, “the notion of fictional expectations is directed against the concept of ‘rational expectations’ constituting the micro-foundation of much of modern macro-economics” </a:t>
            </a:r>
            <a:r>
              <a:rPr lang="en-US" dirty="0" smtClean="0"/>
              <a:t>(</a:t>
            </a:r>
            <a:r>
              <a:rPr lang="en-US" dirty="0" err="1" smtClean="0"/>
              <a:t>Beckert</a:t>
            </a:r>
            <a:r>
              <a:rPr lang="en-US" dirty="0"/>
              <a:t>, 2013a, p. </a:t>
            </a:r>
            <a:r>
              <a:rPr lang="en-US" dirty="0" smtClean="0"/>
              <a:t>325, 2013b</a:t>
            </a:r>
            <a:r>
              <a:rPr lang="en-US" dirty="0"/>
              <a:t>, p. 221</a:t>
            </a:r>
            <a:r>
              <a:rPr lang="en-US" dirty="0" smtClean="0"/>
              <a:t>)</a:t>
            </a:r>
          </a:p>
          <a:p>
            <a:r>
              <a:rPr lang="en-US" dirty="0" smtClean="0"/>
              <a:t>The </a:t>
            </a:r>
            <a:r>
              <a:rPr lang="en-US" dirty="0"/>
              <a:t>reason is clear: according to rational expectations theory, aggregate predictions are correct because individual errors are random. Therefore predicted outcomes do not diverge systematically from the resulting market equilibrium. As a consequence the uncertainty of the future becomes a predictable forecast, paving the way for the rational calculation of optimal choices. On the other hand, the true openness of the future makes it impossible to explain decisions as calculations of optimal choice (</a:t>
            </a:r>
            <a:r>
              <a:rPr lang="en-US" dirty="0" err="1"/>
              <a:t>Beckert</a:t>
            </a:r>
            <a:r>
              <a:rPr lang="en-US" dirty="0"/>
              <a:t>, 2013b, p. 221)</a:t>
            </a:r>
          </a:p>
          <a:p>
            <a:endParaRPr lang="it-IT" dirty="0"/>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31</a:t>
            </a:fld>
            <a:endParaRPr kumimoji="0" lang="en-US" dirty="0"/>
          </a:p>
        </p:txBody>
      </p:sp>
    </p:spTree>
    <p:extLst>
      <p:ext uri="{BB962C8B-B14F-4D97-AF65-F5344CB8AC3E}">
        <p14:creationId xmlns:p14="http://schemas.microsoft.com/office/powerpoint/2010/main" val="2747830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Economics</a:t>
            </a:r>
            <a:endParaRPr lang="it-IT" dirty="0"/>
          </a:p>
        </p:txBody>
      </p:sp>
      <p:sp>
        <p:nvSpPr>
          <p:cNvPr id="3" name="Segnaposto piè di pagina 2"/>
          <p:cNvSpPr>
            <a:spLocks noGrp="1"/>
          </p:cNvSpPr>
          <p:nvPr>
            <p:ph type="ftr" sz="quarter" idx="11"/>
          </p:nvPr>
        </p:nvSpPr>
        <p:spPr/>
        <p:txBody>
          <a:bodyPr/>
          <a:lstStyle/>
          <a:p>
            <a:r>
              <a:rPr kumimoji="0" lang="en-US" smtClean="0"/>
              <a:t>http://www.projectanticipation.org</a:t>
            </a:r>
            <a:endParaRPr kumimoji="0" lang="en-US"/>
          </a:p>
        </p:txBody>
      </p:sp>
      <p:sp>
        <p:nvSpPr>
          <p:cNvPr id="4" name="Segnaposto contenuto 3"/>
          <p:cNvSpPr>
            <a:spLocks noGrp="1"/>
          </p:cNvSpPr>
          <p:nvPr>
            <p:ph sz="quarter" idx="1"/>
          </p:nvPr>
        </p:nvSpPr>
        <p:spPr/>
        <p:txBody>
          <a:bodyPr>
            <a:normAutofit fontScale="92500"/>
          </a:bodyPr>
          <a:lstStyle/>
          <a:p>
            <a:r>
              <a:rPr lang="en-US" dirty="0"/>
              <a:t>Despite all the objections raised against the just summarized train of thought, such as the role played by cognitive biases or true novelties, the ideology of the rational calculation of optimal choices is still the position defended by the vast majority of working economists. Apparently, economists tend to analyze uncertainty as if it were </a:t>
            </a:r>
            <a:r>
              <a:rPr lang="en-US" dirty="0" smtClean="0"/>
              <a:t>risk</a:t>
            </a:r>
          </a:p>
          <a:p>
            <a:r>
              <a:rPr lang="en-US" dirty="0" smtClean="0"/>
              <a:t>As </a:t>
            </a:r>
            <a:r>
              <a:rPr lang="en-US" dirty="0"/>
              <a:t>should be well-known, the distinction between the calculability of risk as opposed to the incalculability of uncertainty was introduced by Frank Knight as early as the 1920s (Knight, 1921). This notwithstanding, within economic thought there seems to be an </a:t>
            </a:r>
            <a:r>
              <a:rPr lang="en-US" dirty="0" err="1"/>
              <a:t>unrestrainable</a:t>
            </a:r>
            <a:r>
              <a:rPr lang="en-US" dirty="0"/>
              <a:t> tendency to blur their differences and to see everything as </a:t>
            </a:r>
            <a:r>
              <a:rPr lang="en-US" dirty="0" smtClean="0"/>
              <a:t>risk</a:t>
            </a:r>
            <a:endParaRPr lang="en-US" dirty="0"/>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32</a:t>
            </a:fld>
            <a:endParaRPr kumimoji="0" lang="en-US" dirty="0"/>
          </a:p>
        </p:txBody>
      </p:sp>
    </p:spTree>
    <p:extLst>
      <p:ext uri="{BB962C8B-B14F-4D97-AF65-F5344CB8AC3E}">
        <p14:creationId xmlns:p14="http://schemas.microsoft.com/office/powerpoint/2010/main" val="2064381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Economics</a:t>
            </a:r>
            <a:endParaRPr lang="it-IT" dirty="0"/>
          </a:p>
        </p:txBody>
      </p:sp>
      <p:sp>
        <p:nvSpPr>
          <p:cNvPr id="3" name="Segnaposto piè di pagina 2"/>
          <p:cNvSpPr>
            <a:spLocks noGrp="1"/>
          </p:cNvSpPr>
          <p:nvPr>
            <p:ph type="ftr" sz="quarter" idx="11"/>
          </p:nvPr>
        </p:nvSpPr>
        <p:spPr/>
        <p:txBody>
          <a:bodyPr/>
          <a:lstStyle/>
          <a:p>
            <a:r>
              <a:rPr kumimoji="0" lang="en-US" smtClean="0"/>
              <a:t>http://www.projectanticipation.org</a:t>
            </a:r>
            <a:endParaRPr kumimoji="0" lang="en-US"/>
          </a:p>
        </p:txBody>
      </p:sp>
      <p:sp>
        <p:nvSpPr>
          <p:cNvPr id="4" name="Segnaposto contenuto 3"/>
          <p:cNvSpPr>
            <a:spLocks noGrp="1"/>
          </p:cNvSpPr>
          <p:nvPr>
            <p:ph sz="quarter" idx="1"/>
          </p:nvPr>
        </p:nvSpPr>
        <p:spPr/>
        <p:txBody>
          <a:bodyPr/>
          <a:lstStyle/>
          <a:p>
            <a:r>
              <a:rPr lang="en-US" dirty="0" err="1"/>
              <a:t>Beckert’s</a:t>
            </a:r>
            <a:r>
              <a:rPr lang="en-US" dirty="0"/>
              <a:t> intention is to reintroduce a difference between risk and uncertainty by raising the question of the nature of expectations under conditions of </a:t>
            </a:r>
            <a:r>
              <a:rPr lang="en-US" dirty="0" smtClean="0"/>
              <a:t>uncertainty</a:t>
            </a:r>
          </a:p>
          <a:p>
            <a:r>
              <a:rPr lang="en-US" dirty="0" smtClean="0"/>
              <a:t>Here </a:t>
            </a:r>
            <a:r>
              <a:rPr lang="en-US" dirty="0"/>
              <a:t>is his answer: “Structurally, expectations depend on cultural frames, dominant theories, the stratification structures of a society, social networks, and institutions. But the concept of fictional expectations gives the notion of expectations at the same time a political twist because expectations are seen as being open to the manipulation by powerful actors” (</a:t>
            </a:r>
            <a:r>
              <a:rPr lang="en-US" dirty="0" err="1"/>
              <a:t>Beckert</a:t>
            </a:r>
            <a:r>
              <a:rPr lang="en-US" dirty="0"/>
              <a:t>, 2013a, p. 326). </a:t>
            </a:r>
          </a:p>
          <a:p>
            <a:endParaRPr lang="it-IT" dirty="0"/>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33</a:t>
            </a:fld>
            <a:endParaRPr kumimoji="0" lang="en-US" dirty="0"/>
          </a:p>
        </p:txBody>
      </p:sp>
    </p:spTree>
    <p:extLst>
      <p:ext uri="{BB962C8B-B14F-4D97-AF65-F5344CB8AC3E}">
        <p14:creationId xmlns:p14="http://schemas.microsoft.com/office/powerpoint/2010/main" val="3826581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Economics</a:t>
            </a:r>
            <a:endParaRPr lang="it-IT" dirty="0"/>
          </a:p>
        </p:txBody>
      </p:sp>
      <p:sp>
        <p:nvSpPr>
          <p:cNvPr id="3" name="Segnaposto piè di pagina 2"/>
          <p:cNvSpPr>
            <a:spLocks noGrp="1"/>
          </p:cNvSpPr>
          <p:nvPr>
            <p:ph type="ftr" sz="quarter" idx="11"/>
          </p:nvPr>
        </p:nvSpPr>
        <p:spPr/>
        <p:txBody>
          <a:bodyPr/>
          <a:lstStyle/>
          <a:p>
            <a:r>
              <a:rPr kumimoji="0" lang="en-US" smtClean="0"/>
              <a:t>http://www.projectanticipation.org</a:t>
            </a:r>
            <a:endParaRPr kumimoji="0" lang="en-US"/>
          </a:p>
        </p:txBody>
      </p:sp>
      <p:sp>
        <p:nvSpPr>
          <p:cNvPr id="4" name="Segnaposto contenuto 3"/>
          <p:cNvSpPr>
            <a:spLocks noGrp="1"/>
          </p:cNvSpPr>
          <p:nvPr>
            <p:ph sz="quarter" idx="1"/>
          </p:nvPr>
        </p:nvSpPr>
        <p:spPr/>
        <p:txBody>
          <a:bodyPr>
            <a:normAutofit lnSpcReduction="10000"/>
          </a:bodyPr>
          <a:lstStyle/>
          <a:p>
            <a:r>
              <a:rPr lang="en-US" dirty="0"/>
              <a:t>In order to clarify his concept of fictional expectation better, </a:t>
            </a:r>
            <a:r>
              <a:rPr lang="en-US" dirty="0" err="1"/>
              <a:t>Beckert</a:t>
            </a:r>
            <a:r>
              <a:rPr lang="en-US" dirty="0"/>
              <a:t> openly claims that “it is the future that shapes the present—or, to be more specific: it is the images of the future that shape present decisions” (</a:t>
            </a:r>
            <a:r>
              <a:rPr lang="en-US" dirty="0" err="1"/>
              <a:t>Beckert</a:t>
            </a:r>
            <a:r>
              <a:rPr lang="en-US" dirty="0"/>
              <a:t>, 2013b, p. </a:t>
            </a:r>
            <a:r>
              <a:rPr lang="en-US" dirty="0" smtClean="0"/>
              <a:t>221)</a:t>
            </a:r>
          </a:p>
          <a:p>
            <a:r>
              <a:rPr lang="en-US" dirty="0" smtClean="0"/>
              <a:t>The </a:t>
            </a:r>
            <a:r>
              <a:rPr lang="en-US" dirty="0"/>
              <a:t>fact is that actors must develop expectations “among other things, with regard to technological development, consumer preferences, prices, availability of raw materials, the strategies of competitors, the demand of labor, the trustworthiness of promises, the state of the natural environment, political regulations, and the interdependencies among these factors”, despite the true </a:t>
            </a:r>
            <a:r>
              <a:rPr lang="en-US" dirty="0" err="1"/>
              <a:t>unknowability</a:t>
            </a:r>
            <a:r>
              <a:rPr lang="en-US" dirty="0"/>
              <a:t> of the future (</a:t>
            </a:r>
            <a:r>
              <a:rPr lang="en-US" dirty="0" err="1"/>
              <a:t>Beckert</a:t>
            </a:r>
            <a:r>
              <a:rPr lang="en-US" dirty="0"/>
              <a:t>, 2013b, pp. 221-222</a:t>
            </a:r>
            <a:r>
              <a:rPr lang="en-US" dirty="0" smtClean="0"/>
              <a:t>)</a:t>
            </a:r>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34</a:t>
            </a:fld>
            <a:endParaRPr kumimoji="0" lang="en-US" dirty="0"/>
          </a:p>
        </p:txBody>
      </p:sp>
    </p:spTree>
    <p:extLst>
      <p:ext uri="{BB962C8B-B14F-4D97-AF65-F5344CB8AC3E}">
        <p14:creationId xmlns:p14="http://schemas.microsoft.com/office/powerpoint/2010/main" val="2663675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Economics</a:t>
            </a:r>
            <a:endParaRPr lang="it-IT" dirty="0"/>
          </a:p>
        </p:txBody>
      </p:sp>
      <p:sp>
        <p:nvSpPr>
          <p:cNvPr id="3" name="Segnaposto piè di pagina 2"/>
          <p:cNvSpPr>
            <a:spLocks noGrp="1"/>
          </p:cNvSpPr>
          <p:nvPr>
            <p:ph type="ftr" sz="quarter" idx="11"/>
          </p:nvPr>
        </p:nvSpPr>
        <p:spPr/>
        <p:txBody>
          <a:bodyPr/>
          <a:lstStyle/>
          <a:p>
            <a:r>
              <a:rPr kumimoji="0" lang="en-US" smtClean="0"/>
              <a:t>http://www.projectanticipation.org</a:t>
            </a:r>
            <a:endParaRPr kumimoji="0" lang="en-US"/>
          </a:p>
        </p:txBody>
      </p:sp>
      <p:sp>
        <p:nvSpPr>
          <p:cNvPr id="4" name="Segnaposto contenuto 3"/>
          <p:cNvSpPr>
            <a:spLocks noGrp="1"/>
          </p:cNvSpPr>
          <p:nvPr>
            <p:ph sz="quarter" idx="1"/>
          </p:nvPr>
        </p:nvSpPr>
        <p:spPr/>
        <p:txBody>
          <a:bodyPr>
            <a:normAutofit fontScale="92500"/>
          </a:bodyPr>
          <a:lstStyle/>
          <a:p>
            <a:r>
              <a:rPr lang="en-US" dirty="0"/>
              <a:t>Hence expectations are real fictions – there is no chance of seeing them through the opposition between truth and falsehood; eventually, the proper opposition will be based on the difference between convincing as opposed to unconvincing expectations. Moreover, expectations are more than ‘mere fantasies’ because actors develop plans that are based on and include </a:t>
            </a:r>
            <a:r>
              <a:rPr lang="en-US" dirty="0" smtClean="0"/>
              <a:t>them</a:t>
            </a:r>
            <a:endParaRPr lang="en-US" dirty="0"/>
          </a:p>
          <a:p>
            <a:r>
              <a:rPr lang="en-US" dirty="0" smtClean="0"/>
              <a:t>Finally</a:t>
            </a:r>
            <a:r>
              <a:rPr lang="en-US" dirty="0"/>
              <a:t>, fictional expectation work on an ‘as if’ base: “fictional expectations represent future events as if they were true, making actors capable of acting purposefully with reference to an uncertain future, even though this future is indeed unknown, unpredictable, and therefore only </a:t>
            </a:r>
            <a:r>
              <a:rPr lang="en-US" i="1" dirty="0"/>
              <a:t>pretended</a:t>
            </a:r>
            <a:r>
              <a:rPr lang="en-US" dirty="0"/>
              <a:t> in the fictional expectations” (</a:t>
            </a:r>
            <a:r>
              <a:rPr lang="en-US" dirty="0" err="1"/>
              <a:t>Beckert</a:t>
            </a:r>
            <a:r>
              <a:rPr lang="en-US" dirty="0"/>
              <a:t>, 2013b, p. </a:t>
            </a:r>
            <a:r>
              <a:rPr lang="en-US" dirty="0" smtClean="0"/>
              <a:t>226)</a:t>
            </a:r>
            <a:endParaRPr lang="it-IT" dirty="0"/>
          </a:p>
          <a:p>
            <a:endParaRPr lang="it-IT" dirty="0"/>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35</a:t>
            </a:fld>
            <a:endParaRPr kumimoji="0" lang="en-US" dirty="0"/>
          </a:p>
        </p:txBody>
      </p:sp>
    </p:spTree>
    <p:extLst>
      <p:ext uri="{BB962C8B-B14F-4D97-AF65-F5344CB8AC3E}">
        <p14:creationId xmlns:p14="http://schemas.microsoft.com/office/powerpoint/2010/main" val="149555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Anticipation</a:t>
            </a:r>
            <a:endParaRPr lang="it-IT" dirty="0"/>
          </a:p>
        </p:txBody>
      </p:sp>
      <p:sp>
        <p:nvSpPr>
          <p:cNvPr id="4" name="Segnaposto contenuto 3"/>
          <p:cNvSpPr>
            <a:spLocks noGrp="1"/>
          </p:cNvSpPr>
          <p:nvPr>
            <p:ph sz="quarter" idx="1"/>
          </p:nvPr>
        </p:nvSpPr>
        <p:spPr>
          <a:xfrm>
            <a:off x="457200" y="1219200"/>
            <a:ext cx="8229600" cy="5018112"/>
          </a:xfrm>
        </p:spPr>
        <p:txBody>
          <a:bodyPr>
            <a:normAutofit fontScale="85000" lnSpcReduction="10000"/>
          </a:bodyPr>
          <a:lstStyle/>
          <a:p>
            <a:r>
              <a:rPr lang="it-IT" dirty="0" smtClean="0"/>
              <a:t>I </a:t>
            </a:r>
            <a:r>
              <a:rPr lang="it-IT" dirty="0" err="1" smtClean="0"/>
              <a:t>have</a:t>
            </a:r>
            <a:r>
              <a:rPr lang="it-IT" dirty="0" smtClean="0"/>
              <a:t> </a:t>
            </a:r>
            <a:r>
              <a:rPr lang="it-IT" dirty="0" err="1" smtClean="0"/>
              <a:t>summarized</a:t>
            </a:r>
            <a:r>
              <a:rPr lang="it-IT" dirty="0" smtClean="0"/>
              <a:t> </a:t>
            </a:r>
            <a:r>
              <a:rPr lang="it-IT" dirty="0" err="1" smtClean="0"/>
              <a:t>three</a:t>
            </a:r>
            <a:r>
              <a:rPr lang="it-IT" dirty="0" smtClean="0"/>
              <a:t> </a:t>
            </a:r>
            <a:r>
              <a:rPr lang="it-IT" dirty="0" err="1" smtClean="0"/>
              <a:t>papers</a:t>
            </a:r>
            <a:r>
              <a:rPr lang="it-IT" dirty="0" smtClean="0"/>
              <a:t> </a:t>
            </a:r>
            <a:r>
              <a:rPr lang="it-IT" dirty="0" err="1" smtClean="0"/>
              <a:t>published</a:t>
            </a:r>
            <a:r>
              <a:rPr lang="it-IT" dirty="0" smtClean="0"/>
              <a:t> in 2013</a:t>
            </a:r>
          </a:p>
          <a:p>
            <a:r>
              <a:rPr lang="it-IT" dirty="0" err="1" smtClean="0"/>
              <a:t>Their</a:t>
            </a:r>
            <a:r>
              <a:rPr lang="it-IT" dirty="0" smtClean="0"/>
              <a:t> </a:t>
            </a:r>
            <a:r>
              <a:rPr lang="it-IT" dirty="0" err="1" smtClean="0"/>
              <a:t>authors</a:t>
            </a:r>
            <a:r>
              <a:rPr lang="it-IT" dirty="0" smtClean="0"/>
              <a:t> </a:t>
            </a:r>
            <a:r>
              <a:rPr lang="it-IT" dirty="0" err="1" smtClean="0"/>
              <a:t>address</a:t>
            </a:r>
            <a:r>
              <a:rPr lang="it-IT" dirty="0" smtClean="0"/>
              <a:t> </a:t>
            </a:r>
            <a:r>
              <a:rPr lang="it-IT" dirty="0" err="1" smtClean="0"/>
              <a:t>different</a:t>
            </a:r>
            <a:r>
              <a:rPr lang="it-IT" dirty="0" smtClean="0"/>
              <a:t> </a:t>
            </a:r>
            <a:r>
              <a:rPr lang="it-IT" dirty="0" err="1" smtClean="0"/>
              <a:t>communities</a:t>
            </a:r>
            <a:r>
              <a:rPr lang="it-IT" dirty="0" smtClean="0"/>
              <a:t> of </a:t>
            </a:r>
            <a:r>
              <a:rPr lang="it-IT" dirty="0" err="1" smtClean="0"/>
              <a:t>scholars</a:t>
            </a:r>
            <a:r>
              <a:rPr lang="it-IT" dirty="0" smtClean="0"/>
              <a:t> and </a:t>
            </a:r>
            <a:r>
              <a:rPr lang="it-IT" dirty="0" err="1" smtClean="0"/>
              <a:t>different</a:t>
            </a:r>
            <a:r>
              <a:rPr lang="it-IT" dirty="0" smtClean="0"/>
              <a:t> </a:t>
            </a:r>
            <a:r>
              <a:rPr lang="it-IT" dirty="0" err="1" smtClean="0"/>
              <a:t>disciplines</a:t>
            </a:r>
            <a:endParaRPr lang="it-IT" dirty="0" smtClean="0"/>
          </a:p>
          <a:p>
            <a:r>
              <a:rPr lang="it-IT" dirty="0" err="1" smtClean="0"/>
              <a:t>Nevertheless</a:t>
            </a:r>
            <a:r>
              <a:rPr lang="it-IT" dirty="0" smtClean="0"/>
              <a:t>, the </a:t>
            </a:r>
            <a:r>
              <a:rPr lang="it-IT" dirty="0" err="1" smtClean="0"/>
              <a:t>main</a:t>
            </a:r>
            <a:r>
              <a:rPr lang="it-IT" dirty="0" smtClean="0"/>
              <a:t> </a:t>
            </a:r>
            <a:r>
              <a:rPr lang="it-IT" dirty="0" err="1" smtClean="0"/>
              <a:t>message</a:t>
            </a:r>
            <a:r>
              <a:rPr lang="it-IT" dirty="0" smtClean="0"/>
              <a:t> </a:t>
            </a:r>
            <a:r>
              <a:rPr lang="it-IT" dirty="0" err="1" smtClean="0"/>
              <a:t>is</a:t>
            </a:r>
            <a:r>
              <a:rPr lang="it-IT" dirty="0" smtClean="0"/>
              <a:t> </a:t>
            </a:r>
            <a:r>
              <a:rPr lang="it-IT" dirty="0" err="1" smtClean="0"/>
              <a:t>clear</a:t>
            </a:r>
            <a:r>
              <a:rPr lang="it-IT" dirty="0" smtClean="0"/>
              <a:t>: human and social </a:t>
            </a:r>
            <a:r>
              <a:rPr lang="it-IT" dirty="0" err="1" smtClean="0"/>
              <a:t>sciences</a:t>
            </a:r>
            <a:r>
              <a:rPr lang="it-IT" dirty="0" smtClean="0"/>
              <a:t> </a:t>
            </a:r>
            <a:r>
              <a:rPr lang="it-IT" dirty="0" err="1" smtClean="0"/>
              <a:t>should</a:t>
            </a:r>
            <a:r>
              <a:rPr lang="it-IT" dirty="0" smtClean="0"/>
              <a:t> </a:t>
            </a:r>
            <a:r>
              <a:rPr lang="it-IT" dirty="0" err="1" smtClean="0"/>
              <a:t>move</a:t>
            </a:r>
            <a:r>
              <a:rPr lang="it-IT" dirty="0" smtClean="0"/>
              <a:t> from </a:t>
            </a:r>
            <a:r>
              <a:rPr lang="it-IT" dirty="0" err="1" smtClean="0"/>
              <a:t>being</a:t>
            </a:r>
            <a:r>
              <a:rPr lang="it-IT" dirty="0" smtClean="0"/>
              <a:t> </a:t>
            </a:r>
            <a:r>
              <a:rPr lang="it-IT" dirty="0" err="1" smtClean="0"/>
              <a:t>primarility</a:t>
            </a:r>
            <a:r>
              <a:rPr lang="it-IT" dirty="0" smtClean="0"/>
              <a:t> </a:t>
            </a:r>
            <a:r>
              <a:rPr lang="it-IT" dirty="0" err="1" smtClean="0"/>
              <a:t>past-oriented</a:t>
            </a:r>
            <a:r>
              <a:rPr lang="it-IT" dirty="0" smtClean="0"/>
              <a:t> </a:t>
            </a:r>
            <a:r>
              <a:rPr lang="it-IT" dirty="0" err="1" smtClean="0"/>
              <a:t>sciences</a:t>
            </a:r>
            <a:r>
              <a:rPr lang="it-IT" dirty="0" smtClean="0"/>
              <a:t> to </a:t>
            </a:r>
            <a:r>
              <a:rPr lang="it-IT" dirty="0" err="1" smtClean="0"/>
              <a:t>become</a:t>
            </a:r>
            <a:r>
              <a:rPr lang="it-IT" dirty="0" smtClean="0"/>
              <a:t> </a:t>
            </a:r>
            <a:r>
              <a:rPr lang="it-IT" dirty="0" err="1" smtClean="0"/>
              <a:t>primarily</a:t>
            </a:r>
            <a:r>
              <a:rPr lang="it-IT" dirty="0" smtClean="0"/>
              <a:t> future-</a:t>
            </a:r>
            <a:r>
              <a:rPr lang="it-IT" dirty="0" err="1" smtClean="0"/>
              <a:t>oriented</a:t>
            </a:r>
            <a:r>
              <a:rPr lang="it-IT" dirty="0" smtClean="0"/>
              <a:t> </a:t>
            </a:r>
            <a:r>
              <a:rPr lang="it-IT" dirty="0" err="1" smtClean="0"/>
              <a:t>sciences</a:t>
            </a:r>
            <a:endParaRPr lang="it-IT" dirty="0" smtClean="0"/>
          </a:p>
          <a:p>
            <a:r>
              <a:rPr lang="it-IT" dirty="0" err="1" smtClean="0"/>
              <a:t>This</a:t>
            </a:r>
            <a:r>
              <a:rPr lang="it-IT" dirty="0" smtClean="0"/>
              <a:t> </a:t>
            </a:r>
            <a:r>
              <a:rPr lang="it-IT" dirty="0" err="1" smtClean="0"/>
              <a:t>raises</a:t>
            </a:r>
            <a:r>
              <a:rPr lang="it-IT" dirty="0" smtClean="0"/>
              <a:t> the </a:t>
            </a:r>
            <a:r>
              <a:rPr lang="it-IT" dirty="0" err="1" smtClean="0"/>
              <a:t>issue</a:t>
            </a:r>
            <a:r>
              <a:rPr lang="it-IT" dirty="0" smtClean="0"/>
              <a:t> of the Discipline of </a:t>
            </a:r>
            <a:r>
              <a:rPr lang="it-IT" dirty="0" err="1" smtClean="0"/>
              <a:t>Anticipation</a:t>
            </a:r>
            <a:r>
              <a:rPr lang="it-IT" dirty="0" smtClean="0"/>
              <a:t> (</a:t>
            </a:r>
            <a:r>
              <a:rPr lang="it-IT" dirty="0" err="1" smtClean="0"/>
              <a:t>next</a:t>
            </a:r>
            <a:r>
              <a:rPr lang="it-IT" dirty="0" smtClean="0"/>
              <a:t> </a:t>
            </a:r>
            <a:r>
              <a:rPr lang="it-IT" dirty="0" err="1" smtClean="0"/>
              <a:t>lecture</a:t>
            </a:r>
            <a:r>
              <a:rPr lang="it-IT" dirty="0" smtClean="0"/>
              <a:t>) </a:t>
            </a:r>
          </a:p>
          <a:p>
            <a:r>
              <a:rPr lang="it-IT" dirty="0" smtClean="0"/>
              <a:t>So far, a </a:t>
            </a:r>
            <a:r>
              <a:rPr lang="it-IT" dirty="0" err="1" smtClean="0"/>
              <a:t>systematic</a:t>
            </a:r>
            <a:r>
              <a:rPr lang="it-IT" dirty="0" smtClean="0"/>
              <a:t> </a:t>
            </a:r>
            <a:r>
              <a:rPr lang="it-IT" dirty="0" err="1" smtClean="0"/>
              <a:t>comparison</a:t>
            </a:r>
            <a:r>
              <a:rPr lang="it-IT" dirty="0" smtClean="0"/>
              <a:t> </a:t>
            </a:r>
            <a:r>
              <a:rPr lang="it-IT" dirty="0" err="1" smtClean="0"/>
              <a:t>among</a:t>
            </a:r>
            <a:r>
              <a:rPr lang="it-IT" dirty="0" smtClean="0"/>
              <a:t> the </a:t>
            </a:r>
            <a:r>
              <a:rPr lang="it-IT" dirty="0" err="1" smtClean="0"/>
              <a:t>many</a:t>
            </a:r>
            <a:r>
              <a:rPr lang="it-IT" dirty="0" smtClean="0"/>
              <a:t> </a:t>
            </a:r>
            <a:r>
              <a:rPr lang="it-IT" dirty="0" err="1" smtClean="0"/>
              <a:t>proposals</a:t>
            </a:r>
            <a:r>
              <a:rPr lang="it-IT" dirty="0" smtClean="0"/>
              <a:t> </a:t>
            </a:r>
            <a:r>
              <a:rPr lang="it-IT" dirty="0" err="1" smtClean="0"/>
              <a:t>concerning</a:t>
            </a:r>
            <a:r>
              <a:rPr lang="it-IT" dirty="0" smtClean="0"/>
              <a:t> </a:t>
            </a:r>
            <a:r>
              <a:rPr lang="it-IT" dirty="0" err="1" smtClean="0"/>
              <a:t>anticipation</a:t>
            </a:r>
            <a:r>
              <a:rPr lang="it-IT" dirty="0" smtClean="0"/>
              <a:t> </a:t>
            </a:r>
            <a:r>
              <a:rPr lang="it-IT" dirty="0" err="1" smtClean="0"/>
              <a:t>is</a:t>
            </a:r>
            <a:r>
              <a:rPr lang="it-IT" dirty="0" smtClean="0"/>
              <a:t> </a:t>
            </a:r>
            <a:r>
              <a:rPr lang="it-IT" dirty="0" err="1" smtClean="0"/>
              <a:t>lacking</a:t>
            </a:r>
            <a:r>
              <a:rPr lang="it-IT" dirty="0" smtClean="0"/>
              <a:t>. The </a:t>
            </a:r>
            <a:r>
              <a:rPr lang="it-IT" dirty="0" err="1" smtClean="0"/>
              <a:t>research</a:t>
            </a:r>
            <a:r>
              <a:rPr lang="it-IT" dirty="0" smtClean="0"/>
              <a:t>-base </a:t>
            </a:r>
            <a:r>
              <a:rPr lang="it-IT" dirty="0" err="1" smtClean="0"/>
              <a:t>is</a:t>
            </a:r>
            <a:r>
              <a:rPr lang="it-IT" dirty="0" smtClean="0"/>
              <a:t> </a:t>
            </a:r>
            <a:r>
              <a:rPr lang="it-IT" dirty="0" err="1" smtClean="0"/>
              <a:t>fragmented</a:t>
            </a:r>
            <a:endParaRPr lang="it-IT" dirty="0" smtClean="0"/>
          </a:p>
          <a:p>
            <a:r>
              <a:rPr lang="it-IT" dirty="0" err="1" smtClean="0"/>
              <a:t>However</a:t>
            </a:r>
            <a:endParaRPr lang="it-IT" dirty="0" smtClean="0"/>
          </a:p>
          <a:p>
            <a:pPr lvl="1"/>
            <a:r>
              <a:rPr lang="it-IT" dirty="0" smtClean="0"/>
              <a:t>For a </a:t>
            </a:r>
            <a:r>
              <a:rPr lang="it-IT" dirty="0" err="1" smtClean="0"/>
              <a:t>preliminary</a:t>
            </a:r>
            <a:r>
              <a:rPr lang="it-IT" dirty="0" smtClean="0"/>
              <a:t> </a:t>
            </a:r>
            <a:r>
              <a:rPr lang="it-IT" dirty="0" err="1" smtClean="0"/>
              <a:t>surwey</a:t>
            </a:r>
            <a:r>
              <a:rPr lang="it-IT" dirty="0" smtClean="0"/>
              <a:t>: </a:t>
            </a:r>
            <a:r>
              <a:rPr lang="it-IT" dirty="0" err="1" smtClean="0"/>
              <a:t>R</a:t>
            </a:r>
            <a:r>
              <a:rPr lang="it-IT" dirty="0" smtClean="0"/>
              <a:t>. Poli, “</a:t>
            </a:r>
            <a:r>
              <a:rPr lang="it-IT" dirty="0"/>
              <a:t>The </a:t>
            </a:r>
            <a:r>
              <a:rPr lang="it-IT" dirty="0" err="1"/>
              <a:t>many</a:t>
            </a:r>
            <a:r>
              <a:rPr lang="it-IT" dirty="0"/>
              <a:t> </a:t>
            </a:r>
            <a:r>
              <a:rPr lang="it-IT" dirty="0" err="1"/>
              <a:t>aspects</a:t>
            </a:r>
            <a:r>
              <a:rPr lang="it-IT" dirty="0"/>
              <a:t> of </a:t>
            </a:r>
            <a:r>
              <a:rPr lang="it-IT" dirty="0" err="1" smtClean="0"/>
              <a:t>anticipation</a:t>
            </a:r>
            <a:r>
              <a:rPr lang="it-IT" dirty="0" smtClean="0"/>
              <a:t>”.</a:t>
            </a:r>
            <a:r>
              <a:rPr lang="it-IT" dirty="0"/>
              <a:t> </a:t>
            </a:r>
            <a:r>
              <a:rPr lang="it-IT" i="1" dirty="0" err="1"/>
              <a:t>Foresight</a:t>
            </a:r>
            <a:r>
              <a:rPr lang="it-IT" dirty="0"/>
              <a:t>, </a:t>
            </a:r>
            <a:r>
              <a:rPr lang="it-IT" dirty="0" smtClean="0"/>
              <a:t>2010, 12</a:t>
            </a:r>
            <a:r>
              <a:rPr lang="it-IT" dirty="0"/>
              <a:t>(3), </a:t>
            </a:r>
            <a:r>
              <a:rPr lang="it-IT" dirty="0" smtClean="0"/>
              <a:t>pp. 7</a:t>
            </a:r>
            <a:r>
              <a:rPr lang="it-IT" dirty="0"/>
              <a:t>–</a:t>
            </a:r>
            <a:r>
              <a:rPr lang="it-IT" dirty="0" smtClean="0"/>
              <a:t>17. </a:t>
            </a:r>
          </a:p>
          <a:p>
            <a:pPr lvl="1"/>
            <a:r>
              <a:rPr lang="it-IT" dirty="0" err="1" smtClean="0"/>
              <a:t>Bibliography</a:t>
            </a:r>
            <a:r>
              <a:rPr lang="it-IT" dirty="0" smtClean="0"/>
              <a:t> ≈100-pages: M. </a:t>
            </a:r>
            <a:r>
              <a:rPr lang="it-IT" dirty="0" err="1" smtClean="0"/>
              <a:t>Nadin</a:t>
            </a:r>
            <a:r>
              <a:rPr lang="it-IT" dirty="0" smtClean="0"/>
              <a:t>, “</a:t>
            </a:r>
            <a:r>
              <a:rPr lang="it-IT" dirty="0" err="1" smtClean="0"/>
              <a:t>Annotated</a:t>
            </a:r>
            <a:r>
              <a:rPr lang="it-IT" dirty="0" smtClean="0"/>
              <a:t> </a:t>
            </a:r>
            <a:r>
              <a:rPr lang="it-IT" dirty="0" err="1" smtClean="0"/>
              <a:t>Bibliography</a:t>
            </a:r>
            <a:r>
              <a:rPr lang="it-IT" dirty="0" smtClean="0"/>
              <a:t> </a:t>
            </a:r>
            <a:r>
              <a:rPr lang="it-IT" dirty="0" err="1" smtClean="0"/>
              <a:t>Anticipation</a:t>
            </a:r>
            <a:r>
              <a:rPr lang="it-IT" dirty="0" smtClean="0"/>
              <a:t>”.</a:t>
            </a:r>
            <a:r>
              <a:rPr lang="it-IT" dirty="0"/>
              <a:t> </a:t>
            </a:r>
            <a:r>
              <a:rPr lang="it-IT" i="1" dirty="0"/>
              <a:t>International Journal of General Systems</a:t>
            </a:r>
            <a:r>
              <a:rPr lang="it-IT" dirty="0"/>
              <a:t>, </a:t>
            </a:r>
            <a:r>
              <a:rPr lang="it-IT" dirty="0" smtClean="0"/>
              <a:t>2010, 39</a:t>
            </a:r>
            <a:r>
              <a:rPr lang="it-IT" dirty="0"/>
              <a:t>(1), </a:t>
            </a:r>
            <a:r>
              <a:rPr lang="it-IT" dirty="0" smtClean="0"/>
              <a:t>pp. 35</a:t>
            </a:r>
            <a:r>
              <a:rPr lang="it-IT"/>
              <a:t>–</a:t>
            </a:r>
            <a:r>
              <a:rPr lang="it-IT" smtClean="0"/>
              <a:t>133</a:t>
            </a:r>
            <a:endParaRPr lang="it-IT" dirty="0"/>
          </a:p>
          <a:p>
            <a:endParaRPr lang="it-IT" dirty="0"/>
          </a:p>
        </p:txBody>
      </p:sp>
      <p:sp>
        <p:nvSpPr>
          <p:cNvPr id="5" name="Segnaposto piè di pagina 4"/>
          <p:cNvSpPr>
            <a:spLocks noGrp="1"/>
          </p:cNvSpPr>
          <p:nvPr>
            <p:ph type="ftr" sz="quarter" idx="11"/>
          </p:nvPr>
        </p:nvSpPr>
        <p:spPr/>
        <p:txBody>
          <a:bodyPr/>
          <a:lstStyle/>
          <a:p>
            <a:r>
              <a:rPr kumimoji="0" lang="en-US" smtClean="0"/>
              <a:t>http://www.projectanticipation.org</a:t>
            </a:r>
            <a:endParaRPr kumimoji="0" lang="en-US"/>
          </a:p>
        </p:txBody>
      </p:sp>
      <p:sp>
        <p:nvSpPr>
          <p:cNvPr id="3" name="Slide Number Placeholder 2"/>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36</a:t>
            </a:fld>
            <a:endParaRPr kumimoji="0" lang="en-US" dirty="0"/>
          </a:p>
        </p:txBody>
      </p:sp>
    </p:spTree>
    <p:extLst>
      <p:ext uri="{BB962C8B-B14F-4D97-AF65-F5344CB8AC3E}">
        <p14:creationId xmlns:p14="http://schemas.microsoft.com/office/powerpoint/2010/main" val="17892312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Conclusion</a:t>
            </a:r>
          </a:p>
        </p:txBody>
      </p:sp>
      <p:sp>
        <p:nvSpPr>
          <p:cNvPr id="3" name="Segnaposto contenuto 2"/>
          <p:cNvSpPr>
            <a:spLocks noGrp="1"/>
          </p:cNvSpPr>
          <p:nvPr>
            <p:ph sz="quarter" idx="1"/>
          </p:nvPr>
        </p:nvSpPr>
        <p:spPr>
          <a:xfrm>
            <a:off x="457200" y="1219200"/>
            <a:ext cx="8229600" cy="5090120"/>
          </a:xfrm>
        </p:spPr>
        <p:txBody>
          <a:bodyPr>
            <a:normAutofit fontScale="92500" lnSpcReduction="10000"/>
          </a:bodyPr>
          <a:lstStyle/>
          <a:p>
            <a:r>
              <a:rPr lang="en-US" dirty="0"/>
              <a:t>The relevance and impact of both ongoing discussions and those that will hopefully arise require more than sound and clever </a:t>
            </a:r>
            <a:r>
              <a:rPr lang="en-US" dirty="0" smtClean="0"/>
              <a:t>arguments</a:t>
            </a:r>
          </a:p>
          <a:p>
            <a:r>
              <a:rPr lang="en-US" dirty="0" smtClean="0"/>
              <a:t>At </a:t>
            </a:r>
            <a:r>
              <a:rPr lang="en-US" dirty="0"/>
              <a:t>stake is the </a:t>
            </a:r>
            <a:r>
              <a:rPr lang="en-US" dirty="0" err="1"/>
              <a:t>Zeroth</a:t>
            </a:r>
            <a:r>
              <a:rPr lang="en-US" dirty="0"/>
              <a:t> Commandment and the </a:t>
            </a:r>
            <a:r>
              <a:rPr lang="en-US" dirty="0" smtClean="0"/>
              <a:t>implied </a:t>
            </a:r>
            <a:r>
              <a:rPr lang="en-US" dirty="0"/>
              <a:t>need for a change of paradigm. Piecemeal adjustments will not </a:t>
            </a:r>
            <a:r>
              <a:rPr lang="en-US" dirty="0" smtClean="0"/>
              <a:t>do</a:t>
            </a:r>
            <a:endParaRPr lang="en-US" dirty="0"/>
          </a:p>
          <a:p>
            <a:r>
              <a:rPr lang="en-US" dirty="0"/>
              <a:t>On placing anticipation (or ‘prospection’ in Seligman’s terminology) at the top of the research agenda of the human and social sciences, a slew of new questions </a:t>
            </a:r>
            <a:r>
              <a:rPr lang="en-US" dirty="0" smtClean="0"/>
              <a:t>arise</a:t>
            </a:r>
          </a:p>
          <a:p>
            <a:r>
              <a:rPr lang="en-US" dirty="0" smtClean="0"/>
              <a:t>Whilst </a:t>
            </a:r>
            <a:r>
              <a:rPr lang="en-US" dirty="0"/>
              <a:t>futurists may not have the highest academic credentials, we have accumulated a body of experience with the futures that no other field, academic or otherwise, </a:t>
            </a:r>
            <a:r>
              <a:rPr lang="en-US" dirty="0" smtClean="0"/>
              <a:t>possesses</a:t>
            </a:r>
          </a:p>
          <a:p>
            <a:r>
              <a:rPr lang="en-US" dirty="0" smtClean="0"/>
              <a:t>Therefore</a:t>
            </a:r>
            <a:r>
              <a:rPr lang="en-US" smtClean="0"/>
              <a:t>, the </a:t>
            </a:r>
            <a:r>
              <a:rPr lang="en-US" dirty="0"/>
              <a:t>onus of contributing or even leading the emergent change is on us. </a:t>
            </a:r>
            <a:r>
              <a:rPr lang="en-US" i="1" dirty="0"/>
              <a:t>Hic </a:t>
            </a:r>
            <a:r>
              <a:rPr lang="en-US" i="1" dirty="0" err="1"/>
              <a:t>Rhodus</a:t>
            </a:r>
            <a:r>
              <a:rPr lang="en-US" i="1" dirty="0"/>
              <a:t>, hic </a:t>
            </a:r>
            <a:r>
              <a:rPr lang="en-US" i="1" dirty="0" err="1" smtClean="0"/>
              <a:t>salta</a:t>
            </a:r>
            <a:endParaRPr lang="en-US" dirty="0"/>
          </a:p>
        </p:txBody>
      </p:sp>
      <p:sp>
        <p:nvSpPr>
          <p:cNvPr id="4" name="Footer Placeholder 3"/>
          <p:cNvSpPr>
            <a:spLocks noGrp="1"/>
          </p:cNvSpPr>
          <p:nvPr>
            <p:ph type="ftr" sz="quarter" idx="11"/>
          </p:nvPr>
        </p:nvSpPr>
        <p:spPr/>
        <p:txBody>
          <a:bodyPr/>
          <a:lstStyle/>
          <a:p>
            <a:r>
              <a:rPr kumimoji="0" lang="en-US" smtClean="0"/>
              <a:t>http://www.projectanticipation.org</a:t>
            </a:r>
            <a:endParaRPr kumimoji="0" lang="en-US"/>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37</a:t>
            </a:fld>
            <a:endParaRPr kumimoji="0" lang="en-US" dirty="0"/>
          </a:p>
        </p:txBody>
      </p:sp>
    </p:spTree>
    <p:extLst>
      <p:ext uri="{BB962C8B-B14F-4D97-AF65-F5344CB8AC3E}">
        <p14:creationId xmlns:p14="http://schemas.microsoft.com/office/powerpoint/2010/main" val="2588195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arrotondato 12"/>
          <p:cNvSpPr/>
          <p:nvPr/>
        </p:nvSpPr>
        <p:spPr>
          <a:xfrm>
            <a:off x="107504" y="4653136"/>
            <a:ext cx="4536504" cy="72008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chemeClr val="tx1"/>
                </a:solidFill>
              </a:rPr>
              <a:t>“Imagined </a:t>
            </a:r>
            <a:r>
              <a:rPr lang="en-US" sz="2000" dirty="0">
                <a:solidFill>
                  <a:schemeClr val="tx1"/>
                </a:solidFill>
              </a:rPr>
              <a:t>Futures. Fictional Expectations in the </a:t>
            </a:r>
            <a:r>
              <a:rPr lang="en-US" sz="2000" dirty="0" smtClean="0">
                <a:solidFill>
                  <a:schemeClr val="tx1"/>
                </a:solidFill>
              </a:rPr>
              <a:t>Economy”, </a:t>
            </a:r>
            <a:r>
              <a:rPr lang="en-US" sz="2000" dirty="0" err="1" smtClean="0">
                <a:solidFill>
                  <a:schemeClr val="tx1"/>
                </a:solidFill>
              </a:rPr>
              <a:t>Beckert</a:t>
            </a:r>
            <a:r>
              <a:rPr lang="en-US" sz="2000" dirty="0" smtClean="0">
                <a:solidFill>
                  <a:schemeClr val="tx1"/>
                </a:solidFill>
              </a:rPr>
              <a:t> 201</a:t>
            </a:r>
            <a:r>
              <a:rPr lang="it-IT" sz="2000" dirty="0" smtClean="0">
                <a:solidFill>
                  <a:schemeClr val="tx1"/>
                </a:solidFill>
              </a:rPr>
              <a:t>3</a:t>
            </a:r>
            <a:endParaRPr lang="it-IT" sz="1400" dirty="0">
              <a:solidFill>
                <a:schemeClr val="tx1"/>
              </a:solidFill>
            </a:endParaRPr>
          </a:p>
        </p:txBody>
      </p:sp>
      <p:sp>
        <p:nvSpPr>
          <p:cNvPr id="7" name="Rettangolo arrotondato 6"/>
          <p:cNvSpPr/>
          <p:nvPr/>
        </p:nvSpPr>
        <p:spPr>
          <a:xfrm>
            <a:off x="179512" y="2132856"/>
            <a:ext cx="3456384" cy="72008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it-IT" sz="2000" i="1" dirty="0" smtClean="0">
                <a:solidFill>
                  <a:schemeClr val="tx1"/>
                </a:solidFill>
              </a:rPr>
              <a:t>The Future </a:t>
            </a:r>
            <a:r>
              <a:rPr lang="it-IT" sz="2000" i="1" dirty="0" err="1" smtClean="0">
                <a:solidFill>
                  <a:schemeClr val="tx1"/>
                </a:solidFill>
              </a:rPr>
              <a:t>as</a:t>
            </a:r>
            <a:r>
              <a:rPr lang="it-IT" sz="2000" i="1" dirty="0" smtClean="0">
                <a:solidFill>
                  <a:schemeClr val="tx1"/>
                </a:solidFill>
              </a:rPr>
              <a:t> Cultural </a:t>
            </a:r>
            <a:r>
              <a:rPr lang="it-IT" sz="2000" i="1" dirty="0" err="1" smtClean="0">
                <a:solidFill>
                  <a:schemeClr val="tx1"/>
                </a:solidFill>
              </a:rPr>
              <a:t>Fact</a:t>
            </a:r>
            <a:r>
              <a:rPr lang="it-IT" sz="2000" dirty="0" smtClean="0">
                <a:solidFill>
                  <a:schemeClr val="tx1"/>
                </a:solidFill>
              </a:rPr>
              <a:t>,</a:t>
            </a:r>
          </a:p>
          <a:p>
            <a:r>
              <a:rPr lang="it-IT" sz="2000" dirty="0" err="1" smtClean="0">
                <a:solidFill>
                  <a:schemeClr val="tx1"/>
                </a:solidFill>
              </a:rPr>
              <a:t>Appaduray</a:t>
            </a:r>
            <a:r>
              <a:rPr lang="it-IT" sz="2000" dirty="0" smtClean="0">
                <a:solidFill>
                  <a:schemeClr val="tx1"/>
                </a:solidFill>
              </a:rPr>
              <a:t> 2013</a:t>
            </a:r>
            <a:endParaRPr lang="it-IT" sz="1400" dirty="0">
              <a:solidFill>
                <a:schemeClr val="tx1"/>
              </a:solidFill>
            </a:endParaRPr>
          </a:p>
        </p:txBody>
      </p:sp>
      <p:sp>
        <p:nvSpPr>
          <p:cNvPr id="6" name="Rettangolo arrotondato 5"/>
          <p:cNvSpPr/>
          <p:nvPr/>
        </p:nvSpPr>
        <p:spPr>
          <a:xfrm>
            <a:off x="6732240" y="6093296"/>
            <a:ext cx="2304256" cy="72008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it-IT" sz="2000" dirty="0" err="1" smtClean="0">
                <a:solidFill>
                  <a:schemeClr val="tx1"/>
                </a:solidFill>
              </a:rPr>
              <a:t>Prospection</a:t>
            </a:r>
            <a:r>
              <a:rPr lang="it-IT" sz="2000" dirty="0" smtClean="0">
                <a:solidFill>
                  <a:schemeClr val="tx1"/>
                </a:solidFill>
              </a:rPr>
              <a:t> </a:t>
            </a:r>
            <a:r>
              <a:rPr lang="it-IT" sz="2000" dirty="0" err="1" smtClean="0">
                <a:solidFill>
                  <a:schemeClr val="tx1"/>
                </a:solidFill>
              </a:rPr>
              <a:t>theory</a:t>
            </a:r>
            <a:r>
              <a:rPr lang="it-IT" sz="2000" dirty="0" smtClean="0">
                <a:solidFill>
                  <a:schemeClr val="tx1"/>
                </a:solidFill>
              </a:rPr>
              <a:t>,</a:t>
            </a:r>
          </a:p>
          <a:p>
            <a:r>
              <a:rPr lang="it-IT" sz="2000" dirty="0" err="1" smtClean="0">
                <a:solidFill>
                  <a:schemeClr val="tx1"/>
                </a:solidFill>
              </a:rPr>
              <a:t>Seligman</a:t>
            </a:r>
            <a:r>
              <a:rPr lang="it-IT" sz="2000" dirty="0" smtClean="0">
                <a:solidFill>
                  <a:schemeClr val="tx1"/>
                </a:solidFill>
              </a:rPr>
              <a:t> 2013</a:t>
            </a:r>
            <a:endParaRPr lang="it-IT" sz="1400" dirty="0">
              <a:solidFill>
                <a:schemeClr val="tx1"/>
              </a:solidFill>
            </a:endParaRPr>
          </a:p>
        </p:txBody>
      </p:sp>
      <p:graphicFrame>
        <p:nvGraphicFramePr>
          <p:cNvPr id="5" name="Segnaposto contenuto 4"/>
          <p:cNvGraphicFramePr>
            <a:graphicFrameLocks noGrp="1"/>
          </p:cNvGraphicFramePr>
          <p:nvPr>
            <p:ph sz="quarter" idx="1"/>
            <p:extLst>
              <p:ext uri="{D42A27DB-BD31-4B8C-83A1-F6EECF244321}">
                <p14:modId xmlns:p14="http://schemas.microsoft.com/office/powerpoint/2010/main" val="3134275674"/>
              </p:ext>
            </p:extLst>
          </p:nvPr>
        </p:nvGraphicFramePr>
        <p:xfrm>
          <a:off x="529208" y="188640"/>
          <a:ext cx="8723312" cy="6048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egnaposto piè di pagina 7"/>
          <p:cNvSpPr>
            <a:spLocks noGrp="1"/>
          </p:cNvSpPr>
          <p:nvPr>
            <p:ph type="ftr" sz="quarter" idx="11"/>
          </p:nvPr>
        </p:nvSpPr>
        <p:spPr/>
        <p:txBody>
          <a:bodyPr/>
          <a:lstStyle/>
          <a:p>
            <a:r>
              <a:rPr kumimoji="0" lang="en-US" smtClean="0"/>
              <a:t>http://www.projectanticipation.org</a:t>
            </a:r>
            <a:endParaRPr kumimoji="0" lang="en-US"/>
          </a:p>
        </p:txBody>
      </p:sp>
      <p:sp>
        <p:nvSpPr>
          <p:cNvPr id="9" name="Titolo 1"/>
          <p:cNvSpPr txBox="1">
            <a:spLocks/>
          </p:cNvSpPr>
          <p:nvPr/>
        </p:nvSpPr>
        <p:spPr>
          <a:xfrm>
            <a:off x="3347864" y="2564904"/>
            <a:ext cx="2890664"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it-IT" b="1" dirty="0" err="1" smtClean="0">
                <a:solidFill>
                  <a:srgbClr val="FF0000"/>
                </a:solidFill>
              </a:rPr>
              <a:t>Anticipation</a:t>
            </a:r>
            <a:endParaRPr lang="it-IT" b="1" dirty="0">
              <a:solidFill>
                <a:srgbClr val="FF0000"/>
              </a:solidFill>
            </a:endParaRPr>
          </a:p>
        </p:txBody>
      </p:sp>
      <p:sp>
        <p:nvSpPr>
          <p:cNvPr id="2" name="Slide Number Placeholder 1"/>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4</a:t>
            </a:fld>
            <a:endParaRPr kumimoji="0" lang="en-US" dirty="0"/>
          </a:p>
        </p:txBody>
      </p:sp>
    </p:spTree>
    <p:extLst>
      <p:ext uri="{BB962C8B-B14F-4D97-AF65-F5344CB8AC3E}">
        <p14:creationId xmlns:p14="http://schemas.microsoft.com/office/powerpoint/2010/main" val="1527821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kumimoji="0" lang="en-US" dirty="0" smtClean="0"/>
              <a:t>http://</a:t>
            </a:r>
            <a:r>
              <a:rPr kumimoji="0" lang="en-US" dirty="0" err="1" smtClean="0"/>
              <a:t>www.projectanticipation.org</a:t>
            </a:r>
            <a:endParaRPr kumimoji="0" lang="en-US" dirty="0"/>
          </a:p>
        </p:txBody>
      </p:sp>
      <p:pic>
        <p:nvPicPr>
          <p:cNvPr id="5" name="Immagine 4"/>
          <p:cNvPicPr>
            <a:picLocks noChangeAspect="1"/>
          </p:cNvPicPr>
          <p:nvPr/>
        </p:nvPicPr>
        <p:blipFill>
          <a:blip r:embed="rId2"/>
          <a:stretch>
            <a:fillRect/>
          </a:stretch>
        </p:blipFill>
        <p:spPr>
          <a:xfrm>
            <a:off x="4709988" y="4571657"/>
            <a:ext cx="4326508" cy="2169711"/>
          </a:xfrm>
          <a:prstGeom prst="rect">
            <a:avLst/>
          </a:prstGeom>
        </p:spPr>
      </p:pic>
      <p:pic>
        <p:nvPicPr>
          <p:cNvPr id="9" name="Immagine 8"/>
          <p:cNvPicPr>
            <a:picLocks noChangeAspect="1"/>
          </p:cNvPicPr>
          <p:nvPr/>
        </p:nvPicPr>
        <p:blipFill>
          <a:blip r:embed="rId3"/>
          <a:stretch>
            <a:fillRect/>
          </a:stretch>
        </p:blipFill>
        <p:spPr>
          <a:xfrm>
            <a:off x="755576" y="1844824"/>
            <a:ext cx="3704760" cy="3600400"/>
          </a:xfrm>
          <a:prstGeom prst="rect">
            <a:avLst/>
          </a:prstGeom>
        </p:spPr>
      </p:pic>
      <p:pic>
        <p:nvPicPr>
          <p:cNvPr id="13" name="Immagine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04048" y="116632"/>
            <a:ext cx="3341877" cy="4176464"/>
          </a:xfrm>
          <a:prstGeom prst="rect">
            <a:avLst/>
          </a:prstGeom>
        </p:spPr>
      </p:pic>
      <p:sp>
        <p:nvSpPr>
          <p:cNvPr id="2" name="Slide Number Placeholder 1"/>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5</a:t>
            </a:fld>
            <a:endParaRPr kumimoji="0" lang="en-US" dirty="0"/>
          </a:p>
        </p:txBody>
      </p:sp>
    </p:spTree>
    <p:extLst>
      <p:ext uri="{BB962C8B-B14F-4D97-AF65-F5344CB8AC3E}">
        <p14:creationId xmlns:p14="http://schemas.microsoft.com/office/powerpoint/2010/main" val="2650307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piè di pagina 2"/>
          <p:cNvSpPr>
            <a:spLocks noGrp="1"/>
          </p:cNvSpPr>
          <p:nvPr>
            <p:ph type="ftr" sz="quarter" idx="11"/>
          </p:nvPr>
        </p:nvSpPr>
        <p:spPr/>
        <p:txBody>
          <a:bodyPr/>
          <a:lstStyle/>
          <a:p>
            <a:r>
              <a:rPr kumimoji="0" lang="en-US" smtClean="0"/>
              <a:t>http://www.projectanticipation.org</a:t>
            </a:r>
            <a:endParaRPr kumimoji="0" lang="en-US"/>
          </a:p>
        </p:txBody>
      </p:sp>
      <p:sp>
        <p:nvSpPr>
          <p:cNvPr id="4" name="Segnaposto contenuto 3"/>
          <p:cNvSpPr>
            <a:spLocks noGrp="1"/>
          </p:cNvSpPr>
          <p:nvPr>
            <p:ph sz="quarter" idx="1"/>
          </p:nvPr>
        </p:nvSpPr>
        <p:spPr/>
        <p:txBody>
          <a:bodyPr>
            <a:normAutofit/>
          </a:bodyPr>
          <a:lstStyle/>
          <a:p>
            <a:r>
              <a:rPr lang="en-US" dirty="0" smtClean="0"/>
              <a:t>Seligman</a:t>
            </a:r>
            <a:r>
              <a:rPr lang="en-US" dirty="0"/>
              <a:t>, M. E. P., </a:t>
            </a:r>
            <a:r>
              <a:rPr lang="en-US" dirty="0" err="1"/>
              <a:t>Railton</a:t>
            </a:r>
            <a:r>
              <a:rPr lang="en-US" dirty="0"/>
              <a:t>, P., </a:t>
            </a:r>
            <a:r>
              <a:rPr lang="en-US" dirty="0" err="1"/>
              <a:t>Baumeister</a:t>
            </a:r>
            <a:r>
              <a:rPr lang="en-US" dirty="0"/>
              <a:t>, R. F., &amp; </a:t>
            </a:r>
            <a:r>
              <a:rPr lang="en-US" dirty="0" err="1"/>
              <a:t>Sripada</a:t>
            </a:r>
            <a:r>
              <a:rPr lang="en-US" dirty="0"/>
              <a:t>, C. (2013). Navigating Into the Future or Driven by the Past. </a:t>
            </a:r>
            <a:r>
              <a:rPr lang="en-US" i="1" dirty="0"/>
              <a:t>Perspectives on Psychological Science, 8</a:t>
            </a:r>
            <a:r>
              <a:rPr lang="en-US" dirty="0"/>
              <a:t>(2), 119-141. </a:t>
            </a:r>
            <a:endParaRPr lang="en-US" dirty="0" smtClean="0"/>
          </a:p>
          <a:p>
            <a:endParaRPr lang="it-IT" dirty="0" smtClean="0"/>
          </a:p>
          <a:p>
            <a:r>
              <a:rPr lang="it-IT" dirty="0" err="1" smtClean="0"/>
              <a:t>Appadurai</a:t>
            </a:r>
            <a:r>
              <a:rPr lang="it-IT" dirty="0"/>
              <a:t>, A. (2013). </a:t>
            </a:r>
            <a:r>
              <a:rPr lang="it-IT" i="1" dirty="0"/>
              <a:t>The Future </a:t>
            </a:r>
            <a:r>
              <a:rPr lang="it-IT" i="1" dirty="0" err="1"/>
              <a:t>as</a:t>
            </a:r>
            <a:r>
              <a:rPr lang="it-IT" i="1" dirty="0"/>
              <a:t> Cultural </a:t>
            </a:r>
            <a:r>
              <a:rPr lang="it-IT" i="1" dirty="0" err="1"/>
              <a:t>Fact</a:t>
            </a:r>
            <a:r>
              <a:rPr lang="it-IT" dirty="0"/>
              <a:t>. </a:t>
            </a:r>
            <a:r>
              <a:rPr lang="it-IT" dirty="0" err="1"/>
              <a:t>London</a:t>
            </a:r>
            <a:r>
              <a:rPr lang="it-IT" dirty="0"/>
              <a:t>: Verso.</a:t>
            </a:r>
            <a:endParaRPr lang="en-US" dirty="0"/>
          </a:p>
          <a:p>
            <a:endParaRPr lang="it-IT" dirty="0" smtClean="0"/>
          </a:p>
          <a:p>
            <a:r>
              <a:rPr lang="it-IT" dirty="0" err="1" smtClean="0"/>
              <a:t>Beckert</a:t>
            </a:r>
            <a:r>
              <a:rPr lang="it-IT" dirty="0"/>
              <a:t>, </a:t>
            </a:r>
            <a:r>
              <a:rPr lang="it-IT" dirty="0" err="1"/>
              <a:t>J</a:t>
            </a:r>
            <a:r>
              <a:rPr lang="it-IT" dirty="0"/>
              <a:t>. (2013). </a:t>
            </a:r>
            <a:r>
              <a:rPr lang="it-IT" dirty="0" err="1"/>
              <a:t>Capitalism</a:t>
            </a:r>
            <a:r>
              <a:rPr lang="it-IT" dirty="0"/>
              <a:t> </a:t>
            </a:r>
            <a:r>
              <a:rPr lang="it-IT" dirty="0" err="1"/>
              <a:t>as</a:t>
            </a:r>
            <a:r>
              <a:rPr lang="it-IT" dirty="0"/>
              <a:t> a System of </a:t>
            </a:r>
            <a:r>
              <a:rPr lang="it-IT" dirty="0" err="1"/>
              <a:t>Expectations</a:t>
            </a:r>
            <a:r>
              <a:rPr lang="it-IT" dirty="0"/>
              <a:t>: </a:t>
            </a:r>
            <a:r>
              <a:rPr lang="it-IT" dirty="0" err="1"/>
              <a:t>Toward</a:t>
            </a:r>
            <a:r>
              <a:rPr lang="it-IT" dirty="0"/>
              <a:t> a </a:t>
            </a:r>
            <a:r>
              <a:rPr lang="it-IT" dirty="0" err="1"/>
              <a:t>Sociological</a:t>
            </a:r>
            <a:r>
              <a:rPr lang="it-IT" dirty="0"/>
              <a:t> </a:t>
            </a:r>
            <a:r>
              <a:rPr lang="it-IT" dirty="0" err="1"/>
              <a:t>Microfoundation</a:t>
            </a:r>
            <a:r>
              <a:rPr lang="it-IT" dirty="0"/>
              <a:t> of </a:t>
            </a:r>
            <a:r>
              <a:rPr lang="it-IT" dirty="0" err="1"/>
              <a:t>Political</a:t>
            </a:r>
            <a:r>
              <a:rPr lang="it-IT" dirty="0"/>
              <a:t> Economy. </a:t>
            </a:r>
            <a:r>
              <a:rPr lang="it-IT" i="1" dirty="0" err="1"/>
              <a:t>Politics</a:t>
            </a:r>
            <a:r>
              <a:rPr lang="it-IT" i="1" dirty="0"/>
              <a:t> and Society, 41</a:t>
            </a:r>
            <a:r>
              <a:rPr lang="it-IT" dirty="0"/>
              <a:t>(3), 323-350. </a:t>
            </a:r>
            <a:endParaRPr lang="en-US" dirty="0"/>
          </a:p>
          <a:p>
            <a:endParaRPr lang="it-IT" dirty="0"/>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6</a:t>
            </a:fld>
            <a:endParaRPr kumimoji="0" lang="en-US" dirty="0"/>
          </a:p>
        </p:txBody>
      </p:sp>
    </p:spTree>
    <p:extLst>
      <p:ext uri="{BB962C8B-B14F-4D97-AF65-F5344CB8AC3E}">
        <p14:creationId xmlns:p14="http://schemas.microsoft.com/office/powerpoint/2010/main" val="3093857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Seligman</a:t>
            </a:r>
            <a:endParaRPr lang="en-US" dirty="0"/>
          </a:p>
        </p:txBody>
      </p:sp>
      <p:sp>
        <p:nvSpPr>
          <p:cNvPr id="3" name="Segnaposto contenuto 2"/>
          <p:cNvSpPr>
            <a:spLocks noGrp="1"/>
          </p:cNvSpPr>
          <p:nvPr>
            <p:ph sz="quarter" idx="1"/>
          </p:nvPr>
        </p:nvSpPr>
        <p:spPr>
          <a:xfrm>
            <a:off x="457200" y="1219200"/>
            <a:ext cx="8229600" cy="5378152"/>
          </a:xfrm>
        </p:spPr>
        <p:txBody>
          <a:bodyPr>
            <a:noAutofit/>
          </a:bodyPr>
          <a:lstStyle/>
          <a:p>
            <a:r>
              <a:rPr lang="en-US" sz="2800" dirty="0"/>
              <a:t>Seligman’s paper is a major contribution to a new conception of </a:t>
            </a:r>
            <a:r>
              <a:rPr lang="en-US" sz="2800" dirty="0" smtClean="0"/>
              <a:t>psychology </a:t>
            </a:r>
            <a:r>
              <a:rPr lang="en-US" sz="2800" dirty="0"/>
              <a:t>as a </a:t>
            </a:r>
            <a:r>
              <a:rPr lang="en-US" sz="2800" dirty="0" smtClean="0"/>
              <a:t>whole</a:t>
            </a:r>
          </a:p>
          <a:p>
            <a:r>
              <a:rPr lang="en-US" sz="2800" dirty="0" smtClean="0"/>
              <a:t>As </a:t>
            </a:r>
            <a:r>
              <a:rPr lang="en-US" sz="2800" dirty="0"/>
              <a:t>a matter of fact, during the past </a:t>
            </a:r>
            <a:r>
              <a:rPr lang="en-US" sz="2800" dirty="0" smtClean="0"/>
              <a:t>decade </a:t>
            </a:r>
            <a:r>
              <a:rPr lang="en-US" sz="2800" dirty="0"/>
              <a:t>psychologists have begun systematic study of people’s orientation towards the future (for a non-technical introduction to time perception </a:t>
            </a:r>
            <a:r>
              <a:rPr lang="en-US" sz="2800" dirty="0" smtClean="0"/>
              <a:t>see </a:t>
            </a:r>
            <a:r>
              <a:rPr lang="en-US" sz="2800" dirty="0"/>
              <a:t>Hammond 2012</a:t>
            </a:r>
            <a:r>
              <a:rPr lang="en-US" sz="2800" dirty="0" smtClean="0"/>
              <a:t>)</a:t>
            </a:r>
          </a:p>
          <a:p>
            <a:r>
              <a:rPr lang="en-US" sz="2800" dirty="0" smtClean="0"/>
              <a:t>Seligman’s </a:t>
            </a:r>
            <a:r>
              <a:rPr lang="en-US" sz="2800" dirty="0"/>
              <a:t>paper, however, has the nature of a </a:t>
            </a:r>
            <a:r>
              <a:rPr lang="en-US" sz="2800" u="sng" dirty="0"/>
              <a:t>paradigm shift</a:t>
            </a:r>
            <a:r>
              <a:rPr lang="en-US" sz="2800" dirty="0"/>
              <a:t>, and it will likely provoke heated </a:t>
            </a:r>
            <a:r>
              <a:rPr lang="en-US" sz="2800" dirty="0" smtClean="0"/>
              <a:t>discussion</a:t>
            </a:r>
            <a:endParaRPr lang="en-US" sz="2800" dirty="0"/>
          </a:p>
        </p:txBody>
      </p:sp>
      <p:sp>
        <p:nvSpPr>
          <p:cNvPr id="4" name="Footer Placeholder 3"/>
          <p:cNvSpPr>
            <a:spLocks noGrp="1"/>
          </p:cNvSpPr>
          <p:nvPr>
            <p:ph type="ftr" sz="quarter" idx="11"/>
          </p:nvPr>
        </p:nvSpPr>
        <p:spPr/>
        <p:txBody>
          <a:bodyPr/>
          <a:lstStyle/>
          <a:p>
            <a:r>
              <a:rPr kumimoji="0" lang="en-US" smtClean="0"/>
              <a:t>http://www.projectanticipation.org</a:t>
            </a:r>
            <a:endParaRPr kumimoji="0" lang="en-US"/>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7</a:t>
            </a:fld>
            <a:endParaRPr kumimoji="0" lang="en-US" dirty="0"/>
          </a:p>
        </p:txBody>
      </p:sp>
    </p:spTree>
    <p:extLst>
      <p:ext uri="{BB962C8B-B14F-4D97-AF65-F5344CB8AC3E}">
        <p14:creationId xmlns:p14="http://schemas.microsoft.com/office/powerpoint/2010/main" val="4100558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smtClean="0"/>
              <a:t>Seligman</a:t>
            </a:r>
            <a:endParaRPr lang="fr-CH" dirty="0"/>
          </a:p>
        </p:txBody>
      </p:sp>
      <p:sp>
        <p:nvSpPr>
          <p:cNvPr id="3" name="Espace réservé du contenu 2"/>
          <p:cNvSpPr>
            <a:spLocks noGrp="1"/>
          </p:cNvSpPr>
          <p:nvPr>
            <p:ph idx="1"/>
          </p:nvPr>
        </p:nvSpPr>
        <p:spPr/>
        <p:txBody>
          <a:bodyPr>
            <a:normAutofit fontScale="92500" lnSpcReduction="20000"/>
          </a:bodyPr>
          <a:lstStyle/>
          <a:p>
            <a:r>
              <a:rPr lang="en-US" dirty="0" smtClean="0"/>
              <a:t>Main aspects</a:t>
            </a:r>
          </a:p>
          <a:p>
            <a:pPr lvl="1"/>
            <a:r>
              <a:rPr lang="en-US" dirty="0" smtClean="0"/>
              <a:t>Historical reconstruction of the development of psychology (behaviorism, </a:t>
            </a:r>
            <a:r>
              <a:rPr lang="en-US" dirty="0" err="1" smtClean="0"/>
              <a:t>cognitivism</a:t>
            </a:r>
            <a:r>
              <a:rPr lang="en-US" dirty="0" smtClean="0"/>
              <a:t>)</a:t>
            </a:r>
          </a:p>
          <a:p>
            <a:pPr lvl="1"/>
            <a:r>
              <a:rPr lang="en-US" dirty="0" smtClean="0"/>
              <a:t>Empirical collection of data, especially on white rats </a:t>
            </a:r>
          </a:p>
          <a:p>
            <a:pPr lvl="1"/>
            <a:r>
              <a:rPr lang="en-US" dirty="0" smtClean="0"/>
              <a:t>The prospective brain – analysis of its “default mode”</a:t>
            </a:r>
          </a:p>
          <a:p>
            <a:pPr lvl="1"/>
            <a:endParaRPr lang="en-US" dirty="0"/>
          </a:p>
          <a:p>
            <a:r>
              <a:rPr lang="en-US" dirty="0" smtClean="0"/>
              <a:t>Other aspects</a:t>
            </a:r>
          </a:p>
          <a:p>
            <a:pPr lvl="1"/>
            <a:r>
              <a:rPr lang="en-US" dirty="0" smtClean="0"/>
              <a:t>Comparison with and critique of </a:t>
            </a:r>
            <a:r>
              <a:rPr lang="en-US" dirty="0" err="1" smtClean="0"/>
              <a:t>Kahneman</a:t>
            </a:r>
            <a:r>
              <a:rPr lang="en-US" dirty="0" smtClean="0"/>
              <a:t> and </a:t>
            </a:r>
            <a:r>
              <a:rPr lang="en-US" dirty="0" err="1" smtClean="0"/>
              <a:t>Twersky’s</a:t>
            </a:r>
            <a:r>
              <a:rPr lang="en-US" dirty="0" smtClean="0"/>
              <a:t> “prospect theory”</a:t>
            </a:r>
          </a:p>
          <a:p>
            <a:pPr lvl="1"/>
            <a:r>
              <a:rPr lang="en-US" dirty="0" smtClean="0"/>
              <a:t>Prospective reformulation of several psychological disorders</a:t>
            </a:r>
          </a:p>
          <a:p>
            <a:pPr lvl="1"/>
            <a:r>
              <a:rPr lang="en-US" dirty="0" smtClean="0"/>
              <a:t>Analysis of memory, subjectivity, consciousness, and free will</a:t>
            </a:r>
          </a:p>
          <a:p>
            <a:endParaRPr lang="en-US" dirty="0"/>
          </a:p>
          <a:p>
            <a:r>
              <a:rPr lang="en-US" dirty="0" smtClean="0"/>
              <a:t>While I shall have to be very selective, the paper is worth reading in its entirety </a:t>
            </a:r>
          </a:p>
          <a:p>
            <a:pPr lvl="1"/>
            <a:endParaRPr lang="en-US" dirty="0"/>
          </a:p>
        </p:txBody>
      </p:sp>
      <p:sp>
        <p:nvSpPr>
          <p:cNvPr id="4" name="Footer Placeholder 3"/>
          <p:cNvSpPr>
            <a:spLocks noGrp="1"/>
          </p:cNvSpPr>
          <p:nvPr>
            <p:ph type="ftr" sz="quarter" idx="11"/>
          </p:nvPr>
        </p:nvSpPr>
        <p:spPr/>
        <p:txBody>
          <a:bodyPr/>
          <a:lstStyle/>
          <a:p>
            <a:r>
              <a:rPr kumimoji="0" lang="en-US" smtClean="0"/>
              <a:t>http://www.projectanticipation.org</a:t>
            </a:r>
            <a:endParaRPr kumimoji="0" lang="en-US"/>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8</a:t>
            </a:fld>
            <a:endParaRPr kumimoji="0" lang="en-US" dirty="0"/>
          </a:p>
        </p:txBody>
      </p:sp>
    </p:spTree>
    <p:extLst>
      <p:ext uri="{BB962C8B-B14F-4D97-AF65-F5344CB8AC3E}">
        <p14:creationId xmlns:p14="http://schemas.microsoft.com/office/powerpoint/2010/main" val="1395008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Abstract</a:t>
            </a:r>
            <a:endParaRPr lang="fr-CH" dirty="0"/>
          </a:p>
        </p:txBody>
      </p:sp>
      <p:sp>
        <p:nvSpPr>
          <p:cNvPr id="3" name="Espace réservé du contenu 2"/>
          <p:cNvSpPr>
            <a:spLocks noGrp="1"/>
          </p:cNvSpPr>
          <p:nvPr>
            <p:ph idx="1"/>
          </p:nvPr>
        </p:nvSpPr>
        <p:spPr/>
        <p:txBody>
          <a:bodyPr>
            <a:normAutofit lnSpcReduction="10000"/>
          </a:bodyPr>
          <a:lstStyle/>
          <a:p>
            <a:r>
              <a:rPr lang="en-US" u="sng" dirty="0">
                <a:solidFill>
                  <a:srgbClr val="FF0000"/>
                </a:solidFill>
              </a:rPr>
              <a:t>Prospection </a:t>
            </a:r>
            <a:r>
              <a:rPr lang="en-US" u="sng" dirty="0" smtClean="0">
                <a:solidFill>
                  <a:srgbClr val="FF0000"/>
                </a:solidFill>
              </a:rPr>
              <a:t>… , </a:t>
            </a:r>
            <a:r>
              <a:rPr lang="en-US" u="sng" dirty="0">
                <a:solidFill>
                  <a:srgbClr val="FF0000"/>
                </a:solidFill>
              </a:rPr>
              <a:t>the representation of possible futures</a:t>
            </a:r>
            <a:r>
              <a:rPr lang="en-US" dirty="0"/>
              <a:t>, is a ubiquitous feature of the human mind</a:t>
            </a:r>
            <a:r>
              <a:rPr lang="en-US" dirty="0" smtClean="0"/>
              <a:t>. Much </a:t>
            </a:r>
            <a:r>
              <a:rPr lang="en-US" dirty="0"/>
              <a:t>psychological theory and practice, in contrast, has understood human action as determined by the past and </a:t>
            </a:r>
            <a:r>
              <a:rPr lang="en-US" dirty="0" smtClean="0"/>
              <a:t>viewed any </a:t>
            </a:r>
            <a:r>
              <a:rPr lang="en-US" dirty="0"/>
              <a:t>such </a:t>
            </a:r>
            <a:r>
              <a:rPr lang="en-US" u="sng" dirty="0">
                <a:solidFill>
                  <a:srgbClr val="FF0000"/>
                </a:solidFill>
              </a:rPr>
              <a:t>teleology (selection of action in light of goals)</a:t>
            </a:r>
            <a:r>
              <a:rPr lang="en-US" dirty="0"/>
              <a:t> as a violation of natural law because the future cannot act on </a:t>
            </a:r>
            <a:r>
              <a:rPr lang="en-US" dirty="0" smtClean="0"/>
              <a:t>the present</a:t>
            </a:r>
            <a:r>
              <a:rPr lang="en-US" dirty="0"/>
              <a:t>. </a:t>
            </a:r>
            <a:r>
              <a:rPr lang="en-US" u="sng" dirty="0">
                <a:solidFill>
                  <a:srgbClr val="FF0000"/>
                </a:solidFill>
              </a:rPr>
              <a:t>Prospection involves no backward causation</a:t>
            </a:r>
            <a:r>
              <a:rPr lang="en-US" dirty="0"/>
              <a:t>; rather, it is guidance not by the future itself but </a:t>
            </a:r>
            <a:r>
              <a:rPr lang="en-US" u="sng" dirty="0">
                <a:solidFill>
                  <a:srgbClr val="FF0000"/>
                </a:solidFill>
              </a:rPr>
              <a:t>by present, </a:t>
            </a:r>
            <a:r>
              <a:rPr lang="en-US" u="sng" dirty="0" smtClean="0">
                <a:solidFill>
                  <a:srgbClr val="FF0000"/>
                </a:solidFill>
              </a:rPr>
              <a:t>evaluative representations </a:t>
            </a:r>
            <a:r>
              <a:rPr lang="en-US" dirty="0"/>
              <a:t>of possible future states. These representations can be understood minimally as “If </a:t>
            </a:r>
            <a:r>
              <a:rPr lang="en-US" i="1" dirty="0"/>
              <a:t>X</a:t>
            </a:r>
            <a:r>
              <a:rPr lang="en-US" dirty="0"/>
              <a:t>, then </a:t>
            </a:r>
            <a:r>
              <a:rPr lang="en-US" i="1" dirty="0"/>
              <a:t>Y</a:t>
            </a:r>
            <a:r>
              <a:rPr lang="en-US" dirty="0"/>
              <a:t>” conditionals, </a:t>
            </a:r>
            <a:r>
              <a:rPr lang="en-US" dirty="0" smtClean="0"/>
              <a:t>and the </a:t>
            </a:r>
            <a:r>
              <a:rPr lang="en-US" dirty="0"/>
              <a:t>process of prospection can be understood as the generation and evaluation of these conditionals. </a:t>
            </a:r>
            <a:endParaRPr lang="en-US" dirty="0" smtClean="0"/>
          </a:p>
        </p:txBody>
      </p:sp>
      <p:sp>
        <p:nvSpPr>
          <p:cNvPr id="4" name="Footer Placeholder 3"/>
          <p:cNvSpPr>
            <a:spLocks noGrp="1"/>
          </p:cNvSpPr>
          <p:nvPr>
            <p:ph type="ftr" sz="quarter" idx="11"/>
          </p:nvPr>
        </p:nvSpPr>
        <p:spPr/>
        <p:txBody>
          <a:bodyPr/>
          <a:lstStyle/>
          <a:p>
            <a:r>
              <a:rPr kumimoji="0" lang="en-US" smtClean="0"/>
              <a:t>http://www.projectanticipation.org</a:t>
            </a:r>
            <a:endParaRPr kumimoji="0" lang="en-US"/>
          </a:p>
        </p:txBody>
      </p:sp>
      <p:sp>
        <p:nvSpPr>
          <p:cNvPr id="5" name="Slide Number Placeholder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9</a:t>
            </a:fld>
            <a:endParaRPr kumimoji="0" lang="en-US" dirty="0"/>
          </a:p>
        </p:txBody>
      </p:sp>
    </p:spTree>
    <p:extLst>
      <p:ext uri="{BB962C8B-B14F-4D97-AF65-F5344CB8AC3E}">
        <p14:creationId xmlns:p14="http://schemas.microsoft.com/office/powerpoint/2010/main" val="1969565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193</TotalTime>
  <Words>3961</Words>
  <Application>Microsoft Office PowerPoint</Application>
  <PresentationFormat>On-screen Show (4:3)</PresentationFormat>
  <Paragraphs>238</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Bookman Old Style</vt:lpstr>
      <vt:lpstr>Calibri</vt:lpstr>
      <vt:lpstr>Gill Sans MT</vt:lpstr>
      <vt:lpstr>Wingdings</vt:lpstr>
      <vt:lpstr>Wingdings 3</vt:lpstr>
      <vt:lpstr>Origin</vt:lpstr>
      <vt:lpstr>2 Toward a  Paradigm Shift?</vt:lpstr>
      <vt:lpstr>PowerPoint Presentation</vt:lpstr>
      <vt:lpstr>Anticipation</vt:lpstr>
      <vt:lpstr>PowerPoint Presentation</vt:lpstr>
      <vt:lpstr>PowerPoint Presentation</vt:lpstr>
      <vt:lpstr>PowerPoint Presentation</vt:lpstr>
      <vt:lpstr>Seligman</vt:lpstr>
      <vt:lpstr>Seligman</vt:lpstr>
      <vt:lpstr>Abstract</vt:lpstr>
      <vt:lpstr>Abstract</vt:lpstr>
      <vt:lpstr>Quotations</vt:lpstr>
      <vt:lpstr>Quotations</vt:lpstr>
      <vt:lpstr>Quotations</vt:lpstr>
      <vt:lpstr>Quotations</vt:lpstr>
      <vt:lpstr>Quotations</vt:lpstr>
      <vt:lpstr>Quotations</vt:lpstr>
      <vt:lpstr>Quotations – critical issues</vt:lpstr>
      <vt:lpstr>Anthropology</vt:lpstr>
      <vt:lpstr>Anthropology</vt:lpstr>
      <vt:lpstr>Theology</vt:lpstr>
      <vt:lpstr>Theology</vt:lpstr>
      <vt:lpstr>Theology</vt:lpstr>
      <vt:lpstr>Anthropology</vt:lpstr>
      <vt:lpstr>Anthropology</vt:lpstr>
      <vt:lpstr>Anthropology</vt:lpstr>
      <vt:lpstr>Anthropology</vt:lpstr>
      <vt:lpstr>Anthropology</vt:lpstr>
      <vt:lpstr>Anthropology</vt:lpstr>
      <vt:lpstr>Beckert</vt:lpstr>
      <vt:lpstr>Economics</vt:lpstr>
      <vt:lpstr>Economics</vt:lpstr>
      <vt:lpstr>Economics</vt:lpstr>
      <vt:lpstr>Economics</vt:lpstr>
      <vt:lpstr>Economics</vt:lpstr>
      <vt:lpstr>Economics</vt:lpstr>
      <vt:lpstr>Anticipation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Roberto Poli</dc:creator>
  <cp:lastModifiedBy>Garry Jacobs</cp:lastModifiedBy>
  <cp:revision>35</cp:revision>
  <cp:lastPrinted>2014-08-11T03:22:18Z</cp:lastPrinted>
  <dcterms:created xsi:type="dcterms:W3CDTF">2013-11-12T13:09:22Z</dcterms:created>
  <dcterms:modified xsi:type="dcterms:W3CDTF">2014-08-11T03:22:23Z</dcterms:modified>
</cp:coreProperties>
</file>