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handoutMasterIdLst>
    <p:handoutMasterId r:id="rId35"/>
  </p:handoutMasterIdLst>
  <p:sldIdLst>
    <p:sldId id="256" r:id="rId2"/>
    <p:sldId id="397" r:id="rId3"/>
    <p:sldId id="398" r:id="rId4"/>
    <p:sldId id="433" r:id="rId5"/>
    <p:sldId id="399" r:id="rId6"/>
    <p:sldId id="400" r:id="rId7"/>
    <p:sldId id="401" r:id="rId8"/>
    <p:sldId id="312" r:id="rId9"/>
    <p:sldId id="336" r:id="rId10"/>
    <p:sldId id="374" r:id="rId11"/>
    <p:sldId id="337" r:id="rId12"/>
    <p:sldId id="375" r:id="rId13"/>
    <p:sldId id="354" r:id="rId14"/>
    <p:sldId id="434" r:id="rId15"/>
    <p:sldId id="435" r:id="rId16"/>
    <p:sldId id="436" r:id="rId17"/>
    <p:sldId id="437" r:id="rId18"/>
    <p:sldId id="438" r:id="rId19"/>
    <p:sldId id="439" r:id="rId20"/>
    <p:sldId id="440" r:id="rId21"/>
    <p:sldId id="441" r:id="rId22"/>
    <p:sldId id="442" r:id="rId23"/>
    <p:sldId id="443" r:id="rId24"/>
    <p:sldId id="348" r:id="rId25"/>
    <p:sldId id="376" r:id="rId26"/>
    <p:sldId id="344" r:id="rId27"/>
    <p:sldId id="377" r:id="rId28"/>
    <p:sldId id="379" r:id="rId29"/>
    <p:sldId id="380" r:id="rId30"/>
    <p:sldId id="378" r:id="rId31"/>
    <p:sldId id="350" r:id="rId32"/>
    <p:sldId id="396" r:id="rId33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3812"/>
    <a:srgbClr val="EC6C56"/>
    <a:srgbClr val="FFA130"/>
    <a:srgbClr val="3A842C"/>
    <a:srgbClr val="97FF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108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0EA093-35F3-E74E-8B1F-5686B9983A3A}" type="datetimeFigureOut">
              <a:rPr lang="it-IT" smtClean="0"/>
              <a:t>11/08/2014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3A82A2-4829-9A43-8CC9-7EE6F543BA7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8032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A3A2DF-D59E-419C-95C8-00DFD904FAA5}" type="datetimeFigureOut">
              <a:rPr lang="en-US" smtClean="0"/>
              <a:t>8/11/2014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A524F4-1EB5-4C92-9F0B-A80CE47B9C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63162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A524F4-1EB5-4C92-9F0B-A80CE47B9C6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507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pPr eaLnBrk="1" latinLnBrk="0" hangingPunct="1"/>
            <a:fld id="{FF63B9B5-33FE-433C-9431-8A0BE2C3C092}" type="datetime1">
              <a:rPr lang="en-US" smtClean="0"/>
              <a:t>8/11/2014</a:t>
            </a:fld>
            <a:endParaRPr lang="en-US" sz="1600" dirty="0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kumimoji="0" lang="en-US" smtClean="0"/>
              <a:t>http://www.projectanticipation.org</a:t>
            </a:r>
            <a:endParaRPr kumimoji="0" lang="en-US" dirty="0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21" name="Rettangolo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ttangolo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ttangolo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tangolo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1D6E4CDE-C6A7-4DD5-9C03-50327A534B35}" type="datetime1">
              <a:rPr lang="en-US" smtClean="0"/>
              <a:t>8/11/2014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http://www.projectanticipation.org</a:t>
            </a:r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6846C863-89F2-4E6E-9FEA-6561002FEBC7}" type="datetime1">
              <a:rPr lang="en-US" smtClean="0"/>
              <a:t>8/11/2014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http://www.projectanticipation.org</a:t>
            </a:r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iangolo isosce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509B0A4-F64B-4FD7-9866-57E7E166FE3D}" type="datetime1">
              <a:rPr lang="en-US" smtClean="0"/>
              <a:t>8/11/2014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http://www.projectanticipation.org</a:t>
            </a:r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pPr eaLnBrk="1" latinLnBrk="0" hangingPunct="1"/>
            <a:fld id="{E19325C2-8611-436E-98E2-181EF49AF786}" type="datetime1">
              <a:rPr lang="en-US" smtClean="0"/>
              <a:t>8/11/2014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kumimoji="0" lang="en-US" smtClean="0"/>
              <a:t>http://www.projectanticipation.org</a:t>
            </a:r>
            <a:endParaRPr kumimoji="0"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7" name="Rettangolo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DA8D6031-D5F1-4956-B058-3F5CEF00BD89}" type="datetime1">
              <a:rPr lang="en-US" smtClean="0"/>
              <a:t>8/11/2014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http://www.projectanticipation.org</a:t>
            </a:r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A8B81EE-317E-445A-BFD2-AA81C5D49F41}" type="datetime1">
              <a:rPr lang="en-US" smtClean="0"/>
              <a:t>8/11/2014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http://www.projectanticipation.org</a:t>
            </a:r>
            <a:endParaRPr kumimoji="0"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0AC734C-18A3-457C-89B4-4432631F1288}" type="datetime1">
              <a:rPr lang="en-US" smtClean="0"/>
              <a:t>8/11/2014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http://www.projectanticipation.org</a:t>
            </a:r>
            <a:endParaRPr kumimoji="0"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6" name="Triangolo isosce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55D8A93-346D-4D02-B0BB-68C2BE81A490}" type="datetime1">
              <a:rPr lang="en-US" smtClean="0"/>
              <a:t>8/11/2014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http://www.projectanticipation.org</a:t>
            </a:r>
            <a:endParaRPr kumimoji="0"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5" name="Connettore 1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iangolo isosce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6680F0A4-F8FD-4ECE-A464-88EB99D8F8D3}" type="datetime1">
              <a:rPr lang="en-US" smtClean="0"/>
              <a:t>8/11/2014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http://www.projectanticipation.org</a:t>
            </a:r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iangolo isosce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egnaposto contenuto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AFD296CA-8A1F-4B48-8034-2768267578A1}" type="datetime1">
              <a:rPr lang="en-US" smtClean="0"/>
              <a:t>8/11/2014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http://www.projectanticipation.org</a:t>
            </a:r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iangolo isosce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1AE7F11F-CF6A-475A-9396-BF9369FBA29E}" type="datetime1">
              <a:rPr lang="en-US" smtClean="0"/>
              <a:t>8/11/2014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r>
              <a:rPr kumimoji="0" lang="en-US" sz="1400" smtClean="0">
                <a:solidFill>
                  <a:schemeClr val="tx2"/>
                </a:solidFill>
              </a:rPr>
              <a:t>http://www.projectanticipation.org</a:t>
            </a:r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fld id="{EA7C8D44-3667-46F6-9772-CC52308E2A7F}" type="slidenum">
              <a:rPr kumimoji="0" lang="en-US" smtClean="0"/>
              <a:pPr algn="l" eaLnBrk="1" latinLnBrk="0" hangingPunct="1"/>
              <a:t>‹#›</a:t>
            </a:fld>
            <a:endParaRPr kumimoji="0" lang="en-US" sz="1600" dirty="0">
              <a:solidFill>
                <a:schemeClr val="tx2"/>
              </a:solidFill>
            </a:endParaRPr>
          </a:p>
        </p:txBody>
      </p:sp>
      <p:sp>
        <p:nvSpPr>
          <p:cNvPr id="28" name="Connettore 1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Connettore 1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angolo isosce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347864" y="3742184"/>
            <a:ext cx="4896544" cy="1270992"/>
          </a:xfrm>
        </p:spPr>
        <p:txBody>
          <a:bodyPr>
            <a:noAutofit/>
          </a:bodyPr>
          <a:lstStyle/>
          <a:p>
            <a:r>
              <a:rPr lang="en-US" sz="2800" dirty="0" smtClean="0"/>
              <a:t>3 Anticipation:</a:t>
            </a:r>
            <a:br>
              <a:rPr lang="en-US" sz="2800" dirty="0" smtClean="0"/>
            </a:br>
            <a:r>
              <a:rPr lang="en-US" sz="2800" dirty="0" smtClean="0"/>
              <a:t>Complexity and the Future</a:t>
            </a:r>
            <a:endParaRPr lang="en-US" sz="28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347864" y="5124450"/>
            <a:ext cx="4729336" cy="533400"/>
          </a:xfrm>
        </p:spPr>
        <p:txBody>
          <a:bodyPr/>
          <a:lstStyle/>
          <a:p>
            <a:r>
              <a:rPr lang="en-US" dirty="0" smtClean="0"/>
              <a:t>Roberto Poli</a:t>
            </a:r>
            <a:endParaRPr lang="en-US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573016"/>
            <a:ext cx="3168352" cy="3168352"/>
          </a:xfrm>
          <a:prstGeom prst="rect">
            <a:avLst/>
          </a:prstGeom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16632"/>
            <a:ext cx="6192688" cy="21517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dirty="0" smtClean="0"/>
              <a:t>http://</a:t>
            </a:r>
            <a:r>
              <a:rPr kumimoji="0" lang="en-US" dirty="0" err="1" smtClean="0"/>
              <a:t>www.projectanticipation.org</a:t>
            </a:r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1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860990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Caveat</a:t>
            </a:r>
            <a:r>
              <a:rPr lang="it-IT" dirty="0" smtClean="0"/>
              <a:t>! 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http://www.projectanticipation.org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8229600" cy="4937760"/>
          </a:xfrm>
        </p:spPr>
        <p:txBody>
          <a:bodyPr/>
          <a:lstStyle/>
          <a:p>
            <a:r>
              <a:rPr lang="it-IT" sz="2400" dirty="0" err="1"/>
              <a:t>These</a:t>
            </a:r>
            <a:r>
              <a:rPr lang="it-IT" sz="2400" dirty="0"/>
              <a:t> </a:t>
            </a:r>
            <a:r>
              <a:rPr lang="it-IT" sz="2400" dirty="0" err="1" smtClean="0"/>
              <a:t>two</a:t>
            </a:r>
            <a:r>
              <a:rPr lang="it-IT" sz="2400" dirty="0" smtClean="0"/>
              <a:t> </a:t>
            </a:r>
            <a:r>
              <a:rPr lang="it-IT" sz="2400" dirty="0" err="1" smtClean="0"/>
              <a:t>perspective</a:t>
            </a:r>
            <a:r>
              <a:rPr lang="it-IT" sz="2400" dirty="0" smtClean="0"/>
              <a:t> </a:t>
            </a:r>
            <a:r>
              <a:rPr lang="it-IT" sz="2400" dirty="0" err="1"/>
              <a:t>aren’t</a:t>
            </a:r>
            <a:r>
              <a:rPr lang="it-IT" sz="2400" dirty="0"/>
              <a:t> </a:t>
            </a:r>
            <a:r>
              <a:rPr lang="it-IT" sz="2400" dirty="0" err="1"/>
              <a:t>orthogonal</a:t>
            </a:r>
            <a:r>
              <a:rPr lang="it-IT" sz="2400" dirty="0"/>
              <a:t> – </a:t>
            </a:r>
            <a:r>
              <a:rPr lang="it-IT" sz="2400" dirty="0" err="1"/>
              <a:t>one</a:t>
            </a:r>
            <a:r>
              <a:rPr lang="it-IT" sz="2400" dirty="0"/>
              <a:t> can, and </a:t>
            </a:r>
            <a:r>
              <a:rPr lang="it-IT" sz="2400" dirty="0" err="1"/>
              <a:t>should</a:t>
            </a:r>
            <a:r>
              <a:rPr lang="it-IT" sz="2400" dirty="0"/>
              <a:t>, use </a:t>
            </a:r>
            <a:r>
              <a:rPr lang="it-IT" sz="2400" dirty="0" err="1"/>
              <a:t>both</a:t>
            </a:r>
            <a:endParaRPr lang="it-IT" sz="2400" dirty="0"/>
          </a:p>
          <a:p>
            <a:r>
              <a:rPr lang="it-IT" sz="2400" dirty="0"/>
              <a:t>To </a:t>
            </a:r>
            <a:r>
              <a:rPr lang="it-IT" sz="2400" dirty="0" err="1"/>
              <a:t>make</a:t>
            </a:r>
            <a:r>
              <a:rPr lang="it-IT" sz="2400" dirty="0"/>
              <a:t> </a:t>
            </a:r>
            <a:r>
              <a:rPr lang="it-IT" sz="2400" dirty="0" err="1"/>
              <a:t>sense</a:t>
            </a:r>
            <a:r>
              <a:rPr lang="it-IT" sz="2400" dirty="0"/>
              <a:t>, the </a:t>
            </a:r>
            <a:r>
              <a:rPr lang="it-IT" sz="2400" dirty="0" err="1"/>
              <a:t>present</a:t>
            </a:r>
            <a:r>
              <a:rPr lang="it-IT" sz="2400" dirty="0"/>
              <a:t> </a:t>
            </a:r>
            <a:r>
              <a:rPr lang="it-IT" sz="2400" dirty="0" err="1"/>
              <a:t>can’t</a:t>
            </a:r>
            <a:r>
              <a:rPr lang="it-IT" sz="2400" dirty="0"/>
              <a:t> be </a:t>
            </a:r>
            <a:r>
              <a:rPr lang="it-IT" sz="2400" dirty="0" err="1" smtClean="0"/>
              <a:t>seen</a:t>
            </a:r>
            <a:r>
              <a:rPr lang="it-IT" sz="2400" dirty="0" smtClean="0"/>
              <a:t> </a:t>
            </a:r>
            <a:r>
              <a:rPr lang="it-IT" sz="2400" dirty="0" err="1" smtClean="0"/>
              <a:t>as</a:t>
            </a:r>
            <a:r>
              <a:rPr lang="it-IT" sz="2400" dirty="0" smtClean="0"/>
              <a:t> an </a:t>
            </a:r>
            <a:r>
              <a:rPr lang="it-IT" sz="2400" dirty="0" err="1"/>
              <a:t>extensionless</a:t>
            </a:r>
            <a:r>
              <a:rPr lang="it-IT" sz="2400" dirty="0"/>
              <a:t> </a:t>
            </a:r>
            <a:r>
              <a:rPr lang="it-IT" sz="2400" dirty="0" err="1"/>
              <a:t>boundary</a:t>
            </a:r>
            <a:r>
              <a:rPr lang="it-IT" sz="2400" dirty="0"/>
              <a:t> </a:t>
            </a:r>
            <a:r>
              <a:rPr lang="it-IT" sz="2400" dirty="0" err="1"/>
              <a:t>between</a:t>
            </a:r>
            <a:r>
              <a:rPr lang="it-IT" sz="2400" dirty="0"/>
              <a:t> the </a:t>
            </a:r>
            <a:r>
              <a:rPr lang="it-IT" sz="2400" dirty="0" err="1"/>
              <a:t>past</a:t>
            </a:r>
            <a:r>
              <a:rPr lang="it-IT" sz="2400" dirty="0"/>
              <a:t> and the </a:t>
            </a:r>
            <a:r>
              <a:rPr lang="it-IT" sz="2400" dirty="0" smtClean="0"/>
              <a:t>future (</a:t>
            </a:r>
            <a:r>
              <a:rPr lang="it-IT" sz="2400" u="sng" dirty="0" err="1" smtClean="0"/>
              <a:t>thick</a:t>
            </a:r>
            <a:r>
              <a:rPr lang="it-IT" sz="2400" dirty="0" smtClean="0"/>
              <a:t> </a:t>
            </a:r>
            <a:r>
              <a:rPr lang="it-IT" sz="2400" dirty="0" err="1" smtClean="0"/>
              <a:t>against</a:t>
            </a:r>
            <a:r>
              <a:rPr lang="it-IT" sz="2400" dirty="0" smtClean="0"/>
              <a:t> </a:t>
            </a:r>
            <a:r>
              <a:rPr lang="it-IT" sz="2400" u="sng" dirty="0" err="1" smtClean="0"/>
              <a:t>thin</a:t>
            </a:r>
            <a:r>
              <a:rPr lang="it-IT" sz="2400" dirty="0" smtClean="0"/>
              <a:t> </a:t>
            </a:r>
            <a:r>
              <a:rPr lang="it-IT" sz="2400" dirty="0" err="1" smtClean="0"/>
              <a:t>present</a:t>
            </a:r>
            <a:r>
              <a:rPr lang="it-IT" sz="2400" dirty="0" smtClean="0"/>
              <a:t>)</a:t>
            </a:r>
          </a:p>
          <a:p>
            <a:r>
              <a:rPr lang="it-IT" sz="2400" dirty="0" err="1" smtClean="0"/>
              <a:t>Similarly</a:t>
            </a:r>
            <a:r>
              <a:rPr lang="it-IT" sz="2400" dirty="0" smtClean="0"/>
              <a:t>, </a:t>
            </a:r>
            <a:r>
              <a:rPr lang="it-IT" sz="2400" dirty="0"/>
              <a:t>the future </a:t>
            </a:r>
            <a:r>
              <a:rPr lang="it-IT" sz="2400" dirty="0" err="1" smtClean="0"/>
              <a:t>should</a:t>
            </a:r>
            <a:r>
              <a:rPr lang="it-IT" sz="2400" dirty="0" smtClean="0"/>
              <a:t> be </a:t>
            </a:r>
            <a:r>
              <a:rPr lang="it-IT" sz="2400" dirty="0" err="1" smtClean="0"/>
              <a:t>seen</a:t>
            </a:r>
            <a:r>
              <a:rPr lang="it-IT" sz="2400" dirty="0" smtClean="0"/>
              <a:t> </a:t>
            </a:r>
            <a:r>
              <a:rPr lang="it-IT" sz="2400" dirty="0" err="1" smtClean="0"/>
              <a:t>as</a:t>
            </a:r>
            <a:r>
              <a:rPr lang="it-IT" sz="2400" dirty="0" smtClean="0"/>
              <a:t> a </a:t>
            </a:r>
            <a:r>
              <a:rPr lang="it-IT" sz="2400" u="sng" dirty="0" smtClean="0"/>
              <a:t>force</a:t>
            </a:r>
            <a:r>
              <a:rPr lang="it-IT" sz="2400" dirty="0" smtClean="0"/>
              <a:t>, on a par with the </a:t>
            </a:r>
            <a:r>
              <a:rPr lang="it-IT" sz="2400" dirty="0" err="1" smtClean="0"/>
              <a:t>past</a:t>
            </a:r>
            <a:endParaRPr lang="it-IT" sz="2400" dirty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5" name="Dodecagono 4"/>
          <p:cNvSpPr/>
          <p:nvPr/>
        </p:nvSpPr>
        <p:spPr>
          <a:xfrm>
            <a:off x="3491880" y="3882752"/>
            <a:ext cx="2016224" cy="1922512"/>
          </a:xfrm>
          <a:prstGeom prst="dodecagon">
            <a:avLst/>
          </a:prstGeom>
          <a:solidFill>
            <a:srgbClr val="EC381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 err="1" smtClean="0"/>
              <a:t>Present</a:t>
            </a:r>
            <a:endParaRPr lang="it-IT" b="1" dirty="0"/>
          </a:p>
        </p:txBody>
      </p:sp>
      <p:sp>
        <p:nvSpPr>
          <p:cNvPr id="6" name="Freccia destra 5"/>
          <p:cNvSpPr/>
          <p:nvPr/>
        </p:nvSpPr>
        <p:spPr>
          <a:xfrm>
            <a:off x="1187624" y="3880472"/>
            <a:ext cx="2160240" cy="1852784"/>
          </a:xfrm>
          <a:prstGeom prst="rightArrow">
            <a:avLst/>
          </a:prstGeom>
          <a:solidFill>
            <a:srgbClr val="8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 err="1" smtClean="0"/>
              <a:t>Past</a:t>
            </a:r>
            <a:endParaRPr lang="it-IT" b="1" dirty="0"/>
          </a:p>
        </p:txBody>
      </p:sp>
      <p:sp>
        <p:nvSpPr>
          <p:cNvPr id="7" name="Freccia sinistra 6"/>
          <p:cNvSpPr/>
          <p:nvPr/>
        </p:nvSpPr>
        <p:spPr>
          <a:xfrm>
            <a:off x="5652120" y="3880472"/>
            <a:ext cx="2016224" cy="1852784"/>
          </a:xfrm>
          <a:prstGeom prst="leftArrow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 smtClean="0"/>
              <a:t>Future</a:t>
            </a:r>
            <a:endParaRPr lang="it-IT" b="1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10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23899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Problem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http://www.projectanticipation.org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1"/>
          </p:nvPr>
        </p:nvSpPr>
        <p:spPr>
          <a:xfrm>
            <a:off x="457200" y="3717032"/>
            <a:ext cx="8363272" cy="2664296"/>
          </a:xfrm>
        </p:spPr>
        <p:txBody>
          <a:bodyPr>
            <a:normAutofit/>
          </a:bodyPr>
          <a:lstStyle/>
          <a:p>
            <a:r>
              <a:rPr lang="it-IT" dirty="0" smtClean="0"/>
              <a:t>By </a:t>
            </a:r>
            <a:r>
              <a:rPr lang="it-IT" dirty="0" err="1" smtClean="0"/>
              <a:t>giving</a:t>
            </a:r>
            <a:r>
              <a:rPr lang="it-IT" dirty="0" smtClean="0"/>
              <a:t> full </a:t>
            </a:r>
            <a:r>
              <a:rPr lang="it-IT" dirty="0" err="1" smtClean="0"/>
              <a:t>scientific</a:t>
            </a:r>
            <a:r>
              <a:rPr lang="it-IT" dirty="0" smtClean="0"/>
              <a:t> </a:t>
            </a:r>
            <a:r>
              <a:rPr lang="it-IT" dirty="0" err="1" smtClean="0"/>
              <a:t>legitimacy</a:t>
            </a:r>
            <a:r>
              <a:rPr lang="it-IT" dirty="0" smtClean="0"/>
              <a:t> to the future, a </a:t>
            </a:r>
            <a:r>
              <a:rPr lang="it-IT" dirty="0" err="1" smtClean="0"/>
              <a:t>remarkably</a:t>
            </a:r>
            <a:r>
              <a:rPr lang="it-IT" dirty="0" smtClean="0"/>
              <a:t> new </a:t>
            </a:r>
            <a:r>
              <a:rPr lang="it-IT" dirty="0" err="1" smtClean="0"/>
              <a:t>vision</a:t>
            </a:r>
            <a:r>
              <a:rPr lang="it-IT" dirty="0" smtClean="0"/>
              <a:t> of science </a:t>
            </a:r>
            <a:r>
              <a:rPr lang="it-IT" dirty="0" err="1" smtClean="0"/>
              <a:t>arises</a:t>
            </a:r>
            <a:r>
              <a:rPr lang="it-IT" dirty="0" smtClean="0"/>
              <a:t> – </a:t>
            </a:r>
            <a:r>
              <a:rPr lang="it-IT" dirty="0" err="1" smtClean="0"/>
              <a:t>including</a:t>
            </a:r>
            <a:r>
              <a:rPr lang="it-IT" dirty="0" smtClean="0"/>
              <a:t> a </a:t>
            </a:r>
            <a:r>
              <a:rPr lang="it-IT" dirty="0" err="1" smtClean="0"/>
              <a:t>fully</a:t>
            </a:r>
            <a:r>
              <a:rPr lang="it-IT" dirty="0" smtClean="0"/>
              <a:t> </a:t>
            </a:r>
            <a:r>
              <a:rPr lang="it-IT" dirty="0" err="1" smtClean="0"/>
              <a:t>scientific</a:t>
            </a:r>
            <a:r>
              <a:rPr lang="it-IT" dirty="0" smtClean="0"/>
              <a:t> (i.e., </a:t>
            </a:r>
            <a:r>
              <a:rPr lang="it-IT" dirty="0" err="1" smtClean="0"/>
              <a:t>not</a:t>
            </a:r>
            <a:r>
              <a:rPr lang="it-IT" dirty="0" smtClean="0"/>
              <a:t> allusive, </a:t>
            </a:r>
            <a:r>
              <a:rPr lang="it-IT" dirty="0" err="1" smtClean="0"/>
              <a:t>metaphorical</a:t>
            </a:r>
            <a:r>
              <a:rPr lang="it-IT" dirty="0" smtClean="0"/>
              <a:t> or </a:t>
            </a:r>
            <a:r>
              <a:rPr lang="it-IT" dirty="0" err="1" smtClean="0"/>
              <a:t>mystical</a:t>
            </a:r>
            <a:r>
              <a:rPr lang="it-IT" dirty="0" smtClean="0"/>
              <a:t>) treatment of ‘</a:t>
            </a:r>
            <a:r>
              <a:rPr lang="it-IT" dirty="0" err="1" smtClean="0"/>
              <a:t>final</a:t>
            </a:r>
            <a:r>
              <a:rPr lang="it-IT" dirty="0" smtClean="0"/>
              <a:t>’ </a:t>
            </a:r>
            <a:r>
              <a:rPr lang="it-IT" dirty="0" err="1" smtClean="0"/>
              <a:t>causation</a:t>
            </a:r>
            <a:r>
              <a:rPr lang="it-IT" dirty="0" smtClean="0"/>
              <a:t> (= </a:t>
            </a:r>
            <a:r>
              <a:rPr lang="it-IT" dirty="0" err="1" smtClean="0"/>
              <a:t>anticipation</a:t>
            </a:r>
            <a:r>
              <a:rPr lang="it-IT" dirty="0" smtClean="0"/>
              <a:t>)</a:t>
            </a:r>
            <a:endParaRPr lang="it-IT" dirty="0"/>
          </a:p>
          <a:p>
            <a:r>
              <a:rPr lang="it-IT" dirty="0" smtClean="0"/>
              <a:t>Here I </a:t>
            </a:r>
            <a:r>
              <a:rPr lang="it-IT" dirty="0" err="1" smtClean="0"/>
              <a:t>will</a:t>
            </a:r>
            <a:r>
              <a:rPr lang="it-IT" dirty="0" smtClean="0"/>
              <a:t> </a:t>
            </a:r>
            <a:r>
              <a:rPr lang="it-IT" dirty="0" err="1" smtClean="0"/>
              <a:t>follow</a:t>
            </a:r>
            <a:r>
              <a:rPr lang="it-IT" dirty="0" smtClean="0"/>
              <a:t> a </a:t>
            </a:r>
            <a:r>
              <a:rPr lang="it-IT" dirty="0" err="1" smtClean="0"/>
              <a:t>pretty</a:t>
            </a:r>
            <a:r>
              <a:rPr lang="it-IT" dirty="0" smtClean="0"/>
              <a:t> </a:t>
            </a:r>
            <a:r>
              <a:rPr lang="it-IT" dirty="0" err="1" smtClean="0"/>
              <a:t>prudential</a:t>
            </a:r>
            <a:r>
              <a:rPr lang="it-IT" dirty="0" smtClean="0"/>
              <a:t>/conservative </a:t>
            </a:r>
            <a:r>
              <a:rPr lang="it-IT" dirty="0" err="1" smtClean="0"/>
              <a:t>route</a:t>
            </a:r>
            <a:r>
              <a:rPr lang="it-IT" dirty="0" smtClean="0"/>
              <a:t> – </a:t>
            </a:r>
            <a:r>
              <a:rPr lang="it-IT" dirty="0" err="1" smtClean="0"/>
              <a:t>even</a:t>
            </a:r>
            <a:r>
              <a:rPr lang="it-IT" dirty="0" smtClean="0"/>
              <a:t> so, </a:t>
            </a:r>
            <a:r>
              <a:rPr lang="it-IT" dirty="0" err="1" smtClean="0"/>
              <a:t>you</a:t>
            </a:r>
            <a:r>
              <a:rPr lang="it-IT" dirty="0" smtClean="0"/>
              <a:t> </a:t>
            </a:r>
            <a:r>
              <a:rPr lang="it-IT" dirty="0" err="1" smtClean="0"/>
              <a:t>will</a:t>
            </a:r>
            <a:r>
              <a:rPr lang="it-IT" dirty="0" smtClean="0"/>
              <a:t> </a:t>
            </a:r>
            <a:r>
              <a:rPr lang="it-IT" dirty="0" err="1" smtClean="0"/>
              <a:t>see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dirty="0" err="1" smtClean="0"/>
              <a:t>many</a:t>
            </a:r>
            <a:r>
              <a:rPr lang="it-IT" dirty="0" smtClean="0"/>
              <a:t> </a:t>
            </a:r>
            <a:r>
              <a:rPr lang="it-IT" dirty="0" err="1" smtClean="0"/>
              <a:t>surprises</a:t>
            </a:r>
            <a:r>
              <a:rPr lang="it-IT" dirty="0" smtClean="0"/>
              <a:t> are in </a:t>
            </a:r>
            <a:r>
              <a:rPr lang="it-IT" dirty="0" err="1" smtClean="0"/>
              <a:t>store</a:t>
            </a:r>
            <a:endParaRPr lang="it-IT" dirty="0" smtClean="0"/>
          </a:p>
        </p:txBody>
      </p:sp>
      <p:sp>
        <p:nvSpPr>
          <p:cNvPr id="5" name="Rettangolo arrotondato 4"/>
          <p:cNvSpPr/>
          <p:nvPr/>
        </p:nvSpPr>
        <p:spPr>
          <a:xfrm>
            <a:off x="1619672" y="1556792"/>
            <a:ext cx="5688632" cy="1656184"/>
          </a:xfrm>
          <a:prstGeom prst="roundRect">
            <a:avLst/>
          </a:prstGeom>
          <a:solidFill>
            <a:srgbClr val="0000FF"/>
          </a:solidFill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200" dirty="0">
                <a:solidFill>
                  <a:srgbClr val="FFFF00"/>
                </a:solidFill>
              </a:rPr>
              <a:t>The </a:t>
            </a:r>
            <a:r>
              <a:rPr lang="it-IT" sz="3200" dirty="0" err="1">
                <a:solidFill>
                  <a:srgbClr val="FFFF00"/>
                </a:solidFill>
              </a:rPr>
              <a:t>Zeroth</a:t>
            </a:r>
            <a:r>
              <a:rPr lang="it-IT" sz="3200" dirty="0">
                <a:solidFill>
                  <a:srgbClr val="FFFF00"/>
                </a:solidFill>
              </a:rPr>
              <a:t> </a:t>
            </a:r>
            <a:r>
              <a:rPr lang="it-IT" sz="3200" dirty="0" err="1">
                <a:solidFill>
                  <a:srgbClr val="FFFF00"/>
                </a:solidFill>
              </a:rPr>
              <a:t>Comandment</a:t>
            </a:r>
            <a:endParaRPr lang="it-IT" sz="3200" dirty="0">
              <a:solidFill>
                <a:srgbClr val="FFFF00"/>
              </a:solidFill>
            </a:endParaRPr>
          </a:p>
          <a:p>
            <a:pPr algn="ctr"/>
            <a:r>
              <a:rPr lang="it-IT" sz="3200" dirty="0"/>
              <a:t>“</a:t>
            </a:r>
            <a:r>
              <a:rPr lang="it-IT" sz="3200" dirty="0" err="1"/>
              <a:t>Thou</a:t>
            </a:r>
            <a:r>
              <a:rPr lang="it-IT" sz="3200" dirty="0"/>
              <a:t> </a:t>
            </a:r>
            <a:r>
              <a:rPr lang="it-IT" sz="3200" dirty="0" err="1"/>
              <a:t>shalt</a:t>
            </a:r>
            <a:r>
              <a:rPr lang="it-IT" sz="3200" dirty="0"/>
              <a:t> </a:t>
            </a:r>
            <a:r>
              <a:rPr lang="it-IT" sz="3200" dirty="0" err="1"/>
              <a:t>not</a:t>
            </a:r>
            <a:r>
              <a:rPr lang="it-IT" sz="3200" dirty="0"/>
              <a:t> </a:t>
            </a:r>
            <a:r>
              <a:rPr lang="it-IT" sz="3200" dirty="0" err="1"/>
              <a:t>allow</a:t>
            </a:r>
            <a:r>
              <a:rPr lang="it-IT" sz="3200" dirty="0"/>
              <a:t> the future to </a:t>
            </a:r>
            <a:r>
              <a:rPr lang="it-IT" sz="3200" dirty="0" err="1"/>
              <a:t>affect</a:t>
            </a:r>
            <a:r>
              <a:rPr lang="it-IT" sz="3200" dirty="0"/>
              <a:t> the </a:t>
            </a:r>
            <a:r>
              <a:rPr lang="it-IT" sz="3200" dirty="0" err="1"/>
              <a:t>present</a:t>
            </a:r>
            <a:r>
              <a:rPr lang="it-IT" sz="3200" dirty="0"/>
              <a:t>”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11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41359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The </a:t>
            </a:r>
            <a:r>
              <a:rPr lang="it-IT" dirty="0" err="1" smtClean="0"/>
              <a:t>main</a:t>
            </a:r>
            <a:r>
              <a:rPr lang="it-IT" dirty="0" smtClean="0"/>
              <a:t> </a:t>
            </a:r>
            <a:r>
              <a:rPr lang="it-IT" dirty="0" err="1" smtClean="0"/>
              <a:t>question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http://www.projectanticipation.org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090120"/>
          </a:xfrm>
        </p:spPr>
        <p:txBody>
          <a:bodyPr>
            <a:normAutofit fontScale="92500"/>
          </a:bodyPr>
          <a:lstStyle/>
          <a:p>
            <a:r>
              <a:rPr lang="it-IT" dirty="0" err="1" smtClean="0"/>
              <a:t>Why</a:t>
            </a:r>
            <a:r>
              <a:rPr lang="it-IT" dirty="0" smtClean="0"/>
              <a:t> do </a:t>
            </a:r>
            <a:r>
              <a:rPr lang="it-IT" dirty="0" err="1" smtClean="0"/>
              <a:t>we</a:t>
            </a:r>
            <a:r>
              <a:rPr lang="it-IT" dirty="0" smtClean="0"/>
              <a:t> </a:t>
            </a:r>
            <a:r>
              <a:rPr lang="it-IT" dirty="0" err="1" smtClean="0"/>
              <a:t>study</a:t>
            </a:r>
            <a:r>
              <a:rPr lang="it-IT" dirty="0" smtClean="0"/>
              <a:t> the future? – to take </a:t>
            </a:r>
            <a:r>
              <a:rPr lang="it-IT" dirty="0" err="1" smtClean="0"/>
              <a:t>better</a:t>
            </a:r>
            <a:r>
              <a:rPr lang="it-IT" dirty="0" smtClean="0"/>
              <a:t> </a:t>
            </a:r>
            <a:r>
              <a:rPr lang="it-IT" dirty="0" err="1" smtClean="0"/>
              <a:t>decisions</a:t>
            </a:r>
            <a:r>
              <a:rPr lang="it-IT" dirty="0" smtClean="0"/>
              <a:t> </a:t>
            </a:r>
            <a:r>
              <a:rPr lang="it-IT" dirty="0" err="1" smtClean="0"/>
              <a:t>today</a:t>
            </a:r>
            <a:endParaRPr lang="it-IT" dirty="0" smtClean="0"/>
          </a:p>
          <a:p>
            <a:pPr lvl="1"/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only</a:t>
            </a:r>
            <a:r>
              <a:rPr lang="it-IT" dirty="0" smtClean="0"/>
              <a:t>: use the </a:t>
            </a:r>
            <a:r>
              <a:rPr lang="it-IT" dirty="0" err="1" smtClean="0"/>
              <a:t>past</a:t>
            </a:r>
            <a:r>
              <a:rPr lang="it-IT" dirty="0" smtClean="0"/>
              <a:t> to </a:t>
            </a:r>
            <a:r>
              <a:rPr lang="it-IT" dirty="0" err="1" smtClean="0"/>
              <a:t>understand</a:t>
            </a:r>
            <a:r>
              <a:rPr lang="it-IT" dirty="0" smtClean="0"/>
              <a:t> the </a:t>
            </a:r>
            <a:r>
              <a:rPr lang="it-IT" dirty="0" err="1" smtClean="0"/>
              <a:t>present</a:t>
            </a:r>
            <a:r>
              <a:rPr lang="it-IT" dirty="0" smtClean="0"/>
              <a:t>, </a:t>
            </a:r>
            <a:r>
              <a:rPr lang="it-IT" dirty="0" err="1" smtClean="0"/>
              <a:t>but</a:t>
            </a:r>
            <a:r>
              <a:rPr lang="it-IT" dirty="0" smtClean="0"/>
              <a:t> </a:t>
            </a:r>
            <a:r>
              <a:rPr lang="it-IT" dirty="0" err="1" smtClean="0"/>
              <a:t>also</a:t>
            </a:r>
            <a:r>
              <a:rPr lang="it-IT" dirty="0" smtClean="0"/>
              <a:t>: use the future to </a:t>
            </a:r>
            <a:r>
              <a:rPr lang="it-IT" dirty="0" err="1" smtClean="0"/>
              <a:t>understand</a:t>
            </a:r>
            <a:r>
              <a:rPr lang="it-IT" dirty="0" smtClean="0"/>
              <a:t> the </a:t>
            </a:r>
            <a:r>
              <a:rPr lang="it-IT" dirty="0" err="1" smtClean="0"/>
              <a:t>present</a:t>
            </a:r>
            <a:endParaRPr lang="it-IT" dirty="0" smtClean="0"/>
          </a:p>
          <a:p>
            <a:pPr lvl="1"/>
            <a:r>
              <a:rPr lang="it-IT" dirty="0" smtClean="0"/>
              <a:t>The </a:t>
            </a:r>
            <a:r>
              <a:rPr lang="it-IT" dirty="0" err="1" smtClean="0"/>
              <a:t>present</a:t>
            </a:r>
            <a:r>
              <a:rPr lang="it-IT" dirty="0" smtClean="0"/>
              <a:t> – </a:t>
            </a:r>
            <a:r>
              <a:rPr lang="it-IT" u="sng" dirty="0" err="1" smtClean="0"/>
              <a:t>where</a:t>
            </a:r>
            <a:r>
              <a:rPr lang="it-IT" u="sng" dirty="0" smtClean="0"/>
              <a:t> the </a:t>
            </a:r>
            <a:r>
              <a:rPr lang="it-IT" u="sng" dirty="0" err="1" smtClean="0"/>
              <a:t>forces</a:t>
            </a:r>
            <a:r>
              <a:rPr lang="it-IT" u="sng" dirty="0" smtClean="0"/>
              <a:t> of the </a:t>
            </a:r>
            <a:r>
              <a:rPr lang="it-IT" u="sng" dirty="0" err="1" smtClean="0"/>
              <a:t>past</a:t>
            </a:r>
            <a:r>
              <a:rPr lang="it-IT" u="sng" dirty="0" smtClean="0"/>
              <a:t> and future </a:t>
            </a:r>
            <a:r>
              <a:rPr lang="it-IT" u="sng" dirty="0" err="1" smtClean="0"/>
              <a:t>meet</a:t>
            </a:r>
            <a:endParaRPr lang="it-IT" u="sng" dirty="0" smtClean="0"/>
          </a:p>
          <a:p>
            <a:pPr lvl="1"/>
            <a:r>
              <a:rPr lang="it-IT" dirty="0" err="1" smtClean="0"/>
              <a:t>Thick</a:t>
            </a:r>
            <a:r>
              <a:rPr lang="it-IT" dirty="0" smtClean="0"/>
              <a:t> </a:t>
            </a:r>
            <a:r>
              <a:rPr lang="it-IT" dirty="0" err="1" smtClean="0"/>
              <a:t>against</a:t>
            </a:r>
            <a:r>
              <a:rPr lang="it-IT" dirty="0" smtClean="0"/>
              <a:t> </a:t>
            </a:r>
            <a:r>
              <a:rPr lang="it-IT" dirty="0" err="1" smtClean="0"/>
              <a:t>thin</a:t>
            </a:r>
            <a:r>
              <a:rPr lang="it-IT" dirty="0" smtClean="0"/>
              <a:t> </a:t>
            </a:r>
            <a:r>
              <a:rPr lang="it-IT" dirty="0" err="1" smtClean="0"/>
              <a:t>understanding</a:t>
            </a:r>
            <a:r>
              <a:rPr lang="it-IT" dirty="0" smtClean="0"/>
              <a:t> of the </a:t>
            </a:r>
            <a:r>
              <a:rPr lang="it-IT" dirty="0" err="1" smtClean="0"/>
              <a:t>present</a:t>
            </a:r>
            <a:endParaRPr lang="it-IT" dirty="0" smtClean="0"/>
          </a:p>
          <a:p>
            <a:r>
              <a:rPr lang="it-IT" dirty="0" err="1" smtClean="0"/>
              <a:t>If</a:t>
            </a:r>
            <a:r>
              <a:rPr lang="it-IT" dirty="0" smtClean="0"/>
              <a:t> </a:t>
            </a:r>
            <a:r>
              <a:rPr lang="it-IT" dirty="0" err="1" smtClean="0"/>
              <a:t>we</a:t>
            </a:r>
            <a:r>
              <a:rPr lang="it-IT" dirty="0" smtClean="0"/>
              <a:t> are </a:t>
            </a:r>
            <a:r>
              <a:rPr lang="it-IT" dirty="0" err="1" smtClean="0"/>
              <a:t>blind</a:t>
            </a:r>
            <a:r>
              <a:rPr lang="it-IT" dirty="0" smtClean="0"/>
              <a:t> to the future, </a:t>
            </a:r>
            <a:r>
              <a:rPr lang="it-IT" dirty="0" err="1" smtClean="0"/>
              <a:t>we</a:t>
            </a:r>
            <a:r>
              <a:rPr lang="it-IT" dirty="0" smtClean="0"/>
              <a:t> </a:t>
            </a:r>
            <a:r>
              <a:rPr lang="it-IT" dirty="0" err="1" smtClean="0"/>
              <a:t>fail</a:t>
            </a:r>
            <a:r>
              <a:rPr lang="it-IT" dirty="0" smtClean="0"/>
              <a:t> to </a:t>
            </a:r>
            <a:r>
              <a:rPr lang="it-IT" dirty="0" err="1" smtClean="0"/>
              <a:t>understand</a:t>
            </a:r>
            <a:r>
              <a:rPr lang="it-IT" dirty="0" smtClean="0"/>
              <a:t> the </a:t>
            </a:r>
            <a:r>
              <a:rPr lang="it-IT" dirty="0" err="1" smtClean="0"/>
              <a:t>present</a:t>
            </a:r>
            <a:endParaRPr lang="it-IT" dirty="0" smtClean="0"/>
          </a:p>
          <a:p>
            <a:r>
              <a:rPr lang="it-IT" dirty="0" smtClean="0"/>
              <a:t>And </a:t>
            </a:r>
            <a:r>
              <a:rPr lang="it-IT" dirty="0" err="1" smtClean="0"/>
              <a:t>we</a:t>
            </a:r>
            <a:r>
              <a:rPr lang="it-IT" dirty="0" smtClean="0"/>
              <a:t> </a:t>
            </a:r>
            <a:r>
              <a:rPr lang="it-IT" dirty="0" err="1" smtClean="0"/>
              <a:t>fail</a:t>
            </a:r>
            <a:r>
              <a:rPr lang="it-IT" dirty="0" smtClean="0"/>
              <a:t> to </a:t>
            </a:r>
            <a:r>
              <a:rPr lang="it-IT" dirty="0" err="1" smtClean="0"/>
              <a:t>see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the </a:t>
            </a:r>
            <a:r>
              <a:rPr lang="it-IT" dirty="0" err="1" smtClean="0"/>
              <a:t>present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already</a:t>
            </a:r>
            <a:r>
              <a:rPr lang="it-IT" dirty="0" smtClean="0"/>
              <a:t> future-</a:t>
            </a:r>
            <a:r>
              <a:rPr lang="it-IT" dirty="0" err="1" smtClean="0"/>
              <a:t>bound</a:t>
            </a:r>
            <a:endParaRPr lang="it-IT" b="1" dirty="0"/>
          </a:p>
          <a:p>
            <a:pPr lvl="1"/>
            <a:r>
              <a:rPr lang="it-IT" dirty="0" smtClean="0"/>
              <a:t>No </a:t>
            </a:r>
            <a:r>
              <a:rPr lang="it-IT" dirty="0" err="1" smtClean="0"/>
              <a:t>action</a:t>
            </a:r>
            <a:r>
              <a:rPr lang="it-IT" dirty="0" smtClean="0"/>
              <a:t> can </a:t>
            </a:r>
            <a:r>
              <a:rPr lang="it-IT" dirty="0" err="1" smtClean="0"/>
              <a:t>berformed</a:t>
            </a:r>
            <a:r>
              <a:rPr lang="it-IT" dirty="0" smtClean="0"/>
              <a:t> </a:t>
            </a:r>
            <a:r>
              <a:rPr lang="it-IT" dirty="0" err="1" smtClean="0"/>
              <a:t>without</a:t>
            </a:r>
            <a:r>
              <a:rPr lang="it-IT" dirty="0" smtClean="0"/>
              <a:t> a future component – </a:t>
            </a:r>
            <a:r>
              <a:rPr lang="it-IT" dirty="0" err="1" smtClean="0"/>
              <a:t>even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</a:t>
            </a:r>
            <a:r>
              <a:rPr lang="it-IT" dirty="0" err="1" smtClean="0"/>
              <a:t>simple</a:t>
            </a:r>
            <a:r>
              <a:rPr lang="it-IT" dirty="0" smtClean="0"/>
              <a:t> an </a:t>
            </a:r>
            <a:r>
              <a:rPr lang="it-IT" dirty="0" err="1" smtClean="0"/>
              <a:t>action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to go out to </a:t>
            </a:r>
            <a:r>
              <a:rPr lang="it-IT" dirty="0" err="1" smtClean="0"/>
              <a:t>buy</a:t>
            </a:r>
            <a:r>
              <a:rPr lang="it-IT" dirty="0" smtClean="0"/>
              <a:t> some </a:t>
            </a:r>
            <a:r>
              <a:rPr lang="it-IT" dirty="0" err="1" smtClean="0"/>
              <a:t>bread</a:t>
            </a:r>
            <a:r>
              <a:rPr lang="it-IT" dirty="0" smtClean="0"/>
              <a:t> </a:t>
            </a:r>
            <a:r>
              <a:rPr lang="it-IT" dirty="0" err="1" smtClean="0"/>
              <a:t>involves</a:t>
            </a:r>
            <a:r>
              <a:rPr lang="it-IT" dirty="0" smtClean="0"/>
              <a:t> the future</a:t>
            </a:r>
          </a:p>
          <a:p>
            <a:pPr lvl="1"/>
            <a:r>
              <a:rPr lang="it-IT" dirty="0" err="1" smtClean="0"/>
              <a:t>Similarly</a:t>
            </a:r>
            <a:r>
              <a:rPr lang="it-IT" dirty="0" smtClean="0"/>
              <a:t>, no </a:t>
            </a:r>
            <a:r>
              <a:rPr lang="it-IT" dirty="0" err="1" smtClean="0"/>
              <a:t>decision</a:t>
            </a:r>
            <a:r>
              <a:rPr lang="it-IT" dirty="0" smtClean="0"/>
              <a:t>, no </a:t>
            </a:r>
            <a:r>
              <a:rPr lang="it-IT" dirty="0" err="1" smtClean="0"/>
              <a:t>project</a:t>
            </a:r>
            <a:r>
              <a:rPr lang="it-IT" dirty="0" smtClean="0"/>
              <a:t>, no </a:t>
            </a:r>
            <a:r>
              <a:rPr lang="it-IT" dirty="0" err="1" smtClean="0"/>
              <a:t>plan</a:t>
            </a:r>
            <a:r>
              <a:rPr lang="it-IT" dirty="0" smtClean="0"/>
              <a:t> can be </a:t>
            </a:r>
            <a:r>
              <a:rPr lang="it-IT" dirty="0" err="1" smtClean="0"/>
              <a:t>devised</a:t>
            </a:r>
            <a:r>
              <a:rPr lang="it-IT" dirty="0" smtClean="0"/>
              <a:t> </a:t>
            </a:r>
            <a:r>
              <a:rPr lang="it-IT" dirty="0" err="1" smtClean="0"/>
              <a:t>without</a:t>
            </a:r>
            <a:r>
              <a:rPr lang="it-IT" dirty="0" smtClean="0"/>
              <a:t> </a:t>
            </a:r>
            <a:r>
              <a:rPr lang="it-IT" dirty="0" err="1" smtClean="0"/>
              <a:t>involving</a:t>
            </a:r>
            <a:r>
              <a:rPr lang="it-IT" dirty="0" smtClean="0"/>
              <a:t> some stretch of the future (</a:t>
            </a:r>
            <a:r>
              <a:rPr lang="it-IT" dirty="0" err="1" smtClean="0"/>
              <a:t>here</a:t>
            </a:r>
            <a:r>
              <a:rPr lang="it-IT" dirty="0" smtClean="0"/>
              <a:t> and </a:t>
            </a:r>
            <a:r>
              <a:rPr lang="it-IT" dirty="0" err="1" smtClean="0"/>
              <a:t>now</a:t>
            </a:r>
            <a:r>
              <a:rPr lang="it-IT" dirty="0" smtClean="0"/>
              <a:t>, in the </a:t>
            </a:r>
            <a:r>
              <a:rPr lang="it-IT" dirty="0" err="1" smtClean="0"/>
              <a:t>present</a:t>
            </a:r>
            <a:r>
              <a:rPr lang="it-IT" dirty="0" smtClean="0"/>
              <a:t>)</a:t>
            </a:r>
          </a:p>
          <a:p>
            <a:pPr lvl="1"/>
            <a:r>
              <a:rPr lang="it-IT" dirty="0" smtClean="0"/>
              <a:t>“… </a:t>
            </a:r>
            <a:r>
              <a:rPr lang="en-US" i="1" dirty="0" smtClean="0"/>
              <a:t>via</a:t>
            </a:r>
            <a:r>
              <a:rPr lang="en-US" dirty="0" smtClean="0"/>
              <a:t> </a:t>
            </a:r>
            <a:r>
              <a:rPr lang="en-US" dirty="0"/>
              <a:t>intentional agency, the present is always </a:t>
            </a:r>
            <a:r>
              <a:rPr lang="en-US" dirty="0" err="1"/>
              <a:t>futurized</a:t>
            </a:r>
            <a:r>
              <a:rPr lang="en-US" dirty="0"/>
              <a:t>, i.e., the future is always present in the moment of </a:t>
            </a:r>
            <a:r>
              <a:rPr lang="en-US" dirty="0" smtClean="0"/>
              <a:t>action” (</a:t>
            </a:r>
            <a:r>
              <a:rPr lang="en-US" dirty="0" err="1" smtClean="0"/>
              <a:t>Patomaki</a:t>
            </a:r>
            <a:r>
              <a:rPr lang="en-US" dirty="0" smtClean="0"/>
              <a:t> 2011)</a:t>
            </a:r>
            <a:endParaRPr lang="it-IT" dirty="0" smtClean="0"/>
          </a:p>
          <a:p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12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15323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635896" y="44624"/>
            <a:ext cx="4762872" cy="864096"/>
          </a:xfrm>
        </p:spPr>
        <p:txBody>
          <a:bodyPr/>
          <a:lstStyle/>
          <a:p>
            <a:r>
              <a:rPr lang="it-IT" dirty="0" err="1" smtClean="0"/>
              <a:t>Futures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dirty="0" smtClean="0"/>
              <a:t>http://</a:t>
            </a:r>
            <a:r>
              <a:rPr kumimoji="0" lang="en-US" dirty="0" err="1" smtClean="0"/>
              <a:t>www.projectanticipation.org</a:t>
            </a:r>
            <a:endParaRPr kumimoji="0" lang="en-US" dirty="0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1"/>
          </p:nvPr>
        </p:nvSpPr>
        <p:spPr>
          <a:xfrm>
            <a:off x="3707904" y="1124744"/>
            <a:ext cx="5184576" cy="3361928"/>
          </a:xfrm>
          <a:solidFill>
            <a:srgbClr val="FFFF00"/>
          </a:solidFill>
        </p:spPr>
        <p:txBody>
          <a:bodyPr lIns="72000">
            <a:normAutofit lnSpcReduction="10000"/>
          </a:bodyPr>
          <a:lstStyle/>
          <a:p>
            <a:r>
              <a:rPr lang="it-IT" b="1" dirty="0" err="1" smtClean="0"/>
              <a:t>Individual</a:t>
            </a:r>
            <a:r>
              <a:rPr lang="it-IT" b="1" dirty="0" smtClean="0"/>
              <a:t> </a:t>
            </a:r>
            <a:r>
              <a:rPr lang="it-IT" b="1" dirty="0" err="1" smtClean="0"/>
              <a:t>determinants</a:t>
            </a:r>
            <a:r>
              <a:rPr lang="it-IT" dirty="0" smtClean="0"/>
              <a:t>: </a:t>
            </a:r>
            <a:r>
              <a:rPr lang="it-IT" dirty="0" err="1" smtClean="0"/>
              <a:t>Hopes</a:t>
            </a:r>
            <a:r>
              <a:rPr lang="it-IT" dirty="0" smtClean="0"/>
              <a:t>, </a:t>
            </a:r>
            <a:r>
              <a:rPr lang="it-IT" dirty="0" err="1" smtClean="0"/>
              <a:t>fears</a:t>
            </a:r>
            <a:r>
              <a:rPr lang="it-IT" dirty="0" smtClean="0"/>
              <a:t>, </a:t>
            </a:r>
            <a:r>
              <a:rPr lang="it-IT" dirty="0" err="1" smtClean="0"/>
              <a:t>attitudes</a:t>
            </a:r>
            <a:r>
              <a:rPr lang="it-IT" dirty="0" smtClean="0"/>
              <a:t>, </a:t>
            </a:r>
            <a:r>
              <a:rPr lang="it-IT" dirty="0" err="1" smtClean="0"/>
              <a:t>goals</a:t>
            </a:r>
            <a:r>
              <a:rPr lang="it-IT" dirty="0" smtClean="0"/>
              <a:t>, </a:t>
            </a:r>
            <a:r>
              <a:rPr lang="it-IT" dirty="0" err="1" smtClean="0"/>
              <a:t>projects</a:t>
            </a:r>
            <a:endParaRPr lang="it-IT" dirty="0" smtClean="0"/>
          </a:p>
          <a:p>
            <a:r>
              <a:rPr lang="it-IT" b="1" dirty="0" err="1" smtClean="0"/>
              <a:t>Contextual</a:t>
            </a:r>
            <a:r>
              <a:rPr lang="it-IT" b="1" dirty="0" smtClean="0"/>
              <a:t> </a:t>
            </a:r>
            <a:r>
              <a:rPr lang="it-IT" b="1" dirty="0" err="1" smtClean="0"/>
              <a:t>determinants</a:t>
            </a:r>
            <a:r>
              <a:rPr lang="it-IT" dirty="0" smtClean="0"/>
              <a:t>: STEEP (Social, </a:t>
            </a:r>
            <a:r>
              <a:rPr lang="it-IT" dirty="0" err="1" smtClean="0"/>
              <a:t>Technological</a:t>
            </a:r>
            <a:r>
              <a:rPr lang="it-IT" dirty="0" smtClean="0"/>
              <a:t>, </a:t>
            </a:r>
            <a:r>
              <a:rPr lang="it-IT" dirty="0" err="1" smtClean="0"/>
              <a:t>Economical</a:t>
            </a:r>
            <a:r>
              <a:rPr lang="it-IT" dirty="0" smtClean="0"/>
              <a:t>, </a:t>
            </a:r>
            <a:r>
              <a:rPr lang="it-IT" dirty="0" err="1" smtClean="0"/>
              <a:t>Ecological</a:t>
            </a:r>
            <a:r>
              <a:rPr lang="it-IT" dirty="0" smtClean="0"/>
              <a:t>, </a:t>
            </a:r>
            <a:r>
              <a:rPr lang="it-IT" dirty="0" err="1" smtClean="0"/>
              <a:t>Political</a:t>
            </a:r>
            <a:r>
              <a:rPr lang="it-IT" dirty="0" smtClean="0"/>
              <a:t>)</a:t>
            </a:r>
          </a:p>
          <a:p>
            <a:r>
              <a:rPr lang="it-IT" b="1" u="sng" dirty="0" smtClean="0"/>
              <a:t>At </a:t>
            </a:r>
            <a:r>
              <a:rPr lang="it-IT" b="1" u="sng" dirty="0" err="1" smtClean="0"/>
              <a:t>different</a:t>
            </a:r>
            <a:r>
              <a:rPr lang="it-IT" b="1" u="sng" dirty="0" smtClean="0"/>
              <a:t> </a:t>
            </a:r>
            <a:r>
              <a:rPr lang="it-IT" b="1" u="sng" dirty="0" err="1" smtClean="0"/>
              <a:t>levels</a:t>
            </a:r>
            <a:r>
              <a:rPr lang="it-IT" b="1" u="sng" dirty="0" smtClean="0"/>
              <a:t> of </a:t>
            </a:r>
            <a:r>
              <a:rPr lang="it-IT" b="1" u="sng" dirty="0" err="1" smtClean="0"/>
              <a:t>depth</a:t>
            </a:r>
            <a:r>
              <a:rPr lang="it-IT" dirty="0" smtClean="0"/>
              <a:t>: CLA (</a:t>
            </a:r>
            <a:r>
              <a:rPr lang="it-IT" dirty="0" err="1" smtClean="0"/>
              <a:t>Litany</a:t>
            </a:r>
            <a:r>
              <a:rPr lang="it-IT" dirty="0" smtClean="0"/>
              <a:t>, </a:t>
            </a:r>
            <a:r>
              <a:rPr lang="en-US" dirty="0" smtClean="0"/>
              <a:t>Social causation</a:t>
            </a:r>
            <a:r>
              <a:rPr lang="en-US" dirty="0"/>
              <a:t>, </a:t>
            </a:r>
            <a:r>
              <a:rPr lang="en-US" dirty="0" smtClean="0"/>
              <a:t>Worldview, Myth)</a:t>
            </a:r>
            <a:endParaRPr lang="it-IT" dirty="0"/>
          </a:p>
          <a:p>
            <a:endParaRPr lang="it-IT" dirty="0"/>
          </a:p>
        </p:txBody>
      </p:sp>
      <p:pic>
        <p:nvPicPr>
          <p:cNvPr id="5" name="Picture 3" descr="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9512" y="260648"/>
            <a:ext cx="3429000" cy="60007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9" name="Callout con freccia in su 8"/>
          <p:cNvSpPr/>
          <p:nvPr/>
        </p:nvSpPr>
        <p:spPr>
          <a:xfrm>
            <a:off x="3779912" y="4149080"/>
            <a:ext cx="5112568" cy="2160239"/>
          </a:xfrm>
          <a:prstGeom prst="upArrowCallout">
            <a:avLst>
              <a:gd name="adj1" fmla="val 23639"/>
              <a:gd name="adj2" fmla="val 25000"/>
              <a:gd name="adj3" fmla="val 11391"/>
              <a:gd name="adj4" fmla="val 81309"/>
            </a:avLst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it-IT" dirty="0" smtClean="0"/>
              <a:t>The </a:t>
            </a:r>
            <a:r>
              <a:rPr lang="it-IT" dirty="0" err="1" smtClean="0"/>
              <a:t>number</a:t>
            </a:r>
            <a:r>
              <a:rPr lang="it-IT" dirty="0" smtClean="0"/>
              <a:t> of </a:t>
            </a:r>
            <a:r>
              <a:rPr lang="it-IT" dirty="0" err="1" smtClean="0"/>
              <a:t>levels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immaterial</a:t>
            </a:r>
            <a:r>
              <a:rPr lang="it-IT" dirty="0" smtClean="0"/>
              <a:t> (</a:t>
            </a:r>
            <a:r>
              <a:rPr lang="it-IT" dirty="0" err="1" smtClean="0"/>
              <a:t>Inayatullah</a:t>
            </a:r>
            <a:r>
              <a:rPr lang="it-IT" dirty="0" smtClean="0"/>
              <a:t> </a:t>
            </a:r>
            <a:r>
              <a:rPr lang="it-IT" dirty="0" err="1" smtClean="0"/>
              <a:t>distinguishes</a:t>
            </a:r>
            <a:r>
              <a:rPr lang="it-IT" dirty="0" smtClean="0"/>
              <a:t> 4, </a:t>
            </a:r>
            <a:r>
              <a:rPr lang="it-IT" dirty="0" err="1" smtClean="0"/>
              <a:t>Gurvitsch</a:t>
            </a:r>
            <a:r>
              <a:rPr lang="it-IT" dirty="0" smtClean="0"/>
              <a:t> 10, for </a:t>
            </a:r>
            <a:r>
              <a:rPr lang="it-IT" dirty="0" err="1" smtClean="0"/>
              <a:t>most</a:t>
            </a:r>
            <a:r>
              <a:rPr lang="it-IT" dirty="0" smtClean="0"/>
              <a:t> </a:t>
            </a:r>
            <a:r>
              <a:rPr lang="it-IT" dirty="0" err="1" smtClean="0"/>
              <a:t>exercises</a:t>
            </a:r>
            <a:r>
              <a:rPr lang="it-IT" dirty="0" smtClean="0"/>
              <a:t> 3 are </a:t>
            </a:r>
            <a:r>
              <a:rPr lang="it-IT" dirty="0" err="1" smtClean="0"/>
              <a:t>enough</a:t>
            </a:r>
            <a:r>
              <a:rPr lang="it-IT" dirty="0" smtClean="0"/>
              <a:t>)</a:t>
            </a:r>
          </a:p>
          <a:p>
            <a:r>
              <a:rPr lang="it-IT" dirty="0" err="1" smtClean="0"/>
              <a:t>What</a:t>
            </a:r>
            <a:r>
              <a:rPr lang="it-IT" dirty="0" smtClean="0"/>
              <a:t> </a:t>
            </a:r>
            <a:r>
              <a:rPr lang="it-IT" dirty="0" err="1" smtClean="0"/>
              <a:t>matters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(1) </a:t>
            </a:r>
            <a:r>
              <a:rPr lang="it-IT" dirty="0" err="1" smtClean="0"/>
              <a:t>lower</a:t>
            </a:r>
            <a:r>
              <a:rPr lang="it-IT" dirty="0" smtClean="0"/>
              <a:t> </a:t>
            </a:r>
            <a:r>
              <a:rPr lang="it-IT" dirty="0" err="1" smtClean="0"/>
              <a:t>levels</a:t>
            </a:r>
            <a:r>
              <a:rPr lang="it-IT" dirty="0" smtClean="0"/>
              <a:t> </a:t>
            </a:r>
            <a:r>
              <a:rPr lang="it-IT" dirty="0" err="1" smtClean="0"/>
              <a:t>constrain</a:t>
            </a:r>
            <a:r>
              <a:rPr lang="it-IT" dirty="0" smtClean="0"/>
              <a:t> </a:t>
            </a:r>
            <a:r>
              <a:rPr lang="it-IT" dirty="0" err="1" smtClean="0"/>
              <a:t>higher</a:t>
            </a:r>
            <a:r>
              <a:rPr lang="it-IT" dirty="0" smtClean="0"/>
              <a:t> </a:t>
            </a:r>
            <a:r>
              <a:rPr lang="it-IT" dirty="0" err="1" smtClean="0"/>
              <a:t>levels</a:t>
            </a:r>
            <a:r>
              <a:rPr lang="it-IT" dirty="0" smtClean="0"/>
              <a:t>, and (2) </a:t>
            </a:r>
            <a:r>
              <a:rPr lang="it-IT" dirty="0" err="1" smtClean="0"/>
              <a:t>lower</a:t>
            </a:r>
            <a:r>
              <a:rPr lang="it-IT" dirty="0" smtClean="0"/>
              <a:t> (social) </a:t>
            </a:r>
            <a:r>
              <a:rPr lang="it-IT" dirty="0" err="1" smtClean="0"/>
              <a:t>levels</a:t>
            </a:r>
            <a:r>
              <a:rPr lang="it-IT" dirty="0" smtClean="0"/>
              <a:t> </a:t>
            </a:r>
            <a:r>
              <a:rPr lang="it-IT" dirty="0" err="1" smtClean="0"/>
              <a:t>typically</a:t>
            </a:r>
            <a:r>
              <a:rPr lang="it-IT" dirty="0" smtClean="0"/>
              <a:t> </a:t>
            </a:r>
            <a:r>
              <a:rPr lang="it-IT" dirty="0" err="1" smtClean="0"/>
              <a:t>have</a:t>
            </a:r>
            <a:r>
              <a:rPr lang="it-IT" dirty="0" smtClean="0"/>
              <a:t> </a:t>
            </a:r>
            <a:r>
              <a:rPr lang="it-IT" dirty="0" err="1" smtClean="0"/>
              <a:t>slower</a:t>
            </a:r>
            <a:r>
              <a:rPr lang="it-IT" dirty="0" smtClean="0"/>
              <a:t> </a:t>
            </a:r>
            <a:r>
              <a:rPr lang="it-IT" dirty="0" err="1" smtClean="0"/>
              <a:t>rhythms</a:t>
            </a:r>
            <a:r>
              <a:rPr lang="it-IT" dirty="0" smtClean="0"/>
              <a:t>  </a:t>
            </a:r>
            <a:endParaRPr lang="it-IT" dirty="0"/>
          </a:p>
        </p:txBody>
      </p:sp>
      <p:sp>
        <p:nvSpPr>
          <p:cNvPr id="8" name="Fumetto 3 7"/>
          <p:cNvSpPr/>
          <p:nvPr/>
        </p:nvSpPr>
        <p:spPr>
          <a:xfrm>
            <a:off x="7884368" y="3573016"/>
            <a:ext cx="1259632" cy="864096"/>
          </a:xfrm>
          <a:prstGeom prst="wedgeEllipseCallout">
            <a:avLst>
              <a:gd name="adj1" fmla="val -9807"/>
              <a:gd name="adj2" fmla="val -115707"/>
            </a:avLst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it-IT" dirty="0" smtClean="0"/>
              <a:t>Legal, </a:t>
            </a:r>
            <a:r>
              <a:rPr lang="it-IT" dirty="0" err="1" smtClean="0"/>
              <a:t>Valorial</a:t>
            </a: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13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443451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Attitudes towards </a:t>
            </a:r>
            <a:r>
              <a:rPr lang="en-US" dirty="0"/>
              <a:t>the future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382000" cy="5105400"/>
          </a:xfrm>
        </p:spPr>
        <p:txBody>
          <a:bodyPr>
            <a:normAutofit/>
          </a:bodyPr>
          <a:lstStyle/>
          <a:p>
            <a:r>
              <a:rPr lang="en-US" i="1" dirty="0" smtClean="0"/>
              <a:t>Futures</a:t>
            </a:r>
            <a:r>
              <a:rPr lang="en-US" dirty="0" smtClean="0"/>
              <a:t> as </a:t>
            </a:r>
            <a:r>
              <a:rPr lang="en-US" u="sng" dirty="0" smtClean="0"/>
              <a:t>cognitive attitudes</a:t>
            </a:r>
            <a:r>
              <a:rPr lang="en-US" dirty="0" smtClean="0"/>
              <a:t> (= imaginative or emotional)</a:t>
            </a:r>
          </a:p>
          <a:p>
            <a:endParaRPr lang="en-US" i="1" dirty="0" smtClean="0"/>
          </a:p>
          <a:p>
            <a:r>
              <a:rPr lang="en-US" i="1" dirty="0" smtClean="0"/>
              <a:t>Futures </a:t>
            </a:r>
            <a:r>
              <a:rPr lang="en-US" dirty="0"/>
              <a:t>as </a:t>
            </a:r>
            <a:r>
              <a:rPr lang="en-US" u="sng" dirty="0"/>
              <a:t>volitions</a:t>
            </a:r>
            <a:r>
              <a:rPr lang="en-US" dirty="0"/>
              <a:t> (= plan, prepare for known contingencies)</a:t>
            </a:r>
          </a:p>
          <a:p>
            <a:endParaRPr lang="en-US" i="1" dirty="0" smtClean="0"/>
          </a:p>
          <a:p>
            <a:r>
              <a:rPr lang="en-US" i="1" dirty="0" smtClean="0"/>
              <a:t>Futures</a:t>
            </a:r>
            <a:r>
              <a:rPr lang="en-US" dirty="0" smtClean="0"/>
              <a:t> as </a:t>
            </a:r>
            <a:r>
              <a:rPr lang="en-US" u="sng" dirty="0" smtClean="0"/>
              <a:t>ongoing processes in a state of latency</a:t>
            </a:r>
            <a:r>
              <a:rPr lang="en-US" dirty="0" smtClean="0"/>
              <a:t>, which eventually surface and become </a:t>
            </a:r>
            <a:r>
              <a:rPr lang="en-US" u="sng" dirty="0" smtClean="0"/>
              <a:t>actual</a:t>
            </a:r>
            <a:r>
              <a:rPr lang="en-US" dirty="0" smtClean="0"/>
              <a:t> facts (= science)</a:t>
            </a:r>
          </a:p>
          <a:p>
            <a:endParaRPr lang="en-US" i="1" dirty="0" smtClean="0"/>
          </a:p>
          <a:p>
            <a:r>
              <a:rPr lang="en-US" i="1" dirty="0" smtClean="0"/>
              <a:t>Futures</a:t>
            </a:r>
            <a:r>
              <a:rPr lang="en-US" dirty="0" smtClean="0"/>
              <a:t> as something that can be </a:t>
            </a:r>
            <a:r>
              <a:rPr lang="en-US" u="sng" dirty="0" smtClean="0"/>
              <a:t>generated and/or consumed in the present</a:t>
            </a:r>
            <a:endParaRPr lang="en-US" dirty="0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http://www.projectanticipation.org</a:t>
            </a:r>
            <a:endParaRPr kumimoji="0" lang="en-US"/>
          </a:p>
        </p:txBody>
      </p:sp>
      <p:sp>
        <p:nvSpPr>
          <p:cNvPr id="5" name="CasellaDiTesto 4"/>
          <p:cNvSpPr txBox="1"/>
          <p:nvPr/>
        </p:nvSpPr>
        <p:spPr>
          <a:xfrm>
            <a:off x="4517310" y="2636912"/>
            <a:ext cx="4519186" cy="830997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it-IT" sz="2400" dirty="0" smtClean="0"/>
              <a:t>The </a:t>
            </a:r>
            <a:r>
              <a:rPr lang="it-IT" sz="2400" dirty="0" err="1" smtClean="0"/>
              <a:t>dominant</a:t>
            </a:r>
            <a:r>
              <a:rPr lang="it-IT" sz="2400" dirty="0" smtClean="0"/>
              <a:t> </a:t>
            </a:r>
            <a:r>
              <a:rPr lang="it-IT" sz="2400" dirty="0" err="1" smtClean="0"/>
              <a:t>form</a:t>
            </a:r>
            <a:r>
              <a:rPr lang="it-IT" sz="2400" dirty="0" smtClean="0"/>
              <a:t> of </a:t>
            </a:r>
            <a:r>
              <a:rPr lang="it-IT" sz="2400" dirty="0" err="1" smtClean="0"/>
              <a:t>anticipatory</a:t>
            </a:r>
            <a:r>
              <a:rPr lang="it-IT" sz="2400" dirty="0" smtClean="0"/>
              <a:t> </a:t>
            </a:r>
          </a:p>
          <a:p>
            <a:r>
              <a:rPr lang="it-IT" sz="2400" dirty="0" err="1" smtClean="0"/>
              <a:t>activity</a:t>
            </a:r>
            <a:r>
              <a:rPr lang="it-IT" sz="2400" dirty="0" smtClean="0"/>
              <a:t> in western societies </a:t>
            </a:r>
            <a:endParaRPr lang="it-IT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14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780652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Futures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http://www.projectanticipation.org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1"/>
          </p:nvPr>
        </p:nvSpPr>
        <p:spPr>
          <a:xfrm>
            <a:off x="395536" y="1219200"/>
            <a:ext cx="8229600" cy="493776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Distinction between</a:t>
            </a:r>
          </a:p>
          <a:p>
            <a:pPr lvl="1"/>
            <a:r>
              <a:rPr lang="en-US" b="1" dirty="0">
                <a:solidFill>
                  <a:srgbClr val="0000FF"/>
                </a:solidFill>
              </a:rPr>
              <a:t>The future as </a:t>
            </a:r>
            <a:r>
              <a:rPr lang="en-US" b="1" u="sng" dirty="0">
                <a:solidFill>
                  <a:srgbClr val="0000FF"/>
                </a:solidFill>
              </a:rPr>
              <a:t>seen, expected, </a:t>
            </a:r>
            <a:r>
              <a:rPr lang="en-US" b="1" u="sng" dirty="0" smtClean="0">
                <a:solidFill>
                  <a:srgbClr val="0000FF"/>
                </a:solidFill>
              </a:rPr>
              <a:t>imagined, hoped for or feared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>
                <a:solidFill>
                  <a:srgbClr val="0000FF"/>
                </a:solidFill>
              </a:rPr>
              <a:t>from the present</a:t>
            </a:r>
            <a:r>
              <a:rPr lang="en-US" b="1" u="sng" dirty="0" smtClean="0">
                <a:solidFill>
                  <a:srgbClr val="0000FF"/>
                </a:solidFill>
              </a:rPr>
              <a:t> </a:t>
            </a:r>
          </a:p>
          <a:p>
            <a:pPr lvl="1"/>
            <a:r>
              <a:rPr lang="en-US" b="1" dirty="0">
                <a:solidFill>
                  <a:srgbClr val="0000FF"/>
                </a:solidFill>
              </a:rPr>
              <a:t>The future </a:t>
            </a:r>
            <a:r>
              <a:rPr lang="en-US" b="1" dirty="0" smtClean="0">
                <a:solidFill>
                  <a:srgbClr val="0000FF"/>
                </a:solidFill>
              </a:rPr>
              <a:t>as </a:t>
            </a:r>
            <a:r>
              <a:rPr lang="en-US" b="1" u="sng" dirty="0" smtClean="0">
                <a:solidFill>
                  <a:srgbClr val="0000FF"/>
                </a:solidFill>
              </a:rPr>
              <a:t>planned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>
                <a:solidFill>
                  <a:srgbClr val="0000FF"/>
                </a:solidFill>
              </a:rPr>
              <a:t>from the present</a:t>
            </a:r>
          </a:p>
          <a:p>
            <a:pPr lvl="1"/>
            <a:r>
              <a:rPr lang="en-US" b="1" dirty="0">
                <a:solidFill>
                  <a:srgbClr val="0000FF"/>
                </a:solidFill>
              </a:rPr>
              <a:t>The future as what </a:t>
            </a:r>
            <a:r>
              <a:rPr lang="en-US" b="1" u="sng" dirty="0">
                <a:solidFill>
                  <a:srgbClr val="0000FF"/>
                </a:solidFill>
              </a:rPr>
              <a:t>is in the making</a:t>
            </a:r>
            <a:r>
              <a:rPr lang="en-US" b="1" dirty="0">
                <a:solidFill>
                  <a:srgbClr val="0000FF"/>
                </a:solidFill>
              </a:rPr>
              <a:t> but has still not surfaced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The future as something we </a:t>
            </a:r>
            <a:r>
              <a:rPr lang="en-US" b="1" u="sng" dirty="0">
                <a:solidFill>
                  <a:srgbClr val="FF0000"/>
                </a:solidFill>
              </a:rPr>
              <a:t>now</a:t>
            </a:r>
            <a:r>
              <a:rPr lang="en-US" b="1" dirty="0">
                <a:solidFill>
                  <a:srgbClr val="FF0000"/>
                </a:solidFill>
              </a:rPr>
              <a:t> “enlarge” or “shrink”</a:t>
            </a:r>
          </a:p>
          <a:p>
            <a:endParaRPr lang="en-US" dirty="0" smtClean="0"/>
          </a:p>
          <a:p>
            <a:r>
              <a:rPr lang="en-US" dirty="0" smtClean="0"/>
              <a:t>There is a major difference between the first three cases and the fourth. In the former cases the future is “over there”, while in the latter case the </a:t>
            </a:r>
            <a:r>
              <a:rPr lang="en-US" dirty="0"/>
              <a:t>future </a:t>
            </a:r>
            <a:r>
              <a:rPr lang="en-US" dirty="0" smtClean="0"/>
              <a:t>is the </a:t>
            </a:r>
            <a:r>
              <a:rPr lang="en-US" u="sng" dirty="0"/>
              <a:t>actual</a:t>
            </a:r>
            <a:r>
              <a:rPr lang="en-US" dirty="0"/>
              <a:t> product of our deeds </a:t>
            </a:r>
            <a:r>
              <a:rPr lang="en-US" dirty="0" smtClean="0"/>
              <a:t>– which implies </a:t>
            </a:r>
            <a:r>
              <a:rPr lang="en-US" dirty="0"/>
              <a:t>that strictly speaking the future is not </a:t>
            </a:r>
            <a:r>
              <a:rPr lang="en-US" dirty="0" smtClean="0"/>
              <a:t>over there</a:t>
            </a:r>
            <a:r>
              <a:rPr lang="en-US" dirty="0"/>
              <a:t>, </a:t>
            </a:r>
            <a:r>
              <a:rPr lang="en-US" u="sng" dirty="0"/>
              <a:t>it is here and </a:t>
            </a:r>
            <a:r>
              <a:rPr lang="en-US" u="sng" dirty="0" smtClean="0"/>
              <a:t>now</a:t>
            </a:r>
            <a:endParaRPr lang="it-IT" u="sng" dirty="0"/>
          </a:p>
        </p:txBody>
      </p:sp>
      <p:sp>
        <p:nvSpPr>
          <p:cNvPr id="5" name="Rettangolo arrotondato 4"/>
          <p:cNvSpPr/>
          <p:nvPr/>
        </p:nvSpPr>
        <p:spPr>
          <a:xfrm>
            <a:off x="5796136" y="6165304"/>
            <a:ext cx="2880320" cy="504056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600" b="1" dirty="0" smtClean="0">
                <a:solidFill>
                  <a:srgbClr val="FFFF00"/>
                </a:solidFill>
              </a:rPr>
              <a:t>≈ </a:t>
            </a:r>
            <a:r>
              <a:rPr lang="it-IT" sz="3600" b="1" dirty="0" err="1" smtClean="0">
                <a:solidFill>
                  <a:srgbClr val="FFFF00"/>
                </a:solidFill>
              </a:rPr>
              <a:t>resilience</a:t>
            </a:r>
            <a:endParaRPr lang="it-IT" b="1" dirty="0">
              <a:solidFill>
                <a:srgbClr val="FFFF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15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984282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 smtClean="0"/>
              <a:t>Understanding</a:t>
            </a:r>
            <a:r>
              <a:rPr lang="it-IT" dirty="0" smtClean="0"/>
              <a:t> the </a:t>
            </a:r>
            <a:r>
              <a:rPr lang="it-IT" dirty="0" err="1" smtClean="0"/>
              <a:t>Present</a:t>
            </a:r>
            <a:r>
              <a:rPr lang="it-IT" dirty="0" smtClean="0"/>
              <a:t>: </a:t>
            </a:r>
            <a:r>
              <a:rPr lang="it-IT" dirty="0" err="1" smtClean="0"/>
              <a:t>Thin</a:t>
            </a:r>
            <a:r>
              <a:rPr lang="it-IT" dirty="0" smtClean="0"/>
              <a:t> vs. </a:t>
            </a:r>
            <a:r>
              <a:rPr lang="it-IT" dirty="0" err="1" smtClean="0"/>
              <a:t>Thick</a:t>
            </a:r>
            <a:endParaRPr lang="it-IT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457200" y="3272808"/>
            <a:ext cx="8229600" cy="3013712"/>
          </a:xfrm>
        </p:spPr>
        <p:txBody>
          <a:bodyPr>
            <a:normAutofit fontScale="92500" lnSpcReduction="20000"/>
          </a:bodyPr>
          <a:lstStyle/>
          <a:p>
            <a:r>
              <a:rPr lang="it-IT" b="1" i="1" dirty="0" smtClean="0">
                <a:solidFill>
                  <a:srgbClr val="FF0000"/>
                </a:solidFill>
              </a:rPr>
              <a:t>Thin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smtClean="0"/>
              <a:t>present: The present as a </a:t>
            </a:r>
            <a:r>
              <a:rPr lang="it-IT" i="1" dirty="0" smtClean="0"/>
              <a:t>boundary</a:t>
            </a:r>
            <a:r>
              <a:rPr lang="it-IT" dirty="0" smtClean="0"/>
              <a:t> without any extension between past and future (≈ a </a:t>
            </a:r>
            <a:r>
              <a:rPr lang="it-IT" dirty="0" err="1" smtClean="0"/>
              <a:t>mathematical</a:t>
            </a:r>
            <a:r>
              <a:rPr lang="it-IT" dirty="0" smtClean="0"/>
              <a:t> </a:t>
            </a:r>
            <a:r>
              <a:rPr lang="it-IT" dirty="0" err="1" smtClean="0"/>
              <a:t>point</a:t>
            </a:r>
            <a:r>
              <a:rPr lang="it-IT" dirty="0" smtClean="0"/>
              <a:t>)</a:t>
            </a:r>
          </a:p>
          <a:p>
            <a:pPr lvl="1"/>
            <a:r>
              <a:rPr lang="it-IT" dirty="0" smtClean="0"/>
              <a:t>Nothing real can unfold in no time</a:t>
            </a:r>
          </a:p>
          <a:p>
            <a:pPr lvl="1"/>
            <a:r>
              <a:rPr lang="it-IT" dirty="0" smtClean="0"/>
              <a:t>Eventually, the present can be taken as the </a:t>
            </a:r>
            <a:r>
              <a:rPr lang="it-IT" b="1" dirty="0" smtClean="0"/>
              <a:t>frontier</a:t>
            </a:r>
            <a:r>
              <a:rPr lang="it-IT" dirty="0" smtClean="0"/>
              <a:t> where the past and the future meet each other</a:t>
            </a:r>
          </a:p>
          <a:p>
            <a:pPr lvl="1"/>
            <a:r>
              <a:rPr lang="it-IT" dirty="0" smtClean="0"/>
              <a:t>Again, however, the interaction between past and future makes sense only if the present is thick, if it takes some time</a:t>
            </a:r>
          </a:p>
          <a:p>
            <a:r>
              <a:rPr lang="it-IT" dirty="0" err="1" smtClean="0"/>
              <a:t>Distinguish</a:t>
            </a:r>
            <a:r>
              <a:rPr lang="it-IT" dirty="0" smtClean="0"/>
              <a:t> </a:t>
            </a:r>
            <a:r>
              <a:rPr lang="it-IT" dirty="0" err="1" smtClean="0"/>
              <a:t>mathematical</a:t>
            </a:r>
            <a:r>
              <a:rPr lang="it-IT" dirty="0" smtClean="0"/>
              <a:t> </a:t>
            </a:r>
            <a:r>
              <a:rPr lang="it-IT" dirty="0" err="1" smtClean="0"/>
              <a:t>idealizations</a:t>
            </a:r>
            <a:r>
              <a:rPr lang="it-IT" dirty="0" smtClean="0"/>
              <a:t> </a:t>
            </a:r>
            <a:r>
              <a:rPr lang="it-IT" dirty="0" err="1" smtClean="0"/>
              <a:t>from</a:t>
            </a:r>
            <a:r>
              <a:rPr lang="it-IT" dirty="0" smtClean="0"/>
              <a:t> </a:t>
            </a:r>
            <a:r>
              <a:rPr lang="it-IT" dirty="0" err="1" smtClean="0"/>
              <a:t>phenomenological</a:t>
            </a:r>
            <a:r>
              <a:rPr lang="it-IT" dirty="0" smtClean="0"/>
              <a:t> </a:t>
            </a:r>
            <a:r>
              <a:rPr lang="it-IT" dirty="0" err="1" smtClean="0"/>
              <a:t>analyses</a:t>
            </a:r>
            <a:r>
              <a:rPr lang="it-IT" dirty="0" smtClean="0"/>
              <a:t> </a:t>
            </a:r>
          </a:p>
          <a:p>
            <a:endParaRPr lang="it-IT" dirty="0"/>
          </a:p>
        </p:txBody>
      </p:sp>
      <p:sp>
        <p:nvSpPr>
          <p:cNvPr id="4" name="Right Arrow 3"/>
          <p:cNvSpPr/>
          <p:nvPr/>
        </p:nvSpPr>
        <p:spPr>
          <a:xfrm>
            <a:off x="1071538" y="1845222"/>
            <a:ext cx="7286676" cy="5715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 smtClean="0"/>
              <a:t>Time</a:t>
            </a:r>
            <a:endParaRPr lang="it-IT" dirty="0"/>
          </a:p>
        </p:txBody>
      </p:sp>
      <p:sp>
        <p:nvSpPr>
          <p:cNvPr id="5" name="Rectangle 4"/>
          <p:cNvSpPr/>
          <p:nvPr/>
        </p:nvSpPr>
        <p:spPr>
          <a:xfrm>
            <a:off x="4572000" y="1988098"/>
            <a:ext cx="45719" cy="85725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Left Brace 5"/>
          <p:cNvSpPr/>
          <p:nvPr/>
        </p:nvSpPr>
        <p:spPr>
          <a:xfrm rot="5400000">
            <a:off x="2714613" y="59273"/>
            <a:ext cx="214311" cy="3500462"/>
          </a:xfrm>
          <a:prstGeom prst="leftBrace">
            <a:avLst>
              <a:gd name="adj1" fmla="val 833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TextBox 6"/>
          <p:cNvSpPr txBox="1"/>
          <p:nvPr/>
        </p:nvSpPr>
        <p:spPr>
          <a:xfrm>
            <a:off x="1571604" y="1261576"/>
            <a:ext cx="250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Past (from –</a:t>
            </a:r>
            <a:r>
              <a:rPr lang="it-IT" dirty="0" smtClean="0">
                <a:sym typeface="Symbol"/>
              </a:rPr>
              <a:t> to 0)</a:t>
            </a:r>
            <a:endParaRPr lang="it-IT" dirty="0"/>
          </a:p>
        </p:txBody>
      </p:sp>
      <p:sp>
        <p:nvSpPr>
          <p:cNvPr id="8" name="Left Brace 7"/>
          <p:cNvSpPr/>
          <p:nvPr/>
        </p:nvSpPr>
        <p:spPr>
          <a:xfrm rot="5400000">
            <a:off x="6215076" y="59273"/>
            <a:ext cx="214311" cy="3500462"/>
          </a:xfrm>
          <a:prstGeom prst="leftBrace">
            <a:avLst>
              <a:gd name="adj1" fmla="val 833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TextBox 8"/>
          <p:cNvSpPr txBox="1"/>
          <p:nvPr/>
        </p:nvSpPr>
        <p:spPr>
          <a:xfrm>
            <a:off x="5072066" y="1261576"/>
            <a:ext cx="250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Future (from 0 to +</a:t>
            </a:r>
            <a:r>
              <a:rPr lang="it-IT" dirty="0" smtClean="0">
                <a:sym typeface="Symbol"/>
              </a:rPr>
              <a:t>)</a:t>
            </a:r>
            <a:endParaRPr lang="it-IT" dirty="0"/>
          </a:p>
        </p:txBody>
      </p:sp>
      <p:sp>
        <p:nvSpPr>
          <p:cNvPr id="10" name="TextBox 9"/>
          <p:cNvSpPr txBox="1"/>
          <p:nvPr/>
        </p:nvSpPr>
        <p:spPr>
          <a:xfrm>
            <a:off x="3571868" y="2773916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Present (0)</a:t>
            </a:r>
            <a:endParaRPr lang="it-I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http://www.projectanticipation.org</a:t>
            </a:r>
            <a:endParaRPr kumimoji="0"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16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674056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 smtClean="0"/>
              <a:t>Understading</a:t>
            </a:r>
            <a:r>
              <a:rPr lang="it-IT" dirty="0" smtClean="0"/>
              <a:t> the </a:t>
            </a:r>
            <a:r>
              <a:rPr lang="it-IT" dirty="0" err="1" smtClean="0"/>
              <a:t>Present</a:t>
            </a:r>
            <a:r>
              <a:rPr lang="it-IT" dirty="0" smtClean="0"/>
              <a:t>: </a:t>
            </a:r>
            <a:r>
              <a:rPr lang="it-IT" dirty="0" err="1" smtClean="0"/>
              <a:t>Thin</a:t>
            </a:r>
            <a:r>
              <a:rPr lang="it-IT" dirty="0" smtClean="0"/>
              <a:t> vs. </a:t>
            </a:r>
            <a:r>
              <a:rPr lang="it-IT" dirty="0" err="1" smtClean="0"/>
              <a:t>Thick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214686"/>
            <a:ext cx="8229600" cy="2299332"/>
          </a:xfrm>
        </p:spPr>
        <p:txBody>
          <a:bodyPr/>
          <a:lstStyle/>
          <a:p>
            <a:r>
              <a:rPr lang="it-IT" b="1" i="1" dirty="0" err="1" smtClean="0">
                <a:solidFill>
                  <a:srgbClr val="FF0000"/>
                </a:solidFill>
              </a:rPr>
              <a:t>Thick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/>
              <a:t>present</a:t>
            </a:r>
            <a:endParaRPr lang="it-IT" dirty="0" smtClean="0"/>
          </a:p>
          <a:p>
            <a:pPr lvl="1"/>
            <a:r>
              <a:rPr lang="it-IT" dirty="0" smtClean="0"/>
              <a:t>The </a:t>
            </a:r>
            <a:r>
              <a:rPr lang="it-IT" dirty="0" err="1" smtClean="0"/>
              <a:t>present</a:t>
            </a:r>
            <a:r>
              <a:rPr lang="it-IT" dirty="0" smtClean="0"/>
              <a:t> </a:t>
            </a:r>
            <a:r>
              <a:rPr lang="it-IT" i="1" dirty="0" err="1" smtClean="0"/>
              <a:t>takes</a:t>
            </a:r>
            <a:r>
              <a:rPr lang="it-IT" dirty="0" smtClean="0"/>
              <a:t> </a:t>
            </a:r>
            <a:r>
              <a:rPr lang="it-IT" dirty="0" err="1" smtClean="0"/>
              <a:t>time</a:t>
            </a:r>
            <a:r>
              <a:rPr lang="it-IT" dirty="0" smtClean="0"/>
              <a:t> (</a:t>
            </a:r>
            <a:r>
              <a:rPr lang="it-IT" i="1" dirty="0" err="1" smtClean="0"/>
              <a:t>requires</a:t>
            </a:r>
            <a:r>
              <a:rPr lang="it-IT" dirty="0" smtClean="0"/>
              <a:t>, </a:t>
            </a:r>
            <a:r>
              <a:rPr lang="it-IT" i="1" dirty="0" err="1" smtClean="0"/>
              <a:t>consumes</a:t>
            </a:r>
            <a:r>
              <a:rPr lang="it-IT" dirty="0" smtClean="0"/>
              <a:t>, </a:t>
            </a:r>
            <a:r>
              <a:rPr lang="it-IT" i="1" dirty="0" err="1" smtClean="0"/>
              <a:t>generates</a:t>
            </a:r>
            <a:r>
              <a:rPr lang="it-IT" dirty="0" smtClean="0"/>
              <a:t> </a:t>
            </a:r>
            <a:r>
              <a:rPr lang="it-IT" dirty="0" err="1" smtClean="0"/>
              <a:t>time</a:t>
            </a:r>
            <a:r>
              <a:rPr lang="it-IT" dirty="0" smtClean="0"/>
              <a:t>)</a:t>
            </a:r>
          </a:p>
          <a:p>
            <a:pPr lvl="1"/>
            <a:r>
              <a:rPr lang="it-IT" dirty="0" err="1" smtClean="0"/>
              <a:t>Present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the </a:t>
            </a:r>
            <a:r>
              <a:rPr lang="it-IT" dirty="0" err="1" smtClean="0"/>
              <a:t>collection</a:t>
            </a:r>
            <a:r>
              <a:rPr lang="it-IT" dirty="0" smtClean="0"/>
              <a:t> of (</a:t>
            </a:r>
            <a:r>
              <a:rPr lang="it-IT" dirty="0" err="1" smtClean="0"/>
              <a:t>almost</a:t>
            </a:r>
            <a:r>
              <a:rPr lang="it-IT" dirty="0" smtClean="0"/>
              <a:t>) </a:t>
            </a:r>
            <a:r>
              <a:rPr lang="it-IT" dirty="0" err="1" smtClean="0"/>
              <a:t>contemporaneous</a:t>
            </a:r>
            <a:r>
              <a:rPr lang="it-IT" dirty="0" smtClean="0"/>
              <a:t> </a:t>
            </a:r>
            <a:r>
              <a:rPr lang="it-IT" dirty="0" err="1" smtClean="0"/>
              <a:t>events</a:t>
            </a:r>
            <a:endParaRPr lang="it-IT" dirty="0" smtClean="0"/>
          </a:p>
          <a:p>
            <a:pPr lvl="1"/>
            <a:endParaRPr lang="it-IT" dirty="0"/>
          </a:p>
        </p:txBody>
      </p:sp>
      <p:sp>
        <p:nvSpPr>
          <p:cNvPr id="4" name="Right Arrow 3"/>
          <p:cNvSpPr/>
          <p:nvPr/>
        </p:nvSpPr>
        <p:spPr>
          <a:xfrm>
            <a:off x="1071538" y="1857364"/>
            <a:ext cx="7286676" cy="5715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 smtClean="0"/>
              <a:t>Time</a:t>
            </a:r>
            <a:endParaRPr lang="it-IT" dirty="0"/>
          </a:p>
        </p:txBody>
      </p:sp>
      <p:sp>
        <p:nvSpPr>
          <p:cNvPr id="5" name="Rectangle 4"/>
          <p:cNvSpPr/>
          <p:nvPr/>
        </p:nvSpPr>
        <p:spPr>
          <a:xfrm>
            <a:off x="4286248" y="1928802"/>
            <a:ext cx="357190" cy="85725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Left Brace 5"/>
          <p:cNvSpPr/>
          <p:nvPr/>
        </p:nvSpPr>
        <p:spPr>
          <a:xfrm rot="5400000">
            <a:off x="2601384" y="172503"/>
            <a:ext cx="226455" cy="3286149"/>
          </a:xfrm>
          <a:prstGeom prst="leftBrace">
            <a:avLst>
              <a:gd name="adj1" fmla="val 833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TextBox 6"/>
          <p:cNvSpPr txBox="1"/>
          <p:nvPr/>
        </p:nvSpPr>
        <p:spPr>
          <a:xfrm>
            <a:off x="1571604" y="1261576"/>
            <a:ext cx="250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Past</a:t>
            </a:r>
            <a:endParaRPr lang="it-IT" dirty="0"/>
          </a:p>
        </p:txBody>
      </p:sp>
      <p:sp>
        <p:nvSpPr>
          <p:cNvPr id="8" name="Left Brace 7"/>
          <p:cNvSpPr/>
          <p:nvPr/>
        </p:nvSpPr>
        <p:spPr>
          <a:xfrm rot="5400000">
            <a:off x="6215075" y="59273"/>
            <a:ext cx="214311" cy="3500462"/>
          </a:xfrm>
          <a:prstGeom prst="leftBrace">
            <a:avLst>
              <a:gd name="adj1" fmla="val 833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TextBox 8"/>
          <p:cNvSpPr txBox="1"/>
          <p:nvPr/>
        </p:nvSpPr>
        <p:spPr>
          <a:xfrm>
            <a:off x="5072066" y="1261576"/>
            <a:ext cx="250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Future</a:t>
            </a:r>
            <a:endParaRPr lang="it-IT" dirty="0"/>
          </a:p>
        </p:txBody>
      </p:sp>
      <p:sp>
        <p:nvSpPr>
          <p:cNvPr id="10" name="TextBox 9"/>
          <p:cNvSpPr txBox="1"/>
          <p:nvPr/>
        </p:nvSpPr>
        <p:spPr>
          <a:xfrm>
            <a:off x="3500430" y="2773916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Present</a:t>
            </a:r>
            <a:endParaRPr lang="it-IT" dirty="0"/>
          </a:p>
        </p:txBody>
      </p:sp>
      <p:grpSp>
        <p:nvGrpSpPr>
          <p:cNvPr id="20" name="Group 19"/>
          <p:cNvGrpSpPr/>
          <p:nvPr/>
        </p:nvGrpSpPr>
        <p:grpSpPr>
          <a:xfrm>
            <a:off x="5715009" y="4857760"/>
            <a:ext cx="3357585" cy="1928826"/>
            <a:chOff x="3500430" y="4286256"/>
            <a:chExt cx="2643206" cy="1285884"/>
          </a:xfrm>
        </p:grpSpPr>
        <p:sp>
          <p:nvSpPr>
            <p:cNvPr id="12" name="Right Arrow 11"/>
            <p:cNvSpPr/>
            <p:nvPr/>
          </p:nvSpPr>
          <p:spPr>
            <a:xfrm>
              <a:off x="3500430" y="4643446"/>
              <a:ext cx="2643206" cy="571504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it-IT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438648" y="4714884"/>
              <a:ext cx="357190" cy="85725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4" name="Left Brace 13"/>
            <p:cNvSpPr/>
            <p:nvPr/>
          </p:nvSpPr>
          <p:spPr>
            <a:xfrm rot="5400000">
              <a:off x="3892031" y="4096832"/>
              <a:ext cx="226455" cy="1009656"/>
            </a:xfrm>
            <a:prstGeom prst="leftBrace">
              <a:avLst>
                <a:gd name="adj1" fmla="val 8333"/>
                <a:gd name="adj2" fmla="val 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6" name="Left Brace 15"/>
            <p:cNvSpPr/>
            <p:nvPr/>
          </p:nvSpPr>
          <p:spPr>
            <a:xfrm rot="5400000">
              <a:off x="5090568" y="4067625"/>
              <a:ext cx="250267" cy="1068530"/>
            </a:xfrm>
            <a:prstGeom prst="leftBrace">
              <a:avLst>
                <a:gd name="adj1" fmla="val 8333"/>
                <a:gd name="adj2" fmla="val 48656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9" name="Oval 18"/>
            <p:cNvSpPr/>
            <p:nvPr/>
          </p:nvSpPr>
          <p:spPr>
            <a:xfrm>
              <a:off x="4010020" y="4286256"/>
              <a:ext cx="1214446" cy="857256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http://www.projectanticipation.org</a:t>
            </a:r>
            <a:endParaRPr kumimoji="0"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17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055875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The </a:t>
            </a:r>
            <a:r>
              <a:rPr lang="it-IT" dirty="0" err="1" smtClean="0"/>
              <a:t>Multiplicity</a:t>
            </a:r>
            <a:r>
              <a:rPr lang="it-IT" dirty="0" smtClean="0"/>
              <a:t> of the </a:t>
            </a:r>
            <a:r>
              <a:rPr lang="it-IT" dirty="0" err="1" smtClean="0"/>
              <a:t>Presents</a:t>
            </a:r>
            <a:endParaRPr lang="it-IT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8229600" cy="5090120"/>
          </a:xfrm>
        </p:spPr>
        <p:txBody>
          <a:bodyPr>
            <a:normAutofit/>
          </a:bodyPr>
          <a:lstStyle/>
          <a:p>
            <a:r>
              <a:rPr lang="it-IT" dirty="0" smtClean="0"/>
              <a:t>Clock/</a:t>
            </a:r>
            <a:r>
              <a:rPr lang="it-IT" dirty="0" err="1" smtClean="0"/>
              <a:t>calendar</a:t>
            </a:r>
            <a:r>
              <a:rPr lang="it-IT" dirty="0" smtClean="0"/>
              <a:t> </a:t>
            </a:r>
            <a:r>
              <a:rPr lang="it-IT" dirty="0" err="1" smtClean="0"/>
              <a:t>kind</a:t>
            </a:r>
            <a:r>
              <a:rPr lang="it-IT" dirty="0" smtClean="0"/>
              <a:t> of time</a:t>
            </a:r>
          </a:p>
          <a:p>
            <a:pPr lvl="1"/>
            <a:r>
              <a:rPr lang="it-IT" dirty="0" err="1" smtClean="0"/>
              <a:t>Mechanical</a:t>
            </a:r>
            <a:endParaRPr lang="it-IT" dirty="0" smtClean="0"/>
          </a:p>
          <a:p>
            <a:pPr lvl="1"/>
            <a:r>
              <a:rPr lang="it-IT" dirty="0" smtClean="0"/>
              <a:t>No </a:t>
            </a:r>
            <a:r>
              <a:rPr lang="it-IT" dirty="0" err="1" smtClean="0"/>
              <a:t>internal</a:t>
            </a:r>
            <a:r>
              <a:rPr lang="it-IT" dirty="0" smtClean="0"/>
              <a:t> </a:t>
            </a:r>
            <a:r>
              <a:rPr lang="it-IT" dirty="0" err="1" smtClean="0"/>
              <a:t>rythms</a:t>
            </a:r>
            <a:r>
              <a:rPr lang="it-IT" dirty="0" smtClean="0"/>
              <a:t> (</a:t>
            </a:r>
            <a:r>
              <a:rPr lang="it-IT" dirty="0" err="1" smtClean="0"/>
              <a:t>flows</a:t>
            </a:r>
            <a:r>
              <a:rPr lang="it-IT" dirty="0" smtClean="0"/>
              <a:t> </a:t>
            </a:r>
            <a:r>
              <a:rPr lang="it-IT" dirty="0" err="1" smtClean="0"/>
              <a:t>regularly</a:t>
            </a:r>
            <a:r>
              <a:rPr lang="it-IT" dirty="0" smtClean="0"/>
              <a:t> at the </a:t>
            </a:r>
            <a:r>
              <a:rPr lang="it-IT" dirty="0" err="1" smtClean="0"/>
              <a:t>same</a:t>
            </a:r>
            <a:r>
              <a:rPr lang="it-IT" dirty="0" smtClean="0"/>
              <a:t> pace)</a:t>
            </a:r>
          </a:p>
          <a:p>
            <a:pPr lvl="1"/>
            <a:r>
              <a:rPr lang="it-IT" dirty="0" err="1" smtClean="0"/>
              <a:t>Good</a:t>
            </a:r>
            <a:r>
              <a:rPr lang="it-IT" dirty="0" smtClean="0"/>
              <a:t> at </a:t>
            </a:r>
            <a:r>
              <a:rPr lang="it-IT" u="sng" dirty="0" err="1" smtClean="0"/>
              <a:t>coordinating</a:t>
            </a:r>
            <a:r>
              <a:rPr lang="it-IT" dirty="0" smtClean="0"/>
              <a:t> </a:t>
            </a:r>
            <a:r>
              <a:rPr lang="it-IT" dirty="0" err="1" smtClean="0"/>
              <a:t>activities</a:t>
            </a:r>
            <a:r>
              <a:rPr lang="it-IT" dirty="0" smtClean="0"/>
              <a:t> (</a:t>
            </a:r>
            <a:r>
              <a:rPr lang="it-IT" dirty="0" err="1" smtClean="0"/>
              <a:t>agendas</a:t>
            </a:r>
            <a:r>
              <a:rPr lang="it-IT" dirty="0" smtClean="0"/>
              <a:t>)</a:t>
            </a:r>
          </a:p>
          <a:p>
            <a:pPr lvl="1"/>
            <a:r>
              <a:rPr lang="it-IT" dirty="0" err="1" smtClean="0"/>
              <a:t>Good</a:t>
            </a:r>
            <a:r>
              <a:rPr lang="it-IT" dirty="0" smtClean="0"/>
              <a:t> </a:t>
            </a:r>
            <a:r>
              <a:rPr lang="it-IT" u="sng" dirty="0" err="1" smtClean="0"/>
              <a:t>intensificator</a:t>
            </a:r>
            <a:r>
              <a:rPr lang="it-IT" dirty="0" smtClean="0"/>
              <a:t> of </a:t>
            </a:r>
            <a:r>
              <a:rPr lang="it-IT" dirty="0" err="1" smtClean="0"/>
              <a:t>activities</a:t>
            </a:r>
            <a:r>
              <a:rPr lang="it-IT" dirty="0" smtClean="0"/>
              <a:t> (</a:t>
            </a:r>
            <a:r>
              <a:rPr lang="it-IT" dirty="0" err="1" smtClean="0"/>
              <a:t>agendas</a:t>
            </a:r>
            <a:r>
              <a:rPr lang="it-IT" dirty="0" smtClean="0"/>
              <a:t>, </a:t>
            </a:r>
            <a:r>
              <a:rPr lang="it-IT" dirty="0" err="1" smtClean="0"/>
              <a:t>again</a:t>
            </a:r>
            <a:r>
              <a:rPr lang="it-IT" dirty="0" smtClean="0"/>
              <a:t>)</a:t>
            </a:r>
          </a:p>
          <a:p>
            <a:pPr lvl="1"/>
            <a:r>
              <a:rPr lang="it-IT" dirty="0" err="1" smtClean="0"/>
              <a:t>Good</a:t>
            </a:r>
            <a:r>
              <a:rPr lang="it-IT" dirty="0" smtClean="0"/>
              <a:t> at </a:t>
            </a:r>
            <a:r>
              <a:rPr lang="it-IT" u="sng" dirty="0" err="1" smtClean="0"/>
              <a:t>coordinating</a:t>
            </a:r>
            <a:r>
              <a:rPr lang="it-IT" dirty="0" smtClean="0"/>
              <a:t> </a:t>
            </a:r>
            <a:r>
              <a:rPr lang="it-IT" dirty="0" err="1" smtClean="0"/>
              <a:t>other</a:t>
            </a:r>
            <a:r>
              <a:rPr lang="it-IT" dirty="0" smtClean="0"/>
              <a:t> </a:t>
            </a:r>
            <a:r>
              <a:rPr lang="it-IT" dirty="0" err="1" smtClean="0"/>
              <a:t>times</a:t>
            </a:r>
            <a:r>
              <a:rPr lang="it-IT" dirty="0" smtClean="0"/>
              <a:t>/</a:t>
            </a:r>
            <a:r>
              <a:rPr lang="it-IT" dirty="0" err="1" smtClean="0"/>
              <a:t>presents</a:t>
            </a:r>
            <a:r>
              <a:rPr lang="it-IT" dirty="0" smtClean="0"/>
              <a:t> (a </a:t>
            </a:r>
            <a:r>
              <a:rPr lang="it-IT" dirty="0" err="1" smtClean="0"/>
              <a:t>kind</a:t>
            </a:r>
            <a:r>
              <a:rPr lang="it-IT" dirty="0" smtClean="0"/>
              <a:t> of </a:t>
            </a:r>
            <a:r>
              <a:rPr lang="it-IT" dirty="0" err="1" smtClean="0"/>
              <a:t>exchange</a:t>
            </a:r>
            <a:r>
              <a:rPr lang="it-IT" dirty="0" smtClean="0"/>
              <a:t> </a:t>
            </a:r>
            <a:r>
              <a:rPr lang="it-IT" dirty="0" err="1" smtClean="0"/>
              <a:t>currency</a:t>
            </a:r>
            <a:r>
              <a:rPr lang="it-IT" dirty="0" smtClean="0"/>
              <a:t>)</a:t>
            </a:r>
          </a:p>
          <a:p>
            <a:r>
              <a:rPr lang="it-IT" dirty="0" err="1" smtClean="0"/>
              <a:t>Biological</a:t>
            </a:r>
            <a:r>
              <a:rPr lang="it-IT" dirty="0" smtClean="0"/>
              <a:t>—</a:t>
            </a:r>
            <a:r>
              <a:rPr lang="it-IT" dirty="0" err="1" smtClean="0"/>
              <a:t>psychological</a:t>
            </a:r>
            <a:r>
              <a:rPr lang="it-IT" dirty="0" smtClean="0"/>
              <a:t>—social </a:t>
            </a:r>
            <a:r>
              <a:rPr lang="it-IT" dirty="0" err="1" smtClean="0"/>
              <a:t>times</a:t>
            </a:r>
            <a:endParaRPr lang="it-IT" dirty="0" smtClean="0"/>
          </a:p>
          <a:p>
            <a:pPr lvl="1"/>
            <a:r>
              <a:rPr lang="it-IT" dirty="0" err="1" smtClean="0"/>
              <a:t>Clusters</a:t>
            </a:r>
            <a:r>
              <a:rPr lang="it-IT" dirty="0" smtClean="0"/>
              <a:t> of </a:t>
            </a:r>
            <a:r>
              <a:rPr lang="it-IT" dirty="0" err="1" smtClean="0"/>
              <a:t>rythms</a:t>
            </a:r>
            <a:r>
              <a:rPr lang="it-IT" dirty="0" smtClean="0"/>
              <a:t>, </a:t>
            </a:r>
            <a:r>
              <a:rPr lang="it-IT" dirty="0" err="1" smtClean="0"/>
              <a:t>flowing</a:t>
            </a:r>
            <a:r>
              <a:rPr lang="it-IT" dirty="0" smtClean="0"/>
              <a:t> at </a:t>
            </a:r>
            <a:r>
              <a:rPr lang="it-IT" dirty="0" err="1" smtClean="0"/>
              <a:t>different</a:t>
            </a:r>
            <a:r>
              <a:rPr lang="it-IT" dirty="0" smtClean="0"/>
              <a:t> </a:t>
            </a:r>
            <a:r>
              <a:rPr lang="it-IT" dirty="0" err="1" smtClean="0"/>
              <a:t>paces</a:t>
            </a:r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http://www.projectanticipation.org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18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671064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e 6"/>
          <p:cNvSpPr/>
          <p:nvPr/>
        </p:nvSpPr>
        <p:spPr>
          <a:xfrm>
            <a:off x="3286116" y="2285992"/>
            <a:ext cx="2643206" cy="264320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 smtClean="0">
                <a:solidFill>
                  <a:schemeClr val="tx1"/>
                </a:solidFill>
              </a:rPr>
              <a:t>?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Biological-psychological-social presents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5214950"/>
            <a:ext cx="8229600" cy="94201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Shall we assume that the biological present, the psychological present and the social present do follow </a:t>
            </a:r>
            <a:r>
              <a:rPr lang="en-US" u="sng" dirty="0" smtClean="0"/>
              <a:t>similar</a:t>
            </a:r>
            <a:r>
              <a:rPr lang="en-US" dirty="0" smtClean="0"/>
              <a:t> laws?</a:t>
            </a:r>
            <a:endParaRPr lang="en-US" dirty="0"/>
          </a:p>
        </p:txBody>
      </p:sp>
      <p:sp>
        <p:nvSpPr>
          <p:cNvPr id="4" name="Rettangolo arrotondato 3"/>
          <p:cNvSpPr/>
          <p:nvPr/>
        </p:nvSpPr>
        <p:spPr>
          <a:xfrm>
            <a:off x="2500298" y="1567622"/>
            <a:ext cx="4286280" cy="1357322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Psychological Present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Duration? (</a:t>
            </a:r>
            <a:r>
              <a:rPr lang="en-GB" dirty="0" smtClean="0">
                <a:solidFill>
                  <a:schemeClr val="bg1"/>
                </a:solidFill>
              </a:rPr>
              <a:t>700 </a:t>
            </a:r>
            <a:r>
              <a:rPr lang="en-GB" dirty="0" smtClean="0">
                <a:solidFill>
                  <a:schemeClr val="bg1"/>
                </a:solidFill>
                <a:sym typeface="Symbol"/>
              </a:rPr>
              <a:t></a:t>
            </a:r>
            <a:r>
              <a:rPr lang="en-GB" dirty="0" smtClean="0">
                <a:solidFill>
                  <a:schemeClr val="bg1"/>
                </a:solidFill>
              </a:rPr>
              <a:t>s ca)</a:t>
            </a:r>
            <a:endParaRPr lang="en-US" dirty="0" smtClean="0">
              <a:solidFill>
                <a:schemeClr val="bg1"/>
              </a:solidFill>
            </a:endParaRP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Laws? (variable length,  focus-periphery,  constrained complexity,  similarity, etc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Rettangolo arrotondato 4"/>
          <p:cNvSpPr/>
          <p:nvPr/>
        </p:nvSpPr>
        <p:spPr>
          <a:xfrm>
            <a:off x="1066978" y="3071810"/>
            <a:ext cx="2928958" cy="1357322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Biological Present</a:t>
            </a:r>
          </a:p>
          <a:p>
            <a:pPr algn="ctr"/>
            <a:r>
              <a:rPr lang="en-US" dirty="0" smtClean="0"/>
              <a:t>Duration?</a:t>
            </a:r>
          </a:p>
          <a:p>
            <a:pPr algn="ctr"/>
            <a:r>
              <a:rPr lang="en-US" dirty="0" smtClean="0"/>
              <a:t>Laws?</a:t>
            </a:r>
            <a:endParaRPr lang="en-US" dirty="0"/>
          </a:p>
        </p:txBody>
      </p:sp>
      <p:sp>
        <p:nvSpPr>
          <p:cNvPr id="6" name="Rettangolo arrotondato 5"/>
          <p:cNvSpPr/>
          <p:nvPr/>
        </p:nvSpPr>
        <p:spPr>
          <a:xfrm>
            <a:off x="5292080" y="3286124"/>
            <a:ext cx="2928958" cy="1357322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Social Present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Duration?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Laws?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http://www.projectanticipation.org</a:t>
            </a:r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19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032966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Discipline of Anticipation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Use the </a:t>
            </a:r>
            <a:r>
              <a:rPr lang="en-US" dirty="0"/>
              <a:t>future </a:t>
            </a:r>
            <a:r>
              <a:rPr lang="en-US" dirty="0" smtClean="0"/>
              <a:t>to </a:t>
            </a:r>
            <a:r>
              <a:rPr lang="en-US" dirty="0"/>
              <a:t>reshape the human and social </a:t>
            </a:r>
            <a:r>
              <a:rPr lang="en-US" dirty="0" smtClean="0"/>
              <a:t>sciences</a:t>
            </a:r>
          </a:p>
          <a:p>
            <a:r>
              <a:rPr lang="en-US" dirty="0" smtClean="0"/>
              <a:t>As a matter of fact </a:t>
            </a:r>
            <a:r>
              <a:rPr lang="en-US" dirty="0"/>
              <a:t>all human and social sciences have accepted, to varying extents, what is possibly Newton’s most important </a:t>
            </a:r>
            <a:r>
              <a:rPr lang="en-US" i="1" dirty="0"/>
              <a:t>implicit</a:t>
            </a:r>
            <a:r>
              <a:rPr lang="en-US" dirty="0"/>
              <a:t> assumption, what Rosen called the </a:t>
            </a:r>
            <a:r>
              <a:rPr lang="en-US" dirty="0" err="1"/>
              <a:t>Zeroth</a:t>
            </a:r>
            <a:r>
              <a:rPr lang="en-US" dirty="0"/>
              <a:t> Commandment: </a:t>
            </a:r>
            <a:endParaRPr lang="en-US" dirty="0" smtClean="0"/>
          </a:p>
          <a:p>
            <a:pPr lvl="1"/>
            <a:r>
              <a:rPr lang="en-US" dirty="0" smtClean="0"/>
              <a:t>“</a:t>
            </a:r>
            <a:r>
              <a:rPr lang="en-US" dirty="0"/>
              <a:t>Thou shalt not allow the future to affect the present” (Rosen 1991, 49</a:t>
            </a:r>
            <a:r>
              <a:rPr lang="en-US" dirty="0" smtClean="0"/>
              <a:t>)</a:t>
            </a:r>
          </a:p>
          <a:p>
            <a:r>
              <a:rPr lang="en-US" dirty="0" smtClean="0"/>
              <a:t>The </a:t>
            </a:r>
            <a:r>
              <a:rPr lang="en-US" dirty="0" err="1"/>
              <a:t>Zeroth</a:t>
            </a:r>
            <a:r>
              <a:rPr lang="en-US" dirty="0"/>
              <a:t> Commandment implies that all information comes from the past and no information comes from the </a:t>
            </a:r>
            <a:r>
              <a:rPr lang="en-US" dirty="0" smtClean="0"/>
              <a:t>future</a:t>
            </a:r>
          </a:p>
          <a:p>
            <a:r>
              <a:rPr lang="en-US" dirty="0" smtClean="0"/>
              <a:t>The </a:t>
            </a:r>
            <a:r>
              <a:rPr lang="en-US" dirty="0"/>
              <a:t>idea that at least some information </a:t>
            </a:r>
            <a:r>
              <a:rPr lang="en-US" dirty="0" smtClean="0"/>
              <a:t>may derive </a:t>
            </a:r>
            <a:r>
              <a:rPr lang="en-US" dirty="0"/>
              <a:t>from the future is the source of the theory of anticipatory </a:t>
            </a:r>
            <a:r>
              <a:rPr lang="en-US" dirty="0" smtClean="0"/>
              <a:t>systems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http://www.projectanticipation.org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2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62453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Contemporaneity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155536"/>
            <a:ext cx="8229600" cy="4937760"/>
          </a:xfrm>
        </p:spPr>
        <p:txBody>
          <a:bodyPr/>
          <a:lstStyle/>
          <a:p>
            <a:r>
              <a:rPr lang="en-US" dirty="0" smtClean="0"/>
              <a:t>The psychological present marks what is </a:t>
            </a:r>
            <a:r>
              <a:rPr lang="en-US" u="sng" dirty="0" smtClean="0"/>
              <a:t>experienced as contemporaneous</a:t>
            </a:r>
          </a:p>
          <a:p>
            <a:r>
              <a:rPr lang="en-US" dirty="0"/>
              <a:t>S</a:t>
            </a:r>
            <a:r>
              <a:rPr lang="en-US" dirty="0" smtClean="0"/>
              <a:t>hall we assume that </a:t>
            </a:r>
            <a:r>
              <a:rPr lang="en-US" dirty="0"/>
              <a:t>the biological </a:t>
            </a:r>
            <a:r>
              <a:rPr lang="en-US" dirty="0" smtClean="0"/>
              <a:t>and the social present are similarly characterized by what is experienced as contemporaneous? “Who” (or “what”) is the perceiver?</a:t>
            </a:r>
          </a:p>
          <a:p>
            <a:pPr lvl="1"/>
            <a:r>
              <a:rPr lang="en-US" dirty="0" smtClean="0"/>
              <a:t> The cell/organism? – the group/organization/institution?</a:t>
            </a:r>
          </a:p>
          <a:p>
            <a:r>
              <a:rPr lang="en-US" dirty="0" smtClean="0"/>
              <a:t>Different social presents: </a:t>
            </a:r>
            <a:endParaRPr lang="en-US" dirty="0"/>
          </a:p>
        </p:txBody>
      </p:sp>
      <p:sp>
        <p:nvSpPr>
          <p:cNvPr id="4" name="Rettangolo arrotondato 3"/>
          <p:cNvSpPr/>
          <p:nvPr/>
        </p:nvSpPr>
        <p:spPr>
          <a:xfrm>
            <a:off x="785786" y="4293096"/>
            <a:ext cx="7786742" cy="22860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just"/>
            <a:r>
              <a:rPr lang="en-US" sz="2400" dirty="0" smtClean="0"/>
              <a:t>What is contemporaneous from a(n)			 </a:t>
            </a:r>
            <a:r>
              <a:rPr lang="en-US" sz="2400" dirty="0" err="1" smtClean="0"/>
              <a:t>p.o.v</a:t>
            </a:r>
            <a:r>
              <a:rPr lang="en-US" sz="2400" dirty="0" smtClean="0"/>
              <a:t>.</a:t>
            </a:r>
          </a:p>
          <a:p>
            <a:pPr algn="just"/>
            <a:endParaRPr lang="en-US" dirty="0"/>
          </a:p>
        </p:txBody>
      </p:sp>
      <p:sp>
        <p:nvSpPr>
          <p:cNvPr id="5" name="Rettangolo arrotondato 4"/>
          <p:cNvSpPr/>
          <p:nvPr/>
        </p:nvSpPr>
        <p:spPr>
          <a:xfrm>
            <a:off x="5572132" y="4364534"/>
            <a:ext cx="1857388" cy="214314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Economic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Political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Institutional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Behavioral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Legal</a:t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…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http://www.projectanticipation.org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20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056658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present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Each social present has its own </a:t>
            </a:r>
            <a:r>
              <a:rPr lang="en-US" b="1" dirty="0" smtClean="0"/>
              <a:t>typical</a:t>
            </a:r>
            <a:r>
              <a:rPr lang="en-US" dirty="0" smtClean="0"/>
              <a:t> duration</a:t>
            </a:r>
          </a:p>
          <a:p>
            <a:r>
              <a:rPr lang="en-US" dirty="0" smtClean="0"/>
              <a:t>From the point of view of objective time, what is behaviorally contemporaneous (e.g., fashion) may last for a few months, while some type of political contemporaneity may require years (e.g., legislation)</a:t>
            </a:r>
          </a:p>
          <a:p>
            <a:r>
              <a:rPr lang="en-US" dirty="0" smtClean="0"/>
              <a:t>Each kind of contemporaneity depends on some reference “object” (fashion, legislation)</a:t>
            </a:r>
          </a:p>
          <a:p>
            <a:r>
              <a:rPr lang="en-US" dirty="0" smtClean="0"/>
              <a:t>The reference object contributes to/shapes the internal working of its type of </a:t>
            </a:r>
            <a:r>
              <a:rPr lang="en-US" dirty="0" err="1" smtClean="0"/>
              <a:t>contemporaneity</a:t>
            </a:r>
            <a:endParaRPr lang="en-US" dirty="0" smtClean="0"/>
          </a:p>
          <a:p>
            <a:r>
              <a:rPr lang="en-US" dirty="0" smtClean="0"/>
              <a:t>Extensive works are needed in order to find and list the laws of the various types of </a:t>
            </a:r>
            <a:r>
              <a:rPr lang="en-US" dirty="0" err="1" smtClean="0"/>
              <a:t>contemporaneity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http://www.projectanticipation.org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21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59391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o 3"/>
          <p:cNvGrpSpPr/>
          <p:nvPr/>
        </p:nvGrpSpPr>
        <p:grpSpPr>
          <a:xfrm>
            <a:off x="428596" y="1714488"/>
            <a:ext cx="6911975" cy="4824413"/>
            <a:chOff x="684213" y="1628775"/>
            <a:chExt cx="6911975" cy="4824413"/>
          </a:xfrm>
        </p:grpSpPr>
        <p:sp>
          <p:nvSpPr>
            <p:cNvPr id="5" name="Text Box 3"/>
            <p:cNvSpPr txBox="1">
              <a:spLocks noChangeArrowheads="1"/>
            </p:cNvSpPr>
            <p:nvPr/>
          </p:nvSpPr>
          <p:spPr bwMode="auto">
            <a:xfrm>
              <a:off x="1649413" y="1628775"/>
              <a:ext cx="2130425" cy="461963"/>
            </a:xfrm>
            <a:prstGeom prst="rect">
              <a:avLst/>
            </a:prstGeom>
            <a:solidFill>
              <a:srgbClr val="FFFFF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it-IT" altLang="ja-JP" sz="2400" b="1">
                  <a:latin typeface="Times New Roman" pitchFamily="18" charset="0"/>
                  <a:ea typeface="MS Mincho" pitchFamily="49" charset="-128"/>
                </a:rPr>
                <a:t>Psychological</a:t>
              </a:r>
              <a:endParaRPr lang="en-US" sz="2400"/>
            </a:p>
          </p:txBody>
        </p:sp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>
              <a:off x="4591050" y="4065588"/>
              <a:ext cx="1593889" cy="46196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it-IT" altLang="ja-JP" sz="2400" b="1" dirty="0" err="1" smtClean="0">
                  <a:latin typeface="Times New Roman" pitchFamily="18" charset="0"/>
                  <a:ea typeface="MS Mincho" pitchFamily="49" charset="-128"/>
                </a:rPr>
                <a:t>Biological</a:t>
              </a:r>
              <a:endParaRPr lang="en-US" sz="2400" dirty="0"/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auto">
            <a:xfrm>
              <a:off x="5076825" y="2120900"/>
              <a:ext cx="1008063" cy="9667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auto">
            <a:xfrm>
              <a:off x="2197100" y="2120900"/>
              <a:ext cx="1008063" cy="9667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auto">
            <a:xfrm>
              <a:off x="3636963" y="3778250"/>
              <a:ext cx="1008062" cy="9667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0" name="AutoShape 8"/>
            <p:cNvCxnSpPr>
              <a:cxnSpLocks noChangeShapeType="1"/>
              <a:stCxn id="8" idx="6"/>
              <a:endCxn id="7" idx="2"/>
            </p:cNvCxnSpPr>
            <p:nvPr/>
          </p:nvCxnSpPr>
          <p:spPr bwMode="auto">
            <a:xfrm>
              <a:off x="3205163" y="2605088"/>
              <a:ext cx="1871662" cy="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1" name="AutoShape 9"/>
            <p:cNvCxnSpPr>
              <a:cxnSpLocks noChangeShapeType="1"/>
              <a:stCxn id="8" idx="5"/>
              <a:endCxn id="9" idx="1"/>
            </p:cNvCxnSpPr>
            <p:nvPr/>
          </p:nvCxnSpPr>
          <p:spPr bwMode="auto">
            <a:xfrm>
              <a:off x="3057525" y="2946400"/>
              <a:ext cx="727075" cy="973138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2" name="AutoShape 10"/>
            <p:cNvCxnSpPr>
              <a:cxnSpLocks noChangeShapeType="1"/>
              <a:stCxn id="7" idx="3"/>
              <a:endCxn id="9" idx="7"/>
            </p:cNvCxnSpPr>
            <p:nvPr/>
          </p:nvCxnSpPr>
          <p:spPr bwMode="auto">
            <a:xfrm flipH="1">
              <a:off x="4497388" y="2946400"/>
              <a:ext cx="727075" cy="973138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13" name="Text Box 11"/>
            <p:cNvSpPr txBox="1">
              <a:spLocks noChangeArrowheads="1"/>
            </p:cNvSpPr>
            <p:nvPr/>
          </p:nvSpPr>
          <p:spPr bwMode="auto">
            <a:xfrm>
              <a:off x="5116513" y="1628775"/>
              <a:ext cx="1184275" cy="461963"/>
            </a:xfrm>
            <a:prstGeom prst="rect">
              <a:avLst/>
            </a:prstGeom>
            <a:solidFill>
              <a:srgbClr val="FFFFF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it-IT" altLang="ja-JP" sz="2400" b="1">
                  <a:latin typeface="Times New Roman" pitchFamily="18" charset="0"/>
                  <a:ea typeface="MS Mincho" pitchFamily="49" charset="-128"/>
                </a:rPr>
                <a:t>Social</a:t>
              </a:r>
              <a:endParaRPr lang="en-US" sz="2400"/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auto">
            <a:xfrm>
              <a:off x="684213" y="5661025"/>
              <a:ext cx="6911975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AutoShape 13"/>
            <p:cNvSpPr>
              <a:spLocks noChangeArrowheads="1"/>
            </p:cNvSpPr>
            <p:nvPr/>
          </p:nvSpPr>
          <p:spPr bwMode="auto">
            <a:xfrm>
              <a:off x="1403350" y="2276475"/>
              <a:ext cx="719138" cy="4176713"/>
            </a:xfrm>
            <a:prstGeom prst="curvedRightArrow">
              <a:avLst>
                <a:gd name="adj1" fmla="val 89620"/>
                <a:gd name="adj2" fmla="val 217610"/>
                <a:gd name="adj3" fmla="val 29204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AutoShape 14"/>
            <p:cNvSpPr>
              <a:spLocks noChangeArrowheads="1"/>
            </p:cNvSpPr>
            <p:nvPr/>
          </p:nvSpPr>
          <p:spPr bwMode="auto">
            <a:xfrm flipH="1">
              <a:off x="6156325" y="2276475"/>
              <a:ext cx="647700" cy="4103688"/>
            </a:xfrm>
            <a:prstGeom prst="curvedRightArrow">
              <a:avLst>
                <a:gd name="adj1" fmla="val 97765"/>
                <a:gd name="adj2" fmla="val 237387"/>
                <a:gd name="adj3" fmla="val 29204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AutoShape 15"/>
            <p:cNvSpPr>
              <a:spLocks noChangeArrowheads="1"/>
            </p:cNvSpPr>
            <p:nvPr/>
          </p:nvSpPr>
          <p:spPr bwMode="auto">
            <a:xfrm>
              <a:off x="3563938" y="4797425"/>
              <a:ext cx="1223962" cy="792163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Text Box 17"/>
            <p:cNvSpPr txBox="1">
              <a:spLocks noChangeArrowheads="1"/>
            </p:cNvSpPr>
            <p:nvPr/>
          </p:nvSpPr>
          <p:spPr bwMode="auto">
            <a:xfrm>
              <a:off x="3205163" y="5661025"/>
              <a:ext cx="19431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(External) time</a:t>
              </a:r>
            </a:p>
          </p:txBody>
        </p:sp>
      </p:grp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6985031" y="2857496"/>
            <a:ext cx="2016125" cy="2308324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i="1" dirty="0">
                <a:solidFill>
                  <a:srgbClr val="FF0000"/>
                </a:solidFill>
              </a:rPr>
              <a:t>Time</a:t>
            </a:r>
            <a:r>
              <a:rPr lang="en-US" sz="2400" dirty="0"/>
              <a:t> as </a:t>
            </a:r>
            <a:r>
              <a:rPr lang="en-US" sz="2400" dirty="0" smtClean="0"/>
              <a:t>the </a:t>
            </a:r>
            <a:r>
              <a:rPr lang="en-US" sz="2400" i="1" dirty="0" smtClean="0"/>
              <a:t>external</a:t>
            </a:r>
            <a:r>
              <a:rPr lang="en-US" sz="2400" dirty="0" smtClean="0"/>
              <a:t> </a:t>
            </a:r>
            <a:r>
              <a:rPr lang="en-US" sz="2400" dirty="0"/>
              <a:t>semantics of </a:t>
            </a:r>
            <a:r>
              <a:rPr lang="en-US" sz="2400" dirty="0" smtClean="0"/>
              <a:t>ontologically different</a:t>
            </a:r>
            <a:br>
              <a:rPr lang="en-US" sz="2400" dirty="0" smtClean="0"/>
            </a:br>
            <a:r>
              <a:rPr lang="en-US" sz="2400" b="1" i="1" dirty="0" err="1" smtClean="0">
                <a:solidFill>
                  <a:srgbClr val="FF0000"/>
                </a:solidFill>
              </a:rPr>
              <a:t>chronoids</a:t>
            </a:r>
            <a:endParaRPr lang="en-US" sz="2400" b="1" i="1" dirty="0">
              <a:solidFill>
                <a:srgbClr val="FF0000"/>
              </a:solidFill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1285852" y="220649"/>
            <a:ext cx="6598516" cy="832087"/>
          </a:xfrm>
          <a:prstGeom prst="rect">
            <a:avLst/>
          </a:prstGeom>
          <a:solidFill>
            <a:srgbClr val="FFFF00"/>
          </a:solidFill>
        </p:spPr>
        <p:txBody>
          <a:bodyPr wrap="square" bIns="46800" rtlCol="0">
            <a:spAutoFit/>
          </a:bodyPr>
          <a:lstStyle/>
          <a:p>
            <a:r>
              <a:rPr lang="en-US" sz="2400" dirty="0" smtClean="0"/>
              <a:t>When projected on coordinating time, all these </a:t>
            </a:r>
            <a:r>
              <a:rPr lang="en-US" sz="2400" dirty="0" err="1" smtClean="0"/>
              <a:t>contemporaneities</a:t>
            </a:r>
            <a:r>
              <a:rPr lang="en-US" sz="2400" dirty="0" smtClean="0"/>
              <a:t> are embedded one into another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http://www.projectanticipation.org</a:t>
            </a:r>
            <a:endParaRPr kumimoji="0"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22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510479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Coming</a:t>
            </a:r>
            <a:r>
              <a:rPr lang="it-IT" dirty="0" smtClean="0"/>
              <a:t> back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http://www.projectanticipation.org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090120"/>
          </a:xfrm>
        </p:spPr>
        <p:txBody>
          <a:bodyPr>
            <a:normAutofit fontScale="92500"/>
          </a:bodyPr>
          <a:lstStyle/>
          <a:p>
            <a:r>
              <a:rPr lang="it-IT" dirty="0" err="1" smtClean="0"/>
              <a:t>Why</a:t>
            </a:r>
            <a:r>
              <a:rPr lang="it-IT" dirty="0" smtClean="0"/>
              <a:t> do </a:t>
            </a:r>
            <a:r>
              <a:rPr lang="it-IT" dirty="0" err="1" smtClean="0"/>
              <a:t>we</a:t>
            </a:r>
            <a:r>
              <a:rPr lang="it-IT" dirty="0" smtClean="0"/>
              <a:t> </a:t>
            </a:r>
            <a:r>
              <a:rPr lang="it-IT" dirty="0" err="1" smtClean="0"/>
              <a:t>study</a:t>
            </a:r>
            <a:r>
              <a:rPr lang="it-IT" dirty="0" smtClean="0"/>
              <a:t> the future? – to take </a:t>
            </a:r>
            <a:r>
              <a:rPr lang="it-IT" dirty="0" err="1" smtClean="0"/>
              <a:t>better</a:t>
            </a:r>
            <a:r>
              <a:rPr lang="it-IT" dirty="0" smtClean="0"/>
              <a:t> </a:t>
            </a:r>
            <a:r>
              <a:rPr lang="it-IT" dirty="0" err="1" smtClean="0"/>
              <a:t>decisions</a:t>
            </a:r>
            <a:r>
              <a:rPr lang="it-IT" dirty="0" smtClean="0"/>
              <a:t> </a:t>
            </a:r>
            <a:r>
              <a:rPr lang="it-IT" dirty="0" err="1" smtClean="0"/>
              <a:t>today</a:t>
            </a:r>
            <a:endParaRPr lang="it-IT" dirty="0" smtClean="0"/>
          </a:p>
          <a:p>
            <a:pPr lvl="1"/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only</a:t>
            </a:r>
            <a:r>
              <a:rPr lang="it-IT" dirty="0" smtClean="0"/>
              <a:t>: use the </a:t>
            </a:r>
            <a:r>
              <a:rPr lang="it-IT" dirty="0" err="1" smtClean="0"/>
              <a:t>past</a:t>
            </a:r>
            <a:r>
              <a:rPr lang="it-IT" dirty="0" smtClean="0"/>
              <a:t> to </a:t>
            </a:r>
            <a:r>
              <a:rPr lang="it-IT" dirty="0" err="1" smtClean="0"/>
              <a:t>understand</a:t>
            </a:r>
            <a:r>
              <a:rPr lang="it-IT" dirty="0" smtClean="0"/>
              <a:t> the </a:t>
            </a:r>
            <a:r>
              <a:rPr lang="it-IT" dirty="0" err="1" smtClean="0"/>
              <a:t>present</a:t>
            </a:r>
            <a:r>
              <a:rPr lang="it-IT" dirty="0" smtClean="0"/>
              <a:t>, </a:t>
            </a:r>
            <a:r>
              <a:rPr lang="it-IT" dirty="0" err="1" smtClean="0"/>
              <a:t>but</a:t>
            </a:r>
            <a:r>
              <a:rPr lang="it-IT" dirty="0" smtClean="0"/>
              <a:t> </a:t>
            </a:r>
            <a:r>
              <a:rPr lang="it-IT" dirty="0" err="1" smtClean="0"/>
              <a:t>also</a:t>
            </a:r>
            <a:r>
              <a:rPr lang="it-IT" dirty="0" smtClean="0"/>
              <a:t>: use the future to </a:t>
            </a:r>
            <a:r>
              <a:rPr lang="it-IT" dirty="0" err="1" smtClean="0"/>
              <a:t>understand</a:t>
            </a:r>
            <a:r>
              <a:rPr lang="it-IT" dirty="0" smtClean="0"/>
              <a:t> the </a:t>
            </a:r>
            <a:r>
              <a:rPr lang="it-IT" dirty="0" err="1" smtClean="0"/>
              <a:t>present</a:t>
            </a:r>
            <a:endParaRPr lang="it-IT" dirty="0" smtClean="0"/>
          </a:p>
          <a:p>
            <a:pPr lvl="1"/>
            <a:r>
              <a:rPr lang="it-IT" dirty="0" smtClean="0"/>
              <a:t>The </a:t>
            </a:r>
            <a:r>
              <a:rPr lang="it-IT" dirty="0" err="1" smtClean="0"/>
              <a:t>present</a:t>
            </a:r>
            <a:r>
              <a:rPr lang="it-IT" dirty="0" smtClean="0"/>
              <a:t> – </a:t>
            </a:r>
            <a:r>
              <a:rPr lang="it-IT" u="sng" dirty="0" err="1" smtClean="0"/>
              <a:t>where</a:t>
            </a:r>
            <a:r>
              <a:rPr lang="it-IT" u="sng" dirty="0" smtClean="0"/>
              <a:t> the </a:t>
            </a:r>
            <a:r>
              <a:rPr lang="it-IT" u="sng" dirty="0" err="1" smtClean="0"/>
              <a:t>forces</a:t>
            </a:r>
            <a:r>
              <a:rPr lang="it-IT" u="sng" dirty="0" smtClean="0"/>
              <a:t> of the </a:t>
            </a:r>
            <a:r>
              <a:rPr lang="it-IT" u="sng" dirty="0" err="1" smtClean="0"/>
              <a:t>past</a:t>
            </a:r>
            <a:r>
              <a:rPr lang="it-IT" u="sng" dirty="0" smtClean="0"/>
              <a:t> and future </a:t>
            </a:r>
            <a:r>
              <a:rPr lang="it-IT" u="sng" dirty="0" err="1" smtClean="0"/>
              <a:t>meet</a:t>
            </a:r>
            <a:endParaRPr lang="it-IT" u="sng" dirty="0" smtClean="0"/>
          </a:p>
          <a:p>
            <a:pPr lvl="1"/>
            <a:r>
              <a:rPr lang="it-IT" dirty="0" err="1" smtClean="0"/>
              <a:t>Thick</a:t>
            </a:r>
            <a:r>
              <a:rPr lang="it-IT" dirty="0" smtClean="0"/>
              <a:t> </a:t>
            </a:r>
            <a:r>
              <a:rPr lang="it-IT" dirty="0" err="1" smtClean="0"/>
              <a:t>against</a:t>
            </a:r>
            <a:r>
              <a:rPr lang="it-IT" dirty="0" smtClean="0"/>
              <a:t> </a:t>
            </a:r>
            <a:r>
              <a:rPr lang="it-IT" dirty="0" err="1" smtClean="0"/>
              <a:t>thin</a:t>
            </a:r>
            <a:r>
              <a:rPr lang="it-IT" dirty="0" smtClean="0"/>
              <a:t> </a:t>
            </a:r>
            <a:r>
              <a:rPr lang="it-IT" dirty="0" err="1" smtClean="0"/>
              <a:t>understanding</a:t>
            </a:r>
            <a:r>
              <a:rPr lang="it-IT" dirty="0" smtClean="0"/>
              <a:t> of the </a:t>
            </a:r>
            <a:r>
              <a:rPr lang="it-IT" dirty="0" err="1" smtClean="0"/>
              <a:t>present</a:t>
            </a:r>
            <a:endParaRPr lang="it-IT" dirty="0" smtClean="0"/>
          </a:p>
          <a:p>
            <a:r>
              <a:rPr lang="it-IT" dirty="0" err="1" smtClean="0"/>
              <a:t>If</a:t>
            </a:r>
            <a:r>
              <a:rPr lang="it-IT" dirty="0" smtClean="0"/>
              <a:t> </a:t>
            </a:r>
            <a:r>
              <a:rPr lang="it-IT" dirty="0" err="1" smtClean="0"/>
              <a:t>we</a:t>
            </a:r>
            <a:r>
              <a:rPr lang="it-IT" dirty="0" smtClean="0"/>
              <a:t> are </a:t>
            </a:r>
            <a:r>
              <a:rPr lang="it-IT" dirty="0" err="1" smtClean="0"/>
              <a:t>blind</a:t>
            </a:r>
            <a:r>
              <a:rPr lang="it-IT" dirty="0" smtClean="0"/>
              <a:t> to the future, </a:t>
            </a:r>
            <a:r>
              <a:rPr lang="it-IT" dirty="0" err="1" smtClean="0"/>
              <a:t>we</a:t>
            </a:r>
            <a:r>
              <a:rPr lang="it-IT" dirty="0" smtClean="0"/>
              <a:t> </a:t>
            </a:r>
            <a:r>
              <a:rPr lang="it-IT" dirty="0" err="1" smtClean="0"/>
              <a:t>fail</a:t>
            </a:r>
            <a:r>
              <a:rPr lang="it-IT" dirty="0" smtClean="0"/>
              <a:t> to </a:t>
            </a:r>
            <a:r>
              <a:rPr lang="it-IT" dirty="0" err="1" smtClean="0"/>
              <a:t>understand</a:t>
            </a:r>
            <a:r>
              <a:rPr lang="it-IT" dirty="0" smtClean="0"/>
              <a:t> the </a:t>
            </a:r>
            <a:r>
              <a:rPr lang="it-IT" dirty="0" err="1" smtClean="0"/>
              <a:t>present</a:t>
            </a:r>
            <a:endParaRPr lang="it-IT" dirty="0" smtClean="0"/>
          </a:p>
          <a:p>
            <a:r>
              <a:rPr lang="it-IT" dirty="0" smtClean="0"/>
              <a:t>And </a:t>
            </a:r>
            <a:r>
              <a:rPr lang="it-IT" dirty="0" err="1" smtClean="0"/>
              <a:t>we</a:t>
            </a:r>
            <a:r>
              <a:rPr lang="it-IT" dirty="0" smtClean="0"/>
              <a:t> </a:t>
            </a:r>
            <a:r>
              <a:rPr lang="it-IT" dirty="0" err="1" smtClean="0"/>
              <a:t>fail</a:t>
            </a:r>
            <a:r>
              <a:rPr lang="it-IT" dirty="0" smtClean="0"/>
              <a:t> to </a:t>
            </a:r>
            <a:r>
              <a:rPr lang="it-IT" dirty="0" err="1" smtClean="0"/>
              <a:t>see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the </a:t>
            </a:r>
            <a:r>
              <a:rPr lang="it-IT" dirty="0" err="1" smtClean="0"/>
              <a:t>present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already</a:t>
            </a:r>
            <a:r>
              <a:rPr lang="it-IT" dirty="0" smtClean="0"/>
              <a:t> future-</a:t>
            </a:r>
            <a:r>
              <a:rPr lang="it-IT" dirty="0" err="1" smtClean="0"/>
              <a:t>bounded</a:t>
            </a:r>
            <a:endParaRPr lang="it-IT" b="1" dirty="0"/>
          </a:p>
          <a:p>
            <a:pPr lvl="1"/>
            <a:r>
              <a:rPr lang="it-IT" dirty="0" smtClean="0"/>
              <a:t>No </a:t>
            </a:r>
            <a:r>
              <a:rPr lang="it-IT" dirty="0" err="1" smtClean="0"/>
              <a:t>action</a:t>
            </a:r>
            <a:r>
              <a:rPr lang="it-IT" dirty="0" smtClean="0"/>
              <a:t> can </a:t>
            </a:r>
            <a:r>
              <a:rPr lang="it-IT" dirty="0" err="1" smtClean="0"/>
              <a:t>berformed</a:t>
            </a:r>
            <a:r>
              <a:rPr lang="it-IT" dirty="0" smtClean="0"/>
              <a:t> </a:t>
            </a:r>
            <a:r>
              <a:rPr lang="it-IT" dirty="0" err="1" smtClean="0"/>
              <a:t>without</a:t>
            </a:r>
            <a:r>
              <a:rPr lang="it-IT" dirty="0" smtClean="0"/>
              <a:t> a future component – </a:t>
            </a:r>
            <a:r>
              <a:rPr lang="it-IT" dirty="0" err="1" smtClean="0"/>
              <a:t>even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</a:t>
            </a:r>
            <a:r>
              <a:rPr lang="it-IT" dirty="0" err="1" smtClean="0"/>
              <a:t>simple</a:t>
            </a:r>
            <a:r>
              <a:rPr lang="it-IT" dirty="0" smtClean="0"/>
              <a:t> an </a:t>
            </a:r>
            <a:r>
              <a:rPr lang="it-IT" dirty="0" err="1" smtClean="0"/>
              <a:t>action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to go out to </a:t>
            </a:r>
            <a:r>
              <a:rPr lang="it-IT" dirty="0" err="1" smtClean="0"/>
              <a:t>buy</a:t>
            </a:r>
            <a:r>
              <a:rPr lang="it-IT" dirty="0" smtClean="0"/>
              <a:t> some </a:t>
            </a:r>
            <a:r>
              <a:rPr lang="it-IT" dirty="0" err="1" smtClean="0"/>
              <a:t>bread</a:t>
            </a:r>
            <a:r>
              <a:rPr lang="it-IT" dirty="0" smtClean="0"/>
              <a:t> </a:t>
            </a:r>
            <a:r>
              <a:rPr lang="it-IT" dirty="0" err="1" smtClean="0"/>
              <a:t>involves</a:t>
            </a:r>
            <a:r>
              <a:rPr lang="it-IT" dirty="0" smtClean="0"/>
              <a:t> the future</a:t>
            </a:r>
          </a:p>
          <a:p>
            <a:pPr lvl="1"/>
            <a:r>
              <a:rPr lang="it-IT" dirty="0" err="1" smtClean="0"/>
              <a:t>Similarly</a:t>
            </a:r>
            <a:r>
              <a:rPr lang="it-IT" dirty="0" smtClean="0"/>
              <a:t>, no </a:t>
            </a:r>
            <a:r>
              <a:rPr lang="it-IT" dirty="0" err="1" smtClean="0"/>
              <a:t>decision</a:t>
            </a:r>
            <a:r>
              <a:rPr lang="it-IT" dirty="0" smtClean="0"/>
              <a:t>, no </a:t>
            </a:r>
            <a:r>
              <a:rPr lang="it-IT" dirty="0" err="1" smtClean="0"/>
              <a:t>project</a:t>
            </a:r>
            <a:r>
              <a:rPr lang="it-IT" dirty="0" smtClean="0"/>
              <a:t>, no </a:t>
            </a:r>
            <a:r>
              <a:rPr lang="it-IT" dirty="0" err="1" smtClean="0"/>
              <a:t>plan</a:t>
            </a:r>
            <a:r>
              <a:rPr lang="it-IT" dirty="0" smtClean="0"/>
              <a:t> can be </a:t>
            </a:r>
            <a:r>
              <a:rPr lang="it-IT" dirty="0" err="1" smtClean="0"/>
              <a:t>devised</a:t>
            </a:r>
            <a:r>
              <a:rPr lang="it-IT" dirty="0" smtClean="0"/>
              <a:t> </a:t>
            </a:r>
            <a:r>
              <a:rPr lang="it-IT" dirty="0" err="1" smtClean="0"/>
              <a:t>without</a:t>
            </a:r>
            <a:r>
              <a:rPr lang="it-IT" dirty="0" smtClean="0"/>
              <a:t> </a:t>
            </a:r>
            <a:r>
              <a:rPr lang="it-IT" dirty="0" err="1" smtClean="0"/>
              <a:t>involving</a:t>
            </a:r>
            <a:r>
              <a:rPr lang="it-IT" dirty="0" smtClean="0"/>
              <a:t> some stretch of the future (</a:t>
            </a:r>
            <a:r>
              <a:rPr lang="it-IT" dirty="0" err="1" smtClean="0"/>
              <a:t>here</a:t>
            </a:r>
            <a:r>
              <a:rPr lang="it-IT" dirty="0" smtClean="0"/>
              <a:t> and </a:t>
            </a:r>
            <a:r>
              <a:rPr lang="it-IT" dirty="0" err="1" smtClean="0"/>
              <a:t>now</a:t>
            </a:r>
            <a:r>
              <a:rPr lang="it-IT" dirty="0" smtClean="0"/>
              <a:t>, in the </a:t>
            </a:r>
            <a:r>
              <a:rPr lang="it-IT" dirty="0" err="1" smtClean="0"/>
              <a:t>present</a:t>
            </a:r>
            <a:r>
              <a:rPr lang="it-IT" dirty="0" smtClean="0"/>
              <a:t>)</a:t>
            </a:r>
          </a:p>
          <a:p>
            <a:pPr lvl="1"/>
            <a:r>
              <a:rPr lang="it-IT" dirty="0" smtClean="0"/>
              <a:t>“… </a:t>
            </a:r>
            <a:r>
              <a:rPr lang="en-US" i="1" dirty="0" smtClean="0"/>
              <a:t>via</a:t>
            </a:r>
            <a:r>
              <a:rPr lang="en-US" dirty="0" smtClean="0"/>
              <a:t> </a:t>
            </a:r>
            <a:r>
              <a:rPr lang="en-US" dirty="0"/>
              <a:t>intentional agency, the present is always </a:t>
            </a:r>
            <a:r>
              <a:rPr lang="en-US" dirty="0" err="1"/>
              <a:t>futurized</a:t>
            </a:r>
            <a:r>
              <a:rPr lang="en-US" dirty="0"/>
              <a:t>, i.e., the future is always present in the moment of </a:t>
            </a:r>
            <a:r>
              <a:rPr lang="en-US" dirty="0" smtClean="0"/>
              <a:t>action” (</a:t>
            </a:r>
            <a:r>
              <a:rPr lang="en-US" dirty="0" err="1" smtClean="0"/>
              <a:t>Patomaki</a:t>
            </a:r>
            <a:r>
              <a:rPr lang="en-US" dirty="0" smtClean="0"/>
              <a:t> 2011)</a:t>
            </a:r>
            <a:endParaRPr lang="it-IT" dirty="0" smtClean="0"/>
          </a:p>
          <a:p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23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043527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err="1" smtClean="0"/>
              <a:t>However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http://www.projectanticipation.org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1"/>
          </p:nvPr>
        </p:nvSpPr>
        <p:spPr>
          <a:xfrm>
            <a:off x="457200" y="1988840"/>
            <a:ext cx="8229600" cy="4464496"/>
          </a:xfrm>
        </p:spPr>
        <p:txBody>
          <a:bodyPr>
            <a:normAutofit fontScale="85000" lnSpcReduction="10000"/>
          </a:bodyPr>
          <a:lstStyle/>
          <a:p>
            <a:r>
              <a:rPr lang="it-IT" dirty="0" err="1" smtClean="0"/>
              <a:t>There</a:t>
            </a:r>
            <a:r>
              <a:rPr lang="it-IT" dirty="0" smtClean="0"/>
              <a:t> are </a:t>
            </a:r>
            <a:r>
              <a:rPr lang="it-IT" u="sng" dirty="0" err="1" smtClean="0"/>
              <a:t>many</a:t>
            </a:r>
            <a:r>
              <a:rPr lang="it-IT" dirty="0" smtClean="0"/>
              <a:t> </a:t>
            </a:r>
            <a:r>
              <a:rPr lang="it-IT" dirty="0" err="1" smtClean="0"/>
              <a:t>reasons</a:t>
            </a:r>
            <a:r>
              <a:rPr lang="it-IT" dirty="0" smtClean="0"/>
              <a:t> for </a:t>
            </a:r>
            <a:r>
              <a:rPr lang="it-IT" dirty="0" err="1" smtClean="0"/>
              <a:t>discounting</a:t>
            </a:r>
            <a:r>
              <a:rPr lang="it-IT" dirty="0" smtClean="0"/>
              <a:t> the future. </a:t>
            </a:r>
            <a:r>
              <a:rPr lang="it-IT" dirty="0" err="1" smtClean="0"/>
              <a:t>One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:  “The End of </a:t>
            </a:r>
            <a:r>
              <a:rPr lang="it-IT" dirty="0" err="1" smtClean="0"/>
              <a:t>History</a:t>
            </a:r>
            <a:r>
              <a:rPr lang="it-IT" dirty="0" smtClean="0"/>
              <a:t> </a:t>
            </a:r>
            <a:r>
              <a:rPr lang="it-IT" dirty="0" err="1" smtClean="0"/>
              <a:t>Illusion</a:t>
            </a:r>
            <a:r>
              <a:rPr lang="it-IT" dirty="0" smtClean="0"/>
              <a:t>” (</a:t>
            </a:r>
            <a:r>
              <a:rPr lang="it-IT" i="1" dirty="0" smtClean="0"/>
              <a:t>Science</a:t>
            </a:r>
            <a:r>
              <a:rPr lang="it-IT" dirty="0" smtClean="0"/>
              <a:t>, 4 </a:t>
            </a:r>
            <a:r>
              <a:rPr lang="it-IT" dirty="0" err="1" smtClean="0"/>
              <a:t>Jan</a:t>
            </a:r>
            <a:r>
              <a:rPr lang="it-IT" dirty="0" smtClean="0"/>
              <a:t> 2013, vol. 339, pp. 96-98)</a:t>
            </a:r>
          </a:p>
          <a:p>
            <a:r>
              <a:rPr lang="it-IT" dirty="0" err="1" smtClean="0"/>
              <a:t>Extensive</a:t>
            </a:r>
            <a:r>
              <a:rPr lang="it-IT" dirty="0" smtClean="0"/>
              <a:t> </a:t>
            </a:r>
            <a:r>
              <a:rPr lang="it-IT" dirty="0" err="1" smtClean="0"/>
              <a:t>survey</a:t>
            </a:r>
            <a:r>
              <a:rPr lang="it-IT" dirty="0" smtClean="0"/>
              <a:t> (19,000 </a:t>
            </a:r>
            <a:r>
              <a:rPr lang="it-IT" dirty="0" err="1" smtClean="0"/>
              <a:t>people</a:t>
            </a:r>
            <a:r>
              <a:rPr lang="it-IT" dirty="0" smtClean="0"/>
              <a:t>, </a:t>
            </a:r>
            <a:r>
              <a:rPr lang="it-IT" dirty="0" err="1" smtClean="0"/>
              <a:t>aged</a:t>
            </a:r>
            <a:r>
              <a:rPr lang="it-IT" dirty="0" smtClean="0"/>
              <a:t> 18-68)</a:t>
            </a:r>
          </a:p>
          <a:p>
            <a:r>
              <a:rPr lang="it-IT" dirty="0" smtClean="0"/>
              <a:t>“Young </a:t>
            </a:r>
            <a:r>
              <a:rPr lang="it-IT" dirty="0" err="1" smtClean="0"/>
              <a:t>people</a:t>
            </a:r>
            <a:r>
              <a:rPr lang="it-IT" dirty="0" smtClean="0"/>
              <a:t>, middle-</a:t>
            </a:r>
            <a:r>
              <a:rPr lang="it-IT" dirty="0" err="1" smtClean="0"/>
              <a:t>aged</a:t>
            </a:r>
            <a:r>
              <a:rPr lang="it-IT" dirty="0" smtClean="0"/>
              <a:t> </a:t>
            </a:r>
            <a:r>
              <a:rPr lang="it-IT" dirty="0" err="1" smtClean="0"/>
              <a:t>people</a:t>
            </a:r>
            <a:r>
              <a:rPr lang="it-IT" dirty="0" smtClean="0"/>
              <a:t>, and </a:t>
            </a:r>
            <a:r>
              <a:rPr lang="it-IT" dirty="0" err="1" smtClean="0"/>
              <a:t>older</a:t>
            </a:r>
            <a:r>
              <a:rPr lang="it-IT" dirty="0" smtClean="0"/>
              <a:t> </a:t>
            </a:r>
            <a:r>
              <a:rPr lang="it-IT" dirty="0" err="1" smtClean="0"/>
              <a:t>people</a:t>
            </a:r>
            <a:r>
              <a:rPr lang="it-IT" dirty="0" smtClean="0"/>
              <a:t> </a:t>
            </a:r>
            <a:r>
              <a:rPr lang="it-IT" dirty="0" err="1" smtClean="0"/>
              <a:t>all</a:t>
            </a:r>
            <a:r>
              <a:rPr lang="it-IT" dirty="0" smtClean="0"/>
              <a:t> </a:t>
            </a:r>
            <a:r>
              <a:rPr lang="it-IT" dirty="0" err="1" smtClean="0"/>
              <a:t>believed</a:t>
            </a:r>
            <a:r>
              <a:rPr lang="it-IT" dirty="0" smtClean="0"/>
              <a:t> </a:t>
            </a:r>
            <a:r>
              <a:rPr lang="it-IT" dirty="0" err="1" smtClean="0"/>
              <a:t>they</a:t>
            </a:r>
            <a:r>
              <a:rPr lang="it-IT" dirty="0" smtClean="0"/>
              <a:t> </a:t>
            </a:r>
            <a:r>
              <a:rPr lang="it-IT" dirty="0" err="1" smtClean="0"/>
              <a:t>had</a:t>
            </a:r>
            <a:r>
              <a:rPr lang="it-IT" dirty="0" smtClean="0"/>
              <a:t> </a:t>
            </a:r>
            <a:r>
              <a:rPr lang="it-IT" dirty="0" err="1" smtClean="0"/>
              <a:t>changed</a:t>
            </a:r>
            <a:r>
              <a:rPr lang="it-IT" dirty="0" smtClean="0"/>
              <a:t> a </a:t>
            </a:r>
            <a:r>
              <a:rPr lang="it-IT" dirty="0" err="1" smtClean="0"/>
              <a:t>lot</a:t>
            </a:r>
            <a:r>
              <a:rPr lang="it-IT" dirty="0" smtClean="0"/>
              <a:t> in the </a:t>
            </a:r>
            <a:r>
              <a:rPr lang="it-IT" dirty="0" err="1" smtClean="0"/>
              <a:t>past</a:t>
            </a:r>
            <a:r>
              <a:rPr lang="it-IT" dirty="0" smtClean="0"/>
              <a:t> </a:t>
            </a:r>
            <a:r>
              <a:rPr lang="it-IT" dirty="0" err="1" smtClean="0"/>
              <a:t>but</a:t>
            </a:r>
            <a:r>
              <a:rPr lang="it-IT" dirty="0" smtClean="0"/>
              <a:t> </a:t>
            </a:r>
            <a:r>
              <a:rPr lang="it-IT" dirty="0" err="1" smtClean="0"/>
              <a:t>would</a:t>
            </a:r>
            <a:r>
              <a:rPr lang="it-IT" dirty="0" smtClean="0"/>
              <a:t> </a:t>
            </a:r>
            <a:r>
              <a:rPr lang="it-IT" dirty="0" err="1" smtClean="0"/>
              <a:t>change</a:t>
            </a:r>
            <a:r>
              <a:rPr lang="it-IT" dirty="0" smtClean="0"/>
              <a:t> </a:t>
            </a:r>
            <a:r>
              <a:rPr lang="it-IT" dirty="0" err="1" smtClean="0"/>
              <a:t>relatively</a:t>
            </a:r>
            <a:r>
              <a:rPr lang="it-IT" dirty="0" smtClean="0"/>
              <a:t> </a:t>
            </a:r>
            <a:r>
              <a:rPr lang="it-IT" dirty="0" err="1" smtClean="0"/>
              <a:t>little</a:t>
            </a:r>
            <a:r>
              <a:rPr lang="it-IT" dirty="0" smtClean="0"/>
              <a:t> in the future.”</a:t>
            </a:r>
          </a:p>
          <a:p>
            <a:r>
              <a:rPr lang="it-IT" dirty="0" smtClean="0"/>
              <a:t>“People, </a:t>
            </a:r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 smtClean="0"/>
              <a:t>seems</a:t>
            </a:r>
            <a:r>
              <a:rPr lang="it-IT" dirty="0" smtClean="0"/>
              <a:t>, </a:t>
            </a:r>
            <a:r>
              <a:rPr lang="it-IT" dirty="0" err="1" smtClean="0"/>
              <a:t>regard</a:t>
            </a:r>
            <a:r>
              <a:rPr lang="it-IT" dirty="0" smtClean="0"/>
              <a:t> the </a:t>
            </a:r>
            <a:r>
              <a:rPr lang="it-IT" dirty="0" err="1" smtClean="0"/>
              <a:t>present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a </a:t>
            </a:r>
            <a:r>
              <a:rPr lang="it-IT" dirty="0" err="1" smtClean="0"/>
              <a:t>watershed</a:t>
            </a:r>
            <a:r>
              <a:rPr lang="it-IT" dirty="0" smtClean="0"/>
              <a:t> moment </a:t>
            </a:r>
            <a:r>
              <a:rPr lang="it-IT" dirty="0" err="1" smtClean="0"/>
              <a:t>at</a:t>
            </a:r>
            <a:r>
              <a:rPr lang="it-IT" dirty="0" smtClean="0"/>
              <a:t> </a:t>
            </a:r>
            <a:r>
              <a:rPr lang="it-IT" dirty="0" err="1" smtClean="0"/>
              <a:t>which</a:t>
            </a:r>
            <a:r>
              <a:rPr lang="it-IT" dirty="0" smtClean="0"/>
              <a:t> </a:t>
            </a:r>
            <a:r>
              <a:rPr lang="it-IT" dirty="0" err="1" smtClean="0"/>
              <a:t>they</a:t>
            </a:r>
            <a:r>
              <a:rPr lang="it-IT" dirty="0" smtClean="0"/>
              <a:t> </a:t>
            </a:r>
            <a:r>
              <a:rPr lang="it-IT" dirty="0" err="1" smtClean="0"/>
              <a:t>have</a:t>
            </a:r>
            <a:r>
              <a:rPr lang="it-IT" dirty="0" smtClean="0"/>
              <a:t> </a:t>
            </a:r>
            <a:r>
              <a:rPr lang="it-IT" dirty="0" err="1" smtClean="0"/>
              <a:t>finally</a:t>
            </a:r>
            <a:r>
              <a:rPr lang="it-IT" dirty="0" smtClean="0"/>
              <a:t> </a:t>
            </a:r>
            <a:r>
              <a:rPr lang="it-IT" dirty="0" err="1" smtClean="0"/>
              <a:t>become</a:t>
            </a:r>
            <a:r>
              <a:rPr lang="it-IT" dirty="0" smtClean="0"/>
              <a:t> the </a:t>
            </a:r>
            <a:r>
              <a:rPr lang="it-IT" dirty="0" err="1" smtClean="0"/>
              <a:t>person</a:t>
            </a:r>
            <a:r>
              <a:rPr lang="it-IT" dirty="0" smtClean="0"/>
              <a:t> </a:t>
            </a:r>
            <a:r>
              <a:rPr lang="it-IT" dirty="0" err="1" smtClean="0"/>
              <a:t>they</a:t>
            </a:r>
            <a:r>
              <a:rPr lang="it-IT" dirty="0" smtClean="0"/>
              <a:t> </a:t>
            </a:r>
            <a:r>
              <a:rPr lang="it-IT" dirty="0" err="1" smtClean="0"/>
              <a:t>will</a:t>
            </a:r>
            <a:r>
              <a:rPr lang="it-IT" dirty="0" smtClean="0"/>
              <a:t> be for the </a:t>
            </a:r>
            <a:r>
              <a:rPr lang="it-IT" dirty="0" err="1" smtClean="0"/>
              <a:t>rest</a:t>
            </a:r>
            <a:r>
              <a:rPr lang="it-IT" dirty="0" smtClean="0"/>
              <a:t> of </a:t>
            </a:r>
            <a:r>
              <a:rPr lang="it-IT" dirty="0" err="1" smtClean="0"/>
              <a:t>their</a:t>
            </a:r>
            <a:r>
              <a:rPr lang="it-IT" dirty="0" smtClean="0"/>
              <a:t> </a:t>
            </a:r>
            <a:r>
              <a:rPr lang="it-IT" dirty="0" err="1" smtClean="0"/>
              <a:t>lives</a:t>
            </a:r>
            <a:r>
              <a:rPr lang="it-IT" dirty="0" smtClean="0"/>
              <a:t>.”</a:t>
            </a:r>
          </a:p>
          <a:p>
            <a:pPr lvl="1"/>
            <a:r>
              <a:rPr lang="it-IT" dirty="0" smtClean="0"/>
              <a:t>10 </a:t>
            </a:r>
            <a:r>
              <a:rPr lang="it-IT" dirty="0" err="1" smtClean="0"/>
              <a:t>years</a:t>
            </a:r>
            <a:r>
              <a:rPr lang="it-IT" dirty="0" smtClean="0"/>
              <a:t> ago I </a:t>
            </a:r>
            <a:r>
              <a:rPr lang="it-IT" dirty="0" err="1" smtClean="0"/>
              <a:t>was</a:t>
            </a:r>
            <a:r>
              <a:rPr lang="it-IT" dirty="0" smtClean="0"/>
              <a:t> </a:t>
            </a:r>
            <a:r>
              <a:rPr lang="it-IT" dirty="0" err="1" smtClean="0"/>
              <a:t>very</a:t>
            </a:r>
            <a:r>
              <a:rPr lang="it-IT" dirty="0" smtClean="0"/>
              <a:t> </a:t>
            </a:r>
            <a:r>
              <a:rPr lang="it-IT" dirty="0" err="1" smtClean="0"/>
              <a:t>different</a:t>
            </a:r>
            <a:r>
              <a:rPr lang="it-IT" dirty="0" smtClean="0"/>
              <a:t> from the </a:t>
            </a:r>
            <a:r>
              <a:rPr lang="it-IT" dirty="0" err="1" smtClean="0"/>
              <a:t>person</a:t>
            </a:r>
            <a:r>
              <a:rPr lang="it-IT" dirty="0" smtClean="0"/>
              <a:t> I </a:t>
            </a:r>
            <a:r>
              <a:rPr lang="it-IT" dirty="0" err="1" smtClean="0"/>
              <a:t>am</a:t>
            </a:r>
            <a:r>
              <a:rPr lang="it-IT" dirty="0" smtClean="0"/>
              <a:t> </a:t>
            </a:r>
            <a:r>
              <a:rPr lang="it-IT" dirty="0" err="1" smtClean="0"/>
              <a:t>now</a:t>
            </a:r>
            <a:r>
              <a:rPr lang="it-IT" dirty="0" smtClean="0"/>
              <a:t> – At the end of the </a:t>
            </a:r>
            <a:r>
              <a:rPr lang="it-IT" dirty="0" err="1" smtClean="0"/>
              <a:t>next</a:t>
            </a:r>
            <a:r>
              <a:rPr lang="it-IT" dirty="0" smtClean="0"/>
              <a:t> 10 </a:t>
            </a:r>
            <a:r>
              <a:rPr lang="it-IT" dirty="0" err="1" smtClean="0"/>
              <a:t>years</a:t>
            </a:r>
            <a:r>
              <a:rPr lang="it-IT" dirty="0" smtClean="0"/>
              <a:t> I </a:t>
            </a:r>
            <a:r>
              <a:rPr lang="it-IT" dirty="0" err="1" smtClean="0"/>
              <a:t>will</a:t>
            </a:r>
            <a:r>
              <a:rPr lang="it-IT" dirty="0" smtClean="0"/>
              <a:t> be the </a:t>
            </a:r>
            <a:r>
              <a:rPr lang="it-IT" dirty="0" err="1" smtClean="0"/>
              <a:t>same</a:t>
            </a:r>
            <a:r>
              <a:rPr lang="it-IT" dirty="0" smtClean="0"/>
              <a:t> </a:t>
            </a:r>
            <a:r>
              <a:rPr lang="it-IT" dirty="0" err="1" smtClean="0"/>
              <a:t>person</a:t>
            </a:r>
            <a:r>
              <a:rPr lang="it-IT" dirty="0" smtClean="0"/>
              <a:t> I </a:t>
            </a:r>
            <a:r>
              <a:rPr lang="it-IT" dirty="0" err="1" smtClean="0"/>
              <a:t>am</a:t>
            </a:r>
            <a:r>
              <a:rPr lang="it-IT" dirty="0" smtClean="0"/>
              <a:t> </a:t>
            </a:r>
            <a:r>
              <a:rPr lang="it-IT" dirty="0" err="1" smtClean="0"/>
              <a:t>now</a:t>
            </a:r>
            <a:endParaRPr lang="it-IT" dirty="0" smtClean="0"/>
          </a:p>
          <a:p>
            <a:r>
              <a:rPr lang="it-IT" dirty="0"/>
              <a:t>The </a:t>
            </a:r>
            <a:r>
              <a:rPr lang="it-IT" dirty="0" err="1"/>
              <a:t>illusion</a:t>
            </a:r>
            <a:r>
              <a:rPr lang="it-IT" dirty="0"/>
              <a:t> </a:t>
            </a:r>
            <a:r>
              <a:rPr lang="it-IT" dirty="0" err="1"/>
              <a:t>leads</a:t>
            </a:r>
            <a:r>
              <a:rPr lang="it-IT" dirty="0"/>
              <a:t> “</a:t>
            </a:r>
            <a:r>
              <a:rPr lang="it-IT" dirty="0" err="1"/>
              <a:t>people</a:t>
            </a:r>
            <a:r>
              <a:rPr lang="it-IT" dirty="0"/>
              <a:t> to </a:t>
            </a:r>
            <a:r>
              <a:rPr lang="it-IT" dirty="0" err="1"/>
              <a:t>overpay</a:t>
            </a:r>
            <a:r>
              <a:rPr lang="it-IT" dirty="0"/>
              <a:t> for future </a:t>
            </a:r>
            <a:r>
              <a:rPr lang="it-IT" dirty="0" err="1"/>
              <a:t>opportunities</a:t>
            </a:r>
            <a:r>
              <a:rPr lang="it-IT" dirty="0"/>
              <a:t> to indulge </a:t>
            </a:r>
            <a:r>
              <a:rPr lang="it-IT" dirty="0" err="1"/>
              <a:t>their</a:t>
            </a:r>
            <a:r>
              <a:rPr lang="it-IT" dirty="0"/>
              <a:t> </a:t>
            </a:r>
            <a:r>
              <a:rPr lang="it-IT" dirty="0" err="1"/>
              <a:t>current</a:t>
            </a:r>
            <a:r>
              <a:rPr lang="it-IT" dirty="0"/>
              <a:t> </a:t>
            </a:r>
            <a:r>
              <a:rPr lang="it-IT" dirty="0" err="1"/>
              <a:t>preferences</a:t>
            </a:r>
            <a:r>
              <a:rPr lang="it-IT" dirty="0"/>
              <a:t>.</a:t>
            </a:r>
            <a:r>
              <a:rPr lang="it-IT" dirty="0" smtClean="0"/>
              <a:t>”</a:t>
            </a:r>
          </a:p>
        </p:txBody>
      </p:sp>
      <p:sp>
        <p:nvSpPr>
          <p:cNvPr id="5" name="Rettangolo arrotondato 4"/>
          <p:cNvSpPr/>
          <p:nvPr/>
        </p:nvSpPr>
        <p:spPr>
          <a:xfrm>
            <a:off x="683568" y="1196752"/>
            <a:ext cx="7632848" cy="720080"/>
          </a:xfrm>
          <a:prstGeom prst="round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600" dirty="0" err="1"/>
              <a:t>Why</a:t>
            </a:r>
            <a:r>
              <a:rPr lang="it-IT" sz="3600" dirty="0"/>
              <a:t> the future </a:t>
            </a:r>
            <a:r>
              <a:rPr lang="it-IT" sz="3600" dirty="0" err="1"/>
              <a:t>is</a:t>
            </a:r>
            <a:r>
              <a:rPr lang="it-IT" sz="3600" dirty="0"/>
              <a:t> so </a:t>
            </a:r>
            <a:r>
              <a:rPr lang="it-IT" sz="3600" dirty="0" err="1"/>
              <a:t>easily</a:t>
            </a:r>
            <a:r>
              <a:rPr lang="it-IT" sz="3600" dirty="0"/>
              <a:t> </a:t>
            </a:r>
            <a:r>
              <a:rPr lang="it-IT" sz="3600" dirty="0" err="1"/>
              <a:t>discounted</a:t>
            </a:r>
            <a:r>
              <a:rPr lang="it-IT" sz="3600" dirty="0"/>
              <a:t>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24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63081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So, </a:t>
            </a:r>
            <a:r>
              <a:rPr lang="it-IT" dirty="0" err="1" smtClean="0"/>
              <a:t>What</a:t>
            </a:r>
            <a:r>
              <a:rPr lang="it-IT" dirty="0" smtClean="0"/>
              <a:t> Can Be </a:t>
            </a:r>
            <a:r>
              <a:rPr lang="it-IT" dirty="0" err="1" smtClean="0"/>
              <a:t>Done</a:t>
            </a:r>
            <a:r>
              <a:rPr lang="it-IT" dirty="0" smtClean="0"/>
              <a:t>?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http://www.projectanticipation.org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/>
              <a:t>The first </a:t>
            </a:r>
            <a:r>
              <a:rPr lang="it-IT" dirty="0" err="1"/>
              <a:t>step</a:t>
            </a:r>
            <a:r>
              <a:rPr lang="it-IT" dirty="0"/>
              <a:t>, </a:t>
            </a:r>
            <a:r>
              <a:rPr lang="it-IT" dirty="0" err="1"/>
              <a:t>preliminary</a:t>
            </a:r>
            <a:r>
              <a:rPr lang="it-IT" dirty="0"/>
              <a:t> to </a:t>
            </a:r>
            <a:r>
              <a:rPr lang="it-IT" dirty="0" err="1"/>
              <a:t>any</a:t>
            </a:r>
            <a:r>
              <a:rPr lang="it-IT" dirty="0"/>
              <a:t> </a:t>
            </a:r>
            <a:r>
              <a:rPr lang="it-IT" dirty="0" err="1"/>
              <a:t>other</a:t>
            </a:r>
            <a:r>
              <a:rPr lang="it-IT" dirty="0"/>
              <a:t> more </a:t>
            </a:r>
            <a:r>
              <a:rPr lang="it-IT" dirty="0" err="1" smtClean="0"/>
              <a:t>nuanced</a:t>
            </a:r>
            <a:r>
              <a:rPr lang="it-IT" dirty="0" smtClean="0"/>
              <a:t> </a:t>
            </a:r>
            <a:r>
              <a:rPr lang="it-IT" dirty="0" err="1" smtClean="0"/>
              <a:t>strategy</a:t>
            </a:r>
            <a:r>
              <a:rPr lang="it-IT" dirty="0" smtClean="0"/>
              <a:t> </a:t>
            </a:r>
            <a:r>
              <a:rPr lang="it-IT" dirty="0" err="1"/>
              <a:t>is</a:t>
            </a:r>
            <a:r>
              <a:rPr lang="it-IT" dirty="0"/>
              <a:t> to </a:t>
            </a:r>
            <a:r>
              <a:rPr lang="it-IT" dirty="0" err="1"/>
              <a:t>allow</a:t>
            </a:r>
            <a:r>
              <a:rPr lang="it-IT" dirty="0"/>
              <a:t> </a:t>
            </a:r>
            <a:r>
              <a:rPr lang="it-IT" dirty="0" err="1"/>
              <a:t>ourselves</a:t>
            </a:r>
            <a:r>
              <a:rPr lang="it-IT" dirty="0"/>
              <a:t> to talk </a:t>
            </a:r>
            <a:r>
              <a:rPr lang="it-IT" dirty="0" err="1"/>
              <a:t>about</a:t>
            </a:r>
            <a:r>
              <a:rPr lang="it-IT" dirty="0"/>
              <a:t> </a:t>
            </a:r>
            <a:r>
              <a:rPr lang="it-IT" dirty="0" err="1"/>
              <a:t>our</a:t>
            </a:r>
            <a:r>
              <a:rPr lang="it-IT" dirty="0"/>
              <a:t> future</a:t>
            </a:r>
          </a:p>
          <a:p>
            <a:r>
              <a:rPr lang="it-IT" dirty="0" err="1"/>
              <a:t>Literally</a:t>
            </a:r>
            <a:r>
              <a:rPr lang="it-IT" dirty="0"/>
              <a:t>, </a:t>
            </a:r>
            <a:r>
              <a:rPr lang="it-IT" u="sng" dirty="0"/>
              <a:t>to </a:t>
            </a:r>
            <a:r>
              <a:rPr lang="it-IT" u="sng" dirty="0" err="1"/>
              <a:t>give</a:t>
            </a:r>
            <a:r>
              <a:rPr lang="it-IT" u="sng" dirty="0"/>
              <a:t> </a:t>
            </a:r>
            <a:r>
              <a:rPr lang="it-IT" u="sng" dirty="0" err="1"/>
              <a:t>us</a:t>
            </a:r>
            <a:r>
              <a:rPr lang="it-IT" u="sng" dirty="0"/>
              <a:t> </a:t>
            </a:r>
            <a:r>
              <a:rPr lang="it-IT" u="sng" dirty="0" err="1"/>
              <a:t>permission</a:t>
            </a:r>
            <a:r>
              <a:rPr lang="it-IT" dirty="0"/>
              <a:t> to talk </a:t>
            </a:r>
            <a:r>
              <a:rPr lang="it-IT" dirty="0" err="1"/>
              <a:t>about</a:t>
            </a:r>
            <a:r>
              <a:rPr lang="it-IT" dirty="0"/>
              <a:t> </a:t>
            </a:r>
            <a:r>
              <a:rPr lang="it-IT" dirty="0" err="1"/>
              <a:t>our</a:t>
            </a:r>
            <a:r>
              <a:rPr lang="it-IT" dirty="0"/>
              <a:t> </a:t>
            </a:r>
            <a:r>
              <a:rPr lang="it-IT" dirty="0" smtClean="0"/>
              <a:t>future, to </a:t>
            </a:r>
            <a:r>
              <a:rPr lang="it-IT" dirty="0" err="1" smtClean="0"/>
              <a:t>insert</a:t>
            </a:r>
            <a:r>
              <a:rPr lang="it-IT" dirty="0" smtClean="0"/>
              <a:t> the future </a:t>
            </a:r>
            <a:r>
              <a:rPr lang="it-IT" dirty="0" err="1" smtClean="0"/>
              <a:t>into</a:t>
            </a:r>
            <a:r>
              <a:rPr lang="it-IT" dirty="0" smtClean="0"/>
              <a:t> </a:t>
            </a:r>
            <a:r>
              <a:rPr lang="it-IT" dirty="0" err="1" smtClean="0"/>
              <a:t>our</a:t>
            </a:r>
            <a:r>
              <a:rPr lang="it-IT" dirty="0" smtClean="0"/>
              <a:t> </a:t>
            </a:r>
            <a:r>
              <a:rPr lang="it-IT" dirty="0" err="1" smtClean="0"/>
              <a:t>present</a:t>
            </a:r>
            <a:endParaRPr lang="it-IT" dirty="0" smtClean="0"/>
          </a:p>
          <a:p>
            <a:endParaRPr lang="it-IT" dirty="0" smtClean="0"/>
          </a:p>
          <a:p>
            <a:r>
              <a:rPr lang="it-IT" dirty="0" err="1" smtClean="0"/>
              <a:t>This</a:t>
            </a:r>
            <a:r>
              <a:rPr lang="it-IT" dirty="0" smtClean="0"/>
              <a:t> </a:t>
            </a:r>
            <a:r>
              <a:rPr lang="it-IT" dirty="0" err="1"/>
              <a:t>preliminary</a:t>
            </a:r>
            <a:r>
              <a:rPr lang="it-IT" dirty="0"/>
              <a:t> </a:t>
            </a:r>
            <a:r>
              <a:rPr lang="it-IT" dirty="0" err="1"/>
              <a:t>step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u="sng" dirty="0"/>
              <a:t>far more </a:t>
            </a:r>
            <a:r>
              <a:rPr lang="it-IT" u="sng" dirty="0" err="1"/>
              <a:t>difficult</a:t>
            </a:r>
            <a:r>
              <a:rPr lang="it-IT" dirty="0"/>
              <a:t> </a:t>
            </a:r>
            <a:r>
              <a:rPr lang="it-IT" dirty="0" err="1"/>
              <a:t>than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may</a:t>
            </a:r>
            <a:r>
              <a:rPr lang="it-IT" dirty="0"/>
              <a:t> </a:t>
            </a:r>
            <a:r>
              <a:rPr lang="it-IT" dirty="0" err="1"/>
              <a:t>appear</a:t>
            </a:r>
            <a:endParaRPr lang="it-IT" dirty="0"/>
          </a:p>
          <a:p>
            <a:pPr lvl="1"/>
            <a:r>
              <a:rPr lang="it-IT" dirty="0" err="1"/>
              <a:t>Because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unusual</a:t>
            </a:r>
            <a:r>
              <a:rPr lang="it-IT" dirty="0"/>
              <a:t> – </a:t>
            </a:r>
            <a:r>
              <a:rPr lang="it-IT" dirty="0" err="1"/>
              <a:t>there</a:t>
            </a:r>
            <a:r>
              <a:rPr lang="it-IT" dirty="0"/>
              <a:t> are </a:t>
            </a:r>
            <a:r>
              <a:rPr lang="it-IT" dirty="0" err="1"/>
              <a:t>very</a:t>
            </a:r>
            <a:r>
              <a:rPr lang="it-IT" dirty="0"/>
              <a:t> </a:t>
            </a:r>
            <a:r>
              <a:rPr lang="it-IT" dirty="0" err="1"/>
              <a:t>few</a:t>
            </a:r>
            <a:r>
              <a:rPr lang="it-IT" dirty="0"/>
              <a:t> </a:t>
            </a:r>
            <a:r>
              <a:rPr lang="it-IT" dirty="0" err="1" smtClean="0"/>
              <a:t>situations</a:t>
            </a:r>
            <a:r>
              <a:rPr lang="it-IT" dirty="0" smtClean="0"/>
              <a:t> </a:t>
            </a:r>
            <a:r>
              <a:rPr lang="it-IT" dirty="0"/>
              <a:t>in </a:t>
            </a:r>
            <a:r>
              <a:rPr lang="it-IT" dirty="0" err="1"/>
              <a:t>which</a:t>
            </a:r>
            <a:r>
              <a:rPr lang="it-IT" dirty="0"/>
              <a:t> </a:t>
            </a:r>
            <a:r>
              <a:rPr lang="it-IT" dirty="0" err="1"/>
              <a:t>one</a:t>
            </a:r>
            <a:r>
              <a:rPr lang="it-IT" dirty="0"/>
              <a:t> can </a:t>
            </a:r>
            <a:r>
              <a:rPr lang="it-IT" dirty="0" err="1"/>
              <a:t>legitimately</a:t>
            </a:r>
            <a:r>
              <a:rPr lang="it-IT" dirty="0"/>
              <a:t> talk </a:t>
            </a:r>
            <a:r>
              <a:rPr lang="it-IT" dirty="0" err="1"/>
              <a:t>about</a:t>
            </a:r>
            <a:r>
              <a:rPr lang="it-IT" dirty="0"/>
              <a:t> </a:t>
            </a:r>
            <a:r>
              <a:rPr lang="it-IT" dirty="0" err="1" smtClean="0"/>
              <a:t>her</a:t>
            </a:r>
            <a:r>
              <a:rPr lang="it-IT" dirty="0" smtClean="0"/>
              <a:t> </a:t>
            </a:r>
            <a:r>
              <a:rPr lang="it-IT" dirty="0"/>
              <a:t>future</a:t>
            </a:r>
          </a:p>
          <a:p>
            <a:pPr lvl="1"/>
            <a:r>
              <a:rPr lang="it-IT" dirty="0" err="1"/>
              <a:t>Because</a:t>
            </a:r>
            <a:r>
              <a:rPr lang="it-IT" dirty="0"/>
              <a:t> </a:t>
            </a:r>
            <a:r>
              <a:rPr lang="it-IT" dirty="0" err="1"/>
              <a:t>one</a:t>
            </a:r>
            <a:r>
              <a:rPr lang="it-IT" dirty="0"/>
              <a:t> </a:t>
            </a:r>
            <a:r>
              <a:rPr lang="it-IT" dirty="0" err="1"/>
              <a:t>does</a:t>
            </a: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know</a:t>
            </a:r>
            <a:r>
              <a:rPr lang="it-IT" dirty="0"/>
              <a:t> </a:t>
            </a:r>
            <a:r>
              <a:rPr lang="it-IT" dirty="0" err="1"/>
              <a:t>how</a:t>
            </a:r>
            <a:r>
              <a:rPr lang="it-IT" dirty="0"/>
              <a:t> to do </a:t>
            </a:r>
            <a:r>
              <a:rPr lang="it-IT" dirty="0" err="1" smtClean="0"/>
              <a:t>it</a:t>
            </a:r>
            <a:endParaRPr lang="it-IT" dirty="0"/>
          </a:p>
          <a:p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25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357584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 </a:t>
            </a:r>
            <a:r>
              <a:rPr lang="it-IT" dirty="0" err="1" smtClean="0"/>
              <a:t>Difficult</a:t>
            </a:r>
            <a:r>
              <a:rPr lang="it-IT" dirty="0" smtClean="0"/>
              <a:t> </a:t>
            </a:r>
            <a:r>
              <a:rPr lang="it-IT" dirty="0" err="1" smtClean="0"/>
              <a:t>Step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http://www.projectanticipation.org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090120"/>
          </a:xfrm>
        </p:spPr>
        <p:txBody>
          <a:bodyPr>
            <a:normAutofit/>
          </a:bodyPr>
          <a:lstStyle/>
          <a:p>
            <a:r>
              <a:rPr lang="it-IT" dirty="0" smtClean="0"/>
              <a:t>The first </a:t>
            </a:r>
            <a:r>
              <a:rPr lang="it-IT" dirty="0" err="1" smtClean="0"/>
              <a:t>exercise</a:t>
            </a:r>
            <a:r>
              <a:rPr lang="it-IT" dirty="0" smtClean="0"/>
              <a:t> I </a:t>
            </a:r>
            <a:r>
              <a:rPr lang="it-IT" dirty="0" err="1" smtClean="0"/>
              <a:t>give</a:t>
            </a:r>
            <a:r>
              <a:rPr lang="it-IT" dirty="0" smtClean="0"/>
              <a:t> to </a:t>
            </a:r>
            <a:r>
              <a:rPr lang="it-IT" dirty="0" err="1" smtClean="0"/>
              <a:t>my</a:t>
            </a:r>
            <a:r>
              <a:rPr lang="it-IT" dirty="0" smtClean="0"/>
              <a:t> </a:t>
            </a:r>
            <a:r>
              <a:rPr lang="it-IT" dirty="0" err="1" smtClean="0"/>
              <a:t>students</a:t>
            </a:r>
            <a:r>
              <a:rPr lang="it-IT" dirty="0" smtClean="0"/>
              <a:t>, </a:t>
            </a:r>
            <a:r>
              <a:rPr lang="it-IT" dirty="0" err="1" smtClean="0"/>
              <a:t>at</a:t>
            </a:r>
            <a:r>
              <a:rPr lang="it-IT" dirty="0" smtClean="0"/>
              <a:t> the end of the first </a:t>
            </a:r>
            <a:r>
              <a:rPr lang="it-IT" dirty="0" err="1" smtClean="0"/>
              <a:t>lecture</a:t>
            </a:r>
            <a:r>
              <a:rPr lang="it-IT" dirty="0" smtClean="0"/>
              <a:t>, </a:t>
            </a:r>
            <a:r>
              <a:rPr lang="it-IT" dirty="0" err="1" smtClean="0"/>
              <a:t>is</a:t>
            </a:r>
            <a:r>
              <a:rPr lang="it-IT" dirty="0" smtClean="0"/>
              <a:t> the </a:t>
            </a:r>
            <a:r>
              <a:rPr lang="it-IT" dirty="0" err="1" smtClean="0"/>
              <a:t>following</a:t>
            </a:r>
            <a:r>
              <a:rPr lang="it-IT" dirty="0" smtClean="0"/>
              <a:t>: </a:t>
            </a:r>
            <a:r>
              <a:rPr lang="it-IT" dirty="0" err="1" smtClean="0"/>
              <a:t>project</a:t>
            </a:r>
            <a:r>
              <a:rPr lang="it-IT" dirty="0" smtClean="0"/>
              <a:t> </a:t>
            </a:r>
            <a:r>
              <a:rPr lang="it-IT" dirty="0" err="1" smtClean="0"/>
              <a:t>yourself</a:t>
            </a:r>
            <a:r>
              <a:rPr lang="it-IT" dirty="0" smtClean="0"/>
              <a:t> </a:t>
            </a:r>
            <a:r>
              <a:rPr lang="it-IT" dirty="0" err="1" smtClean="0"/>
              <a:t>ten</a:t>
            </a:r>
            <a:r>
              <a:rPr lang="it-IT" dirty="0" smtClean="0"/>
              <a:t> </a:t>
            </a:r>
            <a:r>
              <a:rPr lang="it-IT" dirty="0" err="1" smtClean="0"/>
              <a:t>years</a:t>
            </a:r>
            <a:r>
              <a:rPr lang="it-IT" dirty="0" smtClean="0"/>
              <a:t> </a:t>
            </a:r>
            <a:r>
              <a:rPr lang="it-IT" dirty="0" err="1" smtClean="0"/>
              <a:t>forward</a:t>
            </a:r>
            <a:r>
              <a:rPr lang="it-IT" dirty="0" smtClean="0"/>
              <a:t> from </a:t>
            </a:r>
            <a:r>
              <a:rPr lang="it-IT" dirty="0" err="1" smtClean="0"/>
              <a:t>now</a:t>
            </a:r>
            <a:r>
              <a:rPr lang="it-IT" dirty="0" smtClean="0"/>
              <a:t>; </a:t>
            </a:r>
            <a:r>
              <a:rPr lang="it-IT" dirty="0" err="1" smtClean="0"/>
              <a:t>you</a:t>
            </a:r>
            <a:r>
              <a:rPr lang="it-IT" dirty="0" smtClean="0"/>
              <a:t> </a:t>
            </a:r>
            <a:r>
              <a:rPr lang="it-IT" dirty="0" err="1" smtClean="0"/>
              <a:t>will</a:t>
            </a:r>
            <a:r>
              <a:rPr lang="it-IT" dirty="0" smtClean="0"/>
              <a:t> </a:t>
            </a:r>
            <a:r>
              <a:rPr lang="it-IT" dirty="0" err="1" smtClean="0"/>
              <a:t>have</a:t>
            </a:r>
            <a:r>
              <a:rPr lang="it-IT" dirty="0" smtClean="0"/>
              <a:t> </a:t>
            </a:r>
            <a:r>
              <a:rPr lang="it-IT" dirty="0" err="1" smtClean="0"/>
              <a:t>finished</a:t>
            </a:r>
            <a:r>
              <a:rPr lang="it-IT" dirty="0" smtClean="0"/>
              <a:t> </a:t>
            </a:r>
            <a:r>
              <a:rPr lang="it-IT" dirty="0" err="1" smtClean="0"/>
              <a:t>your</a:t>
            </a:r>
            <a:r>
              <a:rPr lang="it-IT" dirty="0" smtClean="0"/>
              <a:t> </a:t>
            </a:r>
            <a:r>
              <a:rPr lang="it-IT" dirty="0" err="1" smtClean="0"/>
              <a:t>studies</a:t>
            </a:r>
            <a:r>
              <a:rPr lang="it-IT" dirty="0" smtClean="0"/>
              <a:t>, </a:t>
            </a:r>
            <a:r>
              <a:rPr lang="it-IT" dirty="0" err="1" smtClean="0"/>
              <a:t>will</a:t>
            </a:r>
            <a:r>
              <a:rPr lang="it-IT" dirty="0" smtClean="0"/>
              <a:t> </a:t>
            </a:r>
            <a:r>
              <a:rPr lang="it-IT" dirty="0" err="1" smtClean="0"/>
              <a:t>likely</a:t>
            </a:r>
            <a:r>
              <a:rPr lang="it-IT" dirty="0" smtClean="0"/>
              <a:t> </a:t>
            </a:r>
            <a:r>
              <a:rPr lang="it-IT" dirty="0" err="1" smtClean="0"/>
              <a:t>have</a:t>
            </a:r>
            <a:r>
              <a:rPr lang="it-IT" dirty="0" smtClean="0"/>
              <a:t> a job and a family. </a:t>
            </a:r>
            <a:r>
              <a:rPr lang="it-IT" dirty="0" err="1" smtClean="0"/>
              <a:t>Imagine</a:t>
            </a:r>
            <a:r>
              <a:rPr lang="it-IT" dirty="0" smtClean="0"/>
              <a:t> to </a:t>
            </a:r>
            <a:r>
              <a:rPr lang="it-IT" dirty="0" err="1" smtClean="0"/>
              <a:t>write</a:t>
            </a:r>
            <a:r>
              <a:rPr lang="it-IT" dirty="0" smtClean="0"/>
              <a:t> a </a:t>
            </a:r>
            <a:r>
              <a:rPr lang="it-IT" dirty="0" err="1" smtClean="0"/>
              <a:t>letter</a:t>
            </a:r>
            <a:r>
              <a:rPr lang="it-IT" dirty="0" smtClean="0"/>
              <a:t> to a friend of </a:t>
            </a:r>
            <a:r>
              <a:rPr lang="it-IT" dirty="0" err="1" smtClean="0"/>
              <a:t>yours</a:t>
            </a:r>
            <a:r>
              <a:rPr lang="it-IT" dirty="0" smtClean="0"/>
              <a:t> and to </a:t>
            </a:r>
            <a:r>
              <a:rPr lang="it-IT" dirty="0" err="1" smtClean="0"/>
              <a:t>inform</a:t>
            </a:r>
            <a:r>
              <a:rPr lang="it-IT" dirty="0" smtClean="0"/>
              <a:t> </a:t>
            </a:r>
            <a:r>
              <a:rPr lang="it-IT" dirty="0" err="1" smtClean="0"/>
              <a:t>her</a:t>
            </a:r>
            <a:r>
              <a:rPr lang="it-IT" dirty="0" smtClean="0"/>
              <a:t> </a:t>
            </a:r>
            <a:r>
              <a:rPr lang="it-IT" dirty="0" err="1" smtClean="0"/>
              <a:t>about</a:t>
            </a:r>
            <a:r>
              <a:rPr lang="it-IT" dirty="0" smtClean="0"/>
              <a:t> </a:t>
            </a:r>
            <a:r>
              <a:rPr lang="it-IT" dirty="0" err="1" smtClean="0"/>
              <a:t>your</a:t>
            </a:r>
            <a:r>
              <a:rPr lang="it-IT" dirty="0" smtClean="0"/>
              <a:t> life, </a:t>
            </a:r>
            <a:r>
              <a:rPr lang="it-IT" dirty="0" err="1" smtClean="0"/>
              <a:t>what</a:t>
            </a:r>
            <a:r>
              <a:rPr lang="it-IT" dirty="0" smtClean="0"/>
              <a:t> </a:t>
            </a:r>
            <a:r>
              <a:rPr lang="it-IT" dirty="0" err="1" smtClean="0"/>
              <a:t>you</a:t>
            </a:r>
            <a:r>
              <a:rPr lang="it-IT" dirty="0" smtClean="0"/>
              <a:t> are </a:t>
            </a:r>
            <a:r>
              <a:rPr lang="it-IT" dirty="0" err="1" smtClean="0"/>
              <a:t>doing</a:t>
            </a:r>
            <a:r>
              <a:rPr lang="it-IT" dirty="0" smtClean="0"/>
              <a:t>, etc. </a:t>
            </a:r>
          </a:p>
          <a:p>
            <a:r>
              <a:rPr lang="it-IT" dirty="0" err="1" smtClean="0"/>
              <a:t>Most</a:t>
            </a:r>
            <a:r>
              <a:rPr lang="it-IT" dirty="0" smtClean="0"/>
              <a:t> of the </a:t>
            </a:r>
            <a:r>
              <a:rPr lang="it-IT" dirty="0" err="1" smtClean="0"/>
              <a:t>students</a:t>
            </a:r>
            <a:r>
              <a:rPr lang="it-IT" dirty="0" smtClean="0"/>
              <a:t> </a:t>
            </a:r>
            <a:r>
              <a:rPr lang="it-IT" dirty="0" err="1" smtClean="0"/>
              <a:t>find</a:t>
            </a:r>
            <a:r>
              <a:rPr lang="it-IT" dirty="0" smtClean="0"/>
              <a:t> </a:t>
            </a:r>
            <a:r>
              <a:rPr lang="it-IT" dirty="0" err="1" smtClean="0"/>
              <a:t>this</a:t>
            </a:r>
            <a:r>
              <a:rPr lang="it-IT" dirty="0" smtClean="0"/>
              <a:t> </a:t>
            </a:r>
            <a:r>
              <a:rPr lang="it-IT" dirty="0" err="1" smtClean="0"/>
              <a:t>exercise</a:t>
            </a:r>
            <a:r>
              <a:rPr lang="it-IT" dirty="0" smtClean="0"/>
              <a:t> </a:t>
            </a:r>
            <a:r>
              <a:rPr lang="it-IT" u="sng" dirty="0" err="1" smtClean="0"/>
              <a:t>very</a:t>
            </a:r>
            <a:r>
              <a:rPr lang="it-IT" u="sng" dirty="0" smtClean="0"/>
              <a:t> </a:t>
            </a:r>
            <a:r>
              <a:rPr lang="it-IT" u="sng" dirty="0" err="1" smtClean="0"/>
              <a:t>difficult</a:t>
            </a:r>
            <a:r>
              <a:rPr lang="it-IT" dirty="0" smtClean="0"/>
              <a:t> – and for the </a:t>
            </a:r>
            <a:r>
              <a:rPr lang="it-IT" dirty="0" err="1" smtClean="0"/>
              <a:t>most</a:t>
            </a:r>
            <a:r>
              <a:rPr lang="it-IT" dirty="0" smtClean="0"/>
              <a:t> part </a:t>
            </a:r>
            <a:r>
              <a:rPr lang="it-IT" dirty="0" err="1" smtClean="0"/>
              <a:t>they</a:t>
            </a:r>
            <a:r>
              <a:rPr lang="it-IT" dirty="0" smtClean="0"/>
              <a:t> </a:t>
            </a:r>
            <a:r>
              <a:rPr lang="it-IT" dirty="0" err="1" smtClean="0"/>
              <a:t>write</a:t>
            </a:r>
            <a:r>
              <a:rPr lang="it-IT" dirty="0" smtClean="0"/>
              <a:t> </a:t>
            </a:r>
            <a:r>
              <a:rPr lang="it-IT" u="sng" dirty="0" err="1" smtClean="0"/>
              <a:t>highly</a:t>
            </a:r>
            <a:r>
              <a:rPr lang="it-IT" u="sng" dirty="0" smtClean="0"/>
              <a:t> </a:t>
            </a:r>
            <a:r>
              <a:rPr lang="it-IT" u="sng" dirty="0" err="1" smtClean="0"/>
              <a:t>trivial</a:t>
            </a:r>
            <a:r>
              <a:rPr lang="it-IT" u="sng" dirty="0" smtClean="0"/>
              <a:t> </a:t>
            </a:r>
            <a:r>
              <a:rPr lang="it-IT" u="sng" dirty="0" err="1" smtClean="0"/>
              <a:t>letters</a:t>
            </a:r>
            <a:endParaRPr lang="it-IT" u="sng" dirty="0" smtClean="0"/>
          </a:p>
          <a:p>
            <a:r>
              <a:rPr lang="it-IT" dirty="0" err="1" smtClean="0"/>
              <a:t>However</a:t>
            </a:r>
            <a:r>
              <a:rPr lang="it-IT" dirty="0" smtClean="0"/>
              <a:t>, the </a:t>
            </a:r>
            <a:r>
              <a:rPr lang="it-IT" dirty="0" err="1" smtClean="0"/>
              <a:t>exercise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u="sng" dirty="0" err="1" smtClean="0"/>
              <a:t>helpful</a:t>
            </a:r>
            <a:r>
              <a:rPr lang="it-IT" dirty="0" smtClean="0"/>
              <a:t> </a:t>
            </a:r>
            <a:r>
              <a:rPr lang="it-IT" dirty="0" err="1" smtClean="0"/>
              <a:t>because</a:t>
            </a:r>
            <a:r>
              <a:rPr lang="it-IT" dirty="0" smtClean="0"/>
              <a:t> </a:t>
            </a:r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 smtClean="0"/>
              <a:t>alerts</a:t>
            </a:r>
            <a:r>
              <a:rPr lang="it-IT" dirty="0" smtClean="0"/>
              <a:t> </a:t>
            </a:r>
            <a:r>
              <a:rPr lang="it-IT" dirty="0" err="1" smtClean="0"/>
              <a:t>them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dirty="0" err="1" smtClean="0"/>
              <a:t>they</a:t>
            </a:r>
            <a:r>
              <a:rPr lang="it-IT" dirty="0" smtClean="0"/>
              <a:t> do </a:t>
            </a: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know</a:t>
            </a:r>
            <a:r>
              <a:rPr lang="it-IT" dirty="0" smtClean="0"/>
              <a:t> </a:t>
            </a:r>
            <a:r>
              <a:rPr lang="it-IT" dirty="0" err="1" smtClean="0"/>
              <a:t>how</a:t>
            </a:r>
            <a:r>
              <a:rPr lang="it-IT" dirty="0" smtClean="0"/>
              <a:t> to </a:t>
            </a:r>
            <a:r>
              <a:rPr lang="it-IT" dirty="0" err="1" smtClean="0"/>
              <a:t>think</a:t>
            </a:r>
            <a:r>
              <a:rPr lang="it-IT" dirty="0" smtClean="0"/>
              <a:t> </a:t>
            </a:r>
            <a:r>
              <a:rPr lang="it-IT" dirty="0" err="1" smtClean="0"/>
              <a:t>about</a:t>
            </a:r>
            <a:r>
              <a:rPr lang="it-IT" dirty="0" smtClean="0"/>
              <a:t> the future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26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339566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Futures</a:t>
            </a:r>
            <a:r>
              <a:rPr lang="it-IT" dirty="0" smtClean="0"/>
              <a:t> </a:t>
            </a:r>
            <a:r>
              <a:rPr lang="it-IT" dirty="0" err="1" smtClean="0"/>
              <a:t>Literacy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http://www.projectanticipation.org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1"/>
          </p:nvPr>
        </p:nvSpPr>
        <p:spPr>
          <a:xfrm>
            <a:off x="323528" y="1219200"/>
            <a:ext cx="8496944" cy="5090120"/>
          </a:xfrm>
        </p:spPr>
        <p:txBody>
          <a:bodyPr>
            <a:normAutofit fontScale="92500" lnSpcReduction="10000"/>
          </a:bodyPr>
          <a:lstStyle/>
          <a:p>
            <a:r>
              <a:rPr lang="it-IT" dirty="0" err="1"/>
              <a:t>Allowing</a:t>
            </a:r>
            <a:r>
              <a:rPr lang="it-IT" dirty="0"/>
              <a:t> </a:t>
            </a:r>
            <a:r>
              <a:rPr lang="it-IT" dirty="0" err="1"/>
              <a:t>ourselves</a:t>
            </a:r>
            <a:r>
              <a:rPr lang="it-IT" dirty="0"/>
              <a:t> the right to talk </a:t>
            </a:r>
            <a:r>
              <a:rPr lang="it-IT" dirty="0" err="1"/>
              <a:t>about</a:t>
            </a:r>
            <a:r>
              <a:rPr lang="it-IT" dirty="0"/>
              <a:t> </a:t>
            </a:r>
            <a:r>
              <a:rPr lang="it-IT" dirty="0" err="1"/>
              <a:t>our</a:t>
            </a:r>
            <a:r>
              <a:rPr lang="it-IT" dirty="0"/>
              <a:t> future </a:t>
            </a:r>
            <a:r>
              <a:rPr lang="it-IT" dirty="0" err="1"/>
              <a:t>raises</a:t>
            </a:r>
            <a:r>
              <a:rPr lang="it-IT" dirty="0"/>
              <a:t> the </a:t>
            </a:r>
            <a:r>
              <a:rPr lang="it-IT" dirty="0" err="1"/>
              <a:t>problem</a:t>
            </a:r>
            <a:r>
              <a:rPr lang="it-IT" dirty="0"/>
              <a:t> of </a:t>
            </a:r>
            <a:r>
              <a:rPr lang="it-IT" dirty="0" err="1"/>
              <a:t>futures</a:t>
            </a:r>
            <a:r>
              <a:rPr lang="it-IT" dirty="0"/>
              <a:t> </a:t>
            </a:r>
            <a:r>
              <a:rPr lang="it-IT" dirty="0" err="1"/>
              <a:t>literacy</a:t>
            </a:r>
            <a:r>
              <a:rPr lang="it-IT" dirty="0"/>
              <a:t>: </a:t>
            </a:r>
            <a:r>
              <a:rPr lang="it-IT" dirty="0" err="1"/>
              <a:t>how</a:t>
            </a:r>
            <a:r>
              <a:rPr lang="it-IT" dirty="0"/>
              <a:t> can </a:t>
            </a:r>
            <a:r>
              <a:rPr lang="it-IT" dirty="0" err="1"/>
              <a:t>we</a:t>
            </a:r>
            <a:r>
              <a:rPr lang="it-IT" dirty="0"/>
              <a:t> </a:t>
            </a:r>
            <a:r>
              <a:rPr lang="it-IT" dirty="0" err="1"/>
              <a:t>become</a:t>
            </a:r>
            <a:r>
              <a:rPr lang="it-IT" dirty="0"/>
              <a:t> </a:t>
            </a:r>
            <a:r>
              <a:rPr lang="it-IT" dirty="0" err="1"/>
              <a:t>fluent</a:t>
            </a:r>
            <a:r>
              <a:rPr lang="it-IT" dirty="0"/>
              <a:t> in </a:t>
            </a:r>
            <a:r>
              <a:rPr lang="it-IT" dirty="0" err="1"/>
              <a:t>our</a:t>
            </a:r>
            <a:r>
              <a:rPr lang="it-IT" dirty="0"/>
              <a:t> future </a:t>
            </a:r>
            <a:r>
              <a:rPr lang="it-IT" dirty="0" err="1"/>
              <a:t>exercises</a:t>
            </a:r>
            <a:r>
              <a:rPr lang="it-IT" dirty="0" smtClean="0"/>
              <a:t>? How can </a:t>
            </a:r>
            <a:r>
              <a:rPr lang="it-IT" dirty="0" err="1" smtClean="0"/>
              <a:t>we</a:t>
            </a:r>
            <a:r>
              <a:rPr lang="it-IT" dirty="0" smtClean="0"/>
              <a:t> </a:t>
            </a:r>
            <a:r>
              <a:rPr lang="it-IT" dirty="0" err="1" smtClean="0"/>
              <a:t>make</a:t>
            </a:r>
            <a:r>
              <a:rPr lang="it-IT" dirty="0" smtClean="0"/>
              <a:t> </a:t>
            </a:r>
            <a:r>
              <a:rPr lang="it-IT" dirty="0" err="1" smtClean="0"/>
              <a:t>explicit</a:t>
            </a:r>
            <a:r>
              <a:rPr lang="it-IT" dirty="0" smtClean="0"/>
              <a:t> the </a:t>
            </a:r>
            <a:r>
              <a:rPr lang="it-IT" dirty="0" err="1" smtClean="0"/>
              <a:t>primarily</a:t>
            </a:r>
            <a:r>
              <a:rPr lang="it-IT" dirty="0" smtClean="0"/>
              <a:t> </a:t>
            </a:r>
            <a:r>
              <a:rPr lang="it-IT" dirty="0" err="1" smtClean="0"/>
              <a:t>implict</a:t>
            </a:r>
            <a:r>
              <a:rPr lang="it-IT" dirty="0" smtClean="0"/>
              <a:t> future </a:t>
            </a:r>
            <a:r>
              <a:rPr lang="it-IT" dirty="0" err="1" smtClean="0"/>
              <a:t>orientation</a:t>
            </a:r>
            <a:r>
              <a:rPr lang="it-IT" dirty="0" smtClean="0"/>
              <a:t> of the </a:t>
            </a:r>
            <a:r>
              <a:rPr lang="it-IT" dirty="0" err="1" smtClean="0"/>
              <a:t>present</a:t>
            </a:r>
            <a:r>
              <a:rPr lang="it-IT" dirty="0" smtClean="0"/>
              <a:t>?</a:t>
            </a:r>
          </a:p>
          <a:p>
            <a:endParaRPr lang="it-IT" dirty="0"/>
          </a:p>
          <a:p>
            <a:r>
              <a:rPr lang="en-US" dirty="0"/>
              <a:t>As with reading and writing, futures literacy entails the capacity to understand as well as design explicit processes of anticipatory knowledge creation, as a necessary and ordinary </a:t>
            </a:r>
            <a:r>
              <a:rPr lang="en-US" dirty="0" smtClean="0"/>
              <a:t>skill (Miller)</a:t>
            </a:r>
          </a:p>
          <a:p>
            <a:r>
              <a:rPr lang="en-US" dirty="0"/>
              <a:t>Futures literacy involves the acquisition of the know-how required to </a:t>
            </a:r>
            <a:r>
              <a:rPr lang="en-US" dirty="0" smtClean="0"/>
              <a:t>“make visible” and “</a:t>
            </a:r>
            <a:r>
              <a:rPr lang="en-US" dirty="0"/>
              <a:t>use the future” </a:t>
            </a:r>
            <a:r>
              <a:rPr lang="en-US" dirty="0" smtClean="0"/>
              <a:t>appropriately</a:t>
            </a:r>
          </a:p>
          <a:p>
            <a:r>
              <a:rPr lang="en-US" dirty="0" smtClean="0"/>
              <a:t>Learn to distinguish</a:t>
            </a:r>
          </a:p>
          <a:p>
            <a:pPr lvl="1"/>
            <a:r>
              <a:rPr lang="en-US" dirty="0" smtClean="0"/>
              <a:t>different kinds of future</a:t>
            </a:r>
          </a:p>
          <a:p>
            <a:pPr lvl="1"/>
            <a:r>
              <a:rPr lang="en-US" dirty="0" smtClean="0"/>
              <a:t>different ways of using the future  </a:t>
            </a:r>
            <a:endParaRPr lang="it-IT" dirty="0"/>
          </a:p>
          <a:p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27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826659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Kinds</a:t>
            </a:r>
            <a:r>
              <a:rPr lang="it-IT" dirty="0" smtClean="0"/>
              <a:t> of future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http://www.projectanticipation.org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err="1" smtClean="0"/>
              <a:t>Possible</a:t>
            </a:r>
            <a:endParaRPr lang="it-IT" dirty="0" smtClean="0"/>
          </a:p>
          <a:p>
            <a:r>
              <a:rPr lang="it-IT" dirty="0" err="1" smtClean="0"/>
              <a:t>Probable</a:t>
            </a:r>
            <a:endParaRPr lang="it-IT" dirty="0" smtClean="0"/>
          </a:p>
          <a:p>
            <a:r>
              <a:rPr lang="it-IT" dirty="0" err="1" smtClean="0"/>
              <a:t>Preferable</a:t>
            </a:r>
            <a:endParaRPr lang="it-IT" dirty="0" smtClean="0"/>
          </a:p>
          <a:p>
            <a:endParaRPr lang="it-IT" dirty="0" smtClean="0"/>
          </a:p>
          <a:p>
            <a:r>
              <a:rPr lang="it-IT" b="1" dirty="0" err="1" smtClean="0">
                <a:solidFill>
                  <a:srgbClr val="FF0000"/>
                </a:solidFill>
              </a:rPr>
              <a:t>Futurists</a:t>
            </a:r>
            <a:r>
              <a:rPr lang="it-IT" b="1" dirty="0" smtClean="0">
                <a:solidFill>
                  <a:srgbClr val="FF0000"/>
                </a:solidFill>
              </a:rPr>
              <a:t> </a:t>
            </a:r>
            <a:r>
              <a:rPr lang="it-IT" b="1" dirty="0" err="1" smtClean="0">
                <a:solidFill>
                  <a:srgbClr val="FF0000"/>
                </a:solidFill>
              </a:rPr>
              <a:t>know</a:t>
            </a:r>
            <a:r>
              <a:rPr lang="it-IT" b="1" dirty="0" smtClean="0">
                <a:solidFill>
                  <a:srgbClr val="FF0000"/>
                </a:solidFill>
              </a:rPr>
              <a:t> </a:t>
            </a:r>
            <a:r>
              <a:rPr lang="it-IT" b="1" dirty="0" err="1" smtClean="0">
                <a:solidFill>
                  <a:srgbClr val="FF0000"/>
                </a:solidFill>
              </a:rPr>
              <a:t>that</a:t>
            </a:r>
            <a:r>
              <a:rPr lang="it-IT" b="1" dirty="0" smtClean="0">
                <a:solidFill>
                  <a:srgbClr val="FF0000"/>
                </a:solidFill>
              </a:rPr>
              <a:t> the </a:t>
            </a:r>
            <a:r>
              <a:rPr lang="it-IT" b="1" dirty="0" err="1" smtClean="0">
                <a:solidFill>
                  <a:srgbClr val="0000FF"/>
                </a:solidFill>
              </a:rPr>
              <a:t>most</a:t>
            </a:r>
            <a:r>
              <a:rPr lang="it-IT" b="1" dirty="0" smtClean="0">
                <a:solidFill>
                  <a:srgbClr val="0000FF"/>
                </a:solidFill>
              </a:rPr>
              <a:t> </a:t>
            </a:r>
            <a:r>
              <a:rPr lang="it-IT" b="1" dirty="0" err="1" smtClean="0">
                <a:solidFill>
                  <a:srgbClr val="0000FF"/>
                </a:solidFill>
              </a:rPr>
              <a:t>probable</a:t>
            </a:r>
            <a:r>
              <a:rPr lang="it-IT" b="1" dirty="0" smtClean="0">
                <a:solidFill>
                  <a:srgbClr val="FF0000"/>
                </a:solidFill>
              </a:rPr>
              <a:t> future </a:t>
            </a:r>
            <a:r>
              <a:rPr lang="it-IT" b="1" dirty="0" err="1" smtClean="0">
                <a:solidFill>
                  <a:srgbClr val="FF0000"/>
                </a:solidFill>
              </a:rPr>
              <a:t>is</a:t>
            </a:r>
            <a:r>
              <a:rPr lang="it-IT" b="1" dirty="0" smtClean="0">
                <a:solidFill>
                  <a:srgbClr val="FF0000"/>
                </a:solidFill>
              </a:rPr>
              <a:t> the future </a:t>
            </a:r>
            <a:r>
              <a:rPr lang="it-IT" b="1" dirty="0" err="1" smtClean="0">
                <a:solidFill>
                  <a:srgbClr val="FF0000"/>
                </a:solidFill>
              </a:rPr>
              <a:t>that</a:t>
            </a:r>
            <a:r>
              <a:rPr lang="it-IT" b="1" dirty="0" smtClean="0">
                <a:solidFill>
                  <a:srgbClr val="FF0000"/>
                </a:solidFill>
              </a:rPr>
              <a:t> </a:t>
            </a:r>
            <a:r>
              <a:rPr lang="it-IT" b="1" dirty="0" err="1" smtClean="0">
                <a:solidFill>
                  <a:srgbClr val="FF0000"/>
                </a:solidFill>
              </a:rPr>
              <a:t>most</a:t>
            </a:r>
            <a:r>
              <a:rPr lang="it-IT" b="1" dirty="0" smtClean="0">
                <a:solidFill>
                  <a:srgbClr val="FF0000"/>
                </a:solidFill>
              </a:rPr>
              <a:t> </a:t>
            </a:r>
            <a:r>
              <a:rPr lang="it-IT" b="1" dirty="0" err="1" smtClean="0">
                <a:solidFill>
                  <a:srgbClr val="FF0000"/>
                </a:solidFill>
              </a:rPr>
              <a:t>likely</a:t>
            </a:r>
            <a:r>
              <a:rPr lang="it-IT" b="1" dirty="0" smtClean="0">
                <a:solidFill>
                  <a:srgbClr val="FF0000"/>
                </a:solidFill>
              </a:rPr>
              <a:t> </a:t>
            </a:r>
            <a:r>
              <a:rPr lang="it-IT" b="1" dirty="0" err="1" smtClean="0">
                <a:solidFill>
                  <a:srgbClr val="FF0000"/>
                </a:solidFill>
              </a:rPr>
              <a:t>will</a:t>
            </a:r>
            <a:r>
              <a:rPr lang="it-IT" b="1" dirty="0" smtClean="0">
                <a:solidFill>
                  <a:srgbClr val="FF0000"/>
                </a:solidFill>
              </a:rPr>
              <a:t> </a:t>
            </a:r>
            <a:r>
              <a:rPr lang="it-IT" b="1" u="sng" dirty="0" err="1" smtClean="0">
                <a:solidFill>
                  <a:srgbClr val="0000FF"/>
                </a:solidFill>
              </a:rPr>
              <a:t>not</a:t>
            </a:r>
            <a:r>
              <a:rPr lang="it-IT" b="1" dirty="0" smtClean="0">
                <a:solidFill>
                  <a:srgbClr val="FF0000"/>
                </a:solidFill>
              </a:rPr>
              <a:t> </a:t>
            </a:r>
            <a:r>
              <a:rPr lang="it-IT" b="1" dirty="0" err="1" smtClean="0">
                <a:solidFill>
                  <a:srgbClr val="FF0000"/>
                </a:solidFill>
              </a:rPr>
              <a:t>become</a:t>
            </a:r>
            <a:r>
              <a:rPr lang="it-IT" b="1" dirty="0" smtClean="0">
                <a:solidFill>
                  <a:srgbClr val="FF0000"/>
                </a:solidFill>
              </a:rPr>
              <a:t> </a:t>
            </a:r>
            <a:r>
              <a:rPr lang="it-IT" b="1" dirty="0" err="1" smtClean="0">
                <a:solidFill>
                  <a:srgbClr val="FF0000"/>
                </a:solidFill>
              </a:rPr>
              <a:t>real</a:t>
            </a:r>
            <a:endParaRPr lang="it-IT" b="1" dirty="0" smtClean="0">
              <a:solidFill>
                <a:srgbClr val="FF0000"/>
              </a:solidFill>
            </a:endParaRPr>
          </a:p>
          <a:p>
            <a:r>
              <a:rPr lang="it-IT" dirty="0" smtClean="0"/>
              <a:t>For </a:t>
            </a:r>
            <a:r>
              <a:rPr lang="it-IT" dirty="0" err="1" smtClean="0"/>
              <a:t>this</a:t>
            </a:r>
            <a:r>
              <a:rPr lang="it-IT" dirty="0" smtClean="0"/>
              <a:t> </a:t>
            </a:r>
            <a:r>
              <a:rPr lang="it-IT" dirty="0" err="1" smtClean="0"/>
              <a:t>reason</a:t>
            </a:r>
            <a:r>
              <a:rPr lang="it-IT" dirty="0" smtClean="0"/>
              <a:t> </a:t>
            </a:r>
            <a:r>
              <a:rPr lang="it-IT" dirty="0" err="1" smtClean="0"/>
              <a:t>we</a:t>
            </a:r>
            <a:r>
              <a:rPr lang="it-IT" dirty="0" smtClean="0"/>
              <a:t> </a:t>
            </a:r>
            <a:r>
              <a:rPr lang="it-IT" dirty="0" err="1" smtClean="0"/>
              <a:t>try</a:t>
            </a:r>
            <a:r>
              <a:rPr lang="it-IT" dirty="0" smtClean="0"/>
              <a:t> to </a:t>
            </a:r>
            <a:r>
              <a:rPr lang="it-IT" dirty="0" err="1" smtClean="0"/>
              <a:t>visualize</a:t>
            </a:r>
            <a:r>
              <a:rPr lang="it-IT" dirty="0" smtClean="0"/>
              <a:t> a </a:t>
            </a:r>
            <a:r>
              <a:rPr lang="it-IT" dirty="0" err="1" smtClean="0"/>
              <a:t>range</a:t>
            </a:r>
            <a:r>
              <a:rPr lang="it-IT" dirty="0" smtClean="0"/>
              <a:t> of </a:t>
            </a:r>
            <a:r>
              <a:rPr lang="it-IT" dirty="0" err="1" smtClean="0"/>
              <a:t>possible</a:t>
            </a:r>
            <a:r>
              <a:rPr lang="it-IT" dirty="0" smtClean="0"/>
              <a:t> </a:t>
            </a:r>
            <a:r>
              <a:rPr lang="it-IT" dirty="0" err="1" smtClean="0"/>
              <a:t>futures</a:t>
            </a:r>
            <a:endParaRPr lang="it-IT" dirty="0" smtClean="0"/>
          </a:p>
          <a:p>
            <a:r>
              <a:rPr lang="it-IT" dirty="0" err="1" smtClean="0"/>
              <a:t>Moreover</a:t>
            </a:r>
            <a:r>
              <a:rPr lang="it-IT" dirty="0" smtClean="0"/>
              <a:t>, </a:t>
            </a:r>
            <a:r>
              <a:rPr lang="it-IT" dirty="0" err="1" smtClean="0"/>
              <a:t>since</a:t>
            </a:r>
            <a:r>
              <a:rPr lang="it-IT" dirty="0" smtClean="0"/>
              <a:t> the future </a:t>
            </a:r>
            <a:r>
              <a:rPr lang="it-IT" dirty="0" err="1" smtClean="0"/>
              <a:t>is</a:t>
            </a:r>
            <a:r>
              <a:rPr lang="it-IT" dirty="0" smtClean="0"/>
              <a:t> “</a:t>
            </a:r>
            <a:r>
              <a:rPr lang="it-IT" dirty="0" err="1" smtClean="0"/>
              <a:t>where</a:t>
            </a:r>
            <a:r>
              <a:rPr lang="it-IT" dirty="0" smtClean="0"/>
              <a:t> </a:t>
            </a:r>
            <a:r>
              <a:rPr lang="it-IT" dirty="0" err="1" smtClean="0"/>
              <a:t>we</a:t>
            </a:r>
            <a:r>
              <a:rPr lang="it-IT" dirty="0" smtClean="0"/>
              <a:t> </a:t>
            </a:r>
            <a:r>
              <a:rPr lang="it-IT" dirty="0" err="1" smtClean="0"/>
              <a:t>will</a:t>
            </a:r>
            <a:r>
              <a:rPr lang="it-IT" dirty="0" smtClean="0"/>
              <a:t> </a:t>
            </a:r>
            <a:r>
              <a:rPr lang="it-IT" dirty="0" err="1" smtClean="0"/>
              <a:t>spend</a:t>
            </a:r>
            <a:r>
              <a:rPr lang="it-IT" dirty="0" smtClean="0"/>
              <a:t> the </a:t>
            </a:r>
            <a:r>
              <a:rPr lang="it-IT" dirty="0" err="1" smtClean="0"/>
              <a:t>rest</a:t>
            </a:r>
            <a:r>
              <a:rPr lang="it-IT" dirty="0" smtClean="0"/>
              <a:t> of </a:t>
            </a:r>
            <a:r>
              <a:rPr lang="it-IT" dirty="0" err="1" smtClean="0"/>
              <a:t>our</a:t>
            </a:r>
            <a:r>
              <a:rPr lang="it-IT" dirty="0" smtClean="0"/>
              <a:t> life”, the </a:t>
            </a:r>
            <a:r>
              <a:rPr lang="it-IT" b="1" dirty="0" err="1" smtClean="0"/>
              <a:t>quality</a:t>
            </a:r>
            <a:r>
              <a:rPr lang="it-IT" dirty="0" smtClean="0"/>
              <a:t> of the future (e.g., </a:t>
            </a:r>
            <a:r>
              <a:rPr lang="it-IT" dirty="0" err="1" smtClean="0"/>
              <a:t>whether</a:t>
            </a:r>
            <a:r>
              <a:rPr lang="it-IT" dirty="0" smtClean="0"/>
              <a:t> </a:t>
            </a:r>
            <a:r>
              <a:rPr lang="it-IT" dirty="0" err="1" smtClean="0"/>
              <a:t>we</a:t>
            </a:r>
            <a:r>
              <a:rPr lang="it-IT" dirty="0" smtClean="0"/>
              <a:t> </a:t>
            </a:r>
            <a:r>
              <a:rPr lang="it-IT" dirty="0" err="1" smtClean="0"/>
              <a:t>like</a:t>
            </a:r>
            <a:r>
              <a:rPr lang="it-IT" dirty="0" smtClean="0"/>
              <a:t> or </a:t>
            </a:r>
            <a:r>
              <a:rPr lang="it-IT" dirty="0" err="1" smtClean="0"/>
              <a:t>dislike</a:t>
            </a:r>
            <a:r>
              <a:rPr lang="it-IT" dirty="0" smtClean="0"/>
              <a:t> </a:t>
            </a:r>
            <a:r>
              <a:rPr lang="it-IT" dirty="0" err="1" smtClean="0"/>
              <a:t>it</a:t>
            </a:r>
            <a:r>
              <a:rPr lang="it-IT" dirty="0" smtClean="0"/>
              <a:t>) </a:t>
            </a:r>
            <a:r>
              <a:rPr lang="it-IT" dirty="0" err="1" smtClean="0"/>
              <a:t>becomes</a:t>
            </a:r>
            <a:r>
              <a:rPr lang="it-IT" dirty="0" smtClean="0"/>
              <a:t> </a:t>
            </a:r>
            <a:r>
              <a:rPr lang="it-IT" dirty="0" err="1" smtClean="0"/>
              <a:t>important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3881172" y="1628800"/>
            <a:ext cx="41034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 smtClean="0"/>
              <a:t>A </a:t>
            </a:r>
            <a:r>
              <a:rPr lang="it-IT" sz="2800" dirty="0" err="1" smtClean="0"/>
              <a:t>well-known</a:t>
            </a:r>
            <a:r>
              <a:rPr lang="it-IT" sz="2800" dirty="0" smtClean="0"/>
              <a:t> </a:t>
            </a:r>
            <a:r>
              <a:rPr lang="it-IT" sz="2800" dirty="0" err="1" smtClean="0"/>
              <a:t>classification</a:t>
            </a:r>
            <a:endParaRPr lang="it-IT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28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17951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Ways of </a:t>
            </a:r>
            <a:r>
              <a:rPr lang="it-IT" b="1" dirty="0" err="1" smtClean="0"/>
              <a:t>using</a:t>
            </a:r>
            <a:r>
              <a:rPr lang="it-IT" dirty="0" smtClean="0"/>
              <a:t> the future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http://www.projectanticipation.org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Concerning explicit anticipation, three main uses can be </a:t>
            </a:r>
            <a:r>
              <a:rPr lang="en-US" dirty="0" smtClean="0"/>
              <a:t>distinguished (Miller): </a:t>
            </a:r>
          </a:p>
          <a:p>
            <a:endParaRPr lang="en-US" dirty="0"/>
          </a:p>
          <a:p>
            <a:r>
              <a:rPr lang="en-US" b="1" dirty="0"/>
              <a:t>Optimization</a:t>
            </a:r>
            <a:r>
              <a:rPr lang="en-US" dirty="0" smtClean="0"/>
              <a:t>: </a:t>
            </a:r>
            <a:r>
              <a:rPr lang="en-US" dirty="0"/>
              <a:t>How to “colonize” the future (e.g., through planning) </a:t>
            </a:r>
          </a:p>
          <a:p>
            <a:r>
              <a:rPr lang="en-US" b="1" dirty="0" smtClean="0"/>
              <a:t>Contingency</a:t>
            </a:r>
            <a:r>
              <a:rPr lang="en-US" dirty="0" smtClean="0"/>
              <a:t>: How to prepare </a:t>
            </a:r>
            <a:r>
              <a:rPr lang="en-US" dirty="0"/>
              <a:t>for anticipated surprises </a:t>
            </a:r>
          </a:p>
          <a:p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Novelty</a:t>
            </a:r>
            <a:r>
              <a:rPr lang="en-US" dirty="0" smtClean="0"/>
              <a:t>: How </a:t>
            </a:r>
            <a:r>
              <a:rPr lang="en-US" dirty="0"/>
              <a:t>to </a:t>
            </a:r>
            <a:r>
              <a:rPr lang="en-US" u="sng" dirty="0"/>
              <a:t>expand</a:t>
            </a:r>
            <a:r>
              <a:rPr lang="en-US" dirty="0"/>
              <a:t> perceptions of the present </a:t>
            </a:r>
            <a:r>
              <a:rPr lang="en-US" dirty="0" smtClean="0"/>
              <a:t>(beyond the constrains required by optimization and contingency)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3635896" y="3966155"/>
            <a:ext cx="4647426" cy="830997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it-IT" sz="2400" dirty="0" smtClean="0"/>
              <a:t>The </a:t>
            </a:r>
            <a:r>
              <a:rPr lang="it-IT" sz="2400" dirty="0" err="1" smtClean="0"/>
              <a:t>dominant</a:t>
            </a:r>
            <a:r>
              <a:rPr lang="it-IT" sz="2400" dirty="0" smtClean="0"/>
              <a:t> </a:t>
            </a:r>
            <a:r>
              <a:rPr lang="it-IT" sz="2400" dirty="0" err="1" smtClean="0"/>
              <a:t>forms</a:t>
            </a:r>
            <a:r>
              <a:rPr lang="it-IT" sz="2400" dirty="0" smtClean="0"/>
              <a:t> of </a:t>
            </a:r>
            <a:r>
              <a:rPr lang="it-IT" sz="2400" dirty="0" err="1" smtClean="0"/>
              <a:t>anticipatory</a:t>
            </a:r>
            <a:r>
              <a:rPr lang="it-IT" sz="2400" dirty="0" smtClean="0"/>
              <a:t> </a:t>
            </a:r>
          </a:p>
          <a:p>
            <a:r>
              <a:rPr lang="it-IT" sz="2400" dirty="0" err="1" smtClean="0"/>
              <a:t>activity</a:t>
            </a:r>
            <a:r>
              <a:rPr lang="it-IT" sz="2400" dirty="0" smtClean="0"/>
              <a:t> in western societies </a:t>
            </a:r>
            <a:endParaRPr lang="it-IT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29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533873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information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229600" cy="5256584"/>
          </a:xfrm>
        </p:spPr>
        <p:txBody>
          <a:bodyPr>
            <a:normAutofit/>
          </a:bodyPr>
          <a:lstStyle/>
          <a:p>
            <a:r>
              <a:rPr lang="en-US" dirty="0" smtClean="0"/>
              <a:t>At </a:t>
            </a:r>
            <a:r>
              <a:rPr lang="en-US" dirty="0"/>
              <a:t>a first sight, </a:t>
            </a:r>
            <a:r>
              <a:rPr lang="en-US" dirty="0" smtClean="0"/>
              <a:t>the expression “information that is coming from the future” appears implausible</a:t>
            </a:r>
            <a:r>
              <a:rPr lang="en-US" dirty="0"/>
              <a:t>, unless one reads the expression </a:t>
            </a:r>
            <a:r>
              <a:rPr lang="en-US" dirty="0" smtClean="0"/>
              <a:t>“coming </a:t>
            </a:r>
            <a:r>
              <a:rPr lang="en-US" dirty="0"/>
              <a:t>from the future” as concerning information conveyed by a model of the </a:t>
            </a:r>
            <a:r>
              <a:rPr lang="en-US" dirty="0" smtClean="0"/>
              <a:t>system</a:t>
            </a:r>
          </a:p>
          <a:p>
            <a:r>
              <a:rPr lang="en-US" dirty="0" smtClean="0"/>
              <a:t>“Model” here is a </a:t>
            </a:r>
            <a:r>
              <a:rPr lang="en-US" b="1" u="sng" dirty="0" smtClean="0"/>
              <a:t>shorthand</a:t>
            </a:r>
            <a:r>
              <a:rPr lang="en-US" dirty="0" smtClean="0"/>
              <a:t> for a variety of situations including theory, idea, guess, belief, hope and fear</a:t>
            </a:r>
          </a:p>
          <a:p>
            <a:r>
              <a:rPr lang="en-US" dirty="0" smtClean="0"/>
              <a:t>All them convey information on the future</a:t>
            </a:r>
            <a:endParaRPr lang="en-US" dirty="0"/>
          </a:p>
          <a:p>
            <a:r>
              <a:rPr lang="en-US" dirty="0" smtClean="0"/>
              <a:t>Models can </a:t>
            </a:r>
            <a:r>
              <a:rPr lang="en-US" dirty="0"/>
              <a:t>be </a:t>
            </a:r>
            <a:r>
              <a:rPr lang="en-US" dirty="0" smtClean="0"/>
              <a:t>explicit or implicit</a:t>
            </a:r>
          </a:p>
          <a:p>
            <a:pPr lvl="1"/>
            <a:r>
              <a:rPr lang="en-US" dirty="0" smtClean="0"/>
              <a:t>Theories and ideas are usually explicit</a:t>
            </a:r>
          </a:p>
          <a:p>
            <a:pPr lvl="1"/>
            <a:r>
              <a:rPr lang="en-US" dirty="0" smtClean="0"/>
              <a:t>Beliefs, hopes and fears are either explicit or implicit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http://www.projectanticipation.org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3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49431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990600"/>
          </a:xfrm>
        </p:spPr>
        <p:txBody>
          <a:bodyPr/>
          <a:lstStyle/>
          <a:p>
            <a:r>
              <a:rPr lang="it-IT" dirty="0" smtClean="0"/>
              <a:t>A </a:t>
            </a:r>
            <a:r>
              <a:rPr lang="it-IT" dirty="0" err="1" smtClean="0"/>
              <a:t>Step</a:t>
            </a:r>
            <a:r>
              <a:rPr lang="it-IT" dirty="0" smtClean="0"/>
              <a:t> </a:t>
            </a:r>
            <a:r>
              <a:rPr lang="it-IT" dirty="0" err="1" smtClean="0"/>
              <a:t>Further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http://www.projectanticipation.org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8507288" cy="5328592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/>
              <a:t>Optimization – </a:t>
            </a:r>
            <a:r>
              <a:rPr lang="en-US" dirty="0" smtClean="0"/>
              <a:t>One future, separated </a:t>
            </a:r>
            <a:r>
              <a:rPr lang="en-US" dirty="0"/>
              <a:t>from the </a:t>
            </a:r>
            <a:r>
              <a:rPr lang="en-US" dirty="0" smtClean="0"/>
              <a:t>now (going </a:t>
            </a:r>
            <a:r>
              <a:rPr lang="en-US" dirty="0"/>
              <a:t>towards the </a:t>
            </a:r>
            <a:r>
              <a:rPr lang="en-US" dirty="0" smtClean="0"/>
              <a:t>future)</a:t>
            </a:r>
            <a:endParaRPr lang="en-US" dirty="0"/>
          </a:p>
          <a:p>
            <a:pPr lvl="1"/>
            <a:r>
              <a:rPr lang="en-US" dirty="0" smtClean="0"/>
              <a:t>Focus </a:t>
            </a:r>
            <a:r>
              <a:rPr lang="en-US" dirty="0"/>
              <a:t>on next step – Incremental innovation</a:t>
            </a:r>
          </a:p>
          <a:p>
            <a:pPr lvl="1"/>
            <a:r>
              <a:rPr lang="en-US" dirty="0" smtClean="0"/>
              <a:t>Focus </a:t>
            </a:r>
            <a:r>
              <a:rPr lang="en-US" dirty="0"/>
              <a:t>on final result – planning (linear, statistical, etc.</a:t>
            </a:r>
            <a:r>
              <a:rPr lang="en-US" dirty="0" smtClean="0"/>
              <a:t>)</a:t>
            </a:r>
            <a:r>
              <a:rPr lang="en-US" dirty="0"/>
              <a:t> </a:t>
            </a:r>
          </a:p>
          <a:p>
            <a:r>
              <a:rPr lang="en-US" b="1" dirty="0" smtClean="0"/>
              <a:t>Contingency – </a:t>
            </a:r>
            <a:r>
              <a:rPr lang="en-US" dirty="0" smtClean="0"/>
              <a:t>More </a:t>
            </a:r>
            <a:r>
              <a:rPr lang="en-US" dirty="0"/>
              <a:t>than one </a:t>
            </a:r>
            <a:r>
              <a:rPr lang="en-US" dirty="0" smtClean="0"/>
              <a:t>future, separated </a:t>
            </a:r>
            <a:r>
              <a:rPr lang="en-US" dirty="0"/>
              <a:t>from the </a:t>
            </a:r>
            <a:r>
              <a:rPr lang="en-US" dirty="0" smtClean="0"/>
              <a:t>present (the </a:t>
            </a:r>
            <a:r>
              <a:rPr lang="en-US" dirty="0"/>
              <a:t>future is coming upon </a:t>
            </a:r>
            <a:r>
              <a:rPr lang="en-US" dirty="0" smtClean="0"/>
              <a:t>me – from either </a:t>
            </a:r>
            <a:r>
              <a:rPr lang="en-US" dirty="0"/>
              <a:t>a detectable or not detectable direction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 smtClean="0"/>
              <a:t>Focus </a:t>
            </a:r>
            <a:r>
              <a:rPr lang="en-US" dirty="0"/>
              <a:t>on visible, </a:t>
            </a:r>
            <a:r>
              <a:rPr lang="en-US" dirty="0" smtClean="0"/>
              <a:t>relevant</a:t>
            </a:r>
            <a:r>
              <a:rPr lang="en-US" dirty="0"/>
              <a:t>, perceived aspects – </a:t>
            </a:r>
            <a:r>
              <a:rPr lang="en-US" dirty="0" smtClean="0"/>
              <a:t>I </a:t>
            </a:r>
            <a:r>
              <a:rPr lang="en-US" dirty="0"/>
              <a:t>see where the future is coming </a:t>
            </a:r>
            <a:r>
              <a:rPr lang="en-US" dirty="0" smtClean="0"/>
              <a:t>from</a:t>
            </a:r>
          </a:p>
          <a:p>
            <a:pPr lvl="1"/>
            <a:r>
              <a:rPr lang="en-US" dirty="0" smtClean="0"/>
              <a:t>Focus </a:t>
            </a:r>
            <a:r>
              <a:rPr lang="en-US" dirty="0"/>
              <a:t>on less or not visible, </a:t>
            </a:r>
            <a:r>
              <a:rPr lang="en-US" dirty="0" smtClean="0"/>
              <a:t>aspects </a:t>
            </a:r>
            <a:r>
              <a:rPr lang="en-US" dirty="0"/>
              <a:t>– </a:t>
            </a:r>
            <a:r>
              <a:rPr lang="en-US" dirty="0" smtClean="0"/>
              <a:t>I </a:t>
            </a:r>
            <a:r>
              <a:rPr lang="en-US" dirty="0"/>
              <a:t>have no idea where the future is coming from (I see that something is arriving but have no idea where it comes from)</a:t>
            </a:r>
          </a:p>
          <a:p>
            <a:r>
              <a:rPr lang="en-US" b="1" dirty="0" smtClean="0"/>
              <a:t>Novelty – </a:t>
            </a:r>
            <a:r>
              <a:rPr lang="en-US" u="sng" dirty="0" smtClean="0"/>
              <a:t>The </a:t>
            </a:r>
            <a:r>
              <a:rPr lang="en-US" u="sng" dirty="0"/>
              <a:t>future is in the present </a:t>
            </a:r>
            <a:r>
              <a:rPr lang="en-US" dirty="0" smtClean="0"/>
              <a:t>(The </a:t>
            </a:r>
            <a:r>
              <a:rPr lang="en-US" dirty="0"/>
              <a:t>future is </a:t>
            </a:r>
            <a:r>
              <a:rPr lang="en-US" dirty="0" smtClean="0"/>
              <a:t>now)</a:t>
            </a:r>
            <a:endParaRPr lang="en-US" dirty="0"/>
          </a:p>
          <a:p>
            <a:pPr lvl="1"/>
            <a:r>
              <a:rPr lang="en-US" dirty="0" smtClean="0"/>
              <a:t>Focus </a:t>
            </a:r>
            <a:r>
              <a:rPr lang="en-US" dirty="0"/>
              <a:t>on ideas (concepts, values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 smtClean="0"/>
              <a:t>Focus </a:t>
            </a:r>
            <a:r>
              <a:rPr lang="en-US" dirty="0"/>
              <a:t>on practices (behaviors, </a:t>
            </a:r>
            <a:r>
              <a:rPr lang="en-US" dirty="0" smtClean="0"/>
              <a:t>feelings, learning)</a:t>
            </a:r>
            <a:endParaRPr lang="en-US" dirty="0"/>
          </a:p>
          <a:p>
            <a:endParaRPr lang="en-US" dirty="0" smtClean="0"/>
          </a:p>
          <a:p>
            <a:r>
              <a:rPr lang="en-US" dirty="0"/>
              <a:t>Note: different contingent futures cannot be linearly arranged. This implies that contingent futures are not </a:t>
            </a:r>
            <a:r>
              <a:rPr lang="en-US" dirty="0" err="1"/>
              <a:t>optimizable</a:t>
            </a:r>
            <a:r>
              <a:rPr lang="en-US" dirty="0"/>
              <a:t> </a:t>
            </a:r>
            <a:r>
              <a:rPr lang="en-US" u="sng" dirty="0"/>
              <a:t>from within the point of view of contingency</a:t>
            </a:r>
            <a:r>
              <a:rPr lang="en-US" dirty="0"/>
              <a:t>. Their optimization requires a decision, a choice, a shift, or a change of attitude (from contingency to optimization)  </a:t>
            </a:r>
          </a:p>
          <a:p>
            <a:r>
              <a:rPr lang="en-US" dirty="0" smtClean="0"/>
              <a:t>Novelty </a:t>
            </a:r>
            <a:r>
              <a:rPr lang="en-US" dirty="0"/>
              <a:t>may be such that one is capable of making sense of it only </a:t>
            </a:r>
            <a:r>
              <a:rPr lang="en-US" dirty="0" smtClean="0"/>
              <a:t>afterwards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30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658253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Three </a:t>
            </a:r>
            <a:r>
              <a:rPr lang="it-IT" dirty="0" err="1" smtClean="0"/>
              <a:t>levels</a:t>
            </a:r>
            <a:r>
              <a:rPr lang="it-IT" dirty="0" smtClean="0"/>
              <a:t> (</a:t>
            </a:r>
            <a:r>
              <a:rPr lang="it-IT" dirty="0" err="1" smtClean="0"/>
              <a:t>Tuomi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http://www.projectanticipation.org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19256" cy="5090120"/>
          </a:xfrm>
        </p:spPr>
        <p:txBody>
          <a:bodyPr>
            <a:normAutofit/>
          </a:bodyPr>
          <a:lstStyle/>
          <a:p>
            <a:r>
              <a:rPr lang="it-IT" b="1" dirty="0" err="1" smtClean="0"/>
              <a:t>Forecasting</a:t>
            </a:r>
            <a:r>
              <a:rPr lang="it-IT" dirty="0" smtClean="0"/>
              <a:t> – </a:t>
            </a:r>
            <a:r>
              <a:rPr lang="it-IT" dirty="0" err="1" smtClean="0"/>
              <a:t>Previsive</a:t>
            </a:r>
            <a:r>
              <a:rPr lang="it-IT" dirty="0" smtClean="0"/>
              <a:t> </a:t>
            </a:r>
            <a:r>
              <a:rPr lang="it-IT" dirty="0" err="1" smtClean="0"/>
              <a:t>activity</a:t>
            </a:r>
            <a:r>
              <a:rPr lang="it-IT" dirty="0" smtClean="0"/>
              <a:t>. Works </a:t>
            </a:r>
            <a:r>
              <a:rPr lang="it-IT" dirty="0" err="1" smtClean="0"/>
              <a:t>well</a:t>
            </a:r>
            <a:r>
              <a:rPr lang="it-IT" dirty="0" smtClean="0"/>
              <a:t> with </a:t>
            </a:r>
            <a:r>
              <a:rPr lang="it-IT" dirty="0" err="1" smtClean="0"/>
              <a:t>pretty</a:t>
            </a:r>
            <a:r>
              <a:rPr lang="it-IT" dirty="0" smtClean="0"/>
              <a:t> short (</a:t>
            </a:r>
            <a:r>
              <a:rPr lang="it-IT" dirty="0" err="1" smtClean="0"/>
              <a:t>econometry</a:t>
            </a:r>
            <a:r>
              <a:rPr lang="it-IT" dirty="0" smtClean="0"/>
              <a:t>) and </a:t>
            </a:r>
            <a:r>
              <a:rPr lang="it-IT" dirty="0" err="1" smtClean="0"/>
              <a:t>very</a:t>
            </a:r>
            <a:r>
              <a:rPr lang="it-IT" dirty="0" smtClean="0"/>
              <a:t> long </a:t>
            </a:r>
            <a:r>
              <a:rPr lang="it-IT" dirty="0"/>
              <a:t>(</a:t>
            </a:r>
            <a:r>
              <a:rPr lang="it-IT" dirty="0" err="1"/>
              <a:t>climate</a:t>
            </a:r>
            <a:r>
              <a:rPr lang="it-IT" dirty="0"/>
              <a:t> </a:t>
            </a:r>
            <a:r>
              <a:rPr lang="it-IT" dirty="0" err="1" smtClean="0"/>
              <a:t>change</a:t>
            </a:r>
            <a:r>
              <a:rPr lang="it-IT" dirty="0" smtClean="0"/>
              <a:t>) </a:t>
            </a:r>
            <a:r>
              <a:rPr lang="it-IT" dirty="0" err="1" smtClean="0"/>
              <a:t>temporal</a:t>
            </a:r>
            <a:r>
              <a:rPr lang="it-IT" dirty="0" smtClean="0"/>
              <a:t> </a:t>
            </a:r>
            <a:r>
              <a:rPr lang="it-IT" dirty="0" err="1" smtClean="0"/>
              <a:t>windows</a:t>
            </a:r>
            <a:endParaRPr lang="it-IT" dirty="0" smtClean="0"/>
          </a:p>
          <a:p>
            <a:endParaRPr lang="it-IT" dirty="0"/>
          </a:p>
          <a:p>
            <a:r>
              <a:rPr lang="it-IT" b="1" dirty="0" err="1" smtClean="0"/>
              <a:t>Foresight</a:t>
            </a:r>
            <a:r>
              <a:rPr lang="it-IT" b="1" dirty="0" smtClean="0"/>
              <a:t> 1.0</a:t>
            </a:r>
            <a:r>
              <a:rPr lang="it-IT" dirty="0" smtClean="0"/>
              <a:t> – </a:t>
            </a:r>
            <a:r>
              <a:rPr lang="it-IT" dirty="0" err="1" smtClean="0"/>
              <a:t>Traditional</a:t>
            </a:r>
            <a:r>
              <a:rPr lang="it-IT" dirty="0" smtClean="0"/>
              <a:t> </a:t>
            </a:r>
            <a:r>
              <a:rPr lang="it-IT" i="1" dirty="0" err="1" smtClean="0"/>
              <a:t>Futures</a:t>
            </a:r>
            <a:r>
              <a:rPr lang="it-IT" i="1" dirty="0" smtClean="0"/>
              <a:t> </a:t>
            </a:r>
            <a:r>
              <a:rPr lang="it-IT" i="1" dirty="0" err="1" smtClean="0"/>
              <a:t>Studies</a:t>
            </a:r>
            <a:r>
              <a:rPr lang="it-IT" dirty="0" smtClean="0"/>
              <a:t> (FS). </a:t>
            </a: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previsive</a:t>
            </a:r>
            <a:r>
              <a:rPr lang="it-IT" dirty="0" smtClean="0"/>
              <a:t>. Strong </a:t>
            </a:r>
            <a:r>
              <a:rPr lang="it-IT" dirty="0" err="1" smtClean="0"/>
              <a:t>practical</a:t>
            </a:r>
            <a:r>
              <a:rPr lang="it-IT" dirty="0" smtClean="0"/>
              <a:t> </a:t>
            </a:r>
            <a:r>
              <a:rPr lang="it-IT" dirty="0" err="1" smtClean="0"/>
              <a:t>orientation</a:t>
            </a:r>
            <a:r>
              <a:rPr lang="it-IT" dirty="0" smtClean="0"/>
              <a:t>, </a:t>
            </a:r>
            <a:r>
              <a:rPr lang="it-IT" dirty="0" err="1" smtClean="0"/>
              <a:t>little</a:t>
            </a:r>
            <a:r>
              <a:rPr lang="it-IT" dirty="0" smtClean="0"/>
              <a:t> </a:t>
            </a:r>
            <a:r>
              <a:rPr lang="it-IT" dirty="0" err="1" smtClean="0"/>
              <a:t>theory</a:t>
            </a:r>
            <a:r>
              <a:rPr lang="it-IT" dirty="0" smtClean="0"/>
              <a:t>. </a:t>
            </a:r>
            <a:r>
              <a:rPr lang="it-IT" dirty="0" err="1" smtClean="0"/>
              <a:t>Poor</a:t>
            </a:r>
            <a:r>
              <a:rPr lang="it-IT" dirty="0" smtClean="0"/>
              <a:t> </a:t>
            </a:r>
            <a:r>
              <a:rPr lang="it-IT" dirty="0" err="1" smtClean="0"/>
              <a:t>acceptation</a:t>
            </a:r>
            <a:r>
              <a:rPr lang="it-IT" dirty="0" smtClean="0"/>
              <a:t> of </a:t>
            </a:r>
            <a:r>
              <a:rPr lang="it-IT" dirty="0" err="1" smtClean="0"/>
              <a:t>complexity</a:t>
            </a:r>
            <a:endParaRPr lang="it-IT" dirty="0" smtClean="0"/>
          </a:p>
          <a:p>
            <a:endParaRPr lang="it-IT" dirty="0"/>
          </a:p>
          <a:p>
            <a:r>
              <a:rPr lang="it-IT" b="1" dirty="0" err="1" smtClean="0"/>
              <a:t>Foresight</a:t>
            </a:r>
            <a:r>
              <a:rPr lang="it-IT" b="1" dirty="0" smtClean="0"/>
              <a:t> 2.0</a:t>
            </a:r>
            <a:r>
              <a:rPr lang="it-IT" dirty="0" smtClean="0"/>
              <a:t> – </a:t>
            </a:r>
            <a:r>
              <a:rPr lang="it-IT" i="1" dirty="0" smtClean="0"/>
              <a:t>Discipline of </a:t>
            </a:r>
            <a:r>
              <a:rPr lang="it-IT" i="1" dirty="0" err="1" smtClean="0"/>
              <a:t>Anticipation</a:t>
            </a:r>
            <a:r>
              <a:rPr lang="it-IT" dirty="0" smtClean="0"/>
              <a:t> (</a:t>
            </a:r>
            <a:r>
              <a:rPr lang="it-IT" dirty="0" err="1" smtClean="0"/>
              <a:t>DoA</a:t>
            </a:r>
            <a:r>
              <a:rPr lang="it-IT" dirty="0" smtClean="0"/>
              <a:t>) – </a:t>
            </a: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previsive</a:t>
            </a:r>
            <a:r>
              <a:rPr lang="it-IT" dirty="0" smtClean="0"/>
              <a:t> – More </a:t>
            </a:r>
            <a:r>
              <a:rPr lang="it-IT" dirty="0" err="1" smtClean="0"/>
              <a:t>balanced</a:t>
            </a:r>
            <a:r>
              <a:rPr lang="it-IT" dirty="0" smtClean="0"/>
              <a:t> </a:t>
            </a:r>
            <a:r>
              <a:rPr lang="it-IT" dirty="0" err="1" smtClean="0"/>
              <a:t>interplay</a:t>
            </a:r>
            <a:r>
              <a:rPr lang="it-IT" dirty="0" smtClean="0"/>
              <a:t> </a:t>
            </a:r>
            <a:r>
              <a:rPr lang="it-IT" dirty="0" err="1" smtClean="0"/>
              <a:t>between</a:t>
            </a:r>
            <a:r>
              <a:rPr lang="it-IT" dirty="0" smtClean="0"/>
              <a:t> </a:t>
            </a:r>
            <a:r>
              <a:rPr lang="it-IT" dirty="0" err="1" smtClean="0"/>
              <a:t>theory</a:t>
            </a:r>
            <a:r>
              <a:rPr lang="it-IT" dirty="0" smtClean="0"/>
              <a:t> and </a:t>
            </a:r>
            <a:r>
              <a:rPr lang="it-IT" dirty="0" err="1" smtClean="0"/>
              <a:t>practice</a:t>
            </a:r>
            <a:r>
              <a:rPr lang="it-IT" dirty="0" smtClean="0"/>
              <a:t> – </a:t>
            </a:r>
            <a:r>
              <a:rPr lang="it-IT" i="1" dirty="0" err="1" smtClean="0"/>
              <a:t>Futures</a:t>
            </a:r>
            <a:r>
              <a:rPr lang="it-IT" i="1" dirty="0" smtClean="0"/>
              <a:t> </a:t>
            </a:r>
            <a:r>
              <a:rPr lang="it-IT" i="1" dirty="0" err="1" smtClean="0"/>
              <a:t>Literacy</a:t>
            </a:r>
            <a:r>
              <a:rPr lang="it-IT" dirty="0"/>
              <a:t>.</a:t>
            </a:r>
            <a:r>
              <a:rPr lang="it-IT" dirty="0" smtClean="0"/>
              <a:t> </a:t>
            </a:r>
            <a:r>
              <a:rPr lang="it-IT" dirty="0" err="1" smtClean="0"/>
              <a:t>Complexity-based</a:t>
            </a: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31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461187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http://www.projectanticipation.org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err="1" smtClean="0"/>
              <a:t>Needless</a:t>
            </a:r>
            <a:r>
              <a:rPr lang="it-IT" dirty="0" smtClean="0"/>
              <a:t> to </a:t>
            </a:r>
            <a:r>
              <a:rPr lang="it-IT" dirty="0" err="1" smtClean="0"/>
              <a:t>say</a:t>
            </a:r>
            <a:r>
              <a:rPr lang="it-IT" dirty="0" smtClean="0"/>
              <a:t>, I </a:t>
            </a:r>
            <a:r>
              <a:rPr lang="it-IT" dirty="0" err="1" smtClean="0"/>
              <a:t>have</a:t>
            </a:r>
            <a:r>
              <a:rPr lang="it-IT" dirty="0" smtClean="0"/>
              <a:t> </a:t>
            </a:r>
            <a:r>
              <a:rPr lang="it-IT" b="1" dirty="0" err="1" smtClean="0"/>
              <a:t>only</a:t>
            </a:r>
            <a:r>
              <a:rPr lang="it-IT" b="1" dirty="0" smtClean="0"/>
              <a:t> </a:t>
            </a:r>
            <a:r>
              <a:rPr lang="it-IT" b="1" dirty="0" err="1" smtClean="0"/>
              <a:t>scratched</a:t>
            </a:r>
            <a:r>
              <a:rPr lang="it-IT" dirty="0" smtClean="0"/>
              <a:t> the </a:t>
            </a:r>
            <a:r>
              <a:rPr lang="it-IT" dirty="0" err="1" smtClean="0"/>
              <a:t>surface</a:t>
            </a:r>
            <a:r>
              <a:rPr lang="it-IT" dirty="0" smtClean="0"/>
              <a:t> of the </a:t>
            </a:r>
            <a:r>
              <a:rPr lang="it-IT" dirty="0" err="1" smtClean="0"/>
              <a:t>problem</a:t>
            </a:r>
            <a:r>
              <a:rPr lang="it-IT" dirty="0" smtClean="0"/>
              <a:t> of </a:t>
            </a:r>
            <a:r>
              <a:rPr lang="it-IT" dirty="0" err="1" smtClean="0"/>
              <a:t>anticipation</a:t>
            </a:r>
            <a:r>
              <a:rPr lang="it-IT" dirty="0" smtClean="0"/>
              <a:t> – and </a:t>
            </a:r>
            <a:r>
              <a:rPr lang="it-IT" dirty="0" err="1" smtClean="0"/>
              <a:t>only</a:t>
            </a:r>
            <a:r>
              <a:rPr lang="it-IT" dirty="0" smtClean="0"/>
              <a:t> </a:t>
            </a:r>
            <a:r>
              <a:rPr lang="it-IT" b="1" dirty="0" smtClean="0"/>
              <a:t>from</a:t>
            </a:r>
            <a:r>
              <a:rPr lang="it-IT" dirty="0" smtClean="0"/>
              <a:t> a </a:t>
            </a:r>
            <a:r>
              <a:rPr lang="it-IT" dirty="0" err="1" smtClean="0"/>
              <a:t>specific</a:t>
            </a:r>
            <a:r>
              <a:rPr lang="it-IT" dirty="0" smtClean="0"/>
              <a:t> </a:t>
            </a:r>
            <a:r>
              <a:rPr lang="it-IT" dirty="0" err="1" smtClean="0"/>
              <a:t>point</a:t>
            </a:r>
            <a:r>
              <a:rPr lang="it-IT" dirty="0" smtClean="0"/>
              <a:t> of </a:t>
            </a:r>
            <a:r>
              <a:rPr lang="it-IT" dirty="0" err="1" smtClean="0"/>
              <a:t>view</a:t>
            </a:r>
            <a:endParaRPr lang="it-IT" dirty="0" smtClean="0"/>
          </a:p>
          <a:p>
            <a:r>
              <a:rPr lang="it-IT" dirty="0" err="1" smtClean="0"/>
              <a:t>However</a:t>
            </a:r>
            <a:r>
              <a:rPr lang="it-IT" dirty="0" smtClean="0"/>
              <a:t>, I </a:t>
            </a:r>
            <a:r>
              <a:rPr lang="it-IT" dirty="0" err="1" smtClean="0"/>
              <a:t>hope</a:t>
            </a:r>
            <a:r>
              <a:rPr lang="it-IT" dirty="0" smtClean="0"/>
              <a:t> I </a:t>
            </a:r>
            <a:r>
              <a:rPr lang="it-IT" dirty="0" err="1" smtClean="0"/>
              <a:t>conveyed</a:t>
            </a:r>
            <a:r>
              <a:rPr lang="it-IT" dirty="0" smtClean="0"/>
              <a:t> </a:t>
            </a:r>
            <a:r>
              <a:rPr lang="it-IT" dirty="0" err="1" smtClean="0"/>
              <a:t>you</a:t>
            </a:r>
            <a:r>
              <a:rPr lang="it-IT" dirty="0" smtClean="0"/>
              <a:t> the idea </a:t>
            </a:r>
            <a:r>
              <a:rPr lang="it-IT" dirty="0" err="1" smtClean="0"/>
              <a:t>that</a:t>
            </a:r>
            <a:r>
              <a:rPr lang="it-IT" dirty="0" smtClean="0"/>
              <a:t> the future can be “</a:t>
            </a:r>
            <a:r>
              <a:rPr lang="it-IT" dirty="0" err="1" smtClean="0"/>
              <a:t>studied</a:t>
            </a:r>
            <a:r>
              <a:rPr lang="it-IT" dirty="0" smtClean="0"/>
              <a:t>” and “</a:t>
            </a:r>
            <a:r>
              <a:rPr lang="it-IT" dirty="0" err="1" smtClean="0"/>
              <a:t>used</a:t>
            </a:r>
            <a:r>
              <a:rPr lang="it-IT" dirty="0" smtClean="0"/>
              <a:t>” </a:t>
            </a:r>
            <a:r>
              <a:rPr lang="it-IT" dirty="0" err="1" smtClean="0"/>
              <a:t>as</a:t>
            </a:r>
            <a:r>
              <a:rPr lang="it-IT" dirty="0" smtClean="0"/>
              <a:t> </a:t>
            </a:r>
            <a:r>
              <a:rPr lang="it-IT" dirty="0" err="1" smtClean="0"/>
              <a:t>seriously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</a:t>
            </a:r>
            <a:r>
              <a:rPr lang="it-IT" dirty="0" err="1" smtClean="0"/>
              <a:t>any</a:t>
            </a:r>
            <a:r>
              <a:rPr lang="it-IT" dirty="0" smtClean="0"/>
              <a:t> </a:t>
            </a:r>
            <a:r>
              <a:rPr lang="it-IT" dirty="0" err="1" smtClean="0"/>
              <a:t>other</a:t>
            </a:r>
            <a:r>
              <a:rPr lang="it-IT" dirty="0" smtClean="0"/>
              <a:t> </a:t>
            </a:r>
            <a:r>
              <a:rPr lang="it-IT" dirty="0" err="1" smtClean="0"/>
              <a:t>subject</a:t>
            </a:r>
            <a:endParaRPr lang="it-IT" dirty="0" smtClean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2123728" y="4789021"/>
            <a:ext cx="511256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err="1"/>
              <a:t>Thank</a:t>
            </a:r>
            <a:r>
              <a:rPr lang="it-IT" sz="2800" b="1" dirty="0"/>
              <a:t> </a:t>
            </a:r>
            <a:r>
              <a:rPr lang="it-IT" sz="2800" b="1" dirty="0" err="1"/>
              <a:t>you</a:t>
            </a:r>
            <a:r>
              <a:rPr lang="it-IT" sz="2800" b="1" dirty="0"/>
              <a:t> for </a:t>
            </a:r>
            <a:r>
              <a:rPr lang="it-IT" sz="2800" b="1" dirty="0" err="1"/>
              <a:t>your</a:t>
            </a:r>
            <a:r>
              <a:rPr lang="it-IT" sz="2800" b="1" dirty="0"/>
              <a:t> </a:t>
            </a:r>
            <a:r>
              <a:rPr lang="it-IT" sz="2800" b="1" dirty="0" err="1"/>
              <a:t>attention</a:t>
            </a:r>
            <a:endParaRPr lang="it-IT" sz="2800" b="1" dirty="0"/>
          </a:p>
          <a:p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32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968662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90600"/>
          </a:xfrm>
        </p:spPr>
        <p:txBody>
          <a:bodyPr/>
          <a:lstStyle/>
          <a:p>
            <a:r>
              <a:rPr lang="it-IT" dirty="0" err="1" smtClean="0"/>
              <a:t>What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an </a:t>
            </a:r>
            <a:r>
              <a:rPr lang="it-IT" dirty="0" err="1" smtClean="0"/>
              <a:t>Anticipatory</a:t>
            </a:r>
            <a:r>
              <a:rPr lang="it-IT" dirty="0" smtClean="0"/>
              <a:t> System?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http://www.projectanticipation.org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1"/>
          </p:nvPr>
        </p:nvSpPr>
        <p:spPr>
          <a:xfrm>
            <a:off x="395536" y="1052736"/>
            <a:ext cx="8496944" cy="54006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Rosen: </a:t>
            </a:r>
            <a:r>
              <a:rPr lang="en-US" dirty="0"/>
              <a:t>“</a:t>
            </a:r>
            <a:r>
              <a:rPr lang="en-GB" dirty="0"/>
              <a:t>An anticipatory system is a system containing a predictive</a:t>
            </a:r>
            <a:r>
              <a:rPr lang="en-GB" b="1" dirty="0"/>
              <a:t> </a:t>
            </a:r>
            <a:r>
              <a:rPr lang="en-GB" dirty="0"/>
              <a:t>model of itself and/or its environment, which allows it to change state at an instant in accord with the model’s predictions pertaining to a later instant.”</a:t>
            </a:r>
            <a:r>
              <a:rPr lang="en-US" dirty="0"/>
              <a:t> </a:t>
            </a:r>
          </a:p>
          <a:p>
            <a:r>
              <a:rPr lang="en-US" dirty="0" smtClean="0"/>
              <a:t>A deceptively simple definition … </a:t>
            </a:r>
            <a:r>
              <a:rPr lang="en-GB" dirty="0" smtClean="0"/>
              <a:t>Models </a:t>
            </a:r>
            <a:r>
              <a:rPr lang="en-GB" dirty="0"/>
              <a:t>“enable us to pull the future into the present”</a:t>
            </a:r>
          </a:p>
          <a:p>
            <a:r>
              <a:rPr lang="en-US" dirty="0" smtClean="0"/>
              <a:t>Models </a:t>
            </a:r>
            <a:r>
              <a:rPr lang="en-US" dirty="0"/>
              <a:t>(theories, etc.) are </a:t>
            </a:r>
            <a:r>
              <a:rPr lang="en-US" b="1" dirty="0"/>
              <a:t>explicitly</a:t>
            </a:r>
            <a:r>
              <a:rPr lang="en-US" dirty="0"/>
              <a:t> or </a:t>
            </a:r>
            <a:r>
              <a:rPr lang="en-US" b="1" dirty="0"/>
              <a:t>implicitly</a:t>
            </a:r>
            <a:r>
              <a:rPr lang="en-US" dirty="0"/>
              <a:t> used to anticipate </a:t>
            </a:r>
            <a:r>
              <a:rPr lang="en-US" dirty="0" smtClean="0"/>
              <a:t>relevant situations (hopes </a:t>
            </a:r>
            <a:r>
              <a:rPr lang="en-US" dirty="0"/>
              <a:t>and </a:t>
            </a:r>
            <a:r>
              <a:rPr lang="en-US" dirty="0" smtClean="0"/>
              <a:t>fears </a:t>
            </a:r>
            <a:r>
              <a:rPr lang="en-US" dirty="0"/>
              <a:t>may work implicitly, i.e. below the subject’s threshold of </a:t>
            </a:r>
            <a:r>
              <a:rPr lang="en-US" dirty="0" smtClean="0"/>
              <a:t>awareness) </a:t>
            </a:r>
          </a:p>
          <a:p>
            <a:pPr lvl="0"/>
            <a:r>
              <a:rPr lang="en-GB" dirty="0" smtClean="0"/>
              <a:t>System S + lattice of its models</a:t>
            </a:r>
          </a:p>
          <a:p>
            <a:pPr lvl="1"/>
            <a:r>
              <a:rPr lang="en-GB" dirty="0" smtClean="0"/>
              <a:t>A </a:t>
            </a:r>
            <a:r>
              <a:rPr lang="en-GB" dirty="0"/>
              <a:t>maximal model exists </a:t>
            </a:r>
            <a:r>
              <a:rPr lang="en-GB" dirty="0" err="1" smtClean="0"/>
              <a:t>s.t.</a:t>
            </a:r>
            <a:r>
              <a:rPr lang="en-GB" dirty="0" smtClean="0"/>
              <a:t> </a:t>
            </a:r>
            <a:r>
              <a:rPr lang="en-GB" dirty="0"/>
              <a:t>all the </a:t>
            </a:r>
            <a:r>
              <a:rPr lang="en-GB" dirty="0" smtClean="0"/>
              <a:t>models </a:t>
            </a:r>
            <a:r>
              <a:rPr lang="en-GB" dirty="0"/>
              <a:t>of S are included in the maximal model as particular cases (the lattice of models admits Top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A </a:t>
            </a:r>
            <a:r>
              <a:rPr lang="en-GB" dirty="0"/>
              <a:t>maximal model does not exists (the lattice of models </a:t>
            </a:r>
            <a:r>
              <a:rPr lang="en-GB" dirty="0" smtClean="0"/>
              <a:t>is without Top) </a:t>
            </a:r>
            <a:endParaRPr lang="en-US" dirty="0"/>
          </a:p>
          <a:p>
            <a:endParaRPr lang="en-US" dirty="0" smtClean="0"/>
          </a:p>
          <a:p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4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882369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Anticipatory system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090120"/>
          </a:xfrm>
        </p:spPr>
        <p:txBody>
          <a:bodyPr/>
          <a:lstStyle/>
          <a:p>
            <a:r>
              <a:rPr lang="en-US" dirty="0"/>
              <a:t>We speak of anticipatory systems when the model(s) are </a:t>
            </a:r>
            <a:r>
              <a:rPr lang="en-US" dirty="0" smtClean="0"/>
              <a:t>embedded within </a:t>
            </a:r>
            <a:r>
              <a:rPr lang="en-US" dirty="0"/>
              <a:t>the system</a:t>
            </a:r>
          </a:p>
          <a:p>
            <a:r>
              <a:rPr lang="en-US" dirty="0"/>
              <a:t>The same (anticipatory) system may (and usually do) contain a multiplicity of models which may influence each other in forms that are still little </a:t>
            </a:r>
            <a:r>
              <a:rPr lang="en-US" dirty="0" smtClean="0"/>
              <a:t>understood</a:t>
            </a:r>
          </a:p>
          <a:p>
            <a:pPr lvl="1"/>
            <a:r>
              <a:rPr lang="en-US" dirty="0" smtClean="0"/>
              <a:t>How implicit models influence explicit ones? 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http://www.projectanticipation.org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5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9324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Science 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09012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By further developing this train of thought, one arrives at an idea of science more general than any of the competing mainstream acceptance of science presently </a:t>
            </a:r>
            <a:r>
              <a:rPr lang="en-US" dirty="0" smtClean="0"/>
              <a:t>available</a:t>
            </a:r>
          </a:p>
          <a:p>
            <a:r>
              <a:rPr lang="en-US" dirty="0" smtClean="0"/>
              <a:t>Instead of </a:t>
            </a:r>
            <a:r>
              <a:rPr lang="en-US" dirty="0"/>
              <a:t>distinguishing between the Queen (physics) and the pawns (all the rest), the new vision distinguishes between the general framework underlying all sciences (what Rosen called the modeling relation) and a variety of different realizations of that </a:t>
            </a:r>
            <a:r>
              <a:rPr lang="en-US" dirty="0" smtClean="0"/>
              <a:t>framework</a:t>
            </a:r>
          </a:p>
          <a:p>
            <a:r>
              <a:rPr lang="en-US" dirty="0" smtClean="0"/>
              <a:t>Each realization </a:t>
            </a:r>
            <a:r>
              <a:rPr lang="en-US" dirty="0"/>
              <a:t>depends on specific </a:t>
            </a:r>
            <a:r>
              <a:rPr lang="en-US" dirty="0" smtClean="0"/>
              <a:t>constraints</a:t>
            </a:r>
          </a:p>
          <a:p>
            <a:r>
              <a:rPr lang="en-US" dirty="0" smtClean="0"/>
              <a:t>On </a:t>
            </a:r>
            <a:r>
              <a:rPr lang="en-US" dirty="0"/>
              <a:t>this view, physics is a highly specific – that is, non-generic – science, while other sciences, notably biology and all the sciences that rely on it (i.e. all the human and social sciences), will require less demanding </a:t>
            </a:r>
            <a:r>
              <a:rPr lang="en-US" dirty="0" smtClean="0"/>
              <a:t>constraints</a:t>
            </a:r>
          </a:p>
          <a:p>
            <a:r>
              <a:rPr lang="en-US" dirty="0" smtClean="0"/>
              <a:t>(go back to my first lecture)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http://www.projectanticipation.org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6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29543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Anticipation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018112"/>
          </a:xfrm>
        </p:spPr>
        <p:txBody>
          <a:bodyPr>
            <a:normAutofit lnSpcReduction="10000"/>
          </a:bodyPr>
          <a:lstStyle/>
          <a:p>
            <a:r>
              <a:rPr lang="it-IT" dirty="0" err="1" smtClean="0"/>
              <a:t>Widely</a:t>
            </a:r>
            <a:r>
              <a:rPr lang="it-IT" dirty="0" smtClean="0"/>
              <a:t> </a:t>
            </a:r>
            <a:r>
              <a:rPr lang="it-IT" dirty="0" err="1" smtClean="0"/>
              <a:t>different</a:t>
            </a:r>
            <a:r>
              <a:rPr lang="it-IT" dirty="0" smtClean="0"/>
              <a:t> </a:t>
            </a:r>
            <a:r>
              <a:rPr lang="it-IT" dirty="0" err="1" smtClean="0"/>
              <a:t>ideas</a:t>
            </a:r>
            <a:r>
              <a:rPr lang="it-IT" dirty="0" smtClean="0"/>
              <a:t> of </a:t>
            </a:r>
            <a:r>
              <a:rPr lang="it-IT" dirty="0" err="1" smtClean="0"/>
              <a:t>anticipation</a:t>
            </a:r>
            <a:endParaRPr lang="it-IT" dirty="0" smtClean="0"/>
          </a:p>
          <a:p>
            <a:r>
              <a:rPr lang="it-IT" dirty="0" smtClean="0"/>
              <a:t>So </a:t>
            </a:r>
            <a:r>
              <a:rPr lang="it-IT" dirty="0"/>
              <a:t>far, </a:t>
            </a:r>
            <a:r>
              <a:rPr lang="it-IT" u="sng" dirty="0"/>
              <a:t>no </a:t>
            </a:r>
            <a:r>
              <a:rPr lang="it-IT" u="sng" dirty="0" err="1"/>
              <a:t>systematic</a:t>
            </a:r>
            <a:r>
              <a:rPr lang="it-IT" u="sng" dirty="0"/>
              <a:t> </a:t>
            </a:r>
            <a:r>
              <a:rPr lang="it-IT" u="sng" dirty="0" err="1"/>
              <a:t>comparison</a:t>
            </a:r>
            <a:r>
              <a:rPr lang="it-IT" dirty="0"/>
              <a:t> </a:t>
            </a:r>
            <a:r>
              <a:rPr lang="it-IT" dirty="0" err="1" smtClean="0"/>
              <a:t>among</a:t>
            </a:r>
            <a:r>
              <a:rPr lang="it-IT" dirty="0" smtClean="0"/>
              <a:t> the </a:t>
            </a:r>
            <a:r>
              <a:rPr lang="it-IT" dirty="0" err="1"/>
              <a:t>various</a:t>
            </a:r>
            <a:r>
              <a:rPr lang="it-IT" dirty="0"/>
              <a:t> </a:t>
            </a:r>
            <a:r>
              <a:rPr lang="it-IT" dirty="0" err="1"/>
              <a:t>proposals</a:t>
            </a:r>
            <a:r>
              <a:rPr lang="it-IT" dirty="0"/>
              <a:t> </a:t>
            </a:r>
            <a:r>
              <a:rPr lang="it-IT" dirty="0" err="1"/>
              <a:t>has</a:t>
            </a:r>
            <a:r>
              <a:rPr lang="it-IT" dirty="0"/>
              <a:t> </a:t>
            </a:r>
            <a:r>
              <a:rPr lang="it-IT" dirty="0" err="1" smtClean="0"/>
              <a:t>ever</a:t>
            </a:r>
            <a:r>
              <a:rPr lang="it-IT" dirty="0" smtClean="0"/>
              <a:t> </a:t>
            </a:r>
            <a:r>
              <a:rPr lang="it-IT" dirty="0" err="1"/>
              <a:t>been</a:t>
            </a:r>
            <a:r>
              <a:rPr lang="it-IT" dirty="0"/>
              <a:t> </a:t>
            </a:r>
            <a:r>
              <a:rPr lang="it-IT" dirty="0" err="1" smtClean="0"/>
              <a:t>tried</a:t>
            </a:r>
            <a:endParaRPr lang="it-IT" dirty="0" smtClean="0"/>
          </a:p>
          <a:p>
            <a:pPr lvl="1"/>
            <a:r>
              <a:rPr lang="it-IT" dirty="0" err="1" smtClean="0"/>
              <a:t>We</a:t>
            </a:r>
            <a:r>
              <a:rPr lang="it-IT" dirty="0" smtClean="0"/>
              <a:t> </a:t>
            </a:r>
            <a:r>
              <a:rPr lang="it-IT" dirty="0" err="1" smtClean="0"/>
              <a:t>literally</a:t>
            </a:r>
            <a:r>
              <a:rPr lang="it-IT" dirty="0" smtClean="0"/>
              <a:t> do </a:t>
            </a: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know</a:t>
            </a:r>
            <a:r>
              <a:rPr lang="it-IT" dirty="0" smtClean="0"/>
              <a:t> </a:t>
            </a:r>
            <a:r>
              <a:rPr lang="it-IT" dirty="0" err="1" smtClean="0"/>
              <a:t>whether</a:t>
            </a:r>
            <a:r>
              <a:rPr lang="it-IT" dirty="0" smtClean="0"/>
              <a:t> the </a:t>
            </a:r>
            <a:r>
              <a:rPr lang="it-IT" dirty="0" err="1" smtClean="0"/>
              <a:t>same</a:t>
            </a:r>
            <a:r>
              <a:rPr lang="it-IT" dirty="0" smtClean="0"/>
              <a:t> idea </a:t>
            </a:r>
            <a:r>
              <a:rPr lang="it-IT" dirty="0" err="1" smtClean="0"/>
              <a:t>has</a:t>
            </a:r>
            <a:r>
              <a:rPr lang="it-IT" dirty="0" smtClean="0"/>
              <a:t> </a:t>
            </a:r>
            <a:r>
              <a:rPr lang="it-IT" dirty="0" err="1" smtClean="0"/>
              <a:t>been</a:t>
            </a:r>
            <a:r>
              <a:rPr lang="it-IT" dirty="0" smtClean="0"/>
              <a:t> </a:t>
            </a:r>
            <a:r>
              <a:rPr lang="it-IT" dirty="0" err="1" smtClean="0"/>
              <a:t>discovered</a:t>
            </a:r>
            <a:r>
              <a:rPr lang="it-IT" dirty="0" smtClean="0"/>
              <a:t> </a:t>
            </a:r>
            <a:r>
              <a:rPr lang="it-IT" dirty="0" err="1" smtClean="0"/>
              <a:t>times</a:t>
            </a:r>
            <a:r>
              <a:rPr lang="it-IT" dirty="0" smtClean="0"/>
              <a:t> and </a:t>
            </a:r>
            <a:r>
              <a:rPr lang="it-IT" dirty="0" err="1" smtClean="0"/>
              <a:t>again</a:t>
            </a:r>
            <a:r>
              <a:rPr lang="it-IT" dirty="0" smtClean="0"/>
              <a:t> or </a:t>
            </a:r>
            <a:r>
              <a:rPr lang="it-IT" dirty="0" err="1" smtClean="0"/>
              <a:t>entirely</a:t>
            </a:r>
            <a:r>
              <a:rPr lang="it-IT" dirty="0" smtClean="0"/>
              <a:t> </a:t>
            </a:r>
            <a:r>
              <a:rPr lang="it-IT" dirty="0" err="1" smtClean="0"/>
              <a:t>different</a:t>
            </a:r>
            <a:r>
              <a:rPr lang="it-IT" dirty="0" smtClean="0"/>
              <a:t> </a:t>
            </a:r>
            <a:r>
              <a:rPr lang="it-IT" dirty="0" err="1" smtClean="0"/>
              <a:t>perspectives</a:t>
            </a:r>
            <a:r>
              <a:rPr lang="it-IT" dirty="0" smtClean="0"/>
              <a:t> </a:t>
            </a:r>
            <a:r>
              <a:rPr lang="it-IT" dirty="0" err="1" smtClean="0"/>
              <a:t>have</a:t>
            </a:r>
            <a:r>
              <a:rPr lang="it-IT" dirty="0" smtClean="0"/>
              <a:t> </a:t>
            </a:r>
            <a:r>
              <a:rPr lang="it-IT" dirty="0" err="1" smtClean="0"/>
              <a:t>been</a:t>
            </a:r>
            <a:r>
              <a:rPr lang="it-IT" dirty="0" smtClean="0"/>
              <a:t> </a:t>
            </a:r>
            <a:r>
              <a:rPr lang="it-IT" dirty="0" err="1" smtClean="0"/>
              <a:t>proposed</a:t>
            </a:r>
            <a:endParaRPr lang="it-IT" dirty="0" smtClean="0"/>
          </a:p>
          <a:p>
            <a:pPr lvl="1"/>
            <a:endParaRPr lang="it-IT" dirty="0" smtClean="0"/>
          </a:p>
          <a:p>
            <a:r>
              <a:rPr lang="it-IT" dirty="0" smtClean="0"/>
              <a:t>For a </a:t>
            </a:r>
            <a:r>
              <a:rPr lang="it-IT" dirty="0" err="1" smtClean="0"/>
              <a:t>preliminary</a:t>
            </a:r>
            <a:r>
              <a:rPr lang="it-IT" dirty="0" smtClean="0"/>
              <a:t> </a:t>
            </a:r>
            <a:r>
              <a:rPr lang="it-IT" dirty="0" err="1" smtClean="0"/>
              <a:t>analysis</a:t>
            </a:r>
            <a:r>
              <a:rPr lang="it-IT" dirty="0" smtClean="0"/>
              <a:t>: </a:t>
            </a:r>
            <a:r>
              <a:rPr lang="it-IT" dirty="0" err="1" smtClean="0"/>
              <a:t>R</a:t>
            </a:r>
            <a:r>
              <a:rPr lang="it-IT" dirty="0" smtClean="0"/>
              <a:t>. Poli, “</a:t>
            </a:r>
            <a:r>
              <a:rPr lang="it-IT" dirty="0"/>
              <a:t>The </a:t>
            </a:r>
            <a:r>
              <a:rPr lang="it-IT" dirty="0" err="1"/>
              <a:t>many</a:t>
            </a:r>
            <a:r>
              <a:rPr lang="it-IT" dirty="0"/>
              <a:t> </a:t>
            </a:r>
            <a:r>
              <a:rPr lang="it-IT" dirty="0" err="1"/>
              <a:t>aspects</a:t>
            </a:r>
            <a:r>
              <a:rPr lang="it-IT" dirty="0"/>
              <a:t> of </a:t>
            </a:r>
            <a:r>
              <a:rPr lang="it-IT" dirty="0" err="1" smtClean="0"/>
              <a:t>anticipation</a:t>
            </a:r>
            <a:r>
              <a:rPr lang="it-IT" dirty="0" smtClean="0"/>
              <a:t>”.</a:t>
            </a:r>
            <a:r>
              <a:rPr lang="it-IT" dirty="0"/>
              <a:t> </a:t>
            </a:r>
            <a:r>
              <a:rPr lang="it-IT" i="1" dirty="0" err="1"/>
              <a:t>Foresight</a:t>
            </a:r>
            <a:r>
              <a:rPr lang="it-IT" dirty="0"/>
              <a:t>, </a:t>
            </a:r>
            <a:r>
              <a:rPr lang="it-IT" dirty="0" smtClean="0"/>
              <a:t>2010, 12</a:t>
            </a:r>
            <a:r>
              <a:rPr lang="it-IT" dirty="0"/>
              <a:t>(3), </a:t>
            </a:r>
            <a:r>
              <a:rPr lang="it-IT" dirty="0" smtClean="0"/>
              <a:t>pp. 7</a:t>
            </a:r>
            <a:r>
              <a:rPr lang="it-IT" dirty="0"/>
              <a:t>–</a:t>
            </a:r>
            <a:r>
              <a:rPr lang="it-IT" dirty="0" smtClean="0"/>
              <a:t>17. </a:t>
            </a:r>
          </a:p>
          <a:p>
            <a:r>
              <a:rPr lang="it-IT" dirty="0" smtClean="0"/>
              <a:t>≈100-page (</a:t>
            </a:r>
            <a:r>
              <a:rPr lang="it-IT" dirty="0" err="1" smtClean="0"/>
              <a:t>partial</a:t>
            </a:r>
            <a:r>
              <a:rPr lang="it-IT" dirty="0" smtClean="0"/>
              <a:t> and, </a:t>
            </a:r>
            <a:r>
              <a:rPr lang="it-IT" dirty="0" err="1" smtClean="0"/>
              <a:t>well</a:t>
            </a:r>
            <a:r>
              <a:rPr lang="it-IT" dirty="0" smtClean="0"/>
              <a:t>, </a:t>
            </a:r>
            <a:r>
              <a:rPr lang="it-IT" dirty="0" err="1" smtClean="0"/>
              <a:t>biased</a:t>
            </a:r>
            <a:r>
              <a:rPr lang="it-IT" dirty="0" smtClean="0"/>
              <a:t>) </a:t>
            </a:r>
            <a:r>
              <a:rPr lang="it-IT" dirty="0" err="1" smtClean="0"/>
              <a:t>bibliography</a:t>
            </a:r>
            <a:r>
              <a:rPr lang="it-IT" dirty="0" smtClean="0"/>
              <a:t>: M. </a:t>
            </a:r>
            <a:r>
              <a:rPr lang="it-IT" dirty="0" err="1" smtClean="0"/>
              <a:t>Nadin</a:t>
            </a:r>
            <a:r>
              <a:rPr lang="it-IT" dirty="0" smtClean="0"/>
              <a:t>, “</a:t>
            </a:r>
            <a:r>
              <a:rPr lang="it-IT" dirty="0" err="1" smtClean="0"/>
              <a:t>Annotated</a:t>
            </a:r>
            <a:r>
              <a:rPr lang="it-IT" dirty="0" smtClean="0"/>
              <a:t> </a:t>
            </a:r>
            <a:r>
              <a:rPr lang="it-IT" dirty="0" err="1" smtClean="0"/>
              <a:t>Bibliography</a:t>
            </a:r>
            <a:r>
              <a:rPr lang="it-IT" dirty="0" smtClean="0"/>
              <a:t> </a:t>
            </a:r>
            <a:r>
              <a:rPr lang="it-IT" dirty="0" err="1" smtClean="0"/>
              <a:t>Anticipation</a:t>
            </a:r>
            <a:r>
              <a:rPr lang="it-IT" dirty="0" smtClean="0"/>
              <a:t>”.</a:t>
            </a:r>
            <a:r>
              <a:rPr lang="it-IT" dirty="0"/>
              <a:t> </a:t>
            </a:r>
            <a:r>
              <a:rPr lang="it-IT" i="1" dirty="0"/>
              <a:t>International Journal of General Systems</a:t>
            </a:r>
            <a:r>
              <a:rPr lang="it-IT" dirty="0"/>
              <a:t>, </a:t>
            </a:r>
            <a:r>
              <a:rPr lang="it-IT" dirty="0" smtClean="0"/>
              <a:t>2010, 39</a:t>
            </a:r>
            <a:r>
              <a:rPr lang="it-IT" dirty="0"/>
              <a:t>(1), </a:t>
            </a:r>
            <a:r>
              <a:rPr lang="it-IT" dirty="0" smtClean="0"/>
              <a:t>pp. 35</a:t>
            </a:r>
            <a:r>
              <a:rPr lang="it-IT" dirty="0"/>
              <a:t>–133. </a:t>
            </a:r>
          </a:p>
          <a:p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http://www.projectanticipation.org</a:t>
            </a:r>
            <a:endParaRPr kumimoji="0"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7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555561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it-IT" sz="4000">
                <a:latin typeface="BatangChe" charset="0"/>
                <a:ea typeface="BatangChe" charset="0"/>
              </a:rPr>
              <a:t>Some Questions about Anticipation</a:t>
            </a:r>
          </a:p>
        </p:txBody>
      </p:sp>
      <p:sp>
        <p:nvSpPr>
          <p:cNvPr id="2" name="Rettangolo arrotondato 1"/>
          <p:cNvSpPr/>
          <p:nvPr/>
        </p:nvSpPr>
        <p:spPr>
          <a:xfrm>
            <a:off x="251520" y="1196752"/>
            <a:ext cx="8640960" cy="5040560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lnSpc>
                <a:spcPct val="110000"/>
              </a:lnSpc>
              <a:spcAft>
                <a:spcPts val="1200"/>
              </a:spcAft>
              <a:buFont typeface="Arial"/>
              <a:buChar char="•"/>
            </a:pPr>
            <a:r>
              <a:rPr lang="it-IT" sz="2800" b="1" dirty="0" err="1">
                <a:solidFill>
                  <a:srgbClr val="000000"/>
                </a:solidFill>
                <a:latin typeface="Times New Roman" charset="0"/>
              </a:rPr>
              <a:t>When</a:t>
            </a:r>
            <a:r>
              <a:rPr lang="it-IT" sz="2800" dirty="0">
                <a:solidFill>
                  <a:srgbClr val="000000"/>
                </a:solidFill>
                <a:latin typeface="Times New Roman" charset="0"/>
              </a:rPr>
              <a:t> </a:t>
            </a:r>
            <a:r>
              <a:rPr lang="it-IT" sz="2800" dirty="0" err="1">
                <a:solidFill>
                  <a:srgbClr val="000000"/>
                </a:solidFill>
                <a:latin typeface="Times New Roman" charset="0"/>
              </a:rPr>
              <a:t>anticipation</a:t>
            </a:r>
            <a:r>
              <a:rPr lang="it-IT" sz="2800" dirty="0">
                <a:solidFill>
                  <a:srgbClr val="000000"/>
                </a:solidFill>
                <a:latin typeface="Times New Roman" charset="0"/>
              </a:rPr>
              <a:t> </a:t>
            </a:r>
            <a:r>
              <a:rPr lang="it-IT" sz="2800" dirty="0" err="1">
                <a:solidFill>
                  <a:srgbClr val="000000"/>
                </a:solidFill>
                <a:latin typeface="Times New Roman" charset="0"/>
              </a:rPr>
              <a:t>does</a:t>
            </a:r>
            <a:r>
              <a:rPr lang="it-IT" sz="2800" dirty="0">
                <a:solidFill>
                  <a:srgbClr val="000000"/>
                </a:solidFill>
                <a:latin typeface="Times New Roman" charset="0"/>
              </a:rPr>
              <a:t> </a:t>
            </a:r>
            <a:r>
              <a:rPr lang="it-IT" sz="2800" dirty="0" err="1">
                <a:solidFill>
                  <a:srgbClr val="000000"/>
                </a:solidFill>
                <a:latin typeface="Times New Roman" charset="0"/>
              </a:rPr>
              <a:t>occur</a:t>
            </a:r>
            <a:r>
              <a:rPr lang="it-IT" sz="2800" dirty="0">
                <a:solidFill>
                  <a:srgbClr val="000000"/>
                </a:solidFill>
                <a:latin typeface="Times New Roman" charset="0"/>
              </a:rPr>
              <a:t> in </a:t>
            </a:r>
            <a:r>
              <a:rPr lang="it-IT" sz="2800" dirty="0" err="1">
                <a:solidFill>
                  <a:srgbClr val="000000"/>
                </a:solidFill>
                <a:latin typeface="Times New Roman" charset="0"/>
              </a:rPr>
              <a:t>behaviour</a:t>
            </a:r>
            <a:r>
              <a:rPr lang="it-IT" sz="2800" dirty="0">
                <a:solidFill>
                  <a:srgbClr val="000000"/>
                </a:solidFill>
                <a:latin typeface="Times New Roman" charset="0"/>
              </a:rPr>
              <a:t> and life?</a:t>
            </a:r>
          </a:p>
          <a:p>
            <a:pPr marL="457200" indent="-457200">
              <a:lnSpc>
                <a:spcPct val="110000"/>
              </a:lnSpc>
              <a:spcAft>
                <a:spcPts val="1200"/>
              </a:spcAft>
              <a:buFont typeface="Arial"/>
              <a:buChar char="•"/>
            </a:pPr>
            <a:r>
              <a:rPr lang="en-US" sz="2800" b="1" dirty="0">
                <a:solidFill>
                  <a:srgbClr val="000000"/>
                </a:solidFill>
                <a:latin typeface="Times New Roman" charset="0"/>
              </a:rPr>
              <a:t>What</a:t>
            </a:r>
            <a:r>
              <a:rPr lang="en-US" sz="2800" dirty="0">
                <a:solidFill>
                  <a:srgbClr val="000000"/>
                </a:solidFill>
                <a:latin typeface="Times New Roman" charset="0"/>
              </a:rPr>
              <a:t> types of anticipation can be distinguished</a:t>
            </a:r>
            <a:r>
              <a:rPr lang="it-IT" sz="2800" dirty="0">
                <a:solidFill>
                  <a:srgbClr val="000000"/>
                </a:solidFill>
                <a:latin typeface="Times New Roman" charset="0"/>
              </a:rPr>
              <a:t>?</a:t>
            </a:r>
          </a:p>
          <a:p>
            <a:pPr marL="457200" indent="-457200">
              <a:lnSpc>
                <a:spcPct val="110000"/>
              </a:lnSpc>
              <a:spcAft>
                <a:spcPts val="1200"/>
              </a:spcAft>
              <a:buFont typeface="Arial"/>
              <a:buChar char="•"/>
            </a:pPr>
            <a:r>
              <a:rPr lang="it-IT" sz="2800" b="1" dirty="0" err="1">
                <a:solidFill>
                  <a:srgbClr val="000000"/>
                </a:solidFill>
                <a:latin typeface="Times New Roman" charset="0"/>
              </a:rPr>
              <a:t>Which</a:t>
            </a:r>
            <a:r>
              <a:rPr lang="it-IT" sz="2800" dirty="0">
                <a:solidFill>
                  <a:srgbClr val="000000"/>
                </a:solidFill>
                <a:latin typeface="Times New Roman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Times New Roman" charset="0"/>
              </a:rPr>
              <a:t>properties of our environment change the pertinence of different types of anticipation</a:t>
            </a:r>
            <a:r>
              <a:rPr lang="it-IT" sz="2800" dirty="0">
                <a:solidFill>
                  <a:srgbClr val="000000"/>
                </a:solidFill>
                <a:latin typeface="Times New Roman" charset="0"/>
              </a:rPr>
              <a:t>?</a:t>
            </a:r>
          </a:p>
          <a:p>
            <a:pPr marL="457200" indent="-457200">
              <a:lnSpc>
                <a:spcPct val="110000"/>
              </a:lnSpc>
              <a:spcAft>
                <a:spcPts val="1200"/>
              </a:spcAft>
              <a:buFont typeface="Arial"/>
              <a:buChar char="•"/>
            </a:pPr>
            <a:r>
              <a:rPr lang="it-IT" sz="2800" b="1" dirty="0" err="1">
                <a:solidFill>
                  <a:srgbClr val="000000"/>
                </a:solidFill>
                <a:latin typeface="Times New Roman" charset="0"/>
              </a:rPr>
              <a:t>Which</a:t>
            </a:r>
            <a:r>
              <a:rPr lang="it-IT" sz="2800" dirty="0">
                <a:solidFill>
                  <a:srgbClr val="000000"/>
                </a:solidFill>
                <a:latin typeface="Times New Roman" charset="0"/>
              </a:rPr>
              <a:t> </a:t>
            </a:r>
            <a:r>
              <a:rPr lang="it-IT" sz="2800" dirty="0" err="1">
                <a:solidFill>
                  <a:srgbClr val="000000"/>
                </a:solidFill>
                <a:latin typeface="Times New Roman" charset="0"/>
              </a:rPr>
              <a:t>structures</a:t>
            </a:r>
            <a:r>
              <a:rPr lang="it-IT" sz="2800" dirty="0">
                <a:solidFill>
                  <a:srgbClr val="000000"/>
                </a:solidFill>
                <a:latin typeface="Times New Roman" charset="0"/>
              </a:rPr>
              <a:t> and </a:t>
            </a:r>
            <a:r>
              <a:rPr lang="it-IT" sz="2800" dirty="0" err="1">
                <a:solidFill>
                  <a:srgbClr val="000000"/>
                </a:solidFill>
                <a:latin typeface="Times New Roman" charset="0"/>
              </a:rPr>
              <a:t>processes</a:t>
            </a:r>
            <a:r>
              <a:rPr lang="it-IT" sz="2800" dirty="0">
                <a:solidFill>
                  <a:srgbClr val="000000"/>
                </a:solidFill>
                <a:latin typeface="Times New Roman" charset="0"/>
              </a:rPr>
              <a:t> are </a:t>
            </a:r>
            <a:r>
              <a:rPr lang="it-IT" sz="2800" dirty="0" err="1">
                <a:solidFill>
                  <a:srgbClr val="000000"/>
                </a:solidFill>
                <a:latin typeface="Times New Roman" charset="0"/>
              </a:rPr>
              <a:t>necessary</a:t>
            </a:r>
            <a:r>
              <a:rPr lang="it-IT" sz="2800" dirty="0">
                <a:solidFill>
                  <a:srgbClr val="000000"/>
                </a:solidFill>
                <a:latin typeface="Times New Roman" charset="0"/>
              </a:rPr>
              <a:t> for </a:t>
            </a:r>
            <a:r>
              <a:rPr lang="it-IT" sz="2800" dirty="0" err="1">
                <a:solidFill>
                  <a:srgbClr val="000000"/>
                </a:solidFill>
                <a:latin typeface="Times New Roman" charset="0"/>
              </a:rPr>
              <a:t>anticipatory</a:t>
            </a:r>
            <a:r>
              <a:rPr lang="it-IT" sz="2800" dirty="0">
                <a:solidFill>
                  <a:srgbClr val="000000"/>
                </a:solidFill>
                <a:latin typeface="Times New Roman" charset="0"/>
              </a:rPr>
              <a:t> </a:t>
            </a:r>
            <a:r>
              <a:rPr lang="it-IT" sz="2800" dirty="0" err="1">
                <a:solidFill>
                  <a:srgbClr val="000000"/>
                </a:solidFill>
                <a:latin typeface="Times New Roman" charset="0"/>
              </a:rPr>
              <a:t>action</a:t>
            </a:r>
            <a:r>
              <a:rPr lang="it-IT" sz="2800" dirty="0">
                <a:solidFill>
                  <a:srgbClr val="000000"/>
                </a:solidFill>
                <a:latin typeface="Times New Roman" charset="0"/>
              </a:rPr>
              <a:t>?</a:t>
            </a:r>
          </a:p>
          <a:p>
            <a:pPr marL="457200" indent="-457200">
              <a:lnSpc>
                <a:spcPct val="110000"/>
              </a:lnSpc>
              <a:spcAft>
                <a:spcPts val="1200"/>
              </a:spcAft>
              <a:buFont typeface="Arial"/>
              <a:buChar char="•"/>
            </a:pPr>
            <a:r>
              <a:rPr lang="it-IT" sz="2800" b="1" dirty="0" err="1">
                <a:solidFill>
                  <a:srgbClr val="000000"/>
                </a:solidFill>
                <a:latin typeface="Times New Roman" charset="0"/>
              </a:rPr>
              <a:t>Which</a:t>
            </a:r>
            <a:r>
              <a:rPr lang="it-IT" sz="2800" dirty="0">
                <a:solidFill>
                  <a:srgbClr val="000000"/>
                </a:solidFill>
                <a:latin typeface="Times New Roman" charset="0"/>
              </a:rPr>
              <a:t> </a:t>
            </a:r>
            <a:r>
              <a:rPr lang="it-IT" sz="2800" dirty="0" err="1">
                <a:solidFill>
                  <a:srgbClr val="000000"/>
                </a:solidFill>
                <a:latin typeface="Times New Roman" charset="0"/>
              </a:rPr>
              <a:t>is</a:t>
            </a:r>
            <a:r>
              <a:rPr lang="it-IT" sz="2800" dirty="0">
                <a:solidFill>
                  <a:srgbClr val="000000"/>
                </a:solidFill>
                <a:latin typeface="Times New Roman" charset="0"/>
              </a:rPr>
              <a:t> the </a:t>
            </a:r>
            <a:r>
              <a:rPr lang="it-IT" sz="2800" dirty="0" err="1">
                <a:solidFill>
                  <a:srgbClr val="000000"/>
                </a:solidFill>
                <a:latin typeface="Times New Roman" charset="0"/>
              </a:rPr>
              <a:t>behavioral</a:t>
            </a:r>
            <a:r>
              <a:rPr lang="it-IT" sz="2800" dirty="0">
                <a:solidFill>
                  <a:srgbClr val="000000"/>
                </a:solidFill>
                <a:latin typeface="Times New Roman" charset="0"/>
              </a:rPr>
              <a:t> impact of </a:t>
            </a:r>
            <a:r>
              <a:rPr lang="it-IT" sz="2800" dirty="0" err="1" smtClean="0">
                <a:solidFill>
                  <a:srgbClr val="000000"/>
                </a:solidFill>
                <a:latin typeface="Times New Roman" charset="0"/>
              </a:rPr>
              <a:t>anticipation</a:t>
            </a:r>
            <a:r>
              <a:rPr lang="it-IT" sz="2800" dirty="0" smtClean="0">
                <a:solidFill>
                  <a:srgbClr val="000000"/>
                </a:solidFill>
                <a:latin typeface="Times New Roman" charset="0"/>
              </a:rPr>
              <a:t>?</a:t>
            </a:r>
            <a:endParaRPr lang="it-IT" sz="2800" dirty="0">
              <a:solidFill>
                <a:srgbClr val="000000"/>
              </a:solidFill>
              <a:latin typeface="Times New Roman" charset="0"/>
            </a:endParaRPr>
          </a:p>
          <a:p>
            <a:pPr marL="457200" indent="-457200">
              <a:lnSpc>
                <a:spcPct val="110000"/>
              </a:lnSpc>
              <a:spcAft>
                <a:spcPts val="1200"/>
              </a:spcAft>
              <a:buFont typeface="Arial"/>
              <a:buChar char="•"/>
            </a:pPr>
            <a:r>
              <a:rPr lang="it-IT" sz="2800" b="1" dirty="0">
                <a:solidFill>
                  <a:srgbClr val="000000"/>
                </a:solidFill>
                <a:latin typeface="Times New Roman" charset="0"/>
              </a:rPr>
              <a:t>How</a:t>
            </a:r>
            <a:r>
              <a:rPr lang="it-IT" sz="2800" dirty="0">
                <a:solidFill>
                  <a:srgbClr val="000000"/>
                </a:solidFill>
                <a:latin typeface="Times New Roman" charset="0"/>
              </a:rPr>
              <a:t> can </a:t>
            </a:r>
            <a:r>
              <a:rPr lang="it-IT" sz="2800" dirty="0" err="1">
                <a:solidFill>
                  <a:srgbClr val="000000"/>
                </a:solidFill>
                <a:latin typeface="Times New Roman" charset="0"/>
              </a:rPr>
              <a:t>anticipation</a:t>
            </a:r>
            <a:r>
              <a:rPr lang="it-IT" sz="2800" dirty="0">
                <a:solidFill>
                  <a:srgbClr val="000000"/>
                </a:solidFill>
                <a:latin typeface="Times New Roman" charset="0"/>
              </a:rPr>
              <a:t> be </a:t>
            </a:r>
            <a:r>
              <a:rPr lang="it-IT" sz="2800" dirty="0" err="1" smtClean="0">
                <a:solidFill>
                  <a:srgbClr val="000000"/>
                </a:solidFill>
                <a:latin typeface="Times New Roman" charset="0"/>
              </a:rPr>
              <a:t>modeled</a:t>
            </a:r>
            <a:r>
              <a:rPr lang="it-IT" sz="2800" dirty="0">
                <a:solidFill>
                  <a:srgbClr val="000000"/>
                </a:solidFill>
                <a:latin typeface="Times New Roman" charset="0"/>
              </a:rPr>
              <a:t>?</a:t>
            </a: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http://www.projectanticipation.org</a:t>
            </a:r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8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00595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Two</a:t>
            </a:r>
            <a:r>
              <a:rPr lang="it-IT" dirty="0" smtClean="0"/>
              <a:t> </a:t>
            </a:r>
            <a:r>
              <a:rPr lang="it-IT" dirty="0" err="1" smtClean="0"/>
              <a:t>perspectives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8229600" cy="4937760"/>
          </a:xfrm>
        </p:spPr>
        <p:txBody>
          <a:bodyPr/>
          <a:lstStyle/>
          <a:p>
            <a:r>
              <a:rPr lang="it-IT" sz="2800" dirty="0" smtClean="0"/>
              <a:t>The </a:t>
            </a:r>
            <a:r>
              <a:rPr lang="it-IT" sz="2800" dirty="0" err="1" smtClean="0"/>
              <a:t>traditional</a:t>
            </a:r>
            <a:r>
              <a:rPr lang="it-IT" sz="2800" dirty="0" smtClean="0"/>
              <a:t> </a:t>
            </a:r>
            <a:r>
              <a:rPr lang="it-IT" sz="2800" dirty="0" err="1" smtClean="0"/>
              <a:t>saying</a:t>
            </a:r>
            <a:r>
              <a:rPr lang="it-IT" sz="2800" dirty="0" smtClean="0"/>
              <a:t>: </a:t>
            </a:r>
            <a:r>
              <a:rPr lang="it-IT" sz="2800" b="1" dirty="0" smtClean="0">
                <a:solidFill>
                  <a:srgbClr val="800000"/>
                </a:solidFill>
              </a:rPr>
              <a:t>use the </a:t>
            </a:r>
            <a:r>
              <a:rPr lang="it-IT" sz="2800" b="1" dirty="0" err="1" smtClean="0">
                <a:solidFill>
                  <a:srgbClr val="800000"/>
                </a:solidFill>
              </a:rPr>
              <a:t>past</a:t>
            </a:r>
            <a:r>
              <a:rPr lang="it-IT" sz="2800" b="1" dirty="0" smtClean="0">
                <a:solidFill>
                  <a:srgbClr val="800000"/>
                </a:solidFill>
              </a:rPr>
              <a:t> to </a:t>
            </a:r>
            <a:r>
              <a:rPr lang="it-IT" sz="2800" b="1" dirty="0" err="1" smtClean="0">
                <a:solidFill>
                  <a:srgbClr val="800000"/>
                </a:solidFill>
              </a:rPr>
              <a:t>understand</a:t>
            </a:r>
            <a:r>
              <a:rPr lang="it-IT" sz="2800" b="1" dirty="0" smtClean="0">
                <a:solidFill>
                  <a:srgbClr val="800000"/>
                </a:solidFill>
              </a:rPr>
              <a:t> the </a:t>
            </a:r>
            <a:r>
              <a:rPr lang="it-IT" sz="2800" b="1" dirty="0" err="1" smtClean="0">
                <a:solidFill>
                  <a:srgbClr val="800000"/>
                </a:solidFill>
              </a:rPr>
              <a:t>present</a:t>
            </a:r>
            <a:r>
              <a:rPr lang="it-IT" sz="2800" dirty="0" smtClean="0"/>
              <a:t> (</a:t>
            </a:r>
            <a:r>
              <a:rPr lang="it-IT" sz="2800" i="1" dirty="0" err="1" smtClean="0"/>
              <a:t>historia</a:t>
            </a:r>
            <a:r>
              <a:rPr lang="it-IT" sz="2800" i="1" dirty="0" smtClean="0"/>
              <a:t> </a:t>
            </a:r>
            <a:r>
              <a:rPr lang="it-IT" sz="2800" i="1" dirty="0" err="1" smtClean="0"/>
              <a:t>magistra</a:t>
            </a:r>
            <a:r>
              <a:rPr lang="it-IT" sz="2800" i="1" dirty="0" smtClean="0"/>
              <a:t> vitae)</a:t>
            </a:r>
            <a:endParaRPr lang="it-IT" sz="2800" dirty="0" smtClean="0"/>
          </a:p>
          <a:p>
            <a:r>
              <a:rPr lang="it-IT" sz="2800" dirty="0" smtClean="0"/>
              <a:t>The new </a:t>
            </a:r>
            <a:r>
              <a:rPr lang="it-IT" sz="2800" dirty="0" err="1" smtClean="0"/>
              <a:t>vision</a:t>
            </a:r>
            <a:r>
              <a:rPr lang="it-IT" sz="2800" dirty="0" smtClean="0"/>
              <a:t>: </a:t>
            </a:r>
            <a:r>
              <a:rPr lang="it-IT" sz="2800" b="1" dirty="0" smtClean="0">
                <a:solidFill>
                  <a:srgbClr val="0000FF"/>
                </a:solidFill>
              </a:rPr>
              <a:t>use the future to </a:t>
            </a:r>
            <a:r>
              <a:rPr lang="it-IT" sz="2800" b="1" dirty="0" err="1" smtClean="0">
                <a:solidFill>
                  <a:srgbClr val="0000FF"/>
                </a:solidFill>
              </a:rPr>
              <a:t>understand</a:t>
            </a:r>
            <a:r>
              <a:rPr lang="it-IT" sz="2800" b="1" dirty="0" smtClean="0">
                <a:solidFill>
                  <a:srgbClr val="0000FF"/>
                </a:solidFill>
              </a:rPr>
              <a:t> the </a:t>
            </a:r>
            <a:r>
              <a:rPr lang="it-IT" sz="2800" b="1" dirty="0" err="1" smtClean="0">
                <a:solidFill>
                  <a:srgbClr val="0000FF"/>
                </a:solidFill>
              </a:rPr>
              <a:t>present</a:t>
            </a:r>
            <a:r>
              <a:rPr lang="it-IT" sz="2800" b="1" dirty="0" smtClean="0">
                <a:solidFill>
                  <a:srgbClr val="0000FF"/>
                </a:solidFill>
              </a:rPr>
              <a:t> </a:t>
            </a:r>
            <a:r>
              <a:rPr lang="it-IT" sz="2800" dirty="0" smtClean="0"/>
              <a:t>(= </a:t>
            </a:r>
            <a:r>
              <a:rPr lang="it-IT" sz="2800" dirty="0" err="1" smtClean="0"/>
              <a:t>anticipation</a:t>
            </a:r>
            <a:r>
              <a:rPr lang="it-IT" sz="2800" dirty="0" smtClean="0"/>
              <a:t>)</a:t>
            </a:r>
          </a:p>
        </p:txBody>
      </p:sp>
      <p:sp>
        <p:nvSpPr>
          <p:cNvPr id="5" name="Dodecagono 4"/>
          <p:cNvSpPr/>
          <p:nvPr/>
        </p:nvSpPr>
        <p:spPr>
          <a:xfrm>
            <a:off x="3491880" y="3882752"/>
            <a:ext cx="2016224" cy="1922512"/>
          </a:xfrm>
          <a:prstGeom prst="dodecagon">
            <a:avLst/>
          </a:prstGeom>
          <a:solidFill>
            <a:srgbClr val="EC381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 err="1" smtClean="0"/>
              <a:t>Present</a:t>
            </a:r>
            <a:endParaRPr lang="it-IT" b="1" dirty="0"/>
          </a:p>
        </p:txBody>
      </p:sp>
      <p:sp>
        <p:nvSpPr>
          <p:cNvPr id="6" name="Freccia destra 5"/>
          <p:cNvSpPr/>
          <p:nvPr/>
        </p:nvSpPr>
        <p:spPr>
          <a:xfrm>
            <a:off x="1187624" y="3880472"/>
            <a:ext cx="2160240" cy="1852784"/>
          </a:xfrm>
          <a:prstGeom prst="rightArrow">
            <a:avLst/>
          </a:prstGeom>
          <a:solidFill>
            <a:srgbClr val="8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 err="1" smtClean="0"/>
              <a:t>Past</a:t>
            </a:r>
            <a:endParaRPr lang="it-IT" b="1" dirty="0"/>
          </a:p>
        </p:txBody>
      </p:sp>
      <p:sp>
        <p:nvSpPr>
          <p:cNvPr id="7" name="Freccia sinistra 6"/>
          <p:cNvSpPr/>
          <p:nvPr/>
        </p:nvSpPr>
        <p:spPr>
          <a:xfrm>
            <a:off x="5652120" y="3880472"/>
            <a:ext cx="2016224" cy="1852784"/>
          </a:xfrm>
          <a:prstGeom prst="leftArrow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 smtClean="0"/>
              <a:t>Future</a:t>
            </a:r>
            <a:endParaRPr lang="it-IT" b="1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http://www.projectanticipation.org</a:t>
            </a:r>
            <a:endParaRPr kumimoji="0"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9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4076246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1233</TotalTime>
  <Words>2777</Words>
  <Application>Microsoft Office PowerPoint</Application>
  <PresentationFormat>On-screen Show (4:3)</PresentationFormat>
  <Paragraphs>305</Paragraphs>
  <Slides>32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3" baseType="lpstr">
      <vt:lpstr>BatangChe</vt:lpstr>
      <vt:lpstr>MS Mincho</vt:lpstr>
      <vt:lpstr>Arial</vt:lpstr>
      <vt:lpstr>Bookman Old Style</vt:lpstr>
      <vt:lpstr>Calibri</vt:lpstr>
      <vt:lpstr>Gill Sans MT</vt:lpstr>
      <vt:lpstr>Symbol</vt:lpstr>
      <vt:lpstr>Times New Roman</vt:lpstr>
      <vt:lpstr>Wingdings</vt:lpstr>
      <vt:lpstr>Wingdings 3</vt:lpstr>
      <vt:lpstr>Origin</vt:lpstr>
      <vt:lpstr>3 Anticipation: Complexity and the Future</vt:lpstr>
      <vt:lpstr>Discipline of Anticipation</vt:lpstr>
      <vt:lpstr>Future information</vt:lpstr>
      <vt:lpstr>What is an Anticipatory System?</vt:lpstr>
      <vt:lpstr>Anticipatory system</vt:lpstr>
      <vt:lpstr>Science </vt:lpstr>
      <vt:lpstr>Anticipation</vt:lpstr>
      <vt:lpstr>Some Questions about Anticipation</vt:lpstr>
      <vt:lpstr>Two perspectives</vt:lpstr>
      <vt:lpstr>Caveat! </vt:lpstr>
      <vt:lpstr>Problem</vt:lpstr>
      <vt:lpstr>The main question</vt:lpstr>
      <vt:lpstr>Futures</vt:lpstr>
      <vt:lpstr>Attitudes towards the future</vt:lpstr>
      <vt:lpstr>Futures</vt:lpstr>
      <vt:lpstr>Understanding the Present: Thin vs. Thick</vt:lpstr>
      <vt:lpstr>Understading the Present: Thin vs. Thick</vt:lpstr>
      <vt:lpstr>The Multiplicity of the Presents</vt:lpstr>
      <vt:lpstr>Biological-psychological-social presents</vt:lpstr>
      <vt:lpstr>Contemporaneity</vt:lpstr>
      <vt:lpstr>Social present</vt:lpstr>
      <vt:lpstr>PowerPoint Presentation</vt:lpstr>
      <vt:lpstr>Coming back</vt:lpstr>
      <vt:lpstr>However</vt:lpstr>
      <vt:lpstr>So, What Can Be Done?</vt:lpstr>
      <vt:lpstr>A Difficult Step </vt:lpstr>
      <vt:lpstr>Futures Literacy</vt:lpstr>
      <vt:lpstr>Kinds of future</vt:lpstr>
      <vt:lpstr>Ways of using the future</vt:lpstr>
      <vt:lpstr>A Step Further</vt:lpstr>
      <vt:lpstr>Three levels (Tuomi)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Roberto Poli</dc:creator>
  <cp:lastModifiedBy>Garry Jacobs</cp:lastModifiedBy>
  <cp:revision>168</cp:revision>
  <cp:lastPrinted>2014-08-11T03:23:03Z</cp:lastPrinted>
  <dcterms:created xsi:type="dcterms:W3CDTF">2013-11-12T13:09:22Z</dcterms:created>
  <dcterms:modified xsi:type="dcterms:W3CDTF">2014-08-11T03:23:05Z</dcterms:modified>
</cp:coreProperties>
</file>