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257" r:id="rId2"/>
    <p:sldId id="258" r:id="rId3"/>
    <p:sldId id="259" r:id="rId4"/>
    <p:sldId id="282" r:id="rId5"/>
    <p:sldId id="285" r:id="rId6"/>
    <p:sldId id="286" r:id="rId7"/>
    <p:sldId id="283" r:id="rId8"/>
    <p:sldId id="284" r:id="rId9"/>
    <p:sldId id="260" r:id="rId10"/>
    <p:sldId id="261" r:id="rId11"/>
    <p:sldId id="262" r:id="rId12"/>
    <p:sldId id="263" r:id="rId13"/>
    <p:sldId id="264" r:id="rId14"/>
    <p:sldId id="267" r:id="rId15"/>
    <p:sldId id="268" r:id="rId16"/>
    <p:sldId id="269" r:id="rId17"/>
    <p:sldId id="270" r:id="rId18"/>
    <p:sldId id="271" r:id="rId19"/>
    <p:sldId id="272" r:id="rId20"/>
    <p:sldId id="273" r:id="rId21"/>
    <p:sldId id="274" r:id="rId22"/>
    <p:sldId id="275" r:id="rId23"/>
    <p:sldId id="276" r:id="rId24"/>
    <p:sldId id="277" r:id="rId25"/>
    <p:sldId id="287" r:id="rId26"/>
    <p:sldId id="280"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47B"/>
    <a:srgbClr val="006600"/>
    <a:srgbClr val="AC0000"/>
    <a:srgbClr val="F8E4F4"/>
    <a:srgbClr val="F0C2E7"/>
    <a:srgbClr val="A50721"/>
    <a:srgbClr val="CC0066"/>
    <a:srgbClr val="58541C"/>
    <a:srgbClr val="8A3A51"/>
    <a:srgbClr val="7578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6" autoAdjust="0"/>
    <p:restoredTop sz="86526" autoAdjust="0"/>
  </p:normalViewPr>
  <p:slideViewPr>
    <p:cSldViewPr snapToGrid="0">
      <p:cViewPr varScale="1">
        <p:scale>
          <a:sx n="67" d="100"/>
          <a:sy n="67" d="100"/>
        </p:scale>
        <p:origin x="1277" y="58"/>
      </p:cViewPr>
      <p:guideLst>
        <p:guide orient="horz" pos="2160"/>
        <p:guide pos="2880"/>
      </p:guideLst>
    </p:cSldViewPr>
  </p:slideViewPr>
  <p:outlineViewPr>
    <p:cViewPr>
      <p:scale>
        <a:sx n="33" d="100"/>
        <a:sy n="33" d="100"/>
      </p:scale>
      <p:origin x="0" y="-14453"/>
    </p:cViewPr>
  </p:outlineViewPr>
  <p:notesTextViewPr>
    <p:cViewPr>
      <p:scale>
        <a:sx n="1" d="1"/>
        <a:sy n="1" d="1"/>
      </p:scale>
      <p:origin x="0" y="0"/>
    </p:cViewPr>
  </p:notesTextViewPr>
  <p:notesViewPr>
    <p:cSldViewPr snapToGrid="0">
      <p:cViewPr varScale="1">
        <p:scale>
          <a:sx n="59" d="100"/>
          <a:sy n="59" d="100"/>
        </p:scale>
        <p:origin x="2371"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935075-9D60-46FC-9A6B-716C27D322D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IN"/>
        </a:p>
      </dgm:t>
    </dgm:pt>
    <dgm:pt modelId="{2C184D1E-DF0B-4E1C-8E91-C39D616BAE47}">
      <dgm:prSet phldrT="[Text]"/>
      <dgm:spPr>
        <a:solidFill>
          <a:srgbClr val="006600"/>
        </a:solidFill>
      </dgm:spPr>
      <dgm:t>
        <a:bodyPr/>
        <a:lstStyle/>
        <a:p>
          <a:r>
            <a:rPr lang="en-US" dirty="0" smtClean="0"/>
            <a:t>SKILLS</a:t>
          </a:r>
          <a:endParaRPr lang="en-IN" dirty="0"/>
        </a:p>
      </dgm:t>
    </dgm:pt>
    <dgm:pt modelId="{D16318C5-D6B5-46DD-853F-26C6D2B30643}" type="parTrans" cxnId="{DEB7784F-63B0-4829-BB75-3BB6B77E7B5D}">
      <dgm:prSet/>
      <dgm:spPr/>
      <dgm:t>
        <a:bodyPr/>
        <a:lstStyle/>
        <a:p>
          <a:endParaRPr lang="en-IN"/>
        </a:p>
      </dgm:t>
    </dgm:pt>
    <dgm:pt modelId="{C973F5EF-EC95-41D6-9CB8-83B6EB772A9B}" type="sibTrans" cxnId="{DEB7784F-63B0-4829-BB75-3BB6B77E7B5D}">
      <dgm:prSet/>
      <dgm:spPr/>
      <dgm:t>
        <a:bodyPr/>
        <a:lstStyle/>
        <a:p>
          <a:endParaRPr lang="en-IN"/>
        </a:p>
      </dgm:t>
    </dgm:pt>
    <dgm:pt modelId="{5951A6DE-BC4C-4BB8-B9B5-42EA310EB0F9}">
      <dgm:prSet phldrT="[Text]" custT="1"/>
      <dgm:spPr>
        <a:solidFill>
          <a:schemeClr val="accent2"/>
        </a:solidFill>
        <a:ln>
          <a:solidFill>
            <a:schemeClr val="accent2"/>
          </a:solidFill>
        </a:ln>
      </dgm:spPr>
      <dgm:t>
        <a:bodyPr/>
        <a:lstStyle/>
        <a:p>
          <a:r>
            <a:rPr lang="en-US" sz="2800" b="1" dirty="0" smtClean="0"/>
            <a:t>TECHNICAL</a:t>
          </a:r>
          <a:endParaRPr lang="en-IN" sz="2800" b="1" dirty="0"/>
        </a:p>
      </dgm:t>
    </dgm:pt>
    <dgm:pt modelId="{C2B82A78-7338-4AED-BF7B-83E67C9E8100}" type="parTrans" cxnId="{8212DBD1-3810-4DD6-ABB9-0DB3E68DD34F}">
      <dgm:prSet/>
      <dgm:spPr/>
      <dgm:t>
        <a:bodyPr/>
        <a:lstStyle/>
        <a:p>
          <a:endParaRPr lang="en-IN"/>
        </a:p>
      </dgm:t>
    </dgm:pt>
    <dgm:pt modelId="{FC9B5EFE-5BC9-4632-B57A-C41B6499BCC3}" type="sibTrans" cxnId="{8212DBD1-3810-4DD6-ABB9-0DB3E68DD34F}">
      <dgm:prSet/>
      <dgm:spPr/>
      <dgm:t>
        <a:bodyPr/>
        <a:lstStyle/>
        <a:p>
          <a:endParaRPr lang="en-IN"/>
        </a:p>
      </dgm:t>
    </dgm:pt>
    <dgm:pt modelId="{CE743450-0779-422E-B073-12526C181417}">
      <dgm:prSet phldrT="[Text]" custT="1"/>
      <dgm:spPr>
        <a:solidFill>
          <a:srgbClr val="A50721"/>
        </a:solidFill>
      </dgm:spPr>
      <dgm:t>
        <a:bodyPr/>
        <a:lstStyle/>
        <a:p>
          <a:r>
            <a:rPr lang="en-US" sz="2800" b="1" dirty="0" smtClean="0"/>
            <a:t>ARTISTIC</a:t>
          </a:r>
          <a:endParaRPr lang="en-IN" sz="2800" b="1" dirty="0"/>
        </a:p>
      </dgm:t>
    </dgm:pt>
    <dgm:pt modelId="{22BFE593-0FEF-41AE-9ED1-B1105DF7670F}" type="parTrans" cxnId="{DF7466F4-F032-4299-B54B-46E234D1F8B0}">
      <dgm:prSet/>
      <dgm:spPr/>
      <dgm:t>
        <a:bodyPr/>
        <a:lstStyle/>
        <a:p>
          <a:endParaRPr lang="en-IN"/>
        </a:p>
      </dgm:t>
    </dgm:pt>
    <dgm:pt modelId="{A8BB030F-FDB6-4BD0-B0CE-7AA6E68BE810}" type="sibTrans" cxnId="{DF7466F4-F032-4299-B54B-46E234D1F8B0}">
      <dgm:prSet/>
      <dgm:spPr/>
      <dgm:t>
        <a:bodyPr/>
        <a:lstStyle/>
        <a:p>
          <a:endParaRPr lang="en-IN"/>
        </a:p>
      </dgm:t>
    </dgm:pt>
    <dgm:pt modelId="{49754F11-9D99-4FE3-B837-A133F20A7817}">
      <dgm:prSet phldrT="[Text]" custT="1"/>
      <dgm:spPr>
        <a:solidFill>
          <a:schemeClr val="accent3">
            <a:lumMod val="75000"/>
          </a:schemeClr>
        </a:solidFill>
      </dgm:spPr>
      <dgm:t>
        <a:bodyPr/>
        <a:lstStyle/>
        <a:p>
          <a:r>
            <a:rPr lang="en-US" sz="2800" b="1" dirty="0" smtClean="0"/>
            <a:t>ORGANIZATIONAL</a:t>
          </a:r>
          <a:endParaRPr lang="en-IN" sz="2800" b="1" dirty="0"/>
        </a:p>
      </dgm:t>
    </dgm:pt>
    <dgm:pt modelId="{1935B818-8075-4631-B3E6-77310A7496BD}" type="parTrans" cxnId="{01DEE883-E64F-4430-93E1-14606FC43721}">
      <dgm:prSet/>
      <dgm:spPr/>
      <dgm:t>
        <a:bodyPr/>
        <a:lstStyle/>
        <a:p>
          <a:endParaRPr lang="en-IN"/>
        </a:p>
      </dgm:t>
    </dgm:pt>
    <dgm:pt modelId="{5DC842A2-F18A-449E-835B-7C39AC8A5E2D}" type="sibTrans" cxnId="{01DEE883-E64F-4430-93E1-14606FC43721}">
      <dgm:prSet/>
      <dgm:spPr/>
      <dgm:t>
        <a:bodyPr/>
        <a:lstStyle/>
        <a:p>
          <a:endParaRPr lang="en-IN"/>
        </a:p>
      </dgm:t>
    </dgm:pt>
    <dgm:pt modelId="{BDE67384-A91E-4332-9C0A-023C08FF7E92}">
      <dgm:prSet custT="1"/>
      <dgm:spPr>
        <a:solidFill>
          <a:srgbClr val="0070C0"/>
        </a:solidFill>
      </dgm:spPr>
      <dgm:t>
        <a:bodyPr/>
        <a:lstStyle/>
        <a:p>
          <a:r>
            <a:rPr lang="en-US" sz="2800" b="1" dirty="0" smtClean="0"/>
            <a:t>PHYSICAL</a:t>
          </a:r>
          <a:endParaRPr lang="en-IN" sz="2800" b="1" dirty="0"/>
        </a:p>
      </dgm:t>
    </dgm:pt>
    <dgm:pt modelId="{794AD126-0EE8-4E4B-BFA8-563530B549AC}" type="parTrans" cxnId="{5C4D729C-186D-4211-B47A-DC6F085021F6}">
      <dgm:prSet/>
      <dgm:spPr/>
      <dgm:t>
        <a:bodyPr/>
        <a:lstStyle/>
        <a:p>
          <a:endParaRPr lang="en-IN"/>
        </a:p>
      </dgm:t>
    </dgm:pt>
    <dgm:pt modelId="{81C6D170-9A4E-496E-A401-DC982E720F4E}" type="sibTrans" cxnId="{5C4D729C-186D-4211-B47A-DC6F085021F6}">
      <dgm:prSet/>
      <dgm:spPr/>
      <dgm:t>
        <a:bodyPr/>
        <a:lstStyle/>
        <a:p>
          <a:endParaRPr lang="en-IN"/>
        </a:p>
      </dgm:t>
    </dgm:pt>
    <dgm:pt modelId="{152F7108-0D32-4D25-A651-57081BB542D2}">
      <dgm:prSet custT="1"/>
      <dgm:spPr>
        <a:solidFill>
          <a:schemeClr val="accent6">
            <a:lumMod val="75000"/>
          </a:schemeClr>
        </a:solidFill>
      </dgm:spPr>
      <dgm:t>
        <a:bodyPr/>
        <a:lstStyle/>
        <a:p>
          <a:r>
            <a:rPr lang="en-US" sz="2800" b="1" dirty="0" smtClean="0"/>
            <a:t>SOCIAL</a:t>
          </a:r>
          <a:endParaRPr lang="en-IN" sz="2800" b="1" dirty="0"/>
        </a:p>
      </dgm:t>
    </dgm:pt>
    <dgm:pt modelId="{A8E0C128-D0CB-4DCB-8AF8-960E6945DDC8}" type="parTrans" cxnId="{24D4379A-FF17-4888-825D-51AFB8E922D1}">
      <dgm:prSet/>
      <dgm:spPr/>
      <dgm:t>
        <a:bodyPr/>
        <a:lstStyle/>
        <a:p>
          <a:endParaRPr lang="en-IN"/>
        </a:p>
      </dgm:t>
    </dgm:pt>
    <dgm:pt modelId="{3D988437-8E5F-44BD-8358-6BC19C793504}" type="sibTrans" cxnId="{24D4379A-FF17-4888-825D-51AFB8E922D1}">
      <dgm:prSet/>
      <dgm:spPr/>
      <dgm:t>
        <a:bodyPr/>
        <a:lstStyle/>
        <a:p>
          <a:endParaRPr lang="en-IN"/>
        </a:p>
      </dgm:t>
    </dgm:pt>
    <dgm:pt modelId="{F36583F8-A795-4BB0-AC19-5388F56AA456}">
      <dgm:prSet custT="1"/>
      <dgm:spPr>
        <a:solidFill>
          <a:srgbClr val="90247B"/>
        </a:solidFill>
      </dgm:spPr>
      <dgm:t>
        <a:bodyPr/>
        <a:lstStyle/>
        <a:p>
          <a:r>
            <a:rPr lang="en-US" sz="2800" b="1" dirty="0" smtClean="0"/>
            <a:t>MENTAL</a:t>
          </a:r>
          <a:endParaRPr lang="en-IN" sz="2800" b="1" dirty="0"/>
        </a:p>
      </dgm:t>
    </dgm:pt>
    <dgm:pt modelId="{5BFB0175-2D9F-4267-BB4C-DFE83AF13437}" type="parTrans" cxnId="{ABBA0659-F6AC-402C-BF90-FAA76BDBA2B2}">
      <dgm:prSet/>
      <dgm:spPr/>
      <dgm:t>
        <a:bodyPr/>
        <a:lstStyle/>
        <a:p>
          <a:endParaRPr lang="en-IN"/>
        </a:p>
      </dgm:t>
    </dgm:pt>
    <dgm:pt modelId="{1EBD849C-D80A-47D3-92AF-C80578018C33}" type="sibTrans" cxnId="{ABBA0659-F6AC-402C-BF90-FAA76BDBA2B2}">
      <dgm:prSet/>
      <dgm:spPr/>
      <dgm:t>
        <a:bodyPr/>
        <a:lstStyle/>
        <a:p>
          <a:endParaRPr lang="en-IN"/>
        </a:p>
      </dgm:t>
    </dgm:pt>
    <dgm:pt modelId="{C8F1FB37-D9E4-4466-A83D-12B76EFC9986}" type="pres">
      <dgm:prSet presAssocID="{D8935075-9D60-46FC-9A6B-716C27D322D5}" presName="Name0" presStyleCnt="0">
        <dgm:presLayoutVars>
          <dgm:chPref val="1"/>
          <dgm:dir/>
          <dgm:animOne val="branch"/>
          <dgm:animLvl val="lvl"/>
          <dgm:resizeHandles val="exact"/>
        </dgm:presLayoutVars>
      </dgm:prSet>
      <dgm:spPr/>
      <dgm:t>
        <a:bodyPr/>
        <a:lstStyle/>
        <a:p>
          <a:endParaRPr lang="en-IN"/>
        </a:p>
      </dgm:t>
    </dgm:pt>
    <dgm:pt modelId="{A17ACAE8-0EA9-4BA7-915D-B3CCA4F007C4}" type="pres">
      <dgm:prSet presAssocID="{2C184D1E-DF0B-4E1C-8E91-C39D616BAE47}" presName="root1" presStyleCnt="0"/>
      <dgm:spPr/>
    </dgm:pt>
    <dgm:pt modelId="{4B08DB8E-3972-4D10-B0B5-6FCA61324B86}" type="pres">
      <dgm:prSet presAssocID="{2C184D1E-DF0B-4E1C-8E91-C39D616BAE47}" presName="LevelOneTextNode" presStyleLbl="node0" presStyleIdx="0" presStyleCnt="1">
        <dgm:presLayoutVars>
          <dgm:chPref val="3"/>
        </dgm:presLayoutVars>
      </dgm:prSet>
      <dgm:spPr/>
      <dgm:t>
        <a:bodyPr/>
        <a:lstStyle/>
        <a:p>
          <a:endParaRPr lang="en-IN"/>
        </a:p>
      </dgm:t>
    </dgm:pt>
    <dgm:pt modelId="{F544489B-CEFC-42BE-B1B2-94BA924624BD}" type="pres">
      <dgm:prSet presAssocID="{2C184D1E-DF0B-4E1C-8E91-C39D616BAE47}" presName="level2hierChild" presStyleCnt="0"/>
      <dgm:spPr/>
    </dgm:pt>
    <dgm:pt modelId="{0831A632-63EE-4C8F-A239-4A0EC5713259}" type="pres">
      <dgm:prSet presAssocID="{794AD126-0EE8-4E4B-BFA8-563530B549AC}" presName="conn2-1" presStyleLbl="parChTrans1D2" presStyleIdx="0" presStyleCnt="3"/>
      <dgm:spPr/>
      <dgm:t>
        <a:bodyPr/>
        <a:lstStyle/>
        <a:p>
          <a:endParaRPr lang="en-IN"/>
        </a:p>
      </dgm:t>
    </dgm:pt>
    <dgm:pt modelId="{88D7DDDF-6BCC-40FF-B71E-97B8F5CE0730}" type="pres">
      <dgm:prSet presAssocID="{794AD126-0EE8-4E4B-BFA8-563530B549AC}" presName="connTx" presStyleLbl="parChTrans1D2" presStyleIdx="0" presStyleCnt="3"/>
      <dgm:spPr/>
      <dgm:t>
        <a:bodyPr/>
        <a:lstStyle/>
        <a:p>
          <a:endParaRPr lang="en-IN"/>
        </a:p>
      </dgm:t>
    </dgm:pt>
    <dgm:pt modelId="{47E835D8-3904-4D67-B140-0C6CA6DCA480}" type="pres">
      <dgm:prSet presAssocID="{BDE67384-A91E-4332-9C0A-023C08FF7E92}" presName="root2" presStyleCnt="0"/>
      <dgm:spPr/>
    </dgm:pt>
    <dgm:pt modelId="{02C6223D-B4B2-4805-8BFB-9B5F67A1F6E8}" type="pres">
      <dgm:prSet presAssocID="{BDE67384-A91E-4332-9C0A-023C08FF7E92}" presName="LevelTwoTextNode" presStyleLbl="node2" presStyleIdx="0" presStyleCnt="3" custScaleX="111925">
        <dgm:presLayoutVars>
          <dgm:chPref val="3"/>
        </dgm:presLayoutVars>
      </dgm:prSet>
      <dgm:spPr/>
      <dgm:t>
        <a:bodyPr/>
        <a:lstStyle/>
        <a:p>
          <a:endParaRPr lang="en-IN"/>
        </a:p>
      </dgm:t>
    </dgm:pt>
    <dgm:pt modelId="{45C8F1F6-79C9-4461-BA63-B56E797B921B}" type="pres">
      <dgm:prSet presAssocID="{BDE67384-A91E-4332-9C0A-023C08FF7E92}" presName="level3hierChild" presStyleCnt="0"/>
      <dgm:spPr/>
    </dgm:pt>
    <dgm:pt modelId="{E0BA78D7-38CA-462D-A439-8F396A538B83}" type="pres">
      <dgm:prSet presAssocID="{C2B82A78-7338-4AED-BF7B-83E67C9E8100}" presName="conn2-1" presStyleLbl="parChTrans1D3" presStyleIdx="0" presStyleCnt="3"/>
      <dgm:spPr/>
      <dgm:t>
        <a:bodyPr/>
        <a:lstStyle/>
        <a:p>
          <a:endParaRPr lang="en-IN"/>
        </a:p>
      </dgm:t>
    </dgm:pt>
    <dgm:pt modelId="{CE5D6BC2-DA99-4F5A-ADEA-6EC67D6EA399}" type="pres">
      <dgm:prSet presAssocID="{C2B82A78-7338-4AED-BF7B-83E67C9E8100}" presName="connTx" presStyleLbl="parChTrans1D3" presStyleIdx="0" presStyleCnt="3"/>
      <dgm:spPr/>
      <dgm:t>
        <a:bodyPr/>
        <a:lstStyle/>
        <a:p>
          <a:endParaRPr lang="en-IN"/>
        </a:p>
      </dgm:t>
    </dgm:pt>
    <dgm:pt modelId="{EAE29DEE-0592-49C4-9985-D001962D5AC0}" type="pres">
      <dgm:prSet presAssocID="{5951A6DE-BC4C-4BB8-B9B5-42EA310EB0F9}" presName="root2" presStyleCnt="0"/>
      <dgm:spPr/>
    </dgm:pt>
    <dgm:pt modelId="{9B6F63E1-5403-4871-A76F-3E6EFC9D1916}" type="pres">
      <dgm:prSet presAssocID="{5951A6DE-BC4C-4BB8-B9B5-42EA310EB0F9}" presName="LevelTwoTextNode" presStyleLbl="node3" presStyleIdx="0" presStyleCnt="3" custScaleX="115335">
        <dgm:presLayoutVars>
          <dgm:chPref val="3"/>
        </dgm:presLayoutVars>
      </dgm:prSet>
      <dgm:spPr/>
      <dgm:t>
        <a:bodyPr/>
        <a:lstStyle/>
        <a:p>
          <a:endParaRPr lang="en-IN"/>
        </a:p>
      </dgm:t>
    </dgm:pt>
    <dgm:pt modelId="{91DAA737-A41F-43DF-B8DA-79514DCD260A}" type="pres">
      <dgm:prSet presAssocID="{5951A6DE-BC4C-4BB8-B9B5-42EA310EB0F9}" presName="level3hierChild" presStyleCnt="0"/>
      <dgm:spPr/>
    </dgm:pt>
    <dgm:pt modelId="{ECBFEDA7-4215-4D52-B230-08E35FB95D76}" type="pres">
      <dgm:prSet presAssocID="{22BFE593-0FEF-41AE-9ED1-B1105DF7670F}" presName="conn2-1" presStyleLbl="parChTrans1D2" presStyleIdx="1" presStyleCnt="3"/>
      <dgm:spPr/>
      <dgm:t>
        <a:bodyPr/>
        <a:lstStyle/>
        <a:p>
          <a:endParaRPr lang="en-IN"/>
        </a:p>
      </dgm:t>
    </dgm:pt>
    <dgm:pt modelId="{71036B1D-9D80-4D9D-BF47-D7B8CAD865E5}" type="pres">
      <dgm:prSet presAssocID="{22BFE593-0FEF-41AE-9ED1-B1105DF7670F}" presName="connTx" presStyleLbl="parChTrans1D2" presStyleIdx="1" presStyleCnt="3"/>
      <dgm:spPr/>
      <dgm:t>
        <a:bodyPr/>
        <a:lstStyle/>
        <a:p>
          <a:endParaRPr lang="en-IN"/>
        </a:p>
      </dgm:t>
    </dgm:pt>
    <dgm:pt modelId="{FA2ADA57-928C-4A17-AA60-5E5679E52AE1}" type="pres">
      <dgm:prSet presAssocID="{CE743450-0779-422E-B073-12526C181417}" presName="root2" presStyleCnt="0"/>
      <dgm:spPr/>
    </dgm:pt>
    <dgm:pt modelId="{D917DE17-AF2E-4C40-9727-C89341F7AD93}" type="pres">
      <dgm:prSet presAssocID="{CE743450-0779-422E-B073-12526C181417}" presName="LevelTwoTextNode" presStyleLbl="node2" presStyleIdx="1" presStyleCnt="3" custScaleX="109645">
        <dgm:presLayoutVars>
          <dgm:chPref val="3"/>
        </dgm:presLayoutVars>
      </dgm:prSet>
      <dgm:spPr/>
      <dgm:t>
        <a:bodyPr/>
        <a:lstStyle/>
        <a:p>
          <a:endParaRPr lang="en-IN"/>
        </a:p>
      </dgm:t>
    </dgm:pt>
    <dgm:pt modelId="{6427AB13-09E3-481B-9003-8A14FA663EC8}" type="pres">
      <dgm:prSet presAssocID="{CE743450-0779-422E-B073-12526C181417}" presName="level3hierChild" presStyleCnt="0"/>
      <dgm:spPr/>
    </dgm:pt>
    <dgm:pt modelId="{3A9E58C7-768F-4ADF-AEA1-47E1B959B18C}" type="pres">
      <dgm:prSet presAssocID="{A8E0C128-D0CB-4DCB-8AF8-960E6945DDC8}" presName="conn2-1" presStyleLbl="parChTrans1D3" presStyleIdx="1" presStyleCnt="3"/>
      <dgm:spPr/>
      <dgm:t>
        <a:bodyPr/>
        <a:lstStyle/>
        <a:p>
          <a:endParaRPr lang="en-IN"/>
        </a:p>
      </dgm:t>
    </dgm:pt>
    <dgm:pt modelId="{F8D1C05A-0C51-4B36-A85A-031703A262D4}" type="pres">
      <dgm:prSet presAssocID="{A8E0C128-D0CB-4DCB-8AF8-960E6945DDC8}" presName="connTx" presStyleLbl="parChTrans1D3" presStyleIdx="1" presStyleCnt="3"/>
      <dgm:spPr/>
      <dgm:t>
        <a:bodyPr/>
        <a:lstStyle/>
        <a:p>
          <a:endParaRPr lang="en-IN"/>
        </a:p>
      </dgm:t>
    </dgm:pt>
    <dgm:pt modelId="{A1550917-8C9E-4A27-BC17-6501829AEE37}" type="pres">
      <dgm:prSet presAssocID="{152F7108-0D32-4D25-A651-57081BB542D2}" presName="root2" presStyleCnt="0"/>
      <dgm:spPr/>
    </dgm:pt>
    <dgm:pt modelId="{0B46C206-11A8-42EA-956B-6644F03C6946}" type="pres">
      <dgm:prSet presAssocID="{152F7108-0D32-4D25-A651-57081BB542D2}" presName="LevelTwoTextNode" presStyleLbl="node3" presStyleIdx="1" presStyleCnt="3" custScaleX="117457">
        <dgm:presLayoutVars>
          <dgm:chPref val="3"/>
        </dgm:presLayoutVars>
      </dgm:prSet>
      <dgm:spPr/>
      <dgm:t>
        <a:bodyPr/>
        <a:lstStyle/>
        <a:p>
          <a:endParaRPr lang="en-IN"/>
        </a:p>
      </dgm:t>
    </dgm:pt>
    <dgm:pt modelId="{5AB079DC-6DED-436A-AADE-0A4AC6313C96}" type="pres">
      <dgm:prSet presAssocID="{152F7108-0D32-4D25-A651-57081BB542D2}" presName="level3hierChild" presStyleCnt="0"/>
      <dgm:spPr/>
    </dgm:pt>
    <dgm:pt modelId="{E90172F2-D3F1-4F4D-8E71-62898E6D1048}" type="pres">
      <dgm:prSet presAssocID="{1935B818-8075-4631-B3E6-77310A7496BD}" presName="conn2-1" presStyleLbl="parChTrans1D2" presStyleIdx="2" presStyleCnt="3"/>
      <dgm:spPr/>
      <dgm:t>
        <a:bodyPr/>
        <a:lstStyle/>
        <a:p>
          <a:endParaRPr lang="en-IN"/>
        </a:p>
      </dgm:t>
    </dgm:pt>
    <dgm:pt modelId="{785812D6-CBAB-4094-A767-DDA0360AB437}" type="pres">
      <dgm:prSet presAssocID="{1935B818-8075-4631-B3E6-77310A7496BD}" presName="connTx" presStyleLbl="parChTrans1D2" presStyleIdx="2" presStyleCnt="3"/>
      <dgm:spPr/>
      <dgm:t>
        <a:bodyPr/>
        <a:lstStyle/>
        <a:p>
          <a:endParaRPr lang="en-IN"/>
        </a:p>
      </dgm:t>
    </dgm:pt>
    <dgm:pt modelId="{43DA6D31-E7A0-45C7-9B0F-7DE522C32E80}" type="pres">
      <dgm:prSet presAssocID="{49754F11-9D99-4FE3-B837-A133F20A7817}" presName="root2" presStyleCnt="0"/>
      <dgm:spPr/>
    </dgm:pt>
    <dgm:pt modelId="{0569A3D4-ADEC-4F6F-AC59-149BFBE6F5FA}" type="pres">
      <dgm:prSet presAssocID="{49754F11-9D99-4FE3-B837-A133F20A7817}" presName="LevelTwoTextNode" presStyleLbl="node2" presStyleIdx="2" presStyleCnt="3" custScaleX="109810">
        <dgm:presLayoutVars>
          <dgm:chPref val="3"/>
        </dgm:presLayoutVars>
      </dgm:prSet>
      <dgm:spPr/>
      <dgm:t>
        <a:bodyPr/>
        <a:lstStyle/>
        <a:p>
          <a:endParaRPr lang="en-IN"/>
        </a:p>
      </dgm:t>
    </dgm:pt>
    <dgm:pt modelId="{4F5C3C3E-C61C-4699-A391-7C5A147E4AD4}" type="pres">
      <dgm:prSet presAssocID="{49754F11-9D99-4FE3-B837-A133F20A7817}" presName="level3hierChild" presStyleCnt="0"/>
      <dgm:spPr/>
    </dgm:pt>
    <dgm:pt modelId="{B7EE55D2-B37A-458C-BABB-7133B6B5502D}" type="pres">
      <dgm:prSet presAssocID="{5BFB0175-2D9F-4267-BB4C-DFE83AF13437}" presName="conn2-1" presStyleLbl="parChTrans1D3" presStyleIdx="2" presStyleCnt="3"/>
      <dgm:spPr/>
      <dgm:t>
        <a:bodyPr/>
        <a:lstStyle/>
        <a:p>
          <a:endParaRPr lang="en-IN"/>
        </a:p>
      </dgm:t>
    </dgm:pt>
    <dgm:pt modelId="{D23A23B4-D9B0-4D5E-804B-38BE6D8C6D14}" type="pres">
      <dgm:prSet presAssocID="{5BFB0175-2D9F-4267-BB4C-DFE83AF13437}" presName="connTx" presStyleLbl="parChTrans1D3" presStyleIdx="2" presStyleCnt="3"/>
      <dgm:spPr/>
      <dgm:t>
        <a:bodyPr/>
        <a:lstStyle/>
        <a:p>
          <a:endParaRPr lang="en-IN"/>
        </a:p>
      </dgm:t>
    </dgm:pt>
    <dgm:pt modelId="{863765B7-19DA-430E-98E5-006F3C890E71}" type="pres">
      <dgm:prSet presAssocID="{F36583F8-A795-4BB0-AC19-5388F56AA456}" presName="root2" presStyleCnt="0"/>
      <dgm:spPr/>
    </dgm:pt>
    <dgm:pt modelId="{92EA8ABA-17BB-4AFF-A877-A5230B5B3AD6}" type="pres">
      <dgm:prSet presAssocID="{F36583F8-A795-4BB0-AC19-5388F56AA456}" presName="LevelTwoTextNode" presStyleLbl="node3" presStyleIdx="2" presStyleCnt="3" custScaleX="115955">
        <dgm:presLayoutVars>
          <dgm:chPref val="3"/>
        </dgm:presLayoutVars>
      </dgm:prSet>
      <dgm:spPr/>
      <dgm:t>
        <a:bodyPr/>
        <a:lstStyle/>
        <a:p>
          <a:endParaRPr lang="en-IN"/>
        </a:p>
      </dgm:t>
    </dgm:pt>
    <dgm:pt modelId="{09BF1AFC-2EDD-4439-8540-83C0F7C7D4AA}" type="pres">
      <dgm:prSet presAssocID="{F36583F8-A795-4BB0-AC19-5388F56AA456}" presName="level3hierChild" presStyleCnt="0"/>
      <dgm:spPr/>
    </dgm:pt>
  </dgm:ptLst>
  <dgm:cxnLst>
    <dgm:cxn modelId="{997FF6BE-69D6-45C5-815E-DB85681D8CD6}" type="presOf" srcId="{5951A6DE-BC4C-4BB8-B9B5-42EA310EB0F9}" destId="{9B6F63E1-5403-4871-A76F-3E6EFC9D1916}" srcOrd="0" destOrd="0" presId="urn:microsoft.com/office/officeart/2008/layout/HorizontalMultiLevelHierarchy"/>
    <dgm:cxn modelId="{B1AB3F4D-F88E-47F3-9AB9-8A4BF7863EFF}" type="presOf" srcId="{CE743450-0779-422E-B073-12526C181417}" destId="{D917DE17-AF2E-4C40-9727-C89341F7AD93}" srcOrd="0" destOrd="0" presId="urn:microsoft.com/office/officeart/2008/layout/HorizontalMultiLevelHierarchy"/>
    <dgm:cxn modelId="{67237571-BB66-46B8-BBDA-9CDAA0AE0CFD}" type="presOf" srcId="{22BFE593-0FEF-41AE-9ED1-B1105DF7670F}" destId="{71036B1D-9D80-4D9D-BF47-D7B8CAD865E5}" srcOrd="1" destOrd="0" presId="urn:microsoft.com/office/officeart/2008/layout/HorizontalMultiLevelHierarchy"/>
    <dgm:cxn modelId="{60CE06F5-7FF9-4D7B-9EA1-D1400D3F240C}" type="presOf" srcId="{F36583F8-A795-4BB0-AC19-5388F56AA456}" destId="{92EA8ABA-17BB-4AFF-A877-A5230B5B3AD6}" srcOrd="0" destOrd="0" presId="urn:microsoft.com/office/officeart/2008/layout/HorizontalMultiLevelHierarchy"/>
    <dgm:cxn modelId="{54B7563B-6EE5-423B-A207-125BF868EBFD}" type="presOf" srcId="{C2B82A78-7338-4AED-BF7B-83E67C9E8100}" destId="{CE5D6BC2-DA99-4F5A-ADEA-6EC67D6EA399}" srcOrd="1" destOrd="0" presId="urn:microsoft.com/office/officeart/2008/layout/HorizontalMultiLevelHierarchy"/>
    <dgm:cxn modelId="{DF7466F4-F032-4299-B54B-46E234D1F8B0}" srcId="{2C184D1E-DF0B-4E1C-8E91-C39D616BAE47}" destId="{CE743450-0779-422E-B073-12526C181417}" srcOrd="1" destOrd="0" parTransId="{22BFE593-0FEF-41AE-9ED1-B1105DF7670F}" sibTransId="{A8BB030F-FDB6-4BD0-B0CE-7AA6E68BE810}"/>
    <dgm:cxn modelId="{84129E01-7D45-471B-BA84-E2025AFC77EB}" type="presOf" srcId="{22BFE593-0FEF-41AE-9ED1-B1105DF7670F}" destId="{ECBFEDA7-4215-4D52-B230-08E35FB95D76}" srcOrd="0" destOrd="0" presId="urn:microsoft.com/office/officeart/2008/layout/HorizontalMultiLevelHierarchy"/>
    <dgm:cxn modelId="{3239DF91-0BBD-49F2-9026-F54367341915}" type="presOf" srcId="{D8935075-9D60-46FC-9A6B-716C27D322D5}" destId="{C8F1FB37-D9E4-4466-A83D-12B76EFC9986}" srcOrd="0" destOrd="0" presId="urn:microsoft.com/office/officeart/2008/layout/HorizontalMultiLevelHierarchy"/>
    <dgm:cxn modelId="{78C73B9B-333A-4094-93B1-26DC709A1E24}" type="presOf" srcId="{1935B818-8075-4631-B3E6-77310A7496BD}" destId="{785812D6-CBAB-4094-A767-DDA0360AB437}" srcOrd="1" destOrd="0" presId="urn:microsoft.com/office/officeart/2008/layout/HorizontalMultiLevelHierarchy"/>
    <dgm:cxn modelId="{1C3646C8-7879-47C4-B577-CC7943D30D1D}" type="presOf" srcId="{152F7108-0D32-4D25-A651-57081BB542D2}" destId="{0B46C206-11A8-42EA-956B-6644F03C6946}" srcOrd="0" destOrd="0" presId="urn:microsoft.com/office/officeart/2008/layout/HorizontalMultiLevelHierarchy"/>
    <dgm:cxn modelId="{ABBA0659-F6AC-402C-BF90-FAA76BDBA2B2}" srcId="{49754F11-9D99-4FE3-B837-A133F20A7817}" destId="{F36583F8-A795-4BB0-AC19-5388F56AA456}" srcOrd="0" destOrd="0" parTransId="{5BFB0175-2D9F-4267-BB4C-DFE83AF13437}" sibTransId="{1EBD849C-D80A-47D3-92AF-C80578018C33}"/>
    <dgm:cxn modelId="{23088C35-F83C-4624-9785-618DB0AE4C08}" type="presOf" srcId="{C2B82A78-7338-4AED-BF7B-83E67C9E8100}" destId="{E0BA78D7-38CA-462D-A439-8F396A538B83}" srcOrd="0" destOrd="0" presId="urn:microsoft.com/office/officeart/2008/layout/HorizontalMultiLevelHierarchy"/>
    <dgm:cxn modelId="{B6389B29-737C-46AC-B0BB-13750F8EAC92}" type="presOf" srcId="{A8E0C128-D0CB-4DCB-8AF8-960E6945DDC8}" destId="{3A9E58C7-768F-4ADF-AEA1-47E1B959B18C}" srcOrd="0" destOrd="0" presId="urn:microsoft.com/office/officeart/2008/layout/HorizontalMultiLevelHierarchy"/>
    <dgm:cxn modelId="{8212DBD1-3810-4DD6-ABB9-0DB3E68DD34F}" srcId="{BDE67384-A91E-4332-9C0A-023C08FF7E92}" destId="{5951A6DE-BC4C-4BB8-B9B5-42EA310EB0F9}" srcOrd="0" destOrd="0" parTransId="{C2B82A78-7338-4AED-BF7B-83E67C9E8100}" sibTransId="{FC9B5EFE-5BC9-4632-B57A-C41B6499BCC3}"/>
    <dgm:cxn modelId="{44738570-F7DB-4EDC-9C5C-ABB1FDCBF014}" type="presOf" srcId="{BDE67384-A91E-4332-9C0A-023C08FF7E92}" destId="{02C6223D-B4B2-4805-8BFB-9B5F67A1F6E8}" srcOrd="0" destOrd="0" presId="urn:microsoft.com/office/officeart/2008/layout/HorizontalMultiLevelHierarchy"/>
    <dgm:cxn modelId="{01DEE883-E64F-4430-93E1-14606FC43721}" srcId="{2C184D1E-DF0B-4E1C-8E91-C39D616BAE47}" destId="{49754F11-9D99-4FE3-B837-A133F20A7817}" srcOrd="2" destOrd="0" parTransId="{1935B818-8075-4631-B3E6-77310A7496BD}" sibTransId="{5DC842A2-F18A-449E-835B-7C39AC8A5E2D}"/>
    <dgm:cxn modelId="{A9C07C61-6E63-4F1C-98FD-17CA3BB8B71F}" type="presOf" srcId="{49754F11-9D99-4FE3-B837-A133F20A7817}" destId="{0569A3D4-ADEC-4F6F-AC59-149BFBE6F5FA}" srcOrd="0" destOrd="0" presId="urn:microsoft.com/office/officeart/2008/layout/HorizontalMultiLevelHierarchy"/>
    <dgm:cxn modelId="{5C4D729C-186D-4211-B47A-DC6F085021F6}" srcId="{2C184D1E-DF0B-4E1C-8E91-C39D616BAE47}" destId="{BDE67384-A91E-4332-9C0A-023C08FF7E92}" srcOrd="0" destOrd="0" parTransId="{794AD126-0EE8-4E4B-BFA8-563530B549AC}" sibTransId="{81C6D170-9A4E-496E-A401-DC982E720F4E}"/>
    <dgm:cxn modelId="{6056F9C8-22E7-4EED-82CF-8BE740233126}" type="presOf" srcId="{A8E0C128-D0CB-4DCB-8AF8-960E6945DDC8}" destId="{F8D1C05A-0C51-4B36-A85A-031703A262D4}" srcOrd="1" destOrd="0" presId="urn:microsoft.com/office/officeart/2008/layout/HorizontalMultiLevelHierarchy"/>
    <dgm:cxn modelId="{073705BC-E938-4BD8-AA5C-CA3DEB232F3C}" type="presOf" srcId="{794AD126-0EE8-4E4B-BFA8-563530B549AC}" destId="{0831A632-63EE-4C8F-A239-4A0EC5713259}" srcOrd="0" destOrd="0" presId="urn:microsoft.com/office/officeart/2008/layout/HorizontalMultiLevelHierarchy"/>
    <dgm:cxn modelId="{8B4DB869-B305-4777-9DE5-2F9BEF6A15DE}" type="presOf" srcId="{5BFB0175-2D9F-4267-BB4C-DFE83AF13437}" destId="{B7EE55D2-B37A-458C-BABB-7133B6B5502D}" srcOrd="0" destOrd="0" presId="urn:microsoft.com/office/officeart/2008/layout/HorizontalMultiLevelHierarchy"/>
    <dgm:cxn modelId="{362BFC9F-82CE-4A37-A9E3-A92267E399C3}" type="presOf" srcId="{5BFB0175-2D9F-4267-BB4C-DFE83AF13437}" destId="{D23A23B4-D9B0-4D5E-804B-38BE6D8C6D14}" srcOrd="1" destOrd="0" presId="urn:microsoft.com/office/officeart/2008/layout/HorizontalMultiLevelHierarchy"/>
    <dgm:cxn modelId="{24D4379A-FF17-4888-825D-51AFB8E922D1}" srcId="{CE743450-0779-422E-B073-12526C181417}" destId="{152F7108-0D32-4D25-A651-57081BB542D2}" srcOrd="0" destOrd="0" parTransId="{A8E0C128-D0CB-4DCB-8AF8-960E6945DDC8}" sibTransId="{3D988437-8E5F-44BD-8358-6BC19C793504}"/>
    <dgm:cxn modelId="{DEB7784F-63B0-4829-BB75-3BB6B77E7B5D}" srcId="{D8935075-9D60-46FC-9A6B-716C27D322D5}" destId="{2C184D1E-DF0B-4E1C-8E91-C39D616BAE47}" srcOrd="0" destOrd="0" parTransId="{D16318C5-D6B5-46DD-853F-26C6D2B30643}" sibTransId="{C973F5EF-EC95-41D6-9CB8-83B6EB772A9B}"/>
    <dgm:cxn modelId="{BCFFD264-874D-41FF-897A-CC07EF2FE47D}" type="presOf" srcId="{794AD126-0EE8-4E4B-BFA8-563530B549AC}" destId="{88D7DDDF-6BCC-40FF-B71E-97B8F5CE0730}" srcOrd="1" destOrd="0" presId="urn:microsoft.com/office/officeart/2008/layout/HorizontalMultiLevelHierarchy"/>
    <dgm:cxn modelId="{D8493824-786E-4D16-B550-F7D6EFE9D110}" type="presOf" srcId="{1935B818-8075-4631-B3E6-77310A7496BD}" destId="{E90172F2-D3F1-4F4D-8E71-62898E6D1048}" srcOrd="0" destOrd="0" presId="urn:microsoft.com/office/officeart/2008/layout/HorizontalMultiLevelHierarchy"/>
    <dgm:cxn modelId="{83D13549-82FE-48BE-AE51-A34B4667BFA5}" type="presOf" srcId="{2C184D1E-DF0B-4E1C-8E91-C39D616BAE47}" destId="{4B08DB8E-3972-4D10-B0B5-6FCA61324B86}" srcOrd="0" destOrd="0" presId="urn:microsoft.com/office/officeart/2008/layout/HorizontalMultiLevelHierarchy"/>
    <dgm:cxn modelId="{59FAD2DA-AF69-4713-B2EA-5A98E6D4DDF7}" type="presParOf" srcId="{C8F1FB37-D9E4-4466-A83D-12B76EFC9986}" destId="{A17ACAE8-0EA9-4BA7-915D-B3CCA4F007C4}" srcOrd="0" destOrd="0" presId="urn:microsoft.com/office/officeart/2008/layout/HorizontalMultiLevelHierarchy"/>
    <dgm:cxn modelId="{3AE6CF4A-D005-4B0A-80F8-1DCDD9E8DE21}" type="presParOf" srcId="{A17ACAE8-0EA9-4BA7-915D-B3CCA4F007C4}" destId="{4B08DB8E-3972-4D10-B0B5-6FCA61324B86}" srcOrd="0" destOrd="0" presId="urn:microsoft.com/office/officeart/2008/layout/HorizontalMultiLevelHierarchy"/>
    <dgm:cxn modelId="{E3914BE8-5F71-4A91-8C78-F444358010A9}" type="presParOf" srcId="{A17ACAE8-0EA9-4BA7-915D-B3CCA4F007C4}" destId="{F544489B-CEFC-42BE-B1B2-94BA924624BD}" srcOrd="1" destOrd="0" presId="urn:microsoft.com/office/officeart/2008/layout/HorizontalMultiLevelHierarchy"/>
    <dgm:cxn modelId="{58E19AA8-63E3-4D7A-BEE5-0BCC3A75CCA8}" type="presParOf" srcId="{F544489B-CEFC-42BE-B1B2-94BA924624BD}" destId="{0831A632-63EE-4C8F-A239-4A0EC5713259}" srcOrd="0" destOrd="0" presId="urn:microsoft.com/office/officeart/2008/layout/HorizontalMultiLevelHierarchy"/>
    <dgm:cxn modelId="{8612DE4C-5AB3-4B3C-BFF5-B2E1EB81C284}" type="presParOf" srcId="{0831A632-63EE-4C8F-A239-4A0EC5713259}" destId="{88D7DDDF-6BCC-40FF-B71E-97B8F5CE0730}" srcOrd="0" destOrd="0" presId="urn:microsoft.com/office/officeart/2008/layout/HorizontalMultiLevelHierarchy"/>
    <dgm:cxn modelId="{BF0CF8CD-8EAC-4B1D-90CC-AA6697C7A48D}" type="presParOf" srcId="{F544489B-CEFC-42BE-B1B2-94BA924624BD}" destId="{47E835D8-3904-4D67-B140-0C6CA6DCA480}" srcOrd="1" destOrd="0" presId="urn:microsoft.com/office/officeart/2008/layout/HorizontalMultiLevelHierarchy"/>
    <dgm:cxn modelId="{A1AF45D6-655B-4203-85D0-04037F90649B}" type="presParOf" srcId="{47E835D8-3904-4D67-B140-0C6CA6DCA480}" destId="{02C6223D-B4B2-4805-8BFB-9B5F67A1F6E8}" srcOrd="0" destOrd="0" presId="urn:microsoft.com/office/officeart/2008/layout/HorizontalMultiLevelHierarchy"/>
    <dgm:cxn modelId="{6B00885F-0605-4A51-84FE-D29B31447D4C}" type="presParOf" srcId="{47E835D8-3904-4D67-B140-0C6CA6DCA480}" destId="{45C8F1F6-79C9-4461-BA63-B56E797B921B}" srcOrd="1" destOrd="0" presId="urn:microsoft.com/office/officeart/2008/layout/HorizontalMultiLevelHierarchy"/>
    <dgm:cxn modelId="{48FB8724-93BE-4F22-8D82-00B57EA97034}" type="presParOf" srcId="{45C8F1F6-79C9-4461-BA63-B56E797B921B}" destId="{E0BA78D7-38CA-462D-A439-8F396A538B83}" srcOrd="0" destOrd="0" presId="urn:microsoft.com/office/officeart/2008/layout/HorizontalMultiLevelHierarchy"/>
    <dgm:cxn modelId="{FB8DBC7A-2A3A-412F-8A9A-29BE5E289964}" type="presParOf" srcId="{E0BA78D7-38CA-462D-A439-8F396A538B83}" destId="{CE5D6BC2-DA99-4F5A-ADEA-6EC67D6EA399}" srcOrd="0" destOrd="0" presId="urn:microsoft.com/office/officeart/2008/layout/HorizontalMultiLevelHierarchy"/>
    <dgm:cxn modelId="{043A0BEC-9F72-4DF4-BF74-5D1596EDBB46}" type="presParOf" srcId="{45C8F1F6-79C9-4461-BA63-B56E797B921B}" destId="{EAE29DEE-0592-49C4-9985-D001962D5AC0}" srcOrd="1" destOrd="0" presId="urn:microsoft.com/office/officeart/2008/layout/HorizontalMultiLevelHierarchy"/>
    <dgm:cxn modelId="{98E6681A-935A-4DC8-90E4-39B72681A2C6}" type="presParOf" srcId="{EAE29DEE-0592-49C4-9985-D001962D5AC0}" destId="{9B6F63E1-5403-4871-A76F-3E6EFC9D1916}" srcOrd="0" destOrd="0" presId="urn:microsoft.com/office/officeart/2008/layout/HorizontalMultiLevelHierarchy"/>
    <dgm:cxn modelId="{771D4C95-4DC5-4042-984C-385732AF50E8}" type="presParOf" srcId="{EAE29DEE-0592-49C4-9985-D001962D5AC0}" destId="{91DAA737-A41F-43DF-B8DA-79514DCD260A}" srcOrd="1" destOrd="0" presId="urn:microsoft.com/office/officeart/2008/layout/HorizontalMultiLevelHierarchy"/>
    <dgm:cxn modelId="{E68D75FA-0FD2-4FD0-A800-C804413CF07C}" type="presParOf" srcId="{F544489B-CEFC-42BE-B1B2-94BA924624BD}" destId="{ECBFEDA7-4215-4D52-B230-08E35FB95D76}" srcOrd="2" destOrd="0" presId="urn:microsoft.com/office/officeart/2008/layout/HorizontalMultiLevelHierarchy"/>
    <dgm:cxn modelId="{89F41E6A-2F48-4FF3-9119-5A06DD36CFA8}" type="presParOf" srcId="{ECBFEDA7-4215-4D52-B230-08E35FB95D76}" destId="{71036B1D-9D80-4D9D-BF47-D7B8CAD865E5}" srcOrd="0" destOrd="0" presId="urn:microsoft.com/office/officeart/2008/layout/HorizontalMultiLevelHierarchy"/>
    <dgm:cxn modelId="{8AC91C95-868A-4875-82E3-0A6AE41173EF}" type="presParOf" srcId="{F544489B-CEFC-42BE-B1B2-94BA924624BD}" destId="{FA2ADA57-928C-4A17-AA60-5E5679E52AE1}" srcOrd="3" destOrd="0" presId="urn:microsoft.com/office/officeart/2008/layout/HorizontalMultiLevelHierarchy"/>
    <dgm:cxn modelId="{0DDACE90-67A0-49D0-A3EF-882D6BAD6497}" type="presParOf" srcId="{FA2ADA57-928C-4A17-AA60-5E5679E52AE1}" destId="{D917DE17-AF2E-4C40-9727-C89341F7AD93}" srcOrd="0" destOrd="0" presId="urn:microsoft.com/office/officeart/2008/layout/HorizontalMultiLevelHierarchy"/>
    <dgm:cxn modelId="{3B60ABCE-86D4-4918-8B55-4B8F09315390}" type="presParOf" srcId="{FA2ADA57-928C-4A17-AA60-5E5679E52AE1}" destId="{6427AB13-09E3-481B-9003-8A14FA663EC8}" srcOrd="1" destOrd="0" presId="urn:microsoft.com/office/officeart/2008/layout/HorizontalMultiLevelHierarchy"/>
    <dgm:cxn modelId="{639CF1FB-A1F6-454A-8E60-E9342EE8ADE0}" type="presParOf" srcId="{6427AB13-09E3-481B-9003-8A14FA663EC8}" destId="{3A9E58C7-768F-4ADF-AEA1-47E1B959B18C}" srcOrd="0" destOrd="0" presId="urn:microsoft.com/office/officeart/2008/layout/HorizontalMultiLevelHierarchy"/>
    <dgm:cxn modelId="{2EA4E7E6-C60C-45FB-99DD-C557E61E14FD}" type="presParOf" srcId="{3A9E58C7-768F-4ADF-AEA1-47E1B959B18C}" destId="{F8D1C05A-0C51-4B36-A85A-031703A262D4}" srcOrd="0" destOrd="0" presId="urn:microsoft.com/office/officeart/2008/layout/HorizontalMultiLevelHierarchy"/>
    <dgm:cxn modelId="{D1923EB3-C2D9-410F-9062-4C2BB973ECE4}" type="presParOf" srcId="{6427AB13-09E3-481B-9003-8A14FA663EC8}" destId="{A1550917-8C9E-4A27-BC17-6501829AEE37}" srcOrd="1" destOrd="0" presId="urn:microsoft.com/office/officeart/2008/layout/HorizontalMultiLevelHierarchy"/>
    <dgm:cxn modelId="{4491F34E-80C5-4AC5-9FEE-943BC4A0F1C3}" type="presParOf" srcId="{A1550917-8C9E-4A27-BC17-6501829AEE37}" destId="{0B46C206-11A8-42EA-956B-6644F03C6946}" srcOrd="0" destOrd="0" presId="urn:microsoft.com/office/officeart/2008/layout/HorizontalMultiLevelHierarchy"/>
    <dgm:cxn modelId="{06E6DC48-D538-45E2-BF0F-747A42F00F80}" type="presParOf" srcId="{A1550917-8C9E-4A27-BC17-6501829AEE37}" destId="{5AB079DC-6DED-436A-AADE-0A4AC6313C96}" srcOrd="1" destOrd="0" presId="urn:microsoft.com/office/officeart/2008/layout/HorizontalMultiLevelHierarchy"/>
    <dgm:cxn modelId="{E05655CC-AC75-4DD5-B5C7-61272541EDD6}" type="presParOf" srcId="{F544489B-CEFC-42BE-B1B2-94BA924624BD}" destId="{E90172F2-D3F1-4F4D-8E71-62898E6D1048}" srcOrd="4" destOrd="0" presId="urn:microsoft.com/office/officeart/2008/layout/HorizontalMultiLevelHierarchy"/>
    <dgm:cxn modelId="{01036C3D-0408-4ED1-9A1D-AF478F226CD7}" type="presParOf" srcId="{E90172F2-D3F1-4F4D-8E71-62898E6D1048}" destId="{785812D6-CBAB-4094-A767-DDA0360AB437}" srcOrd="0" destOrd="0" presId="urn:microsoft.com/office/officeart/2008/layout/HorizontalMultiLevelHierarchy"/>
    <dgm:cxn modelId="{2C81679D-BEC0-44D3-91A0-4FA1487E1F07}" type="presParOf" srcId="{F544489B-CEFC-42BE-B1B2-94BA924624BD}" destId="{43DA6D31-E7A0-45C7-9B0F-7DE522C32E80}" srcOrd="5" destOrd="0" presId="urn:microsoft.com/office/officeart/2008/layout/HorizontalMultiLevelHierarchy"/>
    <dgm:cxn modelId="{F3FD2DDB-B44F-46DF-9FE5-970517DCA2AB}" type="presParOf" srcId="{43DA6D31-E7A0-45C7-9B0F-7DE522C32E80}" destId="{0569A3D4-ADEC-4F6F-AC59-149BFBE6F5FA}" srcOrd="0" destOrd="0" presId="urn:microsoft.com/office/officeart/2008/layout/HorizontalMultiLevelHierarchy"/>
    <dgm:cxn modelId="{A02F281F-710B-4792-A1B9-C285F620B858}" type="presParOf" srcId="{43DA6D31-E7A0-45C7-9B0F-7DE522C32E80}" destId="{4F5C3C3E-C61C-4699-A391-7C5A147E4AD4}" srcOrd="1" destOrd="0" presId="urn:microsoft.com/office/officeart/2008/layout/HorizontalMultiLevelHierarchy"/>
    <dgm:cxn modelId="{838E31B5-ADC8-4EFD-B680-F7E33E8C9E18}" type="presParOf" srcId="{4F5C3C3E-C61C-4699-A391-7C5A147E4AD4}" destId="{B7EE55D2-B37A-458C-BABB-7133B6B5502D}" srcOrd="0" destOrd="0" presId="urn:microsoft.com/office/officeart/2008/layout/HorizontalMultiLevelHierarchy"/>
    <dgm:cxn modelId="{64E57A37-B23B-4AE2-8A26-4D6575B957AE}" type="presParOf" srcId="{B7EE55D2-B37A-458C-BABB-7133B6B5502D}" destId="{D23A23B4-D9B0-4D5E-804B-38BE6D8C6D14}" srcOrd="0" destOrd="0" presId="urn:microsoft.com/office/officeart/2008/layout/HorizontalMultiLevelHierarchy"/>
    <dgm:cxn modelId="{97A5074D-7FEC-44A0-84FC-9AB7419AFE63}" type="presParOf" srcId="{4F5C3C3E-C61C-4699-A391-7C5A147E4AD4}" destId="{863765B7-19DA-430E-98E5-006F3C890E71}" srcOrd="1" destOrd="0" presId="urn:microsoft.com/office/officeart/2008/layout/HorizontalMultiLevelHierarchy"/>
    <dgm:cxn modelId="{700013A3-59A9-4505-9DAB-9494E39B0F6A}" type="presParOf" srcId="{863765B7-19DA-430E-98E5-006F3C890E71}" destId="{92EA8ABA-17BB-4AFF-A877-A5230B5B3AD6}" srcOrd="0" destOrd="0" presId="urn:microsoft.com/office/officeart/2008/layout/HorizontalMultiLevelHierarchy"/>
    <dgm:cxn modelId="{A3DA2C9C-F661-48C2-835E-92C40D856BBC}" type="presParOf" srcId="{863765B7-19DA-430E-98E5-006F3C890E71}" destId="{09BF1AFC-2EDD-4439-8540-83C0F7C7D4AA}"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E55D2-B37A-458C-BABB-7133B6B5502D}">
      <dsp:nvSpPr>
        <dsp:cNvPr id="0" name=""/>
        <dsp:cNvSpPr/>
      </dsp:nvSpPr>
      <dsp:spPr>
        <a:xfrm>
          <a:off x="4060666" y="2949595"/>
          <a:ext cx="505548" cy="91440"/>
        </a:xfrm>
        <a:custGeom>
          <a:avLst/>
          <a:gdLst/>
          <a:ahLst/>
          <a:cxnLst/>
          <a:rect l="0" t="0" r="0" b="0"/>
          <a:pathLst>
            <a:path>
              <a:moveTo>
                <a:pt x="0" y="45720"/>
              </a:moveTo>
              <a:lnTo>
                <a:pt x="5055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300801" y="2982677"/>
        <a:ext cx="25277" cy="25277"/>
      </dsp:txXfrm>
    </dsp:sp>
    <dsp:sp modelId="{E90172F2-D3F1-4F4D-8E71-62898E6D1048}">
      <dsp:nvSpPr>
        <dsp:cNvPr id="0" name=""/>
        <dsp:cNvSpPr/>
      </dsp:nvSpPr>
      <dsp:spPr>
        <a:xfrm>
          <a:off x="779406" y="2032000"/>
          <a:ext cx="505548" cy="963315"/>
        </a:xfrm>
        <a:custGeom>
          <a:avLst/>
          <a:gdLst/>
          <a:ahLst/>
          <a:cxnLst/>
          <a:rect l="0" t="0" r="0" b="0"/>
          <a:pathLst>
            <a:path>
              <a:moveTo>
                <a:pt x="0" y="0"/>
              </a:moveTo>
              <a:lnTo>
                <a:pt x="252774" y="0"/>
              </a:lnTo>
              <a:lnTo>
                <a:pt x="252774" y="963315"/>
              </a:lnTo>
              <a:lnTo>
                <a:pt x="505548" y="96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1004982" y="2486460"/>
        <a:ext cx="54395" cy="54395"/>
      </dsp:txXfrm>
    </dsp:sp>
    <dsp:sp modelId="{3A9E58C7-768F-4ADF-AEA1-47E1B959B18C}">
      <dsp:nvSpPr>
        <dsp:cNvPr id="0" name=""/>
        <dsp:cNvSpPr/>
      </dsp:nvSpPr>
      <dsp:spPr>
        <a:xfrm>
          <a:off x="4056495" y="1986280"/>
          <a:ext cx="505548" cy="91440"/>
        </a:xfrm>
        <a:custGeom>
          <a:avLst/>
          <a:gdLst/>
          <a:ahLst/>
          <a:cxnLst/>
          <a:rect l="0" t="0" r="0" b="0"/>
          <a:pathLst>
            <a:path>
              <a:moveTo>
                <a:pt x="0" y="45720"/>
              </a:moveTo>
              <a:lnTo>
                <a:pt x="5055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296631" y="2019361"/>
        <a:ext cx="25277" cy="25277"/>
      </dsp:txXfrm>
    </dsp:sp>
    <dsp:sp modelId="{ECBFEDA7-4215-4D52-B230-08E35FB95D76}">
      <dsp:nvSpPr>
        <dsp:cNvPr id="0" name=""/>
        <dsp:cNvSpPr/>
      </dsp:nvSpPr>
      <dsp:spPr>
        <a:xfrm>
          <a:off x="779406" y="1986280"/>
          <a:ext cx="505548" cy="91440"/>
        </a:xfrm>
        <a:custGeom>
          <a:avLst/>
          <a:gdLst/>
          <a:ahLst/>
          <a:cxnLst/>
          <a:rect l="0" t="0" r="0" b="0"/>
          <a:pathLst>
            <a:path>
              <a:moveTo>
                <a:pt x="0" y="45720"/>
              </a:moveTo>
              <a:lnTo>
                <a:pt x="505548"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1019541" y="2019361"/>
        <a:ext cx="25277" cy="25277"/>
      </dsp:txXfrm>
    </dsp:sp>
    <dsp:sp modelId="{E0BA78D7-38CA-462D-A439-8F396A538B83}">
      <dsp:nvSpPr>
        <dsp:cNvPr id="0" name=""/>
        <dsp:cNvSpPr/>
      </dsp:nvSpPr>
      <dsp:spPr>
        <a:xfrm>
          <a:off x="4114128" y="1022964"/>
          <a:ext cx="505548" cy="91440"/>
        </a:xfrm>
        <a:custGeom>
          <a:avLst/>
          <a:gdLst/>
          <a:ahLst/>
          <a:cxnLst/>
          <a:rect l="0" t="0" r="0" b="0"/>
          <a:pathLst>
            <a:path>
              <a:moveTo>
                <a:pt x="0" y="45720"/>
              </a:moveTo>
              <a:lnTo>
                <a:pt x="50554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354263" y="1056045"/>
        <a:ext cx="25277" cy="25277"/>
      </dsp:txXfrm>
    </dsp:sp>
    <dsp:sp modelId="{0831A632-63EE-4C8F-A239-4A0EC5713259}">
      <dsp:nvSpPr>
        <dsp:cNvPr id="0" name=""/>
        <dsp:cNvSpPr/>
      </dsp:nvSpPr>
      <dsp:spPr>
        <a:xfrm>
          <a:off x="779406" y="1068684"/>
          <a:ext cx="505548" cy="963315"/>
        </a:xfrm>
        <a:custGeom>
          <a:avLst/>
          <a:gdLst/>
          <a:ahLst/>
          <a:cxnLst/>
          <a:rect l="0" t="0" r="0" b="0"/>
          <a:pathLst>
            <a:path>
              <a:moveTo>
                <a:pt x="0" y="963315"/>
              </a:moveTo>
              <a:lnTo>
                <a:pt x="252774" y="963315"/>
              </a:lnTo>
              <a:lnTo>
                <a:pt x="252774" y="0"/>
              </a:lnTo>
              <a:lnTo>
                <a:pt x="5055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1004982" y="1523144"/>
        <a:ext cx="54395" cy="54395"/>
      </dsp:txXfrm>
    </dsp:sp>
    <dsp:sp modelId="{4B08DB8E-3972-4D10-B0B5-6FCA61324B86}">
      <dsp:nvSpPr>
        <dsp:cNvPr id="0" name=""/>
        <dsp:cNvSpPr/>
      </dsp:nvSpPr>
      <dsp:spPr>
        <a:xfrm rot="16200000">
          <a:off x="-1633952" y="1646673"/>
          <a:ext cx="4056066" cy="770652"/>
        </a:xfrm>
        <a:prstGeom prst="rect">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smtClean="0"/>
            <a:t>SKILLS</a:t>
          </a:r>
          <a:endParaRPr lang="en-IN" sz="5000" kern="1200" dirty="0"/>
        </a:p>
      </dsp:txBody>
      <dsp:txXfrm>
        <a:off x="-1633952" y="1646673"/>
        <a:ext cx="4056066" cy="770652"/>
      </dsp:txXfrm>
    </dsp:sp>
    <dsp:sp modelId="{02C6223D-B4B2-4805-8BFB-9B5F67A1F6E8}">
      <dsp:nvSpPr>
        <dsp:cNvPr id="0" name=""/>
        <dsp:cNvSpPr/>
      </dsp:nvSpPr>
      <dsp:spPr>
        <a:xfrm>
          <a:off x="1284954" y="683357"/>
          <a:ext cx="2829173" cy="770652"/>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PHYSICAL</a:t>
          </a:r>
          <a:endParaRPr lang="en-IN" sz="2800" b="1" kern="1200" dirty="0"/>
        </a:p>
      </dsp:txBody>
      <dsp:txXfrm>
        <a:off x="1284954" y="683357"/>
        <a:ext cx="2829173" cy="770652"/>
      </dsp:txXfrm>
    </dsp:sp>
    <dsp:sp modelId="{9B6F63E1-5403-4871-A76F-3E6EFC9D1916}">
      <dsp:nvSpPr>
        <dsp:cNvPr id="0" name=""/>
        <dsp:cNvSpPr/>
      </dsp:nvSpPr>
      <dsp:spPr>
        <a:xfrm>
          <a:off x="4619676" y="683357"/>
          <a:ext cx="2915369" cy="770652"/>
        </a:xfrm>
        <a:prstGeom prst="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TECHNICAL</a:t>
          </a:r>
          <a:endParaRPr lang="en-IN" sz="2800" b="1" kern="1200" dirty="0"/>
        </a:p>
      </dsp:txBody>
      <dsp:txXfrm>
        <a:off x="4619676" y="683357"/>
        <a:ext cx="2915369" cy="770652"/>
      </dsp:txXfrm>
    </dsp:sp>
    <dsp:sp modelId="{D917DE17-AF2E-4C40-9727-C89341F7AD93}">
      <dsp:nvSpPr>
        <dsp:cNvPr id="0" name=""/>
        <dsp:cNvSpPr/>
      </dsp:nvSpPr>
      <dsp:spPr>
        <a:xfrm>
          <a:off x="1284954" y="1646673"/>
          <a:ext cx="2771541" cy="770652"/>
        </a:xfrm>
        <a:prstGeom prst="rect">
          <a:avLst/>
        </a:prstGeom>
        <a:solidFill>
          <a:srgbClr val="A507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ARTISTIC</a:t>
          </a:r>
          <a:endParaRPr lang="en-IN" sz="2800" b="1" kern="1200" dirty="0"/>
        </a:p>
      </dsp:txBody>
      <dsp:txXfrm>
        <a:off x="1284954" y="1646673"/>
        <a:ext cx="2771541" cy="770652"/>
      </dsp:txXfrm>
    </dsp:sp>
    <dsp:sp modelId="{0B46C206-11A8-42EA-956B-6644F03C6946}">
      <dsp:nvSpPr>
        <dsp:cNvPr id="0" name=""/>
        <dsp:cNvSpPr/>
      </dsp:nvSpPr>
      <dsp:spPr>
        <a:xfrm>
          <a:off x="4562043" y="1646673"/>
          <a:ext cx="2969008" cy="770652"/>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SOCIAL</a:t>
          </a:r>
          <a:endParaRPr lang="en-IN" sz="2800" b="1" kern="1200" dirty="0"/>
        </a:p>
      </dsp:txBody>
      <dsp:txXfrm>
        <a:off x="4562043" y="1646673"/>
        <a:ext cx="2969008" cy="770652"/>
      </dsp:txXfrm>
    </dsp:sp>
    <dsp:sp modelId="{0569A3D4-ADEC-4F6F-AC59-149BFBE6F5FA}">
      <dsp:nvSpPr>
        <dsp:cNvPr id="0" name=""/>
        <dsp:cNvSpPr/>
      </dsp:nvSpPr>
      <dsp:spPr>
        <a:xfrm>
          <a:off x="1284954" y="2609989"/>
          <a:ext cx="2775711" cy="770652"/>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ORGANIZATIONAL</a:t>
          </a:r>
          <a:endParaRPr lang="en-IN" sz="2800" b="1" kern="1200" dirty="0"/>
        </a:p>
      </dsp:txBody>
      <dsp:txXfrm>
        <a:off x="1284954" y="2609989"/>
        <a:ext cx="2775711" cy="770652"/>
      </dsp:txXfrm>
    </dsp:sp>
    <dsp:sp modelId="{92EA8ABA-17BB-4AFF-A877-A5230B5B3AD6}">
      <dsp:nvSpPr>
        <dsp:cNvPr id="0" name=""/>
        <dsp:cNvSpPr/>
      </dsp:nvSpPr>
      <dsp:spPr>
        <a:xfrm>
          <a:off x="4566214" y="2609989"/>
          <a:ext cx="2931041" cy="770652"/>
        </a:xfrm>
        <a:prstGeom prst="rect">
          <a:avLst/>
        </a:prstGeom>
        <a:solidFill>
          <a:srgbClr val="9024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MENTAL</a:t>
          </a:r>
          <a:endParaRPr lang="en-IN" sz="2800" b="1" kern="1200" dirty="0"/>
        </a:p>
      </dsp:txBody>
      <dsp:txXfrm>
        <a:off x="4566214" y="2609989"/>
        <a:ext cx="2931041" cy="77065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BC4F25-5145-4FE7-B510-BC00DD488EA8}" type="datetimeFigureOut">
              <a:rPr lang="en-IN" smtClean="0"/>
              <a:t>02-09-2014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816F0-FDA1-4ECE-8CFF-5147CD44FA1B}" type="slidenum">
              <a:rPr lang="en-IN" smtClean="0"/>
              <a:t>‹#›</a:t>
            </a:fld>
            <a:endParaRPr lang="en-IN"/>
          </a:p>
        </p:txBody>
      </p:sp>
    </p:spTree>
    <p:extLst>
      <p:ext uri="{BB962C8B-B14F-4D97-AF65-F5344CB8AC3E}">
        <p14:creationId xmlns:p14="http://schemas.microsoft.com/office/powerpoint/2010/main" val="184923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Confedera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Process of Accomplishment</a:t>
            </a:r>
            <a:endParaRPr lang="en-IN" sz="1200" b="1" kern="1200" dirty="0" smtClean="0">
              <a:solidFill>
                <a:schemeClr val="tx1"/>
              </a:solidFill>
              <a:effectLst/>
              <a:latin typeface="+mn-lt"/>
              <a:ea typeface="+mn-ea"/>
              <a:cs typeface="+mn-cs"/>
            </a:endParaRPr>
          </a:p>
          <a:p>
            <a:pPr lvl="1"/>
            <a:r>
              <a:rPr lang="en-IN" sz="1200" b="1" kern="1200" dirty="0" smtClean="0">
                <a:solidFill>
                  <a:schemeClr val="tx1"/>
                </a:solidFill>
                <a:effectLst/>
                <a:latin typeface="+mn-lt"/>
                <a:ea typeface="+mn-ea"/>
                <a:cs typeface="+mn-cs"/>
              </a:rPr>
              <a:t>Human accomplishment is a fundamental human process </a:t>
            </a:r>
          </a:p>
          <a:p>
            <a:pPr lvl="1"/>
            <a:r>
              <a:rPr lang="en-IN" sz="1200" b="1" kern="1200" dirty="0" smtClean="0">
                <a:solidFill>
                  <a:schemeClr val="tx1"/>
                </a:solidFill>
                <a:effectLst/>
                <a:latin typeface="+mn-lt"/>
                <a:ea typeface="+mn-ea"/>
                <a:cs typeface="+mn-cs"/>
              </a:rPr>
              <a:t>It is the result of the interaction between </a:t>
            </a:r>
          </a:p>
          <a:p>
            <a:pPr lvl="2"/>
            <a:r>
              <a:rPr lang="en-US" sz="1200" b="1" kern="1200" dirty="0" smtClean="0">
                <a:solidFill>
                  <a:schemeClr val="tx1"/>
                </a:solidFill>
                <a:effectLst/>
                <a:latin typeface="+mn-lt"/>
                <a:ea typeface="+mn-ea"/>
                <a:cs typeface="+mn-cs"/>
              </a:rPr>
              <a:t>Individuals</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Organizations</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Society</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Environment</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Life circumstances </a:t>
            </a:r>
            <a:endParaRPr lang="en-IN" sz="1200" b="1" kern="1200" dirty="0" smtClean="0">
              <a:solidFill>
                <a:schemeClr val="tx1"/>
              </a:solidFill>
              <a:effectLst/>
              <a:latin typeface="+mn-lt"/>
              <a:ea typeface="+mn-ea"/>
              <a:cs typeface="+mn-cs"/>
            </a:endParaRPr>
          </a:p>
          <a:p>
            <a:pPr lvl="1"/>
            <a:r>
              <a:rPr lang="en-IN" sz="1200" b="1" kern="1200" dirty="0" smtClean="0">
                <a:solidFill>
                  <a:schemeClr val="tx1"/>
                </a:solidFill>
                <a:effectLst/>
                <a:latin typeface="+mn-lt"/>
                <a:ea typeface="+mn-ea"/>
                <a:cs typeface="+mn-cs"/>
              </a:rPr>
              <a:t>The process is essentially the same at micro and macro scale</a:t>
            </a:r>
          </a:p>
          <a:p>
            <a:pPr lvl="2"/>
            <a:r>
              <a:rPr lang="en-US" sz="1200" b="1" kern="1200" dirty="0" smtClean="0">
                <a:solidFill>
                  <a:schemeClr val="tx1"/>
                </a:solidFill>
                <a:effectLst/>
                <a:latin typeface="+mn-lt"/>
                <a:ea typeface="+mn-ea"/>
                <a:cs typeface="+mn-cs"/>
              </a:rPr>
              <a:t>Individual achievement </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Organizational development</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Social evolution </a:t>
            </a:r>
            <a:endParaRPr lang="en-IN" sz="1200" b="1" kern="1200" dirty="0" smtClean="0">
              <a:solidFill>
                <a:schemeClr val="tx1"/>
              </a:solidFill>
              <a:effectLst/>
              <a:latin typeface="+mn-lt"/>
              <a:ea typeface="+mn-ea"/>
              <a:cs typeface="+mn-cs"/>
            </a:endParaRPr>
          </a:p>
          <a:p>
            <a:pPr lvl="1"/>
            <a:r>
              <a:rPr lang="en-IN" sz="1200" b="1" kern="1200" dirty="0" smtClean="0">
                <a:solidFill>
                  <a:schemeClr val="tx1"/>
                </a:solidFill>
                <a:effectLst/>
                <a:latin typeface="+mn-lt"/>
                <a:ea typeface="+mn-ea"/>
                <a:cs typeface="+mn-cs"/>
              </a:rPr>
              <a:t>The process is common to all levels</a:t>
            </a:r>
          </a:p>
          <a:p>
            <a:pPr lvl="2"/>
            <a:r>
              <a:rPr lang="en-US" sz="1200" b="1" kern="1200" dirty="0" smtClean="0">
                <a:solidFill>
                  <a:schemeClr val="tx1"/>
                </a:solidFill>
                <a:effectLst/>
                <a:latin typeface="+mn-lt"/>
                <a:ea typeface="+mn-ea"/>
                <a:cs typeface="+mn-cs"/>
              </a:rPr>
              <a:t>Physical </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Social &amp; Cultural </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Artistic &amp; Intellectual </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Psychological &amp; Spiritual</a:t>
            </a:r>
            <a:endParaRPr lang="en-IN" sz="1200" b="1" kern="1200" dirty="0" smtClean="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2</a:t>
            </a:fld>
            <a:endParaRPr lang="en-IN"/>
          </a:p>
        </p:txBody>
      </p:sp>
    </p:spTree>
    <p:extLst>
      <p:ext uri="{BB962C8B-B14F-4D97-AF65-F5344CB8AC3E}">
        <p14:creationId xmlns:p14="http://schemas.microsoft.com/office/powerpoint/2010/main" val="1620235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R="0" lvl="0" rtl="0"/>
            <a:r>
              <a:rPr lang="en-IN" b="1" i="0" u="none" strike="noStrike" baseline="0" dirty="0" smtClean="0">
                <a:latin typeface="Times New Roman" panose="02020603050405020304" pitchFamily="18" charset="0"/>
              </a:rPr>
              <a:t>Google, Wikipedia, Facebook, </a:t>
            </a:r>
          </a:p>
          <a:p>
            <a:pPr marR="0" lvl="0" rtl="0"/>
            <a:endParaRPr lang="en-IN" b="1" i="0" u="none" strike="noStrike" baseline="0" dirty="0" smtClean="0">
              <a:latin typeface="Times New Roman" panose="02020603050405020304" pitchFamily="18" charset="0"/>
            </a:endParaRPr>
          </a:p>
          <a:p>
            <a:pPr marR="0" lvl="0" rtl="0"/>
            <a:r>
              <a:rPr lang="en-IN" b="1" i="0" u="none" strike="noStrike" baseline="0" dirty="0" smtClean="0">
                <a:latin typeface="Times New Roman" panose="02020603050405020304" pitchFamily="18" charset="0"/>
              </a:rPr>
              <a:t>Society is continuously evolving </a:t>
            </a:r>
          </a:p>
          <a:p>
            <a:pPr marR="0" lvl="0" rtl="0"/>
            <a:r>
              <a:rPr lang="en-IN" b="1" i="0" u="none" strike="noStrike" baseline="0" dirty="0" smtClean="0">
                <a:latin typeface="Times New Roman" panose="02020603050405020304" pitchFamily="18" charset="0"/>
              </a:rPr>
              <a:t>The more we organize it, the faster society evolves</a:t>
            </a:r>
          </a:p>
          <a:p>
            <a:pPr marR="0" lvl="1" rtl="0"/>
            <a:r>
              <a:rPr lang="en-IN" b="1" i="0" u="none" strike="noStrike" baseline="0" dirty="0" smtClean="0">
                <a:latin typeface="Times New Roman" panose="02020603050405020304" pitchFamily="18" charset="0"/>
              </a:rPr>
              <a:t>Organization can never keep pace</a:t>
            </a:r>
          </a:p>
          <a:p>
            <a:pPr marR="0" lvl="1" rtl="0"/>
            <a:r>
              <a:rPr lang="en-IN" b="1" i="0" u="none" strike="noStrike" baseline="0" dirty="0" smtClean="0">
                <a:latin typeface="Times New Roman" panose="02020603050405020304" pitchFamily="18" charset="0"/>
              </a:rPr>
              <a:t>Today technological development outpaces our capacity for regulation </a:t>
            </a:r>
          </a:p>
          <a:p>
            <a:pPr marR="0" lvl="0" rtl="0"/>
            <a:r>
              <a:rPr lang="en-IN" b="1" i="0" u="none" strike="noStrike" baseline="0" dirty="0" smtClean="0">
                <a:latin typeface="Times New Roman" panose="02020603050405020304" pitchFamily="18" charset="0"/>
              </a:rPr>
              <a:t>Each new link releases further energy and creates new needs and opportunities</a:t>
            </a:r>
          </a:p>
          <a:p>
            <a:pPr marR="0" lvl="0" rtl="0"/>
            <a:r>
              <a:rPr lang="en-IN" b="1" i="0" u="none" strike="noStrike" baseline="0" dirty="0" smtClean="0">
                <a:latin typeface="Times New Roman" panose="02020603050405020304" pitchFamily="18" charset="0"/>
              </a:rPr>
              <a:t>Opportunity comes from identifying a missing link in the social organism and provide it </a:t>
            </a:r>
          </a:p>
          <a:p>
            <a:pPr marR="0" lvl="1" rtl="0"/>
            <a:r>
              <a:rPr lang="en-IN" b="1" i="0" u="none" strike="noStrike" baseline="0" dirty="0" smtClean="0">
                <a:latin typeface="Times New Roman" panose="02020603050405020304" pitchFamily="18" charset="0"/>
              </a:rPr>
              <a:t>Sears did it by the money-back guarantee to </a:t>
            </a:r>
            <a:r>
              <a:rPr lang="en-IN" b="1" i="0" u="none" strike="noStrike" baseline="0" dirty="0" err="1" smtClean="0">
                <a:latin typeface="Times New Roman" panose="02020603050405020304" pitchFamily="18" charset="0"/>
              </a:rPr>
              <a:t>instill</a:t>
            </a:r>
            <a:r>
              <a:rPr lang="en-IN" b="1" i="0" u="none" strike="noStrike" baseline="0" dirty="0" smtClean="0">
                <a:latin typeface="Times New Roman" panose="02020603050405020304" pitchFamily="18" charset="0"/>
              </a:rPr>
              <a:t> trust</a:t>
            </a:r>
          </a:p>
          <a:p>
            <a:pPr marR="0" lvl="1" rtl="0"/>
            <a:r>
              <a:rPr lang="en-US" b="1" i="0" u="none" strike="noStrike" baseline="0" dirty="0" smtClean="0">
                <a:latin typeface="Times New Roman" panose="02020603050405020304" pitchFamily="18" charset="0"/>
              </a:rPr>
              <a:t>hotmail</a:t>
            </a:r>
          </a:p>
          <a:p>
            <a:pPr marR="0" lvl="1" rtl="0"/>
            <a:r>
              <a:rPr lang="en-US" b="1" i="0" u="none" strike="noStrike" baseline="0" dirty="0" smtClean="0">
                <a:latin typeface="Times New Roman" panose="02020603050405020304" pitchFamily="18" charset="0"/>
              </a:rPr>
              <a:t>iTunes</a:t>
            </a:r>
          </a:p>
          <a:p>
            <a:pPr marR="0" lvl="0" rtl="0"/>
            <a:r>
              <a:rPr lang="en-IN" b="1" i="0" u="none" strike="noStrike" baseline="0" dirty="0" smtClean="0">
                <a:latin typeface="Times New Roman" panose="02020603050405020304" pitchFamily="18" charset="0"/>
              </a:rPr>
              <a:t>The gap between social advancement and social organization is a goldmine of opportunity</a:t>
            </a:r>
          </a:p>
          <a:p>
            <a:pPr marR="0" lvl="1" rtl="0"/>
            <a:r>
              <a:rPr lang="en-US" b="1" i="0" u="none" strike="noStrike" baseline="0" dirty="0" smtClean="0">
                <a:latin typeface="Times New Roman" panose="02020603050405020304" pitchFamily="18" charset="0"/>
              </a:rPr>
              <a:t>Sears mail order catalog</a:t>
            </a:r>
          </a:p>
          <a:p>
            <a:pPr marR="0" lvl="1" rtl="0"/>
            <a:r>
              <a:rPr lang="en-US" b="1" i="0" u="none" strike="noStrike" baseline="0" dirty="0" smtClean="0">
                <a:latin typeface="Times New Roman" panose="02020603050405020304" pitchFamily="18" charset="0"/>
              </a:rPr>
              <a:t>Fed X</a:t>
            </a:r>
          </a:p>
          <a:p>
            <a:pPr marR="0" lvl="1" rtl="0"/>
            <a:r>
              <a:rPr lang="en-US" b="1" i="0" u="none" strike="noStrike" baseline="0" dirty="0" smtClean="0">
                <a:latin typeface="Times New Roman" panose="02020603050405020304" pitchFamily="18" charset="0"/>
              </a:rPr>
              <a:t>Amazon </a:t>
            </a:r>
          </a:p>
          <a:p>
            <a:pPr marR="0" lvl="1" rtl="0"/>
            <a:r>
              <a:rPr lang="en-US" b="1" i="0" u="none" strike="noStrike" baseline="0" dirty="0" smtClean="0">
                <a:latin typeface="Times New Roman" panose="02020603050405020304" pitchFamily="18" charset="0"/>
              </a:rPr>
              <a:t>Google</a:t>
            </a:r>
          </a:p>
          <a:p>
            <a:pPr marR="0" lvl="1" rtl="0"/>
            <a:r>
              <a:rPr lang="en-US" b="1" i="0" u="none" strike="noStrike" baseline="0" dirty="0" smtClean="0">
                <a:latin typeface="Times New Roman" panose="02020603050405020304" pitchFamily="18" charset="0"/>
              </a:rPr>
              <a:t>Facebook</a:t>
            </a: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16</a:t>
            </a:fld>
            <a:endParaRPr lang="en-IN"/>
          </a:p>
        </p:txBody>
      </p:sp>
    </p:spTree>
    <p:extLst>
      <p:ext uri="{BB962C8B-B14F-4D97-AF65-F5344CB8AC3E}">
        <p14:creationId xmlns:p14="http://schemas.microsoft.com/office/powerpoint/2010/main" val="285625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R="0" lvl="0" rtl="0"/>
            <a:r>
              <a:rPr lang="en-IN" b="1" i="0" u="none" strike="noStrike" baseline="0" dirty="0" smtClean="0">
                <a:latin typeface="Times New Roman" panose="02020603050405020304" pitchFamily="18" charset="0"/>
              </a:rPr>
              <a:t>Physical</a:t>
            </a:r>
          </a:p>
          <a:p>
            <a:pPr marR="0" lvl="0" rtl="0"/>
            <a:r>
              <a:rPr lang="en-IN" b="1" i="0" u="none" strike="noStrike" baseline="0" dirty="0" smtClean="0">
                <a:latin typeface="Times New Roman" panose="02020603050405020304" pitchFamily="18" charset="0"/>
              </a:rPr>
              <a:t>Technical</a:t>
            </a:r>
          </a:p>
          <a:p>
            <a:pPr marR="0" lvl="1" rtl="0"/>
            <a:r>
              <a:rPr lang="en-US" b="1" i="0" u="none" strike="noStrike" baseline="0" dirty="0" smtClean="0">
                <a:latin typeface="Times New Roman" panose="02020603050405020304" pitchFamily="18" charset="0"/>
              </a:rPr>
              <a:t>Wozniak</a:t>
            </a:r>
          </a:p>
          <a:p>
            <a:pPr marR="0" lvl="0" rtl="0"/>
            <a:r>
              <a:rPr lang="en-IN" b="1" i="0" u="none" strike="noStrike" baseline="0" dirty="0" smtClean="0">
                <a:latin typeface="Times New Roman" panose="02020603050405020304" pitchFamily="18" charset="0"/>
              </a:rPr>
              <a:t>Artistic </a:t>
            </a:r>
          </a:p>
          <a:p>
            <a:pPr marR="0" lvl="1" rtl="0"/>
            <a:r>
              <a:rPr lang="en-IN" b="1" i="0" u="none" strike="noStrike" baseline="0" dirty="0" smtClean="0">
                <a:latin typeface="Times New Roman" panose="02020603050405020304" pitchFamily="18" charset="0"/>
              </a:rPr>
              <a:t>Jobs’ product design – show images</a:t>
            </a:r>
          </a:p>
          <a:p>
            <a:pPr marR="0" lvl="1" rtl="0"/>
            <a:r>
              <a:rPr lang="en-US" b="1" i="0" u="none" strike="noStrike" baseline="0" dirty="0" smtClean="0">
                <a:latin typeface="Times New Roman" panose="02020603050405020304" pitchFamily="18" charset="0"/>
              </a:rPr>
              <a:t>Pixar Toy Story designer </a:t>
            </a:r>
          </a:p>
          <a:p>
            <a:pPr marR="0" lvl="0" rtl="0"/>
            <a:r>
              <a:rPr lang="en-IN" b="1" i="0" u="none" strike="noStrike" baseline="0" dirty="0" smtClean="0">
                <a:latin typeface="Times New Roman" panose="02020603050405020304" pitchFamily="18" charset="0"/>
              </a:rPr>
              <a:t>Social </a:t>
            </a:r>
          </a:p>
          <a:p>
            <a:pPr marR="0" lvl="1" rtl="0"/>
            <a:r>
              <a:rPr lang="en-US" b="1" i="0" u="none" strike="noStrike" baseline="0" dirty="0" smtClean="0">
                <a:latin typeface="Times New Roman" panose="02020603050405020304" pitchFamily="18" charset="0"/>
              </a:rPr>
              <a:t>Sears</a:t>
            </a:r>
          </a:p>
          <a:p>
            <a:pPr marR="0" lvl="1" rtl="0"/>
            <a:r>
              <a:rPr lang="en-US" b="1" i="0" u="none" strike="noStrike" baseline="0" dirty="0" smtClean="0">
                <a:latin typeface="Times New Roman" panose="02020603050405020304" pitchFamily="18" charset="0"/>
              </a:rPr>
              <a:t>Gandhi salt march</a:t>
            </a:r>
          </a:p>
          <a:p>
            <a:pPr marR="0" lvl="0" rtl="0"/>
            <a:r>
              <a:rPr lang="en-IN" b="1" i="0" u="none" strike="noStrike" baseline="0" dirty="0" smtClean="0">
                <a:latin typeface="Times New Roman" panose="02020603050405020304" pitchFamily="18" charset="0"/>
              </a:rPr>
              <a:t>Organizational</a:t>
            </a:r>
          </a:p>
          <a:p>
            <a:pPr marR="0" lvl="1" rtl="0"/>
            <a:r>
              <a:rPr lang="en-US" b="1" i="0" u="none" strike="noStrike" baseline="0" dirty="0" smtClean="0">
                <a:latin typeface="Times New Roman" panose="02020603050405020304" pitchFamily="18" charset="0"/>
              </a:rPr>
              <a:t>Marriott</a:t>
            </a:r>
          </a:p>
          <a:p>
            <a:pPr marR="0" lvl="0" rtl="0"/>
            <a:r>
              <a:rPr lang="en-IN" b="1" i="0" u="none" strike="noStrike" baseline="0" dirty="0" smtClean="0">
                <a:latin typeface="Times New Roman" panose="02020603050405020304" pitchFamily="18" charset="0"/>
              </a:rPr>
              <a:t>Mental</a:t>
            </a:r>
          </a:p>
          <a:p>
            <a:pPr marR="0" lvl="1" rtl="0"/>
            <a:r>
              <a:rPr lang="en-US" b="1" i="0" u="none" strike="noStrike" baseline="0" dirty="0" err="1" smtClean="0">
                <a:latin typeface="Times New Roman" panose="02020603050405020304" pitchFamily="18" charset="0"/>
              </a:rPr>
              <a:t>Rosenwald</a:t>
            </a:r>
            <a:endParaRPr lang="en-US" b="1" i="0" u="none" strike="noStrike" baseline="0" dirty="0" smtClean="0">
              <a:latin typeface="Times New Roman" panose="02020603050405020304" pitchFamily="18" charset="0"/>
            </a:endParaRP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18</a:t>
            </a:fld>
            <a:endParaRPr lang="en-IN"/>
          </a:p>
        </p:txBody>
      </p:sp>
    </p:spTree>
    <p:extLst>
      <p:ext uri="{BB962C8B-B14F-4D97-AF65-F5344CB8AC3E}">
        <p14:creationId xmlns:p14="http://schemas.microsoft.com/office/powerpoint/2010/main" val="939297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R="0" lvl="0" rtl="0"/>
            <a:r>
              <a:rPr lang="en-IN" b="1" i="0" u="none" strike="noStrike" baseline="0" dirty="0" smtClean="0">
                <a:latin typeface="Times New Roman" panose="02020603050405020304" pitchFamily="18" charset="0"/>
              </a:rPr>
              <a:t>Like traffic signals green or red</a:t>
            </a:r>
          </a:p>
          <a:p>
            <a:pPr marR="0" lvl="0" rtl="0"/>
            <a:endParaRPr lang="en-IN" b="1" i="0" u="none" strike="noStrike" baseline="0" dirty="0" smtClean="0">
              <a:latin typeface="Times New Roman" panose="02020603050405020304" pitchFamily="18" charset="0"/>
            </a:endParaRPr>
          </a:p>
          <a:p>
            <a:pPr marR="0" lvl="0" rtl="0"/>
            <a:r>
              <a:rPr lang="en-IN" b="1" i="0" u="none" strike="noStrike" baseline="0" dirty="0" smtClean="0">
                <a:latin typeface="Times New Roman" panose="02020603050405020304" pitchFamily="18" charset="0"/>
              </a:rPr>
              <a:t>Leadership</a:t>
            </a:r>
          </a:p>
          <a:p>
            <a:pPr marR="0" lvl="1" rtl="0"/>
            <a:r>
              <a:rPr lang="en-US" b="1" i="0" u="none" strike="noStrike" baseline="0" dirty="0" smtClean="0">
                <a:latin typeface="Times New Roman" panose="02020603050405020304" pitchFamily="18" charset="0"/>
              </a:rPr>
              <a:t>FDR -- trust</a:t>
            </a:r>
          </a:p>
          <a:p>
            <a:pPr marR="0" lvl="1" rtl="0"/>
            <a:r>
              <a:rPr lang="en-US" b="1" i="0" u="none" strike="noStrike" baseline="0" dirty="0" smtClean="0">
                <a:latin typeface="Times New Roman" panose="02020603050405020304" pitchFamily="18" charset="0"/>
              </a:rPr>
              <a:t>Washington -- courage</a:t>
            </a:r>
          </a:p>
          <a:p>
            <a:pPr marR="0" lvl="1" rtl="0"/>
            <a:r>
              <a:rPr lang="en-US" b="1" i="0" u="none" strike="noStrike" baseline="0" dirty="0" smtClean="0">
                <a:latin typeface="Times New Roman" panose="02020603050405020304" pitchFamily="18" charset="0"/>
              </a:rPr>
              <a:t>Churchill -- courage</a:t>
            </a:r>
          </a:p>
          <a:p>
            <a:pPr marR="0" lvl="0" rtl="0"/>
            <a:r>
              <a:rPr lang="en-IN" b="1" i="0" u="none" strike="noStrike" baseline="0" dirty="0" smtClean="0">
                <a:latin typeface="Times New Roman" panose="02020603050405020304" pitchFamily="18" charset="0"/>
              </a:rPr>
              <a:t>Psychological</a:t>
            </a:r>
          </a:p>
          <a:p>
            <a:pPr marR="0" lvl="1" rtl="0"/>
            <a:r>
              <a:rPr lang="en-IN" b="1" i="0" u="none" strike="noStrike" baseline="0" dirty="0" smtClean="0">
                <a:latin typeface="Times New Roman" panose="02020603050405020304" pitchFamily="18" charset="0"/>
              </a:rPr>
              <a:t>FDR – fireside chat – great communicator </a:t>
            </a:r>
          </a:p>
          <a:p>
            <a:pPr marR="0" lvl="1" rtl="0"/>
            <a:r>
              <a:rPr lang="en-IN" b="1" i="0" u="none" strike="noStrike" baseline="0" dirty="0" err="1" smtClean="0">
                <a:latin typeface="Times New Roman" panose="02020603050405020304" pitchFamily="18" charset="0"/>
              </a:rPr>
              <a:t>Woolman’s</a:t>
            </a:r>
            <a:r>
              <a:rPr lang="en-IN" b="1" i="0" u="none" strike="noStrike" baseline="0" dirty="0" smtClean="0">
                <a:latin typeface="Times New Roman" panose="02020603050405020304" pitchFamily="18" charset="0"/>
              </a:rPr>
              <a:t> charm – sleeping on the job</a:t>
            </a:r>
          </a:p>
          <a:p>
            <a:pPr marR="0" lvl="0" rtl="0"/>
            <a:r>
              <a:rPr lang="en-IN" b="1" i="0" u="none" strike="noStrike" baseline="0" dirty="0" smtClean="0">
                <a:latin typeface="Times New Roman" panose="02020603050405020304" pitchFamily="18" charset="0"/>
              </a:rPr>
              <a:t>Spiritual Values</a:t>
            </a:r>
          </a:p>
          <a:p>
            <a:pPr marR="0" lvl="1" rtl="0"/>
            <a:r>
              <a:rPr lang="en-US" b="1" i="0" u="none" strike="noStrike" baseline="0" dirty="0" smtClean="0">
                <a:latin typeface="Times New Roman" panose="02020603050405020304" pitchFamily="18" charset="0"/>
              </a:rPr>
              <a:t>Lincoln – freedom and unity</a:t>
            </a:r>
          </a:p>
          <a:p>
            <a:pPr marR="0" lvl="1" rtl="0"/>
            <a:r>
              <a:rPr lang="en-IN" b="1" i="0" u="none" strike="noStrike" baseline="0" dirty="0" smtClean="0">
                <a:latin typeface="Times New Roman" panose="02020603050405020304" pitchFamily="18" charset="0"/>
              </a:rPr>
              <a:t>Jobs – simplicity, ease of use</a:t>
            </a: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19</a:t>
            </a:fld>
            <a:endParaRPr lang="en-IN"/>
          </a:p>
        </p:txBody>
      </p:sp>
    </p:spTree>
    <p:extLst>
      <p:ext uri="{BB962C8B-B14F-4D97-AF65-F5344CB8AC3E}">
        <p14:creationId xmlns:p14="http://schemas.microsoft.com/office/powerpoint/2010/main" val="1725888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R="0" lvl="1" rtl="0"/>
            <a:r>
              <a:rPr lang="en-US" b="1" i="0" u="none" strike="noStrike" baseline="0" dirty="0" smtClean="0">
                <a:latin typeface="Times New Roman" panose="02020603050405020304" pitchFamily="18" charset="0"/>
              </a:rPr>
              <a:t>Marriott’s skill at site selection</a:t>
            </a:r>
          </a:p>
          <a:p>
            <a:pPr marR="0" lvl="1" rtl="0"/>
            <a:r>
              <a:rPr lang="en-US" b="1" i="0" u="none" strike="noStrike" baseline="0" dirty="0" smtClean="0">
                <a:latin typeface="Times New Roman" panose="02020603050405020304" pitchFamily="18" charset="0"/>
              </a:rPr>
              <a:t>Marriott’s attitude to employees</a:t>
            </a:r>
          </a:p>
          <a:p>
            <a:pPr marR="0" lvl="1" rtl="0"/>
            <a:r>
              <a:rPr lang="en-US" b="1" i="0" u="none" strike="noStrike" baseline="0" dirty="0" smtClean="0">
                <a:latin typeface="Times New Roman" panose="02020603050405020304" pitchFamily="18" charset="0"/>
              </a:rPr>
              <a:t>Sear’s attitude to customer</a:t>
            </a: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20</a:t>
            </a:fld>
            <a:endParaRPr lang="en-IN"/>
          </a:p>
        </p:txBody>
      </p:sp>
    </p:spTree>
    <p:extLst>
      <p:ext uri="{BB962C8B-B14F-4D97-AF65-F5344CB8AC3E}">
        <p14:creationId xmlns:p14="http://schemas.microsoft.com/office/powerpoint/2010/main" val="2799049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R="0" lvl="1" rtl="0"/>
            <a:r>
              <a:rPr lang="en-US" b="1" i="0" u="none" strike="noStrike" baseline="0" dirty="0" smtClean="0">
                <a:latin typeface="Times New Roman" panose="02020603050405020304" pitchFamily="18" charset="0"/>
              </a:rPr>
              <a:t>German precision</a:t>
            </a:r>
          </a:p>
          <a:p>
            <a:pPr marR="0" lvl="1" rtl="0"/>
            <a:r>
              <a:rPr lang="en-US" b="1" i="0" u="none" strike="noStrike" baseline="0" dirty="0" smtClean="0">
                <a:latin typeface="Times New Roman" panose="02020603050405020304" pitchFamily="18" charset="0"/>
              </a:rPr>
              <a:t>American enterprise</a:t>
            </a:r>
          </a:p>
          <a:p>
            <a:pPr marR="0" lvl="1" rtl="0"/>
            <a:r>
              <a:rPr lang="en-US" b="1" i="0" u="none" strike="noStrike" baseline="0" dirty="0" smtClean="0">
                <a:latin typeface="Times New Roman" panose="02020603050405020304" pitchFamily="18" charset="0"/>
              </a:rPr>
              <a:t>Indian generosity </a:t>
            </a:r>
          </a:p>
          <a:p>
            <a:pPr marR="0" lvl="1" rtl="0"/>
            <a:r>
              <a:rPr lang="en-US" b="1" i="0" u="none" strike="noStrike" baseline="0" dirty="0" smtClean="0">
                <a:latin typeface="Times New Roman" panose="02020603050405020304" pitchFamily="18" charset="0"/>
              </a:rPr>
              <a:t>Japanese honor</a:t>
            </a: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21</a:t>
            </a:fld>
            <a:endParaRPr lang="en-IN"/>
          </a:p>
        </p:txBody>
      </p:sp>
    </p:spTree>
    <p:extLst>
      <p:ext uri="{BB962C8B-B14F-4D97-AF65-F5344CB8AC3E}">
        <p14:creationId xmlns:p14="http://schemas.microsoft.com/office/powerpoint/2010/main" val="242256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Human energy is the fuel for all accomplishment </a:t>
            </a:r>
            <a:endParaRPr lang="en-IN" sz="1200" b="1" kern="1200" dirty="0" smtClean="0">
              <a:solidFill>
                <a:schemeClr val="tx1"/>
              </a:solidFill>
              <a:effectLst/>
              <a:latin typeface="+mn-lt"/>
              <a:ea typeface="+mn-ea"/>
              <a:cs typeface="+mn-cs"/>
            </a:endParaRPr>
          </a:p>
          <a:p>
            <a:pPr lvl="1"/>
            <a:r>
              <a:rPr lang="en-IN" sz="1200" b="1" kern="1200" dirty="0" smtClean="0">
                <a:solidFill>
                  <a:schemeClr val="tx1"/>
                </a:solidFill>
                <a:effectLst/>
                <a:latin typeface="+mn-lt"/>
                <a:ea typeface="+mn-ea"/>
                <a:cs typeface="+mn-cs"/>
              </a:rPr>
              <a:t>Every interaction between human beings is a potential source of potential energy </a:t>
            </a:r>
          </a:p>
          <a:p>
            <a:pPr lvl="2"/>
            <a:r>
              <a:rPr lang="en-US" sz="1200" b="1" kern="1200" dirty="0" smtClean="0">
                <a:solidFill>
                  <a:schemeClr val="tx1"/>
                </a:solidFill>
                <a:effectLst/>
                <a:latin typeface="+mn-lt"/>
                <a:ea typeface="+mn-ea"/>
                <a:cs typeface="+mn-cs"/>
              </a:rPr>
              <a:t>The potential energies of society are immeasurable</a:t>
            </a:r>
            <a:endParaRPr lang="en-IN" sz="1200" b="1" kern="1200" dirty="0" smtClean="0">
              <a:solidFill>
                <a:schemeClr val="tx1"/>
              </a:solidFill>
              <a:effectLst/>
              <a:latin typeface="+mn-lt"/>
              <a:ea typeface="+mn-ea"/>
              <a:cs typeface="+mn-cs"/>
            </a:endParaRPr>
          </a:p>
          <a:p>
            <a:pPr lvl="2"/>
            <a:r>
              <a:rPr lang="en-IN" sz="1200" b="1" kern="1200" dirty="0" smtClean="0">
                <a:solidFill>
                  <a:schemeClr val="tx1"/>
                </a:solidFill>
                <a:effectLst/>
                <a:latin typeface="+mn-lt"/>
                <a:ea typeface="+mn-ea"/>
                <a:cs typeface="+mn-cs"/>
              </a:rPr>
              <a:t>Imagine the possible combinations and mutations of interaction between 7 billion human beings </a:t>
            </a:r>
          </a:p>
          <a:p>
            <a:pPr lvl="1"/>
            <a:r>
              <a:rPr lang="en-IN" sz="1200" b="1" kern="1200" dirty="0" smtClean="0">
                <a:solidFill>
                  <a:schemeClr val="tx1"/>
                </a:solidFill>
                <a:effectLst/>
                <a:latin typeface="+mn-lt"/>
                <a:ea typeface="+mn-ea"/>
                <a:cs typeface="+mn-cs"/>
              </a:rPr>
              <a:t>Energy is generated by perceiving an opportunity </a:t>
            </a:r>
          </a:p>
          <a:p>
            <a:pPr lvl="2"/>
            <a:r>
              <a:rPr lang="en-US" sz="1200" b="1" kern="1200" dirty="0" smtClean="0">
                <a:solidFill>
                  <a:schemeClr val="tx1"/>
                </a:solidFill>
                <a:effectLst/>
                <a:latin typeface="+mn-lt"/>
                <a:ea typeface="+mn-ea"/>
                <a:cs typeface="+mn-cs"/>
              </a:rPr>
              <a:t>Opportunity of freedom or free land in America</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A new technology like Apple</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A new market like Marriott </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Eliza’s attraction to Wickham</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Darcy’s admiration for her fine eyes</a:t>
            </a:r>
            <a:endParaRPr lang="en-IN" sz="1200" b="1" kern="1200" dirty="0" smtClean="0">
              <a:solidFill>
                <a:schemeClr val="tx1"/>
              </a:solidFill>
              <a:effectLst/>
              <a:latin typeface="+mn-lt"/>
              <a:ea typeface="+mn-ea"/>
              <a:cs typeface="+mn-cs"/>
            </a:endParaRPr>
          </a:p>
          <a:p>
            <a:pPr lvl="1"/>
            <a:r>
              <a:rPr lang="en-IN" sz="1200" b="1" kern="1200" dirty="0" smtClean="0">
                <a:solidFill>
                  <a:schemeClr val="tx1"/>
                </a:solidFill>
                <a:effectLst/>
                <a:latin typeface="+mn-lt"/>
                <a:ea typeface="+mn-ea"/>
                <a:cs typeface="+mn-cs"/>
              </a:rPr>
              <a:t>Energy is generated by challenges </a:t>
            </a:r>
          </a:p>
          <a:p>
            <a:pPr lvl="2"/>
            <a:r>
              <a:rPr lang="en-US" sz="1200" b="1" kern="1200" dirty="0" smtClean="0">
                <a:solidFill>
                  <a:schemeClr val="tx1"/>
                </a:solidFill>
                <a:effectLst/>
                <a:latin typeface="+mn-lt"/>
                <a:ea typeface="+mn-ea"/>
                <a:cs typeface="+mn-cs"/>
              </a:rPr>
              <a:t>Great Crash and Great Depression</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Civil War threatening the nation</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Business challenges</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Wickham’s meeting with Darcy</a:t>
            </a:r>
            <a:endParaRPr lang="en-IN"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Darcy’s tolerable – pride and prejudice</a:t>
            </a:r>
            <a:endParaRPr lang="en-IN" sz="1200" b="1" kern="1200" dirty="0" smtClean="0">
              <a:solidFill>
                <a:schemeClr val="tx1"/>
              </a:solidFill>
              <a:effectLst/>
              <a:latin typeface="+mn-lt"/>
              <a:ea typeface="+mn-ea"/>
              <a:cs typeface="+mn-cs"/>
            </a:endParaRPr>
          </a:p>
          <a:p>
            <a:pPr lvl="1"/>
            <a:r>
              <a:rPr lang="en-IN" sz="1200" b="1" kern="1200" dirty="0" smtClean="0">
                <a:solidFill>
                  <a:schemeClr val="tx1"/>
                </a:solidFill>
                <a:effectLst/>
                <a:latin typeface="+mn-lt"/>
                <a:ea typeface="+mn-ea"/>
                <a:cs typeface="+mn-cs"/>
              </a:rPr>
              <a:t>Energy is released by aspiration </a:t>
            </a: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3</a:t>
            </a:fld>
            <a:endParaRPr lang="en-IN"/>
          </a:p>
        </p:txBody>
      </p:sp>
    </p:spTree>
    <p:extLst>
      <p:ext uri="{BB962C8B-B14F-4D97-AF65-F5344CB8AC3E}">
        <p14:creationId xmlns:p14="http://schemas.microsoft.com/office/powerpoint/2010/main" val="178626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R="0" lvl="0" rtl="0"/>
            <a:r>
              <a:rPr lang="en-IN" b="1" i="0" u="none" strike="noStrike" baseline="0" dirty="0" smtClean="0">
                <a:latin typeface="Times New Roman" panose="02020603050405020304" pitchFamily="18" charset="0"/>
              </a:rPr>
              <a:t>Energy is not enough for high accomplishment</a:t>
            </a:r>
          </a:p>
          <a:p>
            <a:pPr marR="0" lvl="1" rtl="0"/>
            <a:r>
              <a:rPr lang="en-IN" b="1" i="0" u="none" strike="noStrike" baseline="0" dirty="0" smtClean="0">
                <a:latin typeface="Times New Roman" panose="02020603050405020304" pitchFamily="18" charset="0"/>
              </a:rPr>
              <a:t>The kindergarten children are full of energy</a:t>
            </a:r>
          </a:p>
          <a:p>
            <a:pPr marR="0" lvl="1" rtl="0"/>
            <a:r>
              <a:rPr lang="en-IN" b="1" i="0" u="none" strike="noStrike" baseline="0" dirty="0" smtClean="0">
                <a:latin typeface="Times New Roman" panose="02020603050405020304" pitchFamily="18" charset="0"/>
              </a:rPr>
              <a:t>So is a mob and a city street at rush hour</a:t>
            </a:r>
          </a:p>
          <a:p>
            <a:pPr marR="0" lvl="0" rtl="0"/>
            <a:r>
              <a:rPr lang="en-IN" b="1" i="0" u="none" strike="noStrike" baseline="0" dirty="0" smtClean="0">
                <a:latin typeface="Times New Roman" panose="02020603050405020304" pitchFamily="18" charset="0"/>
              </a:rPr>
              <a:t>Energy needs to be focused by a clear direction </a:t>
            </a:r>
          </a:p>
          <a:p>
            <a:pPr marR="0" lvl="1" rtl="0"/>
            <a:r>
              <a:rPr lang="en-IN" b="1" i="0" u="none" strike="noStrike" baseline="0" dirty="0" smtClean="0">
                <a:latin typeface="Times New Roman" panose="02020603050405020304" pitchFamily="18" charset="0"/>
              </a:rPr>
              <a:t>The quest of the colonies for Independence </a:t>
            </a:r>
          </a:p>
          <a:p>
            <a:pPr marR="0" lvl="1" rtl="0"/>
            <a:r>
              <a:rPr lang="en-IN" b="1" i="0" u="none" strike="noStrike" baseline="0" dirty="0" smtClean="0">
                <a:latin typeface="Times New Roman" panose="02020603050405020304" pitchFamily="18" charset="0"/>
              </a:rPr>
              <a:t>Churchill’s determination – never to surrender -- was a born military leader who knew his chosen calling </a:t>
            </a:r>
          </a:p>
          <a:p>
            <a:pPr marR="0" lvl="1" rtl="0"/>
            <a:r>
              <a:rPr lang="en-US" b="1" i="0" u="none" strike="noStrike" baseline="0" dirty="0" smtClean="0">
                <a:latin typeface="Times New Roman" panose="02020603050405020304" pitchFamily="18" charset="0"/>
              </a:rPr>
              <a:t>JFK’s challenge for moon landing and NASA</a:t>
            </a:r>
          </a:p>
          <a:p>
            <a:pPr marR="0" lvl="1" rtl="0"/>
            <a:r>
              <a:rPr lang="en-IN" b="1" i="0" u="none" strike="noStrike" baseline="0" dirty="0" smtClean="0">
                <a:latin typeface="Times New Roman" panose="02020603050405020304" pitchFamily="18" charset="0"/>
              </a:rPr>
              <a:t>Jobs set out to revolutionize the world – a new religion</a:t>
            </a:r>
          </a:p>
          <a:p>
            <a:pPr marR="0" lvl="0" rtl="0"/>
            <a:r>
              <a:rPr lang="en-IN" b="1" i="0" u="none" strike="noStrike" baseline="0" dirty="0" smtClean="0">
                <a:latin typeface="Times New Roman" panose="02020603050405020304" pitchFamily="18" charset="0"/>
              </a:rPr>
              <a:t>Direction is given by leadership </a:t>
            </a:r>
          </a:p>
          <a:p>
            <a:pPr marR="0" lvl="1" rtl="0"/>
            <a:r>
              <a:rPr lang="en-IN" b="1" i="0" u="none" strike="noStrike" baseline="0" dirty="0" smtClean="0">
                <a:latin typeface="Times New Roman" panose="02020603050405020304" pitchFamily="18" charset="0"/>
              </a:rPr>
              <a:t>Newton was possessed by an insatiable quest to understand the laws of the universe</a:t>
            </a:r>
          </a:p>
          <a:p>
            <a:pPr marR="0" lvl="1" rtl="0"/>
            <a:r>
              <a:rPr lang="en-IN" b="1" i="0" u="none" strike="noStrike" baseline="0" dirty="0" smtClean="0">
                <a:latin typeface="Times New Roman" panose="02020603050405020304" pitchFamily="18" charset="0"/>
              </a:rPr>
              <a:t>Of a person like Washington, Lincoln or FDR</a:t>
            </a:r>
          </a:p>
          <a:p>
            <a:pPr marR="0" lvl="1" rtl="0"/>
            <a:r>
              <a:rPr lang="en-IN" b="1" i="0" u="none" strike="noStrike" baseline="0" dirty="0" smtClean="0">
                <a:latin typeface="Times New Roman" panose="02020603050405020304" pitchFamily="18" charset="0"/>
              </a:rPr>
              <a:t>An entrepreneur like Edison, Watson, Marriott or Jobs</a:t>
            </a:r>
          </a:p>
          <a:p>
            <a:pPr marR="0" lvl="1" rtl="0"/>
            <a:r>
              <a:rPr lang="en-IN" b="1" i="0" u="none" strike="noStrike" baseline="0" dirty="0" smtClean="0">
                <a:latin typeface="Times New Roman" panose="02020603050405020304" pitchFamily="18" charset="0"/>
              </a:rPr>
              <a:t>Gandhi dedicated his whole life to Indian freedom and justice for the downtrodden</a:t>
            </a:r>
          </a:p>
          <a:p>
            <a:pPr marR="0" lvl="1" rtl="0"/>
            <a:r>
              <a:rPr lang="en-IN" b="1" i="0" u="none" strike="noStrike" baseline="0" dirty="0" smtClean="0">
                <a:latin typeface="Times New Roman" panose="02020603050405020304" pitchFamily="18" charset="0"/>
              </a:rPr>
              <a:t>All of them channelled their energies focused like laser beams</a:t>
            </a:r>
          </a:p>
          <a:p>
            <a:pPr marR="0" lvl="0" rtl="0"/>
            <a:r>
              <a:rPr lang="en-IN" b="1" i="0" u="none" strike="noStrike" baseline="0" dirty="0" smtClean="0">
                <a:latin typeface="Times New Roman" panose="02020603050405020304" pitchFamily="18" charset="0"/>
              </a:rPr>
              <a:t>Clear goals, objectives and values convert energy into FORCE</a:t>
            </a:r>
          </a:p>
          <a:p>
            <a:pPr marR="0" lvl="1" rtl="0"/>
            <a:r>
              <a:rPr lang="en-US" b="1" i="0" u="none" strike="noStrike" baseline="0" dirty="0" smtClean="0">
                <a:latin typeface="Times New Roman" panose="02020603050405020304" pitchFamily="18" charset="0"/>
              </a:rPr>
              <a:t>Independence</a:t>
            </a:r>
          </a:p>
          <a:p>
            <a:pPr marR="0" lvl="1" rtl="0"/>
            <a:r>
              <a:rPr lang="en-IN" b="1" i="0" u="none" strike="noStrike" baseline="0" dirty="0" smtClean="0">
                <a:latin typeface="Times New Roman" panose="02020603050405020304" pitchFamily="18" charset="0"/>
              </a:rPr>
              <a:t>Freedom for slaves and Unity of America</a:t>
            </a:r>
          </a:p>
          <a:p>
            <a:pPr marR="0" lvl="1" rtl="0"/>
            <a:r>
              <a:rPr lang="en-US" b="1" i="0" u="none" strike="noStrike" baseline="0" dirty="0" smtClean="0">
                <a:latin typeface="Times New Roman" panose="02020603050405020304" pitchFamily="18" charset="0"/>
              </a:rPr>
              <a:t>Victory in WWII</a:t>
            </a:r>
          </a:p>
          <a:p>
            <a:pPr marR="0" lvl="1" rtl="0"/>
            <a:r>
              <a:rPr lang="en-IN" b="1" i="0" u="none" strike="noStrike" baseline="0" dirty="0" smtClean="0">
                <a:latin typeface="Times New Roman" panose="02020603050405020304" pitchFamily="18" charset="0"/>
              </a:rPr>
              <a:t>World’s best computer or smartphone</a:t>
            </a: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9</a:t>
            </a:fld>
            <a:endParaRPr lang="en-IN"/>
          </a:p>
        </p:txBody>
      </p:sp>
    </p:spTree>
    <p:extLst>
      <p:ext uri="{BB962C8B-B14F-4D97-AF65-F5344CB8AC3E}">
        <p14:creationId xmlns:p14="http://schemas.microsoft.com/office/powerpoint/2010/main" val="222147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R="0" lvl="1" rtl="0"/>
            <a:r>
              <a:rPr lang="en-IN" b="1" i="0" u="none" strike="noStrike" baseline="0" dirty="0" smtClean="0">
                <a:latin typeface="Times New Roman" panose="02020603050405020304" pitchFamily="18" charset="0"/>
              </a:rPr>
              <a:t>Hindu numerals – double entry book keeping – accounting – financial reporting – stock exchanges </a:t>
            </a:r>
          </a:p>
          <a:p>
            <a:pPr marR="0" lvl="1" rtl="0"/>
            <a:r>
              <a:rPr lang="en-IN" b="1" i="0" u="none" strike="noStrike" baseline="0" dirty="0" smtClean="0">
                <a:latin typeface="Times New Roman" panose="02020603050405020304" pitchFamily="18" charset="0"/>
              </a:rPr>
              <a:t>Fighting skills, tactics, strategies, war plans </a:t>
            </a:r>
          </a:p>
          <a:p>
            <a:pPr marR="0" lvl="1" rtl="0"/>
            <a:r>
              <a:rPr lang="en-US" b="1" i="0" u="none" strike="noStrike" baseline="0" dirty="0" smtClean="0">
                <a:latin typeface="Times New Roman" panose="02020603050405020304" pitchFamily="18" charset="0"/>
              </a:rPr>
              <a:t>Fast Food restaurant -- SOPS</a:t>
            </a:r>
          </a:p>
          <a:p>
            <a:r>
              <a:rPr lang="en-IN" dirty="0" smtClean="0"/>
              <a:t>S</a:t>
            </a:r>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10</a:t>
            </a:fld>
            <a:endParaRPr lang="en-IN"/>
          </a:p>
        </p:txBody>
      </p:sp>
    </p:spTree>
    <p:extLst>
      <p:ext uri="{BB962C8B-B14F-4D97-AF65-F5344CB8AC3E}">
        <p14:creationId xmlns:p14="http://schemas.microsoft.com/office/powerpoint/2010/main" val="65050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IN" b="1" i="0" u="none" strike="noStrike" baseline="0" dirty="0" smtClean="0">
                <a:latin typeface="Times New Roman" panose="02020603050405020304" pitchFamily="18" charset="0"/>
              </a:rPr>
              <a:t>Raw energy is generated by people  -- like small children at purposeless play</a:t>
            </a:r>
          </a:p>
          <a:p>
            <a:pPr marR="0" lvl="1" rtl="0"/>
            <a:r>
              <a:rPr lang="en-IN" b="1" i="0" u="none" strike="noStrike" baseline="0" dirty="0" smtClean="0">
                <a:latin typeface="Times New Roman" panose="02020603050405020304" pitchFamily="18" charset="0"/>
              </a:rPr>
              <a:t>Google harnesses the energy of internet search terms to create the largest advertising empire in the world </a:t>
            </a:r>
            <a:r>
              <a:rPr lang="en-IN" b="1" i="0" u="none" strike="noStrike" baseline="0" dirty="0" smtClean="0">
                <a:solidFill>
                  <a:srgbClr val="222222"/>
                </a:solidFill>
                <a:latin typeface="Arial" panose="020B0604020202020204" pitchFamily="34" charset="0"/>
              </a:rPr>
              <a:t>USD $42.5 billion in 2012.</a:t>
            </a:r>
            <a:endParaRPr lang="en-IN" b="1" i="0" u="none" strike="noStrike" baseline="0" dirty="0" smtClean="0">
              <a:solidFill>
                <a:srgbClr val="222222"/>
              </a:solidFill>
              <a:latin typeface="Times New Roman" panose="02020603050405020304" pitchFamily="18" charset="0"/>
            </a:endParaRP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11</a:t>
            </a:fld>
            <a:endParaRPr lang="en-IN"/>
          </a:p>
        </p:txBody>
      </p:sp>
    </p:spTree>
    <p:extLst>
      <p:ext uri="{BB962C8B-B14F-4D97-AF65-F5344CB8AC3E}">
        <p14:creationId xmlns:p14="http://schemas.microsoft.com/office/powerpoint/2010/main" val="367036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R="0" lvl="0" rtl="0"/>
            <a:r>
              <a:rPr lang="en-IN" b="1" i="0" u="none" strike="noStrike" baseline="0" dirty="0" smtClean="0">
                <a:latin typeface="Times New Roman" panose="02020603050405020304" pitchFamily="18" charset="0"/>
              </a:rPr>
              <a:t>Gladiator clip</a:t>
            </a:r>
          </a:p>
          <a:p>
            <a:pPr marR="0" lvl="0" rtl="0"/>
            <a:r>
              <a:rPr lang="en-IN" b="1" i="0" u="none" strike="noStrike" baseline="0" dirty="0" smtClean="0">
                <a:highlight>
                  <a:srgbClr val="FFFF00"/>
                </a:highlight>
                <a:latin typeface="Times New Roman" panose="02020603050405020304" pitchFamily="18" charset="0"/>
              </a:rPr>
              <a:t>Bill Marriott </a:t>
            </a: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12</a:t>
            </a:fld>
            <a:endParaRPr lang="en-IN"/>
          </a:p>
        </p:txBody>
      </p:sp>
    </p:spTree>
    <p:extLst>
      <p:ext uri="{BB962C8B-B14F-4D97-AF65-F5344CB8AC3E}">
        <p14:creationId xmlns:p14="http://schemas.microsoft.com/office/powerpoint/2010/main" val="1956774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587825" y="4400549"/>
            <a:ext cx="5812971" cy="4416879"/>
          </a:xfrm>
        </p:spPr>
        <p:txBody>
          <a:bodyPr/>
          <a:lstStyle/>
          <a:p>
            <a:pPr marR="0" lvl="0" algn="ctr" rtl="0"/>
            <a:r>
              <a:rPr lang="en-IN" sz="1400" b="1" i="0" u="none" strike="noStrike" baseline="0" dirty="0" smtClean="0">
                <a:latin typeface="Times New Roman" panose="02020603050405020304" pitchFamily="18" charset="0"/>
              </a:rPr>
              <a:t>Genghis Khan</a:t>
            </a:r>
          </a:p>
          <a:p>
            <a:pPr marL="171450" marR="0" lvl="0" indent="-171450" rtl="0">
              <a:spcBef>
                <a:spcPts val="600"/>
              </a:spcBef>
              <a:buFont typeface="Arial" panose="020B0604020202020204" pitchFamily="34" charset="0"/>
              <a:buChar char="•"/>
            </a:pPr>
            <a:r>
              <a:rPr lang="en-IN" sz="1400" b="1" i="0" u="none" strike="noStrike" baseline="0" dirty="0" smtClean="0">
                <a:latin typeface="Times New Roman" panose="02020603050405020304" pitchFamily="18" charset="0"/>
              </a:rPr>
              <a:t>During the early 13th century the Central Asian plateau north of China was divided into numerous tribes or </a:t>
            </a:r>
            <a:r>
              <a:rPr lang="en-IN" sz="1400" b="1" i="0" u="none" strike="noStrike" baseline="0" dirty="0" smtClean="0">
                <a:latin typeface="Times New Roman" panose="02020603050405020304" pitchFamily="18" charset="0"/>
                <a:hlinkClick r:id="rId3" tooltip="Confederation"/>
              </a:rPr>
              <a:t>confederations – mostly organized to defend themselves against one another</a:t>
            </a:r>
          </a:p>
          <a:p>
            <a:pPr marL="171450" marR="0" lvl="0" indent="-171450" rtl="0">
              <a:spcBef>
                <a:spcPts val="600"/>
              </a:spcBef>
              <a:buFont typeface="Arial" panose="020B0604020202020204" pitchFamily="34" charset="0"/>
              <a:buChar char="•"/>
            </a:pPr>
            <a:r>
              <a:rPr lang="en-IN" sz="1400" b="1" i="0" u="none" strike="noStrike" baseline="0" dirty="0" smtClean="0">
                <a:latin typeface="Times New Roman" panose="02020603050405020304" pitchFamily="18" charset="0"/>
              </a:rPr>
              <a:t>Unable to unite they could only migrate continuously to escape the threat from the huge armies of Tartars and Chinese who occasionally came to dominate them.</a:t>
            </a:r>
          </a:p>
          <a:p>
            <a:pPr marL="171450" marR="0" lvl="0" indent="-171450" rtl="0">
              <a:spcBef>
                <a:spcPts val="600"/>
              </a:spcBef>
              <a:buFont typeface="Arial" panose="020B0604020202020204" pitchFamily="34" charset="0"/>
              <a:buChar char="•"/>
            </a:pPr>
            <a:r>
              <a:rPr lang="en-IN" sz="1400" b="1" i="0" u="none" strike="noStrike" baseline="0" dirty="0" smtClean="0">
                <a:latin typeface="Times New Roman" panose="02020603050405020304" pitchFamily="18" charset="0"/>
              </a:rPr>
              <a:t>Outcast from a small nomadic tribe, he united  warring tribes of Mongolia into a single nation and the greatest military force of its time</a:t>
            </a:r>
          </a:p>
          <a:p>
            <a:pPr marL="171450" marR="0" lvl="0" indent="-171450" rtl="0">
              <a:spcBef>
                <a:spcPts val="600"/>
              </a:spcBef>
              <a:buFont typeface="Arial" panose="020B0604020202020204" pitchFamily="34" charset="0"/>
              <a:buChar char="•"/>
            </a:pPr>
            <a:r>
              <a:rPr lang="en-IN" sz="1400" b="1" i="0" u="none" strike="noStrike" baseline="0" dirty="0" smtClean="0">
                <a:latin typeface="Times New Roman" panose="02020603050405020304" pitchFamily="18" charset="0"/>
              </a:rPr>
              <a:t>Those who were excluded from any tribe lived without any protection and were victimized by any who found them.</a:t>
            </a:r>
          </a:p>
          <a:p>
            <a:pPr marL="171450" marR="0" lvl="0" indent="-171450" rtl="0">
              <a:spcBef>
                <a:spcPts val="600"/>
              </a:spcBef>
              <a:buFont typeface="Arial" panose="020B0604020202020204" pitchFamily="34" charset="0"/>
              <a:buChar char="•"/>
            </a:pPr>
            <a:r>
              <a:rPr lang="en-IN" sz="1400" b="1" i="0" u="none" strike="noStrike" baseline="0" dirty="0" smtClean="0">
                <a:latin typeface="Times New Roman" panose="02020603050405020304" pitchFamily="18" charset="0"/>
              </a:rPr>
              <a:t>His early successes enabled him to build the alliance from a few thousand warriors to 30,000 and later to 100,000 or more. </a:t>
            </a:r>
          </a:p>
          <a:p>
            <a:pPr marL="171450" marR="0" lvl="0" indent="-171450" rtl="0">
              <a:spcBef>
                <a:spcPts val="600"/>
              </a:spcBef>
              <a:buFont typeface="Arial" panose="020B0604020202020204" pitchFamily="34" charset="0"/>
              <a:buChar char="•"/>
            </a:pPr>
            <a:r>
              <a:rPr lang="en-IN" sz="1400" b="1" i="0" u="none" strike="noStrike" baseline="0" dirty="0" smtClean="0">
                <a:latin typeface="Times New Roman" panose="02020603050405020304" pitchFamily="18" charset="0"/>
              </a:rPr>
              <a:t>His conquest of Northern China made him the most formidable power in the region attracting more tribes to unite under his leadership</a:t>
            </a:r>
          </a:p>
          <a:p>
            <a:pPr marL="171450" marR="0" lvl="0" indent="-171450" rtl="0">
              <a:spcBef>
                <a:spcPts val="600"/>
              </a:spcBef>
              <a:buFont typeface="Arial" panose="020B0604020202020204" pitchFamily="34" charset="0"/>
              <a:buChar char="•"/>
            </a:pPr>
            <a:r>
              <a:rPr lang="en-IN" sz="1400" b="1" i="0" u="none" strike="noStrike" baseline="0" dirty="0" smtClean="0">
                <a:latin typeface="Times New Roman" panose="02020603050405020304" pitchFamily="18" charset="0"/>
              </a:rPr>
              <a:t>Later he turned his attention Westward to Uzbekistan, Persia, Afghanistan and conquered vast territories up to the borders of India.</a:t>
            </a:r>
          </a:p>
          <a:p>
            <a:pPr marR="0" lvl="0" rtl="0"/>
            <a:endParaRPr lang="en-IN" sz="1400" b="1" i="0" u="none" strike="noStrike" baseline="0" dirty="0" smtClean="0">
              <a:latin typeface="Times New Roman" panose="02020603050405020304" pitchFamily="18" charset="0"/>
            </a:endParaRPr>
          </a:p>
          <a:p>
            <a:endParaRPr lang="en-IN" sz="1400" dirty="0"/>
          </a:p>
        </p:txBody>
      </p:sp>
      <p:sp>
        <p:nvSpPr>
          <p:cNvPr id="4" name="Slide Number Placeholder 3"/>
          <p:cNvSpPr>
            <a:spLocks noGrp="1"/>
          </p:cNvSpPr>
          <p:nvPr>
            <p:ph type="sldNum" sz="quarter" idx="10"/>
          </p:nvPr>
        </p:nvSpPr>
        <p:spPr/>
        <p:txBody>
          <a:bodyPr/>
          <a:lstStyle/>
          <a:p>
            <a:fld id="{948816F0-FDA1-4ECE-8CFF-5147CD44FA1B}" type="slidenum">
              <a:rPr lang="en-IN" smtClean="0"/>
              <a:t>13</a:t>
            </a:fld>
            <a:endParaRPr lang="en-IN"/>
          </a:p>
        </p:txBody>
      </p:sp>
    </p:spTree>
    <p:extLst>
      <p:ext uri="{BB962C8B-B14F-4D97-AF65-F5344CB8AC3E}">
        <p14:creationId xmlns:p14="http://schemas.microsoft.com/office/powerpoint/2010/main" val="3670574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49"/>
            <a:ext cx="5486400" cy="4460421"/>
          </a:xfrm>
        </p:spPr>
        <p:txBody>
          <a:bodyPr/>
          <a:lstStyle/>
          <a:p>
            <a:pPr lvl="1"/>
            <a:r>
              <a:rPr lang="en-IN" sz="1600" b="1" i="0" u="none" strike="noStrike" baseline="0" dirty="0" smtClean="0">
                <a:latin typeface="Times New Roman" panose="02020603050405020304" pitchFamily="18" charset="0"/>
              </a:rPr>
              <a:t>Internet -- </a:t>
            </a:r>
            <a:r>
              <a:rPr lang="en-US" sz="4000" dirty="0" smtClean="0"/>
              <a:t>Wikipedia</a:t>
            </a:r>
          </a:p>
          <a:p>
            <a:pPr lvl="1"/>
            <a:r>
              <a:rPr lang="en-US" sz="4000" dirty="0" smtClean="0"/>
              <a:t>Facebook </a:t>
            </a:r>
          </a:p>
          <a:p>
            <a:pPr lvl="1"/>
            <a:r>
              <a:rPr lang="en-US" sz="4000" dirty="0" smtClean="0"/>
              <a:t>MOOCS</a:t>
            </a:r>
          </a:p>
          <a:p>
            <a:pPr lvl="1"/>
            <a:r>
              <a:rPr lang="en-IN" sz="4000" dirty="0" smtClean="0"/>
              <a:t>Coordinating horizontally and integrating vertically all activities, sectors, levels and spheres of global society as never before</a:t>
            </a:r>
          </a:p>
          <a:p>
            <a:pPr marL="285750" marR="0" lvl="0" indent="-285750" rtl="0">
              <a:spcBef>
                <a:spcPts val="600"/>
              </a:spcBef>
              <a:buFont typeface="Arial" panose="020B0604020202020204" pitchFamily="34" charset="0"/>
              <a:buChar char="•"/>
            </a:pPr>
            <a:endParaRPr lang="en-IN" sz="1600" b="1" i="0" u="none" strike="noStrike" baseline="0" dirty="0" smtClean="0">
              <a:latin typeface="Times New Roman" panose="02020603050405020304" pitchFamily="18" charset="0"/>
            </a:endParaRPr>
          </a:p>
          <a:p>
            <a:pPr marL="285750" marR="0" lvl="0" indent="-285750" rtl="0">
              <a:spcBef>
                <a:spcPts val="600"/>
              </a:spcBef>
              <a:buFont typeface="Arial" panose="020B0604020202020204" pitchFamily="34" charset="0"/>
              <a:buChar char="•"/>
            </a:pPr>
            <a:r>
              <a:rPr lang="en-IN" sz="1600" b="1" i="0" u="none" strike="noStrike" baseline="0" dirty="0" smtClean="0">
                <a:latin typeface="Times New Roman" panose="02020603050405020304" pitchFamily="18" charset="0"/>
              </a:rPr>
              <a:t>Genghis was a master of military organization based on mobile nomadic social structure</a:t>
            </a:r>
          </a:p>
          <a:p>
            <a:pPr marL="285750" marR="0" lvl="0" indent="-285750" rtl="0">
              <a:spcBef>
                <a:spcPts val="600"/>
              </a:spcBef>
              <a:buFont typeface="Arial" panose="020B0604020202020204" pitchFamily="34" charset="0"/>
              <a:buChar char="•"/>
            </a:pPr>
            <a:r>
              <a:rPr lang="en-IN" sz="1600" b="1" i="0" u="none" strike="noStrike" baseline="0" dirty="0" smtClean="0">
                <a:latin typeface="Times New Roman" panose="02020603050405020304" pitchFamily="18" charset="0"/>
              </a:rPr>
              <a:t>Perfected art of horse warfare with unmatched speed, skill, discipline and coordination</a:t>
            </a:r>
          </a:p>
          <a:p>
            <a:pPr marL="285750" marR="0" lvl="0" indent="-285750" rtl="0">
              <a:spcBef>
                <a:spcPts val="600"/>
              </a:spcBef>
              <a:buFont typeface="Arial" panose="020B0604020202020204" pitchFamily="34" charset="0"/>
              <a:buChar char="•"/>
            </a:pPr>
            <a:r>
              <a:rPr lang="en-IN" sz="1600" b="1" i="0" u="none" strike="noStrike" baseline="0" dirty="0" smtClean="0">
                <a:latin typeface="Times New Roman" panose="02020603050405020304" pitchFamily="18" charset="0"/>
              </a:rPr>
              <a:t>Highly structured hierarchy of </a:t>
            </a:r>
            <a:r>
              <a:rPr lang="en-IN" sz="1600" b="1" i="0" u="none" strike="noStrike" baseline="0" dirty="0" err="1" smtClean="0">
                <a:latin typeface="Times New Roman" panose="02020603050405020304" pitchFamily="18" charset="0"/>
              </a:rPr>
              <a:t>tumans</a:t>
            </a:r>
            <a:r>
              <a:rPr lang="en-IN" sz="1600" b="1" i="0" u="none" strike="noStrike" baseline="0" dirty="0" smtClean="0">
                <a:latin typeface="Times New Roman" panose="02020603050405020304" pitchFamily="18" charset="0"/>
              </a:rPr>
              <a:t> of 10,000 men with subunits of 1000, 100 and 10</a:t>
            </a:r>
          </a:p>
          <a:p>
            <a:pPr marL="285750" marR="0" lvl="0" indent="-285750" rtl="0">
              <a:spcBef>
                <a:spcPts val="600"/>
              </a:spcBef>
              <a:buFont typeface="Arial" panose="020B0604020202020204" pitchFamily="34" charset="0"/>
              <a:buChar char="•"/>
            </a:pPr>
            <a:r>
              <a:rPr lang="en-IN" sz="1600" b="1" i="0" u="none" strike="noStrike" baseline="0" dirty="0" smtClean="0">
                <a:latin typeface="Times New Roman" panose="02020603050405020304" pitchFamily="18" charset="0"/>
              </a:rPr>
              <a:t>Created the largest horse cavalry ever known</a:t>
            </a:r>
          </a:p>
          <a:p>
            <a:pPr marL="285750" marR="0" lvl="0" indent="-285750" rtl="0">
              <a:spcBef>
                <a:spcPts val="600"/>
              </a:spcBef>
              <a:buFont typeface="Arial" panose="020B0604020202020204" pitchFamily="34" charset="0"/>
              <a:buChar char="•"/>
            </a:pPr>
            <a:r>
              <a:rPr lang="en-IN" sz="1600" b="1" i="0" u="none" strike="noStrike" baseline="0" dirty="0" smtClean="0">
                <a:latin typeface="Times New Roman" panose="02020603050405020304" pitchFamily="18" charset="0"/>
              </a:rPr>
              <a:t>Sophisticated systems for YAM communication, intelligence, logistics spanning 5000 miles</a:t>
            </a:r>
          </a:p>
          <a:p>
            <a:pPr marL="285750" marR="0" lvl="0" indent="-285750" rtl="0">
              <a:spcBef>
                <a:spcPts val="600"/>
              </a:spcBef>
              <a:buFont typeface="Arial" panose="020B0604020202020204" pitchFamily="34" charset="0"/>
              <a:buChar char="•"/>
            </a:pPr>
            <a:r>
              <a:rPr lang="en-IN" sz="1600" b="1" i="0" u="none" strike="noStrike" baseline="0" dirty="0" smtClean="0">
                <a:latin typeface="Times New Roman" panose="02020603050405020304" pitchFamily="18" charset="0"/>
              </a:rPr>
              <a:t>He established orderly trade from the </a:t>
            </a:r>
            <a:r>
              <a:rPr lang="en-IN" sz="1600" b="1" i="0" u="none" strike="noStrike" baseline="0" dirty="0" err="1" smtClean="0">
                <a:latin typeface="Times New Roman" panose="02020603050405020304" pitchFamily="18" charset="0"/>
              </a:rPr>
              <a:t>Mediterreanean</a:t>
            </a:r>
            <a:r>
              <a:rPr lang="en-IN" sz="1600" b="1" i="0" u="none" strike="noStrike" baseline="0" dirty="0" smtClean="0">
                <a:latin typeface="Times New Roman" panose="02020603050405020304" pitchFamily="18" charset="0"/>
              </a:rPr>
              <a:t> to the Pacific along the entire Silk Road </a:t>
            </a:r>
          </a:p>
          <a:p>
            <a:pPr marL="285750" marR="0" lvl="0" indent="-285750" rtl="0">
              <a:spcBef>
                <a:spcPts val="600"/>
              </a:spcBef>
              <a:buFont typeface="Arial" panose="020B0604020202020204" pitchFamily="34" charset="0"/>
              <a:buChar char="•"/>
            </a:pPr>
            <a:r>
              <a:rPr lang="en-IN" sz="1600" b="1" i="0" u="none" strike="noStrike" baseline="0" dirty="0" smtClean="0">
                <a:latin typeface="Times New Roman" panose="02020603050405020304" pitchFamily="18" charset="0"/>
              </a:rPr>
              <a:t>His empire covered 1/5</a:t>
            </a:r>
            <a:r>
              <a:rPr lang="en-IN" sz="1600" b="1" i="0" u="none" strike="noStrike" baseline="30000" dirty="0" smtClean="0">
                <a:latin typeface="Times New Roman" panose="02020603050405020304" pitchFamily="18" charset="0"/>
              </a:rPr>
              <a:t>th</a:t>
            </a:r>
            <a:r>
              <a:rPr lang="en-IN" sz="1600" b="1" i="0" u="none" strike="noStrike" baseline="0" dirty="0" smtClean="0">
                <a:latin typeface="Times New Roman" panose="02020603050405020304" pitchFamily="18" charset="0"/>
              </a:rPr>
              <a:t> of humanity – more than Alexander and Caesar </a:t>
            </a:r>
          </a:p>
          <a:p>
            <a:pPr marL="285750" marR="0" lvl="0" indent="-285750" rtl="0">
              <a:spcBef>
                <a:spcPts val="600"/>
              </a:spcBef>
              <a:buFont typeface="Arial" panose="020B0604020202020204" pitchFamily="34" charset="0"/>
              <a:buChar char="•"/>
            </a:pPr>
            <a:r>
              <a:rPr lang="en-IN" sz="1600" b="1" i="0" u="none" strike="noStrike" baseline="0" dirty="0" smtClean="0">
                <a:latin typeface="Times New Roman" panose="02020603050405020304" pitchFamily="18" charset="0"/>
              </a:rPr>
              <a:t>His descendants conquered all of China and extended the empire through Russia, Ukraine, Georgia into Europe as far as Spain. </a:t>
            </a:r>
          </a:p>
          <a:p>
            <a:pPr marR="0" lvl="0" rtl="0"/>
            <a:endParaRPr lang="en-IN" sz="1600" b="1" i="0" u="none" strike="noStrike" baseline="0" dirty="0" smtClean="0">
              <a:latin typeface="Times New Roman" panose="02020603050405020304" pitchFamily="18" charset="0"/>
            </a:endParaRPr>
          </a:p>
          <a:p>
            <a:endParaRPr lang="en-IN" sz="1600" dirty="0"/>
          </a:p>
        </p:txBody>
      </p:sp>
      <p:sp>
        <p:nvSpPr>
          <p:cNvPr id="4" name="Slide Number Placeholder 3"/>
          <p:cNvSpPr>
            <a:spLocks noGrp="1"/>
          </p:cNvSpPr>
          <p:nvPr>
            <p:ph type="sldNum" sz="quarter" idx="10"/>
          </p:nvPr>
        </p:nvSpPr>
        <p:spPr/>
        <p:txBody>
          <a:bodyPr/>
          <a:lstStyle/>
          <a:p>
            <a:fld id="{948816F0-FDA1-4ECE-8CFF-5147CD44FA1B}" type="slidenum">
              <a:rPr lang="en-IN" smtClean="0"/>
              <a:t>14</a:t>
            </a:fld>
            <a:endParaRPr lang="en-IN"/>
          </a:p>
        </p:txBody>
      </p:sp>
    </p:spTree>
    <p:extLst>
      <p:ext uri="{BB962C8B-B14F-4D97-AF65-F5344CB8AC3E}">
        <p14:creationId xmlns:p14="http://schemas.microsoft.com/office/powerpoint/2010/main" val="3194000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R="0" lvl="1" rtl="0"/>
            <a:r>
              <a:rPr lang="en-IN" b="1" i="0" u="none" strike="noStrike" baseline="0" dirty="0" smtClean="0">
                <a:latin typeface="Times New Roman" panose="02020603050405020304" pitchFamily="18" charset="0"/>
              </a:rPr>
              <a:t>The city is a physical </a:t>
            </a:r>
            <a:r>
              <a:rPr lang="en-IN" b="1" i="0" u="none" strike="noStrike" baseline="0" dirty="0" err="1" smtClean="0">
                <a:latin typeface="Times New Roman" panose="02020603050405020304" pitchFamily="18" charset="0"/>
              </a:rPr>
              <a:t>center</a:t>
            </a:r>
            <a:r>
              <a:rPr lang="en-IN" b="1" i="0" u="none" strike="noStrike" baseline="0" dirty="0" smtClean="0">
                <a:latin typeface="Times New Roman" panose="02020603050405020304" pitchFamily="18" charset="0"/>
              </a:rPr>
              <a:t> for integration of all human activities</a:t>
            </a:r>
          </a:p>
          <a:p>
            <a:pPr marR="0" lvl="1" rtl="0"/>
            <a:r>
              <a:rPr lang="en-IN" b="1" i="0" u="none" strike="noStrike" baseline="0" dirty="0" smtClean="0">
                <a:latin typeface="Times New Roman" panose="02020603050405020304" pitchFamily="18" charset="0"/>
              </a:rPr>
              <a:t>Urbanization has become a global phenomena because of the attraction generated by the intense energy of urban life</a:t>
            </a:r>
          </a:p>
          <a:p>
            <a:endParaRPr lang="en-IN" dirty="0"/>
          </a:p>
        </p:txBody>
      </p:sp>
      <p:sp>
        <p:nvSpPr>
          <p:cNvPr id="4" name="Slide Number Placeholder 3"/>
          <p:cNvSpPr>
            <a:spLocks noGrp="1"/>
          </p:cNvSpPr>
          <p:nvPr>
            <p:ph type="sldNum" sz="quarter" idx="10"/>
          </p:nvPr>
        </p:nvSpPr>
        <p:spPr/>
        <p:txBody>
          <a:bodyPr/>
          <a:lstStyle/>
          <a:p>
            <a:fld id="{948816F0-FDA1-4ECE-8CFF-5147CD44FA1B}" type="slidenum">
              <a:rPr lang="en-IN" smtClean="0"/>
              <a:t>15</a:t>
            </a:fld>
            <a:endParaRPr lang="en-IN"/>
          </a:p>
        </p:txBody>
      </p:sp>
    </p:spTree>
    <p:extLst>
      <p:ext uri="{BB962C8B-B14F-4D97-AF65-F5344CB8AC3E}">
        <p14:creationId xmlns:p14="http://schemas.microsoft.com/office/powerpoint/2010/main" val="356856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1B7561-6CC6-41DC-973A-FC96D2F6E4F5}" type="datetimeFigureOut">
              <a:rPr lang="en-IN" smtClean="0"/>
              <a:t>02-09-2014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390695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1B7561-6CC6-41DC-973A-FC96D2F6E4F5}" type="datetimeFigureOut">
              <a:rPr lang="en-IN" smtClean="0"/>
              <a:t>02-09-2014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219439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1B7561-6CC6-41DC-973A-FC96D2F6E4F5}" type="datetimeFigureOut">
              <a:rPr lang="en-IN" smtClean="0"/>
              <a:t>02-09-2014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1994516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27C850B-AE61-4F7B-9CA6-FC6424B9B667}" type="datetimeFigureOut">
              <a:rPr lang="en-IN" smtClean="0"/>
              <a:t>02-09-2014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ACB985-B869-4AFB-8199-B109B6C44BD1}" type="slidenum">
              <a:rPr lang="en-IN" smtClean="0"/>
              <a:t>‹#›</a:t>
            </a:fld>
            <a:endParaRPr lang="en-IN"/>
          </a:p>
        </p:txBody>
      </p:sp>
    </p:spTree>
    <p:extLst>
      <p:ext uri="{BB962C8B-B14F-4D97-AF65-F5344CB8AC3E}">
        <p14:creationId xmlns:p14="http://schemas.microsoft.com/office/powerpoint/2010/main" val="25593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1B7561-6CC6-41DC-973A-FC96D2F6E4F5}" type="datetimeFigureOut">
              <a:rPr lang="en-IN" smtClean="0"/>
              <a:t>02-09-2014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291116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B7561-6CC6-41DC-973A-FC96D2F6E4F5}" type="datetimeFigureOut">
              <a:rPr lang="en-IN" smtClean="0"/>
              <a:t>02-09-2014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93936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1B7561-6CC6-41DC-973A-FC96D2F6E4F5}" type="datetimeFigureOut">
              <a:rPr lang="en-IN" smtClean="0"/>
              <a:t>02-09-2014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328723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1B7561-6CC6-41DC-973A-FC96D2F6E4F5}" type="datetimeFigureOut">
              <a:rPr lang="en-IN" smtClean="0"/>
              <a:t>02-09-2014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184919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1B7561-6CC6-41DC-973A-FC96D2F6E4F5}" type="datetimeFigureOut">
              <a:rPr lang="en-IN" smtClean="0"/>
              <a:t>02-09-2014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3883718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B7561-6CC6-41DC-973A-FC96D2F6E4F5}" type="datetimeFigureOut">
              <a:rPr lang="en-IN" smtClean="0"/>
              <a:t>02-09-2014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286668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B7561-6CC6-41DC-973A-FC96D2F6E4F5}" type="datetimeFigureOut">
              <a:rPr lang="en-IN" smtClean="0"/>
              <a:t>02-09-2014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2665306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B7561-6CC6-41DC-973A-FC96D2F6E4F5}" type="datetimeFigureOut">
              <a:rPr lang="en-IN" smtClean="0"/>
              <a:t>02-09-2014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DA7C182-35D3-4561-9608-90E45613197C}" type="slidenum">
              <a:rPr lang="en-IN" smtClean="0"/>
              <a:t>‹#›</a:t>
            </a:fld>
            <a:endParaRPr lang="en-IN"/>
          </a:p>
        </p:txBody>
      </p:sp>
    </p:spTree>
    <p:extLst>
      <p:ext uri="{BB962C8B-B14F-4D97-AF65-F5344CB8AC3E}">
        <p14:creationId xmlns:p14="http://schemas.microsoft.com/office/powerpoint/2010/main" val="356863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B7561-6CC6-41DC-973A-FC96D2F6E4F5}" type="datetimeFigureOut">
              <a:rPr lang="en-IN" smtClean="0"/>
              <a:t>02-09-2014</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7C182-35D3-4561-9608-90E45613197C}" type="slidenum">
              <a:rPr lang="en-IN" smtClean="0"/>
              <a:t>‹#›</a:t>
            </a:fld>
            <a:endParaRPr lang="en-IN"/>
          </a:p>
        </p:txBody>
      </p:sp>
    </p:spTree>
    <p:extLst>
      <p:ext uri="{BB962C8B-B14F-4D97-AF65-F5344CB8AC3E}">
        <p14:creationId xmlns:p14="http://schemas.microsoft.com/office/powerpoint/2010/main" val="38842731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965325"/>
            <a:ext cx="7673976" cy="390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480060"/>
            <a:ext cx="7683501" cy="890271"/>
          </a:xfrm>
          <a:solidFill>
            <a:schemeClr val="accent4">
              <a:lumMod val="75000"/>
            </a:schemeClr>
          </a:solidFill>
          <a:ln>
            <a:solidFill>
              <a:schemeClr val="accent4">
                <a:lumMod val="60000"/>
                <a:lumOff val="40000"/>
              </a:schemeClr>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4800" b="1" dirty="0" smtClean="0"/>
              <a:t>Process of Accomplishment </a:t>
            </a:r>
          </a:p>
        </p:txBody>
      </p:sp>
      <p:sp>
        <p:nvSpPr>
          <p:cNvPr id="6" name="TextBox 5"/>
          <p:cNvSpPr txBox="1"/>
          <p:nvPr/>
        </p:nvSpPr>
        <p:spPr>
          <a:xfrm>
            <a:off x="6197600" y="5041900"/>
            <a:ext cx="2120900" cy="830997"/>
          </a:xfrm>
          <a:prstGeom prst="rect">
            <a:avLst/>
          </a:prstGeom>
          <a:noFill/>
        </p:spPr>
        <p:txBody>
          <a:bodyPr wrap="square" rtlCol="0">
            <a:spAutoFit/>
          </a:bodyPr>
          <a:lstStyle/>
          <a:p>
            <a:pPr algn="ctr"/>
            <a:r>
              <a:rPr lang="en-US" sz="2400" b="1" dirty="0" smtClean="0">
                <a:solidFill>
                  <a:schemeClr val="accent4">
                    <a:lumMod val="60000"/>
                    <a:lumOff val="40000"/>
                  </a:schemeClr>
                </a:solidFill>
              </a:rPr>
              <a:t>LECTURE 17</a:t>
            </a:r>
          </a:p>
          <a:p>
            <a:pPr algn="ctr"/>
            <a:r>
              <a:rPr lang="en-US" sz="2400" b="1" dirty="0" smtClean="0">
                <a:solidFill>
                  <a:schemeClr val="accent4">
                    <a:lumMod val="60000"/>
                    <a:lumOff val="40000"/>
                  </a:schemeClr>
                </a:solidFill>
              </a:rPr>
              <a:t>GARRY JACOBS </a:t>
            </a:r>
            <a:endParaRPr lang="en-IN" sz="2400" b="1" dirty="0">
              <a:solidFill>
                <a:schemeClr val="accent4">
                  <a:lumMod val="60000"/>
                  <a:lumOff val="40000"/>
                </a:schemeClr>
              </a:solidFill>
            </a:endParaRPr>
          </a:p>
        </p:txBody>
      </p:sp>
      <p:sp>
        <p:nvSpPr>
          <p:cNvPr id="19" name="Slide Number Placeholder 4"/>
          <p:cNvSpPr>
            <a:spLocks noGrp="1"/>
          </p:cNvSpPr>
          <p:nvPr/>
        </p:nvSpPr>
        <p:spPr>
          <a:xfrm>
            <a:off x="6184900" y="59538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1</a:t>
            </a:fld>
            <a:endParaRPr lang="en-US" dirty="0"/>
          </a:p>
        </p:txBody>
      </p:sp>
    </p:spTree>
    <p:extLst>
      <p:ext uri="{BB962C8B-B14F-4D97-AF65-F5344CB8AC3E}">
        <p14:creationId xmlns:p14="http://schemas.microsoft.com/office/powerpoint/2010/main" val="1200167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9426"/>
            <a:ext cx="7886700" cy="1325563"/>
          </a:xfrm>
          <a:solidFill>
            <a:srgbClr val="A50721"/>
          </a:solidFill>
        </p:spPr>
        <p:txBody>
          <a:bodyPr/>
          <a:lstStyle/>
          <a:p>
            <a:pPr algn="ctr"/>
            <a:r>
              <a:rPr lang="en-IN" b="1" dirty="0" smtClean="0">
                <a:solidFill>
                  <a:schemeClr val="bg1"/>
                </a:solidFill>
              </a:rPr>
              <a:t>Organization of Acts</a:t>
            </a:r>
            <a:endParaRPr lang="en-IN" b="1" dirty="0" smtClean="0">
              <a:solidFill>
                <a:schemeClr val="bg1"/>
              </a:solidFill>
            </a:endParaRPr>
          </a:p>
        </p:txBody>
      </p:sp>
      <p:sp>
        <p:nvSpPr>
          <p:cNvPr id="3" name="Text Placeholder 2"/>
          <p:cNvSpPr>
            <a:spLocks noGrp="1"/>
          </p:cNvSpPr>
          <p:nvPr>
            <p:ph type="body" idx="1"/>
          </p:nvPr>
        </p:nvSpPr>
        <p:spPr>
          <a:xfrm>
            <a:off x="628650" y="1993901"/>
            <a:ext cx="7886700" cy="4183062"/>
          </a:xfrm>
        </p:spPr>
        <p:txBody>
          <a:bodyPr>
            <a:normAutofit/>
          </a:bodyPr>
          <a:lstStyle/>
          <a:p>
            <a:r>
              <a:rPr lang="en-IN" sz="3200" b="1" dirty="0" smtClean="0">
                <a:solidFill>
                  <a:srgbClr val="AC0000"/>
                </a:solidFill>
              </a:rPr>
              <a:t>Act is the basic unit of </a:t>
            </a:r>
            <a:r>
              <a:rPr lang="en-IN" sz="3200" b="1" dirty="0" smtClean="0">
                <a:solidFill>
                  <a:srgbClr val="AC0000"/>
                </a:solidFill>
              </a:rPr>
              <a:t>accomplishment</a:t>
            </a:r>
          </a:p>
          <a:p>
            <a:r>
              <a:rPr lang="en-US" sz="3200" b="1" dirty="0" smtClean="0">
                <a:solidFill>
                  <a:srgbClr val="AC0000"/>
                </a:solidFill>
              </a:rPr>
              <a:t>Each act is itself a subjective microcosm</a:t>
            </a:r>
            <a:endParaRPr lang="en-IN" sz="3200" b="1" dirty="0" smtClean="0">
              <a:solidFill>
                <a:srgbClr val="AC0000"/>
              </a:solidFill>
            </a:endParaRPr>
          </a:p>
          <a:p>
            <a:r>
              <a:rPr lang="en-IN" sz="3200" b="1" dirty="0" smtClean="0">
                <a:solidFill>
                  <a:srgbClr val="AC0000"/>
                </a:solidFill>
              </a:rPr>
              <a:t>Organization consists of chains of interrelated acts</a:t>
            </a:r>
          </a:p>
          <a:p>
            <a:r>
              <a:rPr lang="en-IN" sz="3200" b="1" dirty="0" smtClean="0">
                <a:solidFill>
                  <a:srgbClr val="AC0000"/>
                </a:solidFill>
              </a:rPr>
              <a:t>Organization links individual acts to form activities, systems, functions, and structures</a:t>
            </a:r>
          </a:p>
          <a:p>
            <a:endParaRPr lang="en-IN" sz="3200" dirty="0"/>
          </a:p>
        </p:txBody>
      </p:sp>
      <p:sp>
        <p:nvSpPr>
          <p:cNvPr id="14" name="Slide Number Placeholder 4"/>
          <p:cNvSpPr>
            <a:spLocks noGrp="1"/>
          </p:cNvSpPr>
          <p:nvPr/>
        </p:nvSpPr>
        <p:spPr>
          <a:xfrm>
            <a:off x="6184900" y="60173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10</a:t>
            </a:fld>
            <a:endParaRPr lang="en-US" dirty="0"/>
          </a:p>
        </p:txBody>
      </p:sp>
    </p:spTree>
    <p:extLst>
      <p:ext uri="{BB962C8B-B14F-4D97-AF65-F5344CB8AC3E}">
        <p14:creationId xmlns:p14="http://schemas.microsoft.com/office/powerpoint/2010/main" val="4056701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IN" b="1" dirty="0" smtClean="0"/>
              <a:t>Organization transforms </a:t>
            </a:r>
            <a:r>
              <a:rPr lang="en-IN" b="1" dirty="0" smtClean="0"/>
              <a:t>Force into </a:t>
            </a:r>
            <a:r>
              <a:rPr lang="en-IN" b="1" dirty="0" smtClean="0"/>
              <a:t>usable Power</a:t>
            </a:r>
          </a:p>
        </p:txBody>
      </p:sp>
      <p:sp>
        <p:nvSpPr>
          <p:cNvPr id="4" name="AutoShape 2" descr="data:image/jpeg;base64,/9j/4AAQSkZJRgABAQAAAQABAAD/2wCEAAkGBxQTEhUUExQWFhUWGBUXGBcYGRsaHRcXFRwWGBwcHBoYHCggGBolHBgYITEkJSkrLi4uHB8zODMsNygtLisBCgoKDg0OGxAQGzIkHyQsLCwsLy8sLS8sLjUsLi0vLCwsLC4sLCwsLCwsLCwsLCwsLCwsLCwsLCwsLCwsLCwsLP/AABEIANoA5wMBIgACEQEDEQH/xAAbAAACAwEBAQAAAAAAAAAAAAAABQMEBgIBB//EAFIQAAIBAgMDBgYPBQYEBQUAAAECEQADBBIhBTFBBhMiUWFxFDKBkaHRBxUzQlJTVHKTlLGywdPwIzRigpIkc8LS4fFDY3SiFqOz4uMlNUSDhP/EABoBAAMBAQEBAAAAAAAAAAAAAAABAgMEBQb/xAAyEQACAQIDBQUIAwEBAAAAAAAAAQIDERIhMQQUQVGhBWFxkcEVIjNSgbHR8BMy4UIj/9oADAMBAAIRAxEAPwD6nc23duO64WwLq22KNce5zaZ18ZUIVmcjcSBEyJkEA8Lx3ybD/WW/Io5F/uOHPE2wx7WaWJ7ySTShOWnN3MSL6My28WmFtC0ssS9vOJBbXWRp2UzMb+F475Nh/rLfkUeF475Nh/rLfkUqb2RMNzdthbvlrhvDmsqB05ggXM2a4FkFhoGJPAGvcVyyWzdxXOZmt2kwhRET9ozYnOAvSYAkkDQ5YgyaAsNPC8d8mw/1lvyKPC8d8mw/1lvyKQbO5fCLxv23DDFPh7NlQouHKivD53CBhJk5gN1anZW2rWIw4xFok2yGO45hlkMMo1zAgiBTEVfC8d8mw/1lvyKPC8d8mw/1lvyKi2DystYq61lbd63cVBcy3VVcyE5cwysY1I0aD2Ug2/y9OGv4+07W1azaRsMCGm5cZCxVoMROXq30h2NJ4Xjvk2H+st+RR4Xjvk2H+st+RVHDcs7UBLi3OeyYQ5VURcOLKqpty2qhiZmIg76oNy9D4qylq2/MMcWHuOoHOeDIWJskPqAwIOYDhQFh74Xjvk2H+st+RR4Xjvk2H+st+RSuz7IFh7du4lnEsbvOFLYRc7JaVWe4AXAyDNEzJIMA17jPZBwyAMEvXENlMQXtoCFtO2XM2ZgRB3iJ76AsM/C8d8mw/wBZb8ijwvHfJsP9Zb8iqr8tsOL/ADQFwrziWTeCjmheuDMqFi2bMRxywOJFVV9kTCQhIuqWTEXIZVBXwfPmVuloxyNA1mOFAWGnheO+TYf6y35FHheO+TYf6y35FUW5d4YXhaZbqktaRmIULbuXgCiN082bUAlQQDoTV7k/ylt4t7y27d1RZbIzuoCswLKQpDGSMsnsZevRiDwvHfJsP9Zb8ijwvHfJsP8AWW/IrG3OX+IXEOk4ZguL8GGH6QvuhKjnFgkQM28iJU052fy1IsPcvWnuMMTibKrYUeJYMSzXHCrp1sJ4CkOw58Lx3ybD/WW/Io8Lx3ybD/WW/IpTivZFwqKrC3iHBsJiSUQHLaZ2ty0sIylTPomrOxeVRv46/hhZcW7a22W5l+EJljm0VhBXTXWYoCxd8Lx3ybD/AFlvyKPC8d8mw/1lvyKdUUxCXwvHfJsP9Zb8ijwvHfJsP9Zb8inVFACXwvHfJsP9Zb8ijwvHfJsP9Zb8inVFACXwvHfJsP8AWW/Io8Lx3ybD/WG/Ip1RQApwO2m50WcRaNm4wYp0s9u5l1IW4AOkBrlYKYkiQDBSr2TrhTAs6mGR0KniCTlMfysR5aKTLjoMeRf7hhv7pPsqjc5Gobj3OdaWxdvGRA0a2uQJ807531e5F/uGG/uk+ynVMgxWK9jxHtm2bxKm5iLkNatuJxBBMBwSrLEBgRv41Lf9j+0VuKLtxcyYNUOhNs4PMUbXxicxma2FQ38Uqbzr1Df/AKeWgLsyR9j5CCxvu144hsSLjJbPTdFRlKEZWQ5Zjup9hNhqmEOF5xyGR0NyQHm4DLDKAFOukDTSu7u0GPiiO/U+oemomxTnTN5gKQ8xZyW5FJg7ourdLkWeYy5EQZQwbN0Bq2mpMzJNTY3kilx8axuMPDbS2m0H7MKpWV6zrOtTFf8Af/Wu0usNzEeWfQaYCr/wuWx+FulALeEs5BcLAm8csKCgHRCEu0k7yK4wvIBUdCMRcKWziubtlVhBigwcSBJ1aRPVT04x+seb113bx7DfDDzH1GiwZie5yJXm8Ktu+9u5hbTWFuBVJa26hWlSInSQRuNKcR7H7NdNpLjWsJ4Jbw5IyszhbhZlMjSd+YdZrd2cUrbjr1HQ+apqLBdmTbkLa57MLriyb1vEGxCwb1pQqnNGYDQSOMVWxnsb4e5cuOXYG5iEvkADQLmzWx/Axdie+trRRYV2Ze9yLQ4psQt1lFy4l17YVDL2wAIcjMqmBKjf2U05PbGGFtuisWz3bt0kgCDdYsRpwG6mlFAXE+weT6YZr7A52vX3vywEoXCrlB6uj6TSO57HqHJ+3foXsTe1RGBOJieiwIzLHRbeJNbSigLmLt+x5bFprfPP0sGMHOUeKLj3M/zumR1aU12dyZ5nFNiEvND27Vu5bKrDm0uRWneunAU/oosFwooooEFFFFABRRQTQAUVC2LQe+HkM/ZUTbRThJ7gfximOzM57Kn/ANuufOt/eFFVfZMxufAXBlI6VvUn+IcBXlS8jSKsh/yL/cMN/dJ9lOLtwKJYwKyGwNrC1gMNmZba82iydSTB3dW49e6mQvBulmDSAQ0zodQRwg9lLEjJsu38eToug6zv83CqgH666Mw66Cw66nEK57RXNu4GAIIIIBHcdRXVFwuFeRXtFO47lS3tG0WZQ4lJzTI8U5TqYBAOhI3GpufWYzLOmkiddRp3Ukx+wwfGut0nbm1AAym5cW83a3idYgA8a8wnJS0mQ5iWQKAxVZ6Jwx3/AP8AOo/mNPEVwuPyKkS8w3MfKZ+2ua8p3C5bTaDDeAe7T11Om0EO+R3j8RNLaKdwyHNu+reKwPcakpCyg769XTcSO4kfZQFhpe2haW4ttriLcbxULAM0yNFJk7j5qs1ksZsznbpuO7noIoWYANtndWI3MQzAjMDBE0t/8NEqgN3LlJJFlebUghEjKWPvQ5OurXGPVQFjfk1zauBgGUgqQCCNQQdQQRvFZLC7BtK5d7gIN4OFKGSx54Jm6RDMHvAhgBGReqR3Y5FBDbyXQFRkOXJuyrhgSkN0HY2CS2ulxxxmgLGsorJ2+SDjmpvqTae2VJtnRLS21AguRnItiWI3kwBTLk9scYNHDXA2Zgc0FZgRLSxzXDxYROmlAh1UV/EKg1PcOJqpe2j8AeU+rf8AZVJjJkmSeJqkrlKNy2+0W4KB2kz6B66pvrqxk9uv+3kooq0kjRJIKKKKoszfsh/uT/Ot/eFFHsh/uT/Ot/eFFY1NSGSbK2cL+BwylmUBFaUJVtUdNGUgr48yOqo7nJBSH6Y6QQaoYGXm94FwAgc2MogQDGo3seSv7nh/7tau48/syBvaEHe5C+iZ8lcrlY5o3c8PeJ8HyaQNnL84CUfVfGjpDN0srCYKwoygca5/8KjMpF09FywlQSqh7bKqGehAthJ1lSw41odAOoD0CqrbTsgxzqFvgqQzf0rJ9FO4rtvIj2TsxbCsAZLFSWgAnKqoJ6/Fnymr9Z/bnKVrJUJh71wtO+1dSIa2vG3qOn1j00mPLG+zZQiodeiQhbo3ObMA4gHdJ8XyRrTKwy5G5orC3Nq7QdgLeHxb63NQlu0mlyFIZ7ZkFAdzak6Vft7Yu2P2N9Li37t39msh2S26oA2hOYBg/lFEnhV2a0qFSpNQis/xm+mZobPTcvwWUXv9+fOMvkPXVqubVsKAo3AADuFdUJmc5pvLTh+/uYV4TGte0VVyblbA4+1eUtauJcUEqSjBgCN4kcasxSO/ydDKwzAsTfIJScvP3ueYQT1dA9Y81V05KgW8udS+Tm82Q6pky5dHnJPSifXTuVc0AvLmKSMwAYrOoUmAY6pBqSKy9/kupUW86ZyqknmtGW0ty2NFYeLzylddCinWKsXOS1tsuYhouXLjZlnPzl23cIOuvQQ256mPDSncehoIryszb5IgMxNzMrIiEFT4qc0CnjxzZFs9GN7kzWmAjSncLlfF77Y63+6rN9oFXLWIZdx8h1FU73utsdlxu6Mq/wCI1YpJ5s0m/dj4erLnti0eKJ65080VVdixljJ+zuHCuaKu5CM9heU4KlrltlUDMCssMgzFmJZV8QAE5c3jLE12OVuHMgZ2ZSAUCjMCQDG+PhjfvtuN4ptcwNplVWtoVQyoKghTruHDea4bZlk5ptWzm8bojpQzNrpr0nc97N1mncq5Wu7ZXmzcVGIFy1b6Qy5jcuJbkcYGfiBuiub+3raOVcMIcoWAkL7nBbiJNxRoDVjH4dBaKm2jW5BdCoIiQSY3SDDeTrqRNnWgIFpAJB0UbwVIPnVfMOqjEVwuUcNyitObYC3BzhKgsoABhSNSYMhhAWTv3QYb1UtbLsrGW1bGXUQoEHTdp/CPMOqrlVcLma9kP9xf51v7woo9kP8Acn+db+8KKieoDDkqw8Dw+o9zWvMTtVPC7eHhpg3ZEZdzKAddOJ81KOT92z4NZzZZyLMjj5qtomHzl4WSFXxeCydBH8X6itn2dKSTT17v9PGp9pqnOeOlJ5SUbc9E9NLXZc2ph0uOQ6LcARTBgjU3PhaawPMK5tYQAQoCDdCjd+G7hFR4cKXfIB4tvcBoZuQderWrOUGQBvOp6zG89ekVjOn/AByw8j0dlqOpSjJq1+BE2FtC4r3La3Ao1VkDdAxmImelOU+SONbPDWkVRzaqFjTKABHZHCserQCcxHUWGg3DXUSZBPlpvsTHBJtOQFGtskwI4r/Kd3YR1VnLJHQPZpNt/ZuYrfQFrtoHKs+Mh8dADpmYRB61XWJm++NGkKxkwNIE97RUdy88icqgmDEsQTundE+XWOusHIpNrQUNjEFo3c37MKXzQfFAmY37uG+q9va9owGPNsxKhHgGRlHAkRLoJnewG/SoOctNmUEtYvl1IIgrdaS6nLuDglhHvg2uoFRJyfw4cOcxcMXzMxkk82DMj/lJujd2maucjWF2Zctbbw7BSt5CHICwfGJyxHYc6QdxzL1iuLu3sOq5udBEZhlBMjXdA13E6cATuqBNgYYG2Rvt5QvSnRBbUAzvEWk8x6zMdvYOHuBWhgVQ2gM5lQqva375hm7Nxp3QcLjD22szl51ZzBInXOcwgDiZVhpuynqNXaXWNiWlcOMxYMXEsTDNzhaB2m45PaewUxouK5WxOj2j/Ey+RlLfai1ZqvjvFBHvWQ+QMJ9E1MXHWPPQnmayd4xfivX1OqK55wdY89HODrHnqrmdyAa3j/DbH/ezf5Ks0m2Zj2fE4lWVQtvIgafG3sPQ3ppvzg6x5xSjK6udG0QdOSi+UX5pP1OqK8DDrFe1VzG4UUUq2xiMUCqYa3bJYe6XC2VTOsqo3Aa+MJ1G+quO40IqrgdAbZ324A7UPiHt0ET1qay+xds7RcMzW8PeVX5voZ7bZsqt/GMstE8NCeMOOUN+9aNq7bClQyreOpItsyye4a68J7TUylhzOnZ4OrL+JPXS/NfnTxY4uXAoJYgAbyTAHlNQ4THWrvudxHjfkYNHmNZPlltyxm5tsMmI5ohpdsttGIBhnCMAd0qewmBrWY5Obew1so9zD4bOjOVuJeTOMxIjJkBYA6LqdIYADWulUar0i/JmF0bb2Q/3F/nW/vCva59kBwcC5BB6VvcZ4jqorIuJmNme5J3CmuHFKtl+5J3Cm2Hr6uHwo+CMeI02YvSfSYFo+Y3YpisgnedJGoPWT3H0bqX7MnM+sdG3wnjc/wBaYC2NeOad/bw14cYr5za/jS/eBtHQIgy2sBo0JMdHgBru765aRqGOYNKTA6Q4cJB17wTrRu6J3DLHRMandI/QrpQDrG/XWZBHfuGlcwxk+OuXHtlVJs3BlcAdK24JmSN0EDXdp3V1hdnft3ct4y5bifCMCGGugIE9moqpsvF83dg+JcKjsDkQDPGYg9608xIIhxvG8da8e8jePKONcNWTg8JSKK7Ltst22RDPBYjeSNUuLwUgifnCqeCvMcyPpctnK/AE7ww/hYQw6pI3g05vjc66ka6e+U7x+I7Ypbtm14uJt6lVhwNc9k6mAN7KekP5gPGrGFb3s+JFWGJZHsVVVAt0iBDjMPnLCt6Mp8hqyjAgEEEESCNxB4ioMcpy5hvQ5x2xow8qlh5a6Wc9J54eeX46nV9QqswA0Vj1bgTwpPi5Qpz20rNlmRbnN83HRafhXSYkETpuNN8WwNpyNQUYg9hU1i+WazirX/R4b79+tYJMqkr3uNcQcMysDjcM5KkdPnW14QGxBUHyVPYxmEZQef2dqN3g+48R7rwOlZSzZrjYQBtmJgPc36b2J+w0nSpuSTR2xjJ0nJLJNdb/AINnz+F+P2f9X/8Alo57C/H7P+r/APy1nb163bEvcRB1swH2mp7ShlDKZUiQRxFW9kiliccvqZYh7hUwzuES7s8u50Aw5kmOH7XqFS4XZtp0L3zaSHxC5bVm2uZbFy5bJ6Qdtyg9EiKT7LsxiLJ/5ifbTfICsloAbaYjeTN+7uG7TtIqHRpxzsPE3qReAYVL1vweytts4zXIGZw9m8wBYy0d5ptk7T6PVS3MvOplBEPb1J1P9nvRpuECpsXtmxbOVrq5jMIpzO0b4RZY+QVcIym7RV/A56updydp9HqrC4zD4vEhnt3L72CzKhtXbdouknpgQm73vShgJO8Q3vY44k5IZLOoZF6V67/C2SRYQjrIYzHR1mXlDibtvB37gy2Et2bhVRBbRTlB0y2xMCBm03EV1qkqS99Jt827Lyd233ZLjnpmmfOOSIu3s3gz4zW6UOW7bAUIFAZsxOpAGY5YOsEnSt7ZwGNK5b5BQ7+ZKG5B3qXcIAsaSozanUVn/YuPMX2wxNvp4e3cAQkw9tir5ibaS5DqToYiJ0FfSqHtMIv3ILxz9W7fuZTvcR38bbwuGuFLNxEtJceMoAEAsSWJ1PEmST21mPYwJfnLd0pNrmbqpbBy5nt82zNmE581tiRuDOx6o3O1MCt+09p5yuMrRGo4jXgd3lpRY5J20fOty4GKLbOo1VIAnTUwBrWLratLN8eP71C+RD7IkeBPunNb7/GFFUOW+yFt4VnDMSGTfHEx1UVMc0a09BPsr3JO4U3w9Kdle5J3Cm+Hr6yPwo+CM+Iz2aTncD4Ka9XuvDjXvthlcIJeTIYkRE2xpAGn7QQdeNGzl6b6+8TSd+tzs/U1RxIJvgGJ6UwT8LC8d9eFVgpV53/dDVaD7Xzzx0BGkTv69YqMpow0OkgGSP4Zn5vCpBqdCO3yzpw3V4JiPG3DTeNNSSTqf9K4SguaggwQdIneDHr+ynWxcYXQqxm5bgN2g+K3lHpBpJIzRB1k+aBvJ0Fe2L5tsriSUkONJKHfu37gRx04Sa59ppY4ZaoaZorfQbL70yV7DvK/iPL1V4pyNHvWkjsbeR5dT5+yunAdRB0MMrDzgiuV6akHQjQxwYcR6CPJXiuV/U1E62uYu81/w3lrPUI1a32R4yj4JIGiVbqTF4fnrRQnK6kEMPeXF1Vh1jdpxBIPGqeCxGddRldSVdZnK43ju1BB4gg8a79nqYlZ6o4q9PC7rRlfxbd238BWj5jAlfINV/lrN8qknFW/+jw33sRWk2r0QX4FXRu5gcp8jafzGkPKJZxNv/o8N97EV2UeJpHP3uf34/n6lKxapZ7S3Ww1u4+Rld+eZMrZZYHTp2iPfdZ3VoMPbqNLf9htGB4g97B3DjzQ+010Rk4yUo6o1Umk48HqINl4HnrgtixhRMmeaJOUaR0V8aeOWI0jjXd572DDoi29GdwCGCxvIgIpH60q7yZSb66T0T72eI/5bfZUHKhek+nvX3Ds+aPsrSVepKOGUm0RZGtw9mL1r+9t/eFSkLllifG2l0RvI5+7Ou4emrT2oe2f+bb+8K72bs9bilmOgu45Y6w9+6Drw3VxbTUUIpvn6MqKuJto4K1iGS1dtq1vPaOUzrGHukSQdYq9hOT2FtCLdi2o3xlnd31f2rbVXwwUAftG9Fm6B36VLU7PtVR07Rk0uV3Y56+UjlVAEAQBuA4Uu5RbL8Jw72c2UPlk9ikNGnAxB7CaZ0VVzJMyrcnbwxFq9bdV5tChGvTkEEmREnQnT3o7aYthcSd9wDuMfYKc15Re4PMoYfBXB415j3f+4GrHMt8Y3lCn/CKnooAzXshj+wv86394UUeyJ+4v86394UVtDQ6aWhl9k+5J3CnGHpPsn3JO6nWHr6yPwo+CM+JYsFueVQJVgM+k6AXYnsk/ZXGNH9oH833sLXtxTntMpAILb+Om6qOJ2gPC7aZSC89WhLWidJkxzTSQIEr11484tVpS4W/BpwNM7AleJ1I3bxpGuvXrHCvWtzDFRm6O7hqDv4gGTXbNpr2yZ3fjMVGo6LbzOsT0hPDfINeaWdATB366Eg6bwdOB3ieqK9W4TpOvAwY4+fdwoz8TpG/06b9DurkSB5oPWT1gCRGmtAF/YeIK/sm4yydnwl8m8dhI97TG+cpz8Nzd3X5PsJrOXU6Qbc4nIZHjDUaTvMHyTT3CYoXEDRB1BHUw0I8/nryNsoYJ41ozWGeR3iDBzjgIbtXr8m/z9dLdqDm3F8eIQFvfN97c/lJ1/hJPvRVrnhbBDEBQJBJgBeIJPV9kdtVLN97gK2bedDoHeUSDvGozOOrKCDukb6wg3B3RcqacbSOtp2g9m4rCVKOD3QeNZjad7nL9tog+C4cEfBZXxAI8h/CtCdjXbdhl58EKjADm9wgwoJYmAIAJk6azWMxGzrGGJu3nY2nCQBr0zIIKDRliImRvr0qFVTfu/UyoUkqc1N2azj352fhln9C6mJuM5t4dFuMoBc51/ZhpA6MgsdN0jvro4fFDDpYGDtsUAXnOeVS0ACSuUwf5jWR2dyoxF3FG1h3S22QZVWwpGQEnXNcUAgk7t/ZurSYnZ+13tsGuDI4KmLdtTBEGCuIBU9o1qpzqYvd08GVB03HNO51sjZWKs3Futh1cgFeaNxApB1zZ9Tm4eLEVV29s/FXczHDW7SnoyLwaM5CgwFG4mlwwuJwrq9ktaItKjyBdDsDLPBvwpOmkGI0OpqPaW3cbzLtcxEWwMzEYdAQFIOkXpmQKTnVTy+zH/wCdtDdbNvX+f5u5cW6Fu2CW0BQsZyAKsNHR1MHWY3CnezcQqWXZmCqL+LJJIAH9ovbyd1fNuSHKwXFto75GZ7Zt5LehJIPSLliTMSSdZO/edfYwuW4SbpdszXFVwpCG4zOSqhQAcxYyZPCYp16MqlNR4kRmr3sM7xu32ttaSEtszZrsoHlWTorlLR0pkgA6RMyJ/BsT8Gz/AFv/AJKgGPu/Gbt/RXQ+aocTir7CA5AMbgFMaE9KOjIBWYkTI3VzRobRFWjaxM1CTu0F/EYjPzdtLNy4CMwFxwEB4u3NwumoG88BEkWcNisxKMpS4vjId8fCU+/Q8GHcYMgMtlG3zY5oBV1kcQ3vs3W07yd++TM0p27iUuABd6mVujerfwHjO48CNIINLZp1qtTBbx7jm2p0aFPHJ29S7RSuy9zKMzme5P8ALvrvnH+GfMvqr1txqc11/B43tah3+Qxopfztz4Q8qj8Io5x/h+YD8QaNyqdxXtXZ+b8hT7In7i/zrf3hRVPl2W8EeXJ6SaaRv7AKKUqbpe6z1Ngrx2im5w0vbP6CTZHuSdwq5jsY9pVKWzcJYCBwnuHkqpsf3JO4U24D5yfeWvpKqb2f3XZ2Wf0OvZ3FVouccSvpnn5FlwM9qZBloET730Um2ygO0sKD8Tiftt05xDgPakEmWiJkdHqG+km1bn/1LCyCCLWIEbzJ5qN3eK4pyjiab4r0MzQptTL0bo0M9NZ9IUSO8eir2HxC3IyuraycpBiOGhBHmpBjHjfI7wR9tRWLYMSAacuz6dRYoSt1QY2jUXABJAMkg6dGSIA18g8nXXpfXcdI1nQg79x+2luGzRAdgOqZ+9JHkq6qOQQQrA79Sp8kzr5RXBU2SpDvKUkSsZLAru4kGCDwkj7K5drqFjaKS0SHBgRxhd5jTXs6orjwmPHBQ9epEA6dJezr66MPkJDIdCDu1nMQZOu+evrNctSldWmi07Zo6sMQ2a5aF1hEPcuyAf4UFvKh0GoAPaaYjbNz4per3Q6937PyeSqJnUDojSDI1JmRFFsaGZncd4A7tB17xXM9kovVdX+R4mWMRti4ysnNKCwZRNw7yOxOozSTbWy+etrbzqsFJJTNqobqdd8j09dMx0tQSNNOyZg7tT2GvLWgCkEkDf1xHHT8K0p0YU74FYTdzCYHkjdsYw4nMTlTIAttIfiSFOIUr2ameytMOV1w2wOaux0RPgrb3Clf/wAjiGWO8UyxmJVEZySQoMhdfFBJ+zjS5Qyg27iNbcNgTlbLMf2e3PRYgjNaceTtFOUJN5Sa8vwS78BFtPGs7FGF5W16PghnQEnQ4nqBqn7TtibVyyrXQGSCxwyrAJK6ZsVrqrDyGtLtIxtIH533LlS7NzFpe2yrdtm5bz5YcC7deeixI6N62dRx7DUqnP535L8CSfERcm+Rr2FsFnANsrKFJPR/jV4104ceyteoM6zqWO89eggTpHbv766dJBGnGIJEDvGv+9CDQNPAcP0a2KPGIglpIiG6J1jTd1dlc33yiWBOq6b/AH2hAG/WK6uOQJJkgTAgZt3X29vGocWuhMal7cnsDLGv641UFeSQFXE3WhivOdIyy6AEDcNN8dvceEQ2g/jOxngoOijv4nrP6N65Vd69mjQjT0OapSp1HecU/FEbXmHvm/XfXBx1we+nvA/CKHqvcrrUYvgYy2PZ3rBeSLPtu43qp8pX11y23m+KH9Z/yVReq71qqFN6o532Xsrf9Or/ACR8qtqNcw7KVABK7p4GaKobe9xPeKK8LtSKhWSjy/J6Gy0YUYYaasrlrY3uSfNFNuA+cn3hSrY3uSd1Okw7lFYAQXUDXqcDq6xXqVqsYUFifD0NKS/9F4r7lizPOoQNMxUmJgBC2+Oj41ZvlJeybRs3YJS2tzMYOmuH9MAwOMVs8FZKrDDWWOnCd2vHSK7xFhbiMjgFTvGu4Qda8KrUblJx43t6GtLApxxq8bq/hxO1cOs6FWAI4ggiQRNVjs21A6MfNkcOoaV3sxQLaoAAElNBHiyN3Cd/lqwDx7xvrKEms1kOpFKTS0uUxgWXxWnsYfisfZU9u8y+Mkz8Az9sH7amJ03/AK/GhV3b9BHfu9VbLaKnFmdkU7+KXicvYwK/epCzXTiHDKothQVcaNJjiDO/N5hWpA6zw1/R4VQu4G2boGUDMrGVlfFK9W/xq13vTFwfDj3GtGyxKyd09eHG678hT4S6ElWmd+YT6dDPbNWLG3DIzod+uVpnhuaIHHfVi/sSd1wj5wB+yKoPse6NwDj+Ex6Giu5S2Gqs8n5f4c/vIZpti3oOkN89FuBEbljXU17c2mPeZjEQMpGYnQiSIEb/APaKTpZcb0f+hvVVq2curBgOsqwHDiRUS2PZ+E+qDEw2tiALZFwuedzJ0IyqSDwLCfKdTVLGbUxGIbnFBLfsg2S2IAsnPHujf8QsDuMAbpNXdqYR7mQLaS6OkCHiFMoytBIkgrHcxrP2dnPzd5EtKufIFbKwa2yCCRJlg0AkcTJ415W241VcIq0bZNL1LsnHXMlxe0LvPi+5yuDqMqAQZUiC0+KT6Ka7N2wrtZt3czi2ng9oIoU9MqJeLpn9nbttu0l9NBWev4bMy3BYUjMHAFl3Vh+z6OmhU5D/AFtTLk5si4AhTDp0Lpm4U5t4a5bcGWILZLea3I3gkdYrjpyqRkrXefFcBxp4LqTf1NliLRQiSWB0G6ZgwG4Eb49NEk8Inzxxnq/2qbaZ6McSy8Y0BDHXhoDUAWZJXXTcTrA9c99ehVilLISOoGo0MCIP2dgqpi92pAJa3AHEBkHoM7uyrQB3Zj3kDuiq+LMoCOJt9/joR3cdO2pp/wB14obOHqC5U71XeveiZED1A9TvVd63iSQPUD1M9QNXREQt297ie8UUbe9xPeKK+f7W+OvBfdmsNC5sX3JO4VqMF7gm/wAdT/5tZjYvuSdwrS4QfsF09+o3/wDN7N1bdo/Ah4ehVD4i8V9xkNN/fNDbjr/pXoB49Zj9frfXjDyb/wBfb6K8kZCul1h8MBx3r0W4/M89TTr+t36ioMWYyvwUievK0qfJqD5Kskfr/ekuRpPNJ/uX+WPG/RrwHj6Oqfx3UA/qPLQDuny/qNeFMzPQvo66gu6XLZniy+dS3+AVOhkbqr4xRKN1OvZ40rv/AJqUtDSn/bz+xNl7N0Aa7/1NekjrHWda90kHs84rmNJk+XSmZhETG/8AE8IJ9VdOs6ESK8jfv4iOH+lB3ebX/bdQBWTDFTCNA4AjNA75B85Nc4m2xBPOEMbd0BvgDI25QY8u+rjcIj/Sq+OPi6aO3Nn/APb0B96KqVSTVmy6WU1bmifDYA2cEllmzFAikjSemI48AY8lepeuCFzA6bysn7wP27t9McehZCAJPRMdxB/ClQtNp+zfQ9a6xI1JbtmtHFxsoinN1JOctW7v6nlxGMkwzEEdLdEGBA0id9dXJiB3n1Cg2rm/KAeuRuB7J1gmhkuaeKvnafQKX8U5cCLo8zbh0jJ367xrrp0QYrjG+J/Nb8vSSgW34uO8Lv8AOTVLagItOelcIBITQZj/ACitI0JxeJ8MxxWJqK1eRM9QPUWzMQbllHZChI8UkmOA1Ouo18tSXK9enJSipLiRUg4TcJap2f0ILlQPU71XeumJmQPUDVM9QNXREQu297ie8UUbe9xPeKK+e7W+OvBfdmsNC9sT3JO4VpMLPMprHSH/AKorNbFYCykkDStFhcQnMKM6eOu9hu50cOqK17R+BDw9C6HxF4r7jYmKDPD/AGqI4u38NP6h6688LT4xO7MPXXlASXUzBlO4gjz7/LrUeFuFrYJ0YiGncGGjekGvFxSfDXuBnWOsb6gs4lQ7rqZIcZVJjNodAOtZ/mqHOKeprGLcGraZ+j9PIvSdPxoI/wB6hF/qW5/Sw+9Ar0G4Yi3G/ewHoWal16a1khKlN8DsrpGnbpUeM8Q9hQ/0sp/CuwLnwF/rP+SoMdbuG24yoJVtzHq+ZWctqpW/sa0qE8ay4otKPRQeM9enoqNUuNqCigwRvb/LXosXPhp/QfzKN8o8+jJ3epyOuzt8+n69FBns/X+lc8xc+Gn0Z/Mrzwe58NO3oHX/AMylvlHn0YbvU5Emv66v1+NVsaAwRTuLCTujKC89hkCpmtXPhJ35SPRmNQXbNw3FBZPFc+ITHij4eu80ntlHn0ZdPZ6mLTn9hhZxzgAMuf8AiWNe8EiD3eivXx/Uj/8AaPtaqosXJ8dPoz+ZXpwzfGHyKv4g1p7Sprj0I3WbJGxbHdbPlKj7Cahe8/Ug/mY/4R1134KfjH81v/JXngh+Nuf9n+Sj2rHv8h7pMjKXD75R3Kfxb8K48HM63G1+aP8ADU4wh4XG8oX8FFeHDv8ADXhvSd3cwo9qRf8A0xPZZlPAYNTbWZPRA8ZuGm4GOFTeBW/i1IjiAT5DvrjBpcKHRCQ10AyREOw0GU/bViLkzlXuz/8AsoW2U2s5fcqrQnjeXFlDEbNYeIdPgsfsbf5576W3QQYYFT1H8OB8laD9p8DT5wrm8jMIa1IPCVP2xXbQ7XVPJyTX7xMXs8+RmXqA04xOx3/4at81mU+ZpnzzUI2FfPBB3sfwU17FLtjY2ruaRnu9TkZzb3uJ7xRV7lRsm5bw7O+SAV3Ek6ntUUV5e3V6e0VMdJ3VrBglDKRpOTOCtnC2GNtCSiknKJPliml6z0QFAEMhgaaB1Y+gGs/hMPefB4XmWysqkzI0m26gw0g9Ig6g0X8NjQGyu5Y6A5rcBVa/lOUx0ipszu99vjKflpxvJ58T14SwpWRp4oisr4Jj1DAOBmuOy5crFQzXiJDkaS1snXxRAGhzaqspRtxKi78Clf2kFuc3lcwFLsIy2w5YKWkzBKtuBiJMCq7bZw5ZW5wyAwAytuOU6jLInoxMTmETIrrbGHsqr37isebQlgrEZ1t5mAZQQHiTE9dKLRw6dC7bIc3VQ5brXOkhslSzMVYwTaG7hxXWrjFNEuTTG6bfw5E548WZVhlzqHGbTo9FlJncCJiRV3CYgXFDCYMjX+ElftFZ3Zgwt8LbFu6CVV2zMxgm1bGR2DazaFuR4p041pLFlUXKogCT17ySd/aTSmkshxbZJRFItqbMvNde7afKy2wLY11cC6IPSy5ZZTBUyQOqofB8blBFwzDCCLc6i/BIEgsDzHvo0PbRgXMMT5DzAzzaSIORZHUYFT1llw+N1Ym5LKggNa0ym/qA3RVjmslt+gYSSBMl3DY45TmGZbmZtVyskXRFsDUEg2xLzBkxpJf8fehupd3saWiiubiBgQdQRBHYazGdVCts84zHdlQDvBcn7VrP2cDirdsWrZy9AdPMpytkuA+PJJzm224jQ9x98BxY5wK7eNdZCxQwW8IyFdN3StyG4jqmrwLmJVGuBpaKSYWxihfXNcJtDNwQ5hN2M5EHNBtRlHvTMay7qZKwJ3CiiipKK208SbVm5cVcxRHYL1lQTGmtKLHKKCVfIxz5EdOilyTYHRktuN6DBPiN3DQVyLY00Gm7Td3dVWmlqiWnwZmbfKS6FW49u2EKIxCsWOZrV66wDGAINsDUdc1ZTlOvOJbNp8znKCvSSc7W5zxqsqxnq6qehB1DzV6EHUNN1NyjyFhlzPaKKKzLCiiigDOcv/3J/nJ94UUcv/3J/nJ94UV7XZ3wn4/g83a/7/Qv8njltcwdLlibbqd4ykw0fBYQwPEGmkVPyq2dafIz2rbNqMzIpMdUkTFZ72psfEWvo19VZT2DFJtSLjtVlZodRRFJfamx8Ra+jX1Ue1Nj4i19GvqqfZz+boVvncOWWRBEg6EdYqimxMOIixbEEMOiPGGSD3jIkfNXqFVPamx8Ra+jX1Ue1Nj4i19Gvqprs+S0l0/0W9r5RjY2daQhktqpAgEDcOqrMUl9qbHxFr6NfVR7U2PiLX0a+qk+z2/+ugb2uQ6iiKS+1Nj4i19Gvqo9qbHxFr6NfVR7OfzdB753DqKIpL7U2PiLX0a+qj2psfEWvo19VHs5/N0DfO4dRRFJfamx8Ra+jX1Ue1Nj4i19Gvqo9nP5ugb53DqKIpL7U2PiLX0a+qj2psfEWvo19VHs5/N0DfO4dRRFJfamx8Ra+jX1Ue1Nj4i19Gvqo9nP5ugb53DqKIpL7U2PiLX0a+qj2psfEWvo19VHs5/N0DfO4j2js7EtiBcRzzcDQXGSAAcy5QCCWMdI6jyVCuy8VA6ZBgyOdeBPOygmSRLW4c6jLw3Va9qbHxFr6NfVR7U2PiLX0a+qr3KVrYun+kbyuXUm2bhbyP0ySuVhq5OXpsyiDvIQhSxMmKo2dn41co54HRAx6oCA6Mpn/idRJKnrqx7U2PiLX0a+qj2psfEWvo19VLcX8y8h7yuXUrjAY1she4ucFpyMyqFbL70DpMBmAJkdmunT7PxbhVa6VC5SCrjMxCXB0oTXplD1GDpU3tTY+ItfRr6qPamx8Ra+jX1U9ylzXkLeVy6lG1sfGI5y3yUEBQWJbKIO9gQWPOXhJkdCz1GrT4PG6EXVnKwYabyihSvRiA4YmRJkagaGT2psfEWvo19VHtTY+ItfRr6qNylzXkG8rl1K208K+Jt28FIa+wDXCuoRUBOdoELmYBR1kmJg0VtuTmCt27I5u2iZtTlULJ6zA1NFddCl/FHCjCpPG7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4" descr="data:image/jpeg;base64,/9j/4AAQSkZJRgABAQAAAQABAAD/2wCEAAkGBxQTEhUUExQWFhUWGBUXGBcYGRsaHRcXFRwWGBwcHBoYHCggGBolHBgYITEkJSkrLi4uHB8zODMsNygtLisBCgoKDg0OGxAQGzIkHyQsLCwsLy8sLS8sLjUsLi0vLCwsLC4sLCwsLCwsLCwsLCwsLCwsLCwsLCwsLCwsLCwsLP/AABEIANoA5wMBIgACEQEDEQH/xAAbAAACAwEBAQAAAAAAAAAAAAAABQMEBgIBB//EAFIQAAIBAgMDBgYPBQYEBQUAAAECEQADBBIhBTFBBhMiUWFxFDKBkaHRBxUzQlJTVHKTlLGywdPwIzRigpIkc8LS4fFDY3SiFqOz4uMlNUSDhP/EABoBAAMBAQEBAAAAAAAAAAAAAAABAgMEBQb/xAAyEQACAQIDBQUIAwEBAAAAAAAAAQIDERIhMQQUQVGhBWFxkcEVIjNSgbHR8BMy4UIj/9oADAMBAAIRAxEAPwD6nc23duO64WwLq22KNce5zaZ18ZUIVmcjcSBEyJkEA8Lx3ybD/WW/Io5F/uOHPE2wx7WaWJ7ySTShOWnN3MSL6My28WmFtC0ssS9vOJBbXWRp2UzMb+F475Nh/rLfkUeF475Nh/rLfkUqb2RMNzdthbvlrhvDmsqB05ggXM2a4FkFhoGJPAGvcVyyWzdxXOZmt2kwhRET9ozYnOAvSYAkkDQ5YgyaAsNPC8d8mw/1lvyKPC8d8mw/1lvyKQbO5fCLxv23DDFPh7NlQouHKivD53CBhJk5gN1anZW2rWIw4xFok2yGO45hlkMMo1zAgiBTEVfC8d8mw/1lvyKPC8d8mw/1lvyKi2DystYq61lbd63cVBcy3VVcyE5cwysY1I0aD2Ug2/y9OGv4+07W1azaRsMCGm5cZCxVoMROXq30h2NJ4Xjvk2H+st+RR4Xjvk2H+st+RVHDcs7UBLi3OeyYQ5VURcOLKqpty2qhiZmIg76oNy9D4qylq2/MMcWHuOoHOeDIWJskPqAwIOYDhQFh74Xjvk2H+st+RR4Xjvk2H+st+RSuz7IFh7du4lnEsbvOFLYRc7JaVWe4AXAyDNEzJIMA17jPZBwyAMEvXENlMQXtoCFtO2XM2ZgRB3iJ76AsM/C8d8mw/wBZb8ijwvHfJsP9Zb8iqr8tsOL/ADQFwrziWTeCjmheuDMqFi2bMRxywOJFVV9kTCQhIuqWTEXIZVBXwfPmVuloxyNA1mOFAWGnheO+TYf6y35FHheO+TYf6y35FUW5d4YXhaZbqktaRmIULbuXgCiN082bUAlQQDoTV7k/ylt4t7y27d1RZbIzuoCswLKQpDGSMsnsZevRiDwvHfJsP9Zb8ijwvHfJsP8AWW/IrG3OX+IXEOk4ZguL8GGH6QvuhKjnFgkQM28iJU052fy1IsPcvWnuMMTibKrYUeJYMSzXHCrp1sJ4CkOw58Lx3ybD/WW/Io8Lx3ybD/WW/IpTivZFwqKrC3iHBsJiSUQHLaZ2ty0sIylTPomrOxeVRv46/hhZcW7a22W5l+EJljm0VhBXTXWYoCxd8Lx3ybD/AFlvyKPC8d8mw/1lvyKdUUxCXwvHfJsP9Zb8ijwvHfJsP9Zb8inVFACXwvHfJsP9Zb8ijwvHfJsP9Zb8inVFACXwvHfJsP8AWW/Io8Lx3ybD/WG/Ip1RQApwO2m50WcRaNm4wYp0s9u5l1IW4AOkBrlYKYkiQDBSr2TrhTAs6mGR0KniCTlMfysR5aKTLjoMeRf7hhv7pPsqjc5Gobj3OdaWxdvGRA0a2uQJ807531e5F/uGG/uk+ynVMgxWK9jxHtm2bxKm5iLkNatuJxBBMBwSrLEBgRv41Lf9j+0VuKLtxcyYNUOhNs4PMUbXxicxma2FQ38Uqbzr1Df/AKeWgLsyR9j5CCxvu144hsSLjJbPTdFRlKEZWQ5Zjup9hNhqmEOF5xyGR0NyQHm4DLDKAFOukDTSu7u0GPiiO/U+oemomxTnTN5gKQ8xZyW5FJg7ourdLkWeYy5EQZQwbN0Bq2mpMzJNTY3kilx8axuMPDbS2m0H7MKpWV6zrOtTFf8Af/Wu0usNzEeWfQaYCr/wuWx+FulALeEs5BcLAm8csKCgHRCEu0k7yK4wvIBUdCMRcKWziubtlVhBigwcSBJ1aRPVT04x+seb113bx7DfDDzH1GiwZie5yJXm8Ktu+9u5hbTWFuBVJa26hWlSInSQRuNKcR7H7NdNpLjWsJ4Jbw5IyszhbhZlMjSd+YdZrd2cUrbjr1HQ+apqLBdmTbkLa57MLriyb1vEGxCwb1pQqnNGYDQSOMVWxnsb4e5cuOXYG5iEvkADQLmzWx/Axdie+trRRYV2Ze9yLQ4psQt1lFy4l17YVDL2wAIcjMqmBKjf2U05PbGGFtuisWz3bt0kgCDdYsRpwG6mlFAXE+weT6YZr7A52vX3vywEoXCrlB6uj6TSO57HqHJ+3foXsTe1RGBOJieiwIzLHRbeJNbSigLmLt+x5bFprfPP0sGMHOUeKLj3M/zumR1aU12dyZ5nFNiEvND27Vu5bKrDm0uRWneunAU/oosFwooooEFFFFABRRQTQAUVC2LQe+HkM/ZUTbRThJ7gfximOzM57Kn/ANuufOt/eFFVfZMxufAXBlI6VvUn+IcBXlS8jSKsh/yL/cMN/dJ9lOLtwKJYwKyGwNrC1gMNmZba82iydSTB3dW49e6mQvBulmDSAQ0zodQRwg9lLEjJsu38eToug6zv83CqgH666Mw66Cw66nEK57RXNu4GAIIIIBHcdRXVFwuFeRXtFO47lS3tG0WZQ4lJzTI8U5TqYBAOhI3GpufWYzLOmkiddRp3Ukx+wwfGut0nbm1AAym5cW83a3idYgA8a8wnJS0mQ5iWQKAxVZ6Jwx3/AP8AOo/mNPEVwuPyKkS8w3MfKZ+2ua8p3C5bTaDDeAe7T11Om0EO+R3j8RNLaKdwyHNu+reKwPcakpCyg769XTcSO4kfZQFhpe2haW4ttriLcbxULAM0yNFJk7j5qs1ksZsznbpuO7noIoWYANtndWI3MQzAjMDBE0t/8NEqgN3LlJJFlebUghEjKWPvQ5OurXGPVQFjfk1zauBgGUgqQCCNQQdQQRvFZLC7BtK5d7gIN4OFKGSx54Jm6RDMHvAhgBGReqR3Y5FBDbyXQFRkOXJuyrhgSkN0HY2CS2ulxxxmgLGsorJ2+SDjmpvqTae2VJtnRLS21AguRnItiWI3kwBTLk9scYNHDXA2Zgc0FZgRLSxzXDxYROmlAh1UV/EKg1PcOJqpe2j8AeU+rf8AZVJjJkmSeJqkrlKNy2+0W4KB2kz6B66pvrqxk9uv+3kooq0kjRJIKKKKoszfsh/uT/Ot/eFFHsh/uT/Ot/eFFY1NSGSbK2cL+BwylmUBFaUJVtUdNGUgr48yOqo7nJBSH6Y6QQaoYGXm94FwAgc2MogQDGo3seSv7nh/7tau48/syBvaEHe5C+iZ8lcrlY5o3c8PeJ8HyaQNnL84CUfVfGjpDN0srCYKwoygca5/8KjMpF09FywlQSqh7bKqGehAthJ1lSw41odAOoD0CqrbTsgxzqFvgqQzf0rJ9FO4rtvIj2TsxbCsAZLFSWgAnKqoJ6/Fnymr9Z/bnKVrJUJh71wtO+1dSIa2vG3qOn1j00mPLG+zZQiodeiQhbo3ObMA4gHdJ8XyRrTKwy5G5orC3Nq7QdgLeHxb63NQlu0mlyFIZ7ZkFAdzak6Vft7Yu2P2N9Li37t39msh2S26oA2hOYBg/lFEnhV2a0qFSpNQis/xm+mZobPTcvwWUXv9+fOMvkPXVqubVsKAo3AADuFdUJmc5pvLTh+/uYV4TGte0VVyblbA4+1eUtauJcUEqSjBgCN4kcasxSO/ydDKwzAsTfIJScvP3ueYQT1dA9Y81V05KgW8udS+Tm82Q6pky5dHnJPSifXTuVc0AvLmKSMwAYrOoUmAY6pBqSKy9/kupUW86ZyqknmtGW0ty2NFYeLzylddCinWKsXOS1tsuYhouXLjZlnPzl23cIOuvQQ256mPDSncehoIryszb5IgMxNzMrIiEFT4qc0CnjxzZFs9GN7kzWmAjSncLlfF77Y63+6rN9oFXLWIZdx8h1FU73utsdlxu6Mq/wCI1YpJ5s0m/dj4erLnti0eKJ65080VVdixljJ+zuHCuaKu5CM9heU4KlrltlUDMCssMgzFmJZV8QAE5c3jLE12OVuHMgZ2ZSAUCjMCQDG+PhjfvtuN4ptcwNplVWtoVQyoKghTruHDea4bZlk5ptWzm8bojpQzNrpr0nc97N1mncq5Wu7ZXmzcVGIFy1b6Qy5jcuJbkcYGfiBuiub+3raOVcMIcoWAkL7nBbiJNxRoDVjH4dBaKm2jW5BdCoIiQSY3SDDeTrqRNnWgIFpAJB0UbwVIPnVfMOqjEVwuUcNyitObYC3BzhKgsoABhSNSYMhhAWTv3QYb1UtbLsrGW1bGXUQoEHTdp/CPMOqrlVcLma9kP9xf51v7woo9kP8Acn+db+8KKieoDDkqw8Dw+o9zWvMTtVPC7eHhpg3ZEZdzKAddOJ81KOT92z4NZzZZyLMjj5qtomHzl4WSFXxeCydBH8X6itn2dKSTT17v9PGp9pqnOeOlJ5SUbc9E9NLXZc2ph0uOQ6LcARTBgjU3PhaawPMK5tYQAQoCDdCjd+G7hFR4cKXfIB4tvcBoZuQderWrOUGQBvOp6zG89ekVjOn/AByw8j0dlqOpSjJq1+BE2FtC4r3La3Ao1VkDdAxmImelOU+SONbPDWkVRzaqFjTKABHZHCserQCcxHUWGg3DXUSZBPlpvsTHBJtOQFGtskwI4r/Kd3YR1VnLJHQPZpNt/ZuYrfQFrtoHKs+Mh8dADpmYRB61XWJm++NGkKxkwNIE97RUdy88icqgmDEsQTundE+XWOusHIpNrQUNjEFo3c37MKXzQfFAmY37uG+q9va9owGPNsxKhHgGRlHAkRLoJnewG/SoOctNmUEtYvl1IIgrdaS6nLuDglhHvg2uoFRJyfw4cOcxcMXzMxkk82DMj/lJujd2maucjWF2Zctbbw7BSt5CHICwfGJyxHYc6QdxzL1iuLu3sOq5udBEZhlBMjXdA13E6cATuqBNgYYG2Rvt5QvSnRBbUAzvEWk8x6zMdvYOHuBWhgVQ2gM5lQqva375hm7Nxp3QcLjD22szl51ZzBInXOcwgDiZVhpuynqNXaXWNiWlcOMxYMXEsTDNzhaB2m45PaewUxouK5WxOj2j/Ey+RlLfai1ZqvjvFBHvWQ+QMJ9E1MXHWPPQnmayd4xfivX1OqK55wdY89HODrHnqrmdyAa3j/DbH/ezf5Ks0m2Zj2fE4lWVQtvIgafG3sPQ3ppvzg6x5xSjK6udG0QdOSi+UX5pP1OqK8DDrFe1VzG4UUUq2xiMUCqYa3bJYe6XC2VTOsqo3Aa+MJ1G+quO40IqrgdAbZ324A7UPiHt0ET1qay+xds7RcMzW8PeVX5voZ7bZsqt/GMstE8NCeMOOUN+9aNq7bClQyreOpItsyye4a68J7TUylhzOnZ4OrL+JPXS/NfnTxY4uXAoJYgAbyTAHlNQ4THWrvudxHjfkYNHmNZPlltyxm5tsMmI5ohpdsttGIBhnCMAd0qewmBrWY5Obew1so9zD4bOjOVuJeTOMxIjJkBYA6LqdIYADWulUar0i/JmF0bb2Q/3F/nW/vCva59kBwcC5BB6VvcZ4jqorIuJmNme5J3CmuHFKtl+5J3Cm2Hr6uHwo+CMeI02YvSfSYFo+Y3YpisgnedJGoPWT3H0bqX7MnM+sdG3wnjc/wBaYC2NeOad/bw14cYr5za/jS/eBtHQIgy2sBo0JMdHgBru765aRqGOYNKTA6Q4cJB17wTrRu6J3DLHRMandI/QrpQDrG/XWZBHfuGlcwxk+OuXHtlVJs3BlcAdK24JmSN0EDXdp3V1hdnft3ct4y5bifCMCGGugIE9moqpsvF83dg+JcKjsDkQDPGYg9608xIIhxvG8da8e8jePKONcNWTg8JSKK7Ltst22RDPBYjeSNUuLwUgifnCqeCvMcyPpctnK/AE7ww/hYQw6pI3g05vjc66ka6e+U7x+I7Ypbtm14uJt6lVhwNc9k6mAN7KekP5gPGrGFb3s+JFWGJZHsVVVAt0iBDjMPnLCt6Mp8hqyjAgEEEESCNxB4ioMcpy5hvQ5x2xow8qlh5a6Wc9J54eeX46nV9QqswA0Vj1bgTwpPi5Qpz20rNlmRbnN83HRafhXSYkETpuNN8WwNpyNQUYg9hU1i+WazirX/R4b79+tYJMqkr3uNcQcMysDjcM5KkdPnW14QGxBUHyVPYxmEZQef2dqN3g+48R7rwOlZSzZrjYQBtmJgPc36b2J+w0nSpuSTR2xjJ0nJLJNdb/AINnz+F+P2f9X/8Alo57C/H7P+r/APy1nb163bEvcRB1swH2mp7ShlDKZUiQRxFW9kiliccvqZYh7hUwzuES7s8u50Aw5kmOH7XqFS4XZtp0L3zaSHxC5bVm2uZbFy5bJ6Qdtyg9EiKT7LsxiLJ/5ifbTfICsloAbaYjeTN+7uG7TtIqHRpxzsPE3qReAYVL1vweytts4zXIGZw9m8wBYy0d5ptk7T6PVS3MvOplBEPb1J1P9nvRpuECpsXtmxbOVrq5jMIpzO0b4RZY+QVcIym7RV/A56updydp9HqrC4zD4vEhnt3L72CzKhtXbdouknpgQm73vShgJO8Q3vY44k5IZLOoZF6V67/C2SRYQjrIYzHR1mXlDibtvB37gy2Et2bhVRBbRTlB0y2xMCBm03EV1qkqS99Jt827Lyd233ZLjnpmmfOOSIu3s3gz4zW6UOW7bAUIFAZsxOpAGY5YOsEnSt7ZwGNK5b5BQ7+ZKG5B3qXcIAsaSozanUVn/YuPMX2wxNvp4e3cAQkw9tir5ibaS5DqToYiJ0FfSqHtMIv3ILxz9W7fuZTvcR38bbwuGuFLNxEtJceMoAEAsSWJ1PEmST21mPYwJfnLd0pNrmbqpbBy5nt82zNmE581tiRuDOx6o3O1MCt+09p5yuMrRGo4jXgd3lpRY5J20fOty4GKLbOo1VIAnTUwBrWLratLN8eP71C+RD7IkeBPunNb7/GFFUOW+yFt4VnDMSGTfHEx1UVMc0a09BPsr3JO4U3w9Kdle5J3Cm+Hr6yPwo+CM+Iz2aTncD4Ka9XuvDjXvthlcIJeTIYkRE2xpAGn7QQdeNGzl6b6+8TSd+tzs/U1RxIJvgGJ6UwT8LC8d9eFVgpV53/dDVaD7Xzzx0BGkTv69YqMpow0OkgGSP4Zn5vCpBqdCO3yzpw3V4JiPG3DTeNNSSTqf9K4SguaggwQdIneDHr+ynWxcYXQqxm5bgN2g+K3lHpBpJIzRB1k+aBvJ0Fe2L5tsriSUkONJKHfu37gRx04Sa59ppY4ZaoaZorfQbL70yV7DvK/iPL1V4pyNHvWkjsbeR5dT5+yunAdRB0MMrDzgiuV6akHQjQxwYcR6CPJXiuV/U1E62uYu81/w3lrPUI1a32R4yj4JIGiVbqTF4fnrRQnK6kEMPeXF1Vh1jdpxBIPGqeCxGddRldSVdZnK43ju1BB4gg8a79nqYlZ6o4q9PC7rRlfxbd238BWj5jAlfINV/lrN8qknFW/+jw33sRWk2r0QX4FXRu5gcp8jafzGkPKJZxNv/o8N97EV2UeJpHP3uf34/n6lKxapZ7S3Ww1u4+Rld+eZMrZZYHTp2iPfdZ3VoMPbqNLf9htGB4g97B3DjzQ+010Rk4yUo6o1Umk48HqINl4HnrgtixhRMmeaJOUaR0V8aeOWI0jjXd572DDoi29GdwCGCxvIgIpH60q7yZSb66T0T72eI/5bfZUHKhek+nvX3Ds+aPsrSVepKOGUm0RZGtw9mL1r+9t/eFSkLllifG2l0RvI5+7Ou4emrT2oe2f+bb+8K72bs9bilmOgu45Y6w9+6Drw3VxbTUUIpvn6MqKuJto4K1iGS1dtq1vPaOUzrGHukSQdYq9hOT2FtCLdi2o3xlnd31f2rbVXwwUAftG9Fm6B36VLU7PtVR07Rk0uV3Y56+UjlVAEAQBuA4Uu5RbL8Jw72c2UPlk9ikNGnAxB7CaZ0VVzJMyrcnbwxFq9bdV5tChGvTkEEmREnQnT3o7aYthcSd9wDuMfYKc15Re4PMoYfBXB415j3f+4GrHMt8Y3lCn/CKnooAzXshj+wv86394UUeyJ+4v86394UVtDQ6aWhl9k+5J3CnGHpPsn3JO6nWHr6yPwo+CM+JYsFueVQJVgM+k6AXYnsk/ZXGNH9oH833sLXtxTntMpAILb+Om6qOJ2gPC7aZSC89WhLWidJkxzTSQIEr11484tVpS4W/BpwNM7AleJ1I3bxpGuvXrHCvWtzDFRm6O7hqDv4gGTXbNpr2yZ3fjMVGo6LbzOsT0hPDfINeaWdATB366Eg6bwdOB3ieqK9W4TpOvAwY4+fdwoz8TpG/06b9DurkSB5oPWT1gCRGmtAF/YeIK/sm4yydnwl8m8dhI97TG+cpz8Nzd3X5PsJrOXU6Qbc4nIZHjDUaTvMHyTT3CYoXEDRB1BHUw0I8/nryNsoYJ41ozWGeR3iDBzjgIbtXr8m/z9dLdqDm3F8eIQFvfN97c/lJ1/hJPvRVrnhbBDEBQJBJgBeIJPV9kdtVLN97gK2bedDoHeUSDvGozOOrKCDukb6wg3B3RcqacbSOtp2g9m4rCVKOD3QeNZjad7nL9tog+C4cEfBZXxAI8h/CtCdjXbdhl58EKjADm9wgwoJYmAIAJk6azWMxGzrGGJu3nY2nCQBr0zIIKDRliImRvr0qFVTfu/UyoUkqc1N2azj352fhln9C6mJuM5t4dFuMoBc51/ZhpA6MgsdN0jvro4fFDDpYGDtsUAXnOeVS0ACSuUwf5jWR2dyoxF3FG1h3S22QZVWwpGQEnXNcUAgk7t/ZurSYnZ+13tsGuDI4KmLdtTBEGCuIBU9o1qpzqYvd08GVB03HNO51sjZWKs3Futh1cgFeaNxApB1zZ9Tm4eLEVV29s/FXczHDW7SnoyLwaM5CgwFG4mlwwuJwrq9ktaItKjyBdDsDLPBvwpOmkGI0OpqPaW3cbzLtcxEWwMzEYdAQFIOkXpmQKTnVTy+zH/wCdtDdbNvX+f5u5cW6Fu2CW0BQsZyAKsNHR1MHWY3CnezcQqWXZmCqL+LJJIAH9ovbyd1fNuSHKwXFto75GZ7Zt5LehJIPSLliTMSSdZO/edfYwuW4SbpdszXFVwpCG4zOSqhQAcxYyZPCYp16MqlNR4kRmr3sM7xu32ttaSEtszZrsoHlWTorlLR0pkgA6RMyJ/BsT8Gz/AFv/AJKgGPu/Gbt/RXQ+aocTir7CA5AMbgFMaE9KOjIBWYkTI3VzRobRFWjaxM1CTu0F/EYjPzdtLNy4CMwFxwEB4u3NwumoG88BEkWcNisxKMpS4vjId8fCU+/Q8GHcYMgMtlG3zY5oBV1kcQ3vs3W07yd++TM0p27iUuABd6mVujerfwHjO48CNIINLZp1qtTBbx7jm2p0aFPHJ29S7RSuy9zKMzme5P8ALvrvnH+GfMvqr1txqc11/B43tah3+Qxopfztz4Q8qj8Io5x/h+YD8QaNyqdxXtXZ+b8hT7In7i/zrf3hRVPl2W8EeXJ6SaaRv7AKKUqbpe6z1Ngrx2im5w0vbP6CTZHuSdwq5jsY9pVKWzcJYCBwnuHkqpsf3JO4U24D5yfeWvpKqb2f3XZ2Wf0OvZ3FVouccSvpnn5FlwM9qZBloET730Um2ygO0sKD8Tiftt05xDgPakEmWiJkdHqG+km1bn/1LCyCCLWIEbzJ5qN3eK4pyjiab4r0MzQptTL0bo0M9NZ9IUSO8eir2HxC3IyuraycpBiOGhBHmpBjHjfI7wR9tRWLYMSAacuz6dRYoSt1QY2jUXABJAMkg6dGSIA18g8nXXpfXcdI1nQg79x+2luGzRAdgOqZ+9JHkq6qOQQQrA79Sp8kzr5RXBU2SpDvKUkSsZLAru4kGCDwkj7K5drqFjaKS0SHBgRxhd5jTXs6orjwmPHBQ9epEA6dJezr66MPkJDIdCDu1nMQZOu+evrNctSldWmi07Zo6sMQ2a5aF1hEPcuyAf4UFvKh0GoAPaaYjbNz4per3Q6937PyeSqJnUDojSDI1JmRFFsaGZncd4A7tB17xXM9kovVdX+R4mWMRti4ysnNKCwZRNw7yOxOozSTbWy+etrbzqsFJJTNqobqdd8j09dMx0tQSNNOyZg7tT2GvLWgCkEkDf1xHHT8K0p0YU74FYTdzCYHkjdsYw4nMTlTIAttIfiSFOIUr2ameytMOV1w2wOaux0RPgrb3Clf/wAjiGWO8UyxmJVEZySQoMhdfFBJ+zjS5Qyg27iNbcNgTlbLMf2e3PRYgjNaceTtFOUJN5Sa8vwS78BFtPGs7FGF5W16PghnQEnQ4nqBqn7TtibVyyrXQGSCxwyrAJK6ZsVrqrDyGtLtIxtIH533LlS7NzFpe2yrdtm5bz5YcC7deeixI6N62dRx7DUqnP535L8CSfERcm+Rr2FsFnANsrKFJPR/jV4104ceyteoM6zqWO89eggTpHbv766dJBGnGIJEDvGv+9CDQNPAcP0a2KPGIglpIiG6J1jTd1dlc33yiWBOq6b/AH2hAG/WK6uOQJJkgTAgZt3X29vGocWuhMal7cnsDLGv641UFeSQFXE3WhivOdIyy6AEDcNN8dvceEQ2g/jOxngoOijv4nrP6N65Vd69mjQjT0OapSp1HecU/FEbXmHvm/XfXBx1we+nvA/CKHqvcrrUYvgYy2PZ3rBeSLPtu43qp8pX11y23m+KH9Z/yVReq71qqFN6o532Xsrf9Or/ACR8qtqNcw7KVABK7p4GaKobe9xPeKK8LtSKhWSjy/J6Gy0YUYYaasrlrY3uSfNFNuA+cn3hSrY3uSd1Okw7lFYAQXUDXqcDq6xXqVqsYUFifD0NKS/9F4r7lizPOoQNMxUmJgBC2+Oj41ZvlJeybRs3YJS2tzMYOmuH9MAwOMVs8FZKrDDWWOnCd2vHSK7xFhbiMjgFTvGu4Qda8KrUblJx43t6GtLApxxq8bq/hxO1cOs6FWAI4ggiQRNVjs21A6MfNkcOoaV3sxQLaoAAElNBHiyN3Cd/lqwDx7xvrKEms1kOpFKTS0uUxgWXxWnsYfisfZU9u8y+Mkz8Az9sH7amJ03/AK/GhV3b9BHfu9VbLaKnFmdkU7+KXicvYwK/epCzXTiHDKothQVcaNJjiDO/N5hWpA6zw1/R4VQu4G2boGUDMrGVlfFK9W/xq13vTFwfDj3GtGyxKyd09eHG678hT4S6ElWmd+YT6dDPbNWLG3DIzod+uVpnhuaIHHfVi/sSd1wj5wB+yKoPse6NwDj+Ex6Giu5S2Gqs8n5f4c/vIZpti3oOkN89FuBEbljXU17c2mPeZjEQMpGYnQiSIEb/APaKTpZcb0f+hvVVq2curBgOsqwHDiRUS2PZ+E+qDEw2tiALZFwuedzJ0IyqSDwLCfKdTVLGbUxGIbnFBLfsg2S2IAsnPHujf8QsDuMAbpNXdqYR7mQLaS6OkCHiFMoytBIkgrHcxrP2dnPzd5EtKufIFbKwa2yCCRJlg0AkcTJ415W241VcIq0bZNL1LsnHXMlxe0LvPi+5yuDqMqAQZUiC0+KT6Ka7N2wrtZt3czi2ng9oIoU9MqJeLpn9nbttu0l9NBWev4bMy3BYUjMHAFl3Vh+z6OmhU5D/AFtTLk5si4AhTDp0Lpm4U5t4a5bcGWILZLea3I3gkdYrjpyqRkrXefFcBxp4LqTf1NliLRQiSWB0G6ZgwG4Eb49NEk8Inzxxnq/2qbaZ6McSy8Y0BDHXhoDUAWZJXXTcTrA9c99ehVilLISOoGo0MCIP2dgqpi92pAJa3AHEBkHoM7uyrQB3Zj3kDuiq+LMoCOJt9/joR3cdO2pp/wB14obOHqC5U71XeveiZED1A9TvVd63iSQPUD1M9QNXREQt297ie8UUbe9xPeKK+f7W+OvBfdmsNC5sX3JO4VqMF7gm/wAdT/5tZjYvuSdwrS4QfsF09+o3/wDN7N1bdo/Ah4ehVD4i8V9xkNN/fNDbjr/pXoB49Zj9frfXjDyb/wBfb6K8kZCul1h8MBx3r0W4/M89TTr+t36ioMWYyvwUievK0qfJqD5Kskfr/ekuRpPNJ/uX+WPG/RrwHj6Oqfx3UA/qPLQDuny/qNeFMzPQvo66gu6XLZniy+dS3+AVOhkbqr4xRKN1OvZ40rv/AJqUtDSn/bz+xNl7N0Aa7/1NekjrHWda90kHs84rmNJk+XSmZhETG/8AE8IJ9VdOs6ESK8jfv4iOH+lB3ebX/bdQBWTDFTCNA4AjNA75B85Nc4m2xBPOEMbd0BvgDI25QY8u+rjcIj/Sq+OPi6aO3Nn/APb0B96KqVSTVmy6WU1bmifDYA2cEllmzFAikjSemI48AY8lepeuCFzA6bysn7wP27t9McehZCAJPRMdxB/ClQtNp+zfQ9a6xI1JbtmtHFxsoinN1JOctW7v6nlxGMkwzEEdLdEGBA0id9dXJiB3n1Cg2rm/KAeuRuB7J1gmhkuaeKvnafQKX8U5cCLo8zbh0jJ367xrrp0QYrjG+J/Nb8vSSgW34uO8Lv8AOTVLagItOelcIBITQZj/ACitI0JxeJ8MxxWJqK1eRM9QPUWzMQbllHZChI8UkmOA1Ouo18tSXK9enJSipLiRUg4TcJap2f0ILlQPU71XeumJmQPUDVM9QNXREQu297ie8UUbe9xPeKK+e7W+OvBfdmsNC9sT3JO4VpMLPMprHSH/AKorNbFYCykkDStFhcQnMKM6eOu9hu50cOqK17R+BDw9C6HxF4r7jYmKDPD/AGqI4u38NP6h6688LT4xO7MPXXlASXUzBlO4gjz7/LrUeFuFrYJ0YiGncGGjekGvFxSfDXuBnWOsb6gs4lQ7rqZIcZVJjNodAOtZ/mqHOKeprGLcGraZ+j9PIvSdPxoI/wB6hF/qW5/Sw+9Ar0G4Yi3G/ewHoWal16a1khKlN8DsrpGnbpUeM8Q9hQ/0sp/CuwLnwF/rP+SoMdbuG24yoJVtzHq+ZWctqpW/sa0qE8ay4otKPRQeM9enoqNUuNqCigwRvb/LXosXPhp/QfzKN8o8+jJ3epyOuzt8+n69FBns/X+lc8xc+Gn0Z/Mrzwe58NO3oHX/AMylvlHn0YbvU5Emv66v1+NVsaAwRTuLCTujKC89hkCpmtXPhJ35SPRmNQXbNw3FBZPFc+ITHij4eu80ntlHn0ZdPZ6mLTn9hhZxzgAMuf8AiWNe8EiD3eivXx/Uj/8AaPtaqosXJ8dPoz+ZXpwzfGHyKv4g1p7Sprj0I3WbJGxbHdbPlKj7Cahe8/Ug/mY/4R1134KfjH81v/JXngh+Nuf9n+Sj2rHv8h7pMjKXD75R3Kfxb8K48HM63G1+aP8ADU4wh4XG8oX8FFeHDv8ADXhvSd3cwo9qRf8A0xPZZlPAYNTbWZPRA8ZuGm4GOFTeBW/i1IjiAT5DvrjBpcKHRCQ10AyREOw0GU/bViLkzlXuz/8AsoW2U2s5fcqrQnjeXFlDEbNYeIdPgsfsbf5576W3QQYYFT1H8OB8laD9p8DT5wrm8jMIa1IPCVP2xXbQ7XVPJyTX7xMXs8+RmXqA04xOx3/4at81mU+ZpnzzUI2FfPBB3sfwU17FLtjY2ruaRnu9TkZzb3uJ7xRV7lRsm5bw7O+SAV3Ek6ntUUV5e3V6e0VMdJ3VrBglDKRpOTOCtnC2GNtCSiknKJPliml6z0QFAEMhgaaB1Y+gGs/hMPefB4XmWysqkzI0m26gw0g9Ig6g0X8NjQGyu5Y6A5rcBVa/lOUx0ipszu99vjKflpxvJ58T14SwpWRp4oisr4Jj1DAOBmuOy5crFQzXiJDkaS1snXxRAGhzaqspRtxKi78Clf2kFuc3lcwFLsIy2w5YKWkzBKtuBiJMCq7bZw5ZW5wyAwAytuOU6jLInoxMTmETIrrbGHsqr37isebQlgrEZ1t5mAZQQHiTE9dKLRw6dC7bIc3VQ5brXOkhslSzMVYwTaG7hxXWrjFNEuTTG6bfw5E548WZVhlzqHGbTo9FlJncCJiRV3CYgXFDCYMjX+ElftFZ3Zgwt8LbFu6CVV2zMxgm1bGR2DazaFuR4p041pLFlUXKogCT17ySd/aTSmkshxbZJRFItqbMvNde7afKy2wLY11cC6IPSy5ZZTBUyQOqofB8blBFwzDCCLc6i/BIEgsDzHvo0PbRgXMMT5DzAzzaSIORZHUYFT1llw+N1Ym5LKggNa0ym/qA3RVjmslt+gYSSBMl3DY45TmGZbmZtVyskXRFsDUEg2xLzBkxpJf8fehupd3saWiiubiBgQdQRBHYazGdVCts84zHdlQDvBcn7VrP2cDirdsWrZy9AdPMpytkuA+PJJzm224jQ9x98BxY5wK7eNdZCxQwW8IyFdN3StyG4jqmrwLmJVGuBpaKSYWxihfXNcJtDNwQ5hN2M5EHNBtRlHvTMay7qZKwJ3CiiipKK208SbVm5cVcxRHYL1lQTGmtKLHKKCVfIxz5EdOilyTYHRktuN6DBPiN3DQVyLY00Gm7Td3dVWmlqiWnwZmbfKS6FW49u2EKIxCsWOZrV66wDGAINsDUdc1ZTlOvOJbNp8znKCvSSc7W5zxqsqxnq6qehB1DzV6EHUNN1NyjyFhlzPaKKKzLCiiigDOcv/3J/nJ94UUcv/3J/nJ94UV7XZ3wn4/g83a/7/Qv8njltcwdLlibbqd4ykw0fBYQwPEGmkVPyq2dafIz2rbNqMzIpMdUkTFZ72psfEWvo19VZT2DFJtSLjtVlZodRRFJfamx8Ra+jX1Ue1Nj4i19GvqqfZz+boVvncOWWRBEg6EdYqimxMOIixbEEMOiPGGSD3jIkfNXqFVPamx8Ra+jX1Ue1Nj4i19Gvqprs+S0l0/0W9r5RjY2daQhktqpAgEDcOqrMUl9qbHxFr6NfVR7U2PiLX0a+qk+z2/+ugb2uQ6iiKS+1Nj4i19Gvqo9qbHxFr6NfVR7OfzdB753DqKIpL7U2PiLX0a+qj2psfEWvo19VHs5/N0DfO4dRRFJfamx8Ra+jX1Ue1Nj4i19Gvqo9nP5ugb53DqKIpL7U2PiLX0a+qj2psfEWvo19VHs5/N0DfO4dRRFJfamx8Ra+jX1Ue1Nj4i19Gvqo9nP5ugb53DqKIpL7U2PiLX0a+qj2psfEWvo19VHs5/N0DfO4j2js7EtiBcRzzcDQXGSAAcy5QCCWMdI6jyVCuy8VA6ZBgyOdeBPOygmSRLW4c6jLw3Va9qbHxFr6NfVR7U2PiLX0a+qr3KVrYun+kbyuXUm2bhbyP0ySuVhq5OXpsyiDvIQhSxMmKo2dn41co54HRAx6oCA6Mpn/idRJKnrqx7U2PiLX0a+qj2psfEWvo19VLcX8y8h7yuXUrjAY1she4ucFpyMyqFbL70DpMBmAJkdmunT7PxbhVa6VC5SCrjMxCXB0oTXplD1GDpU3tTY+ItfRr6qPamx8Ra+jX1U9ylzXkLeVy6lG1sfGI5y3yUEBQWJbKIO9gQWPOXhJkdCz1GrT4PG6EXVnKwYabyihSvRiA4YmRJkagaGT2psfEWvo19VHtTY+ItfRr6qNylzXkG8rl1K208K+Jt28FIa+wDXCuoRUBOdoELmYBR1kmJg0VtuTmCt27I5u2iZtTlULJ6zA1NFddCl/FHCjCpPG7n/2Q=="/>
          <p:cNvSpPr>
            <a:spLocks noChangeAspect="1" noChangeArrowheads="1"/>
          </p:cNvSpPr>
          <p:nvPr/>
        </p:nvSpPr>
        <p:spPr bwMode="auto">
          <a:xfrm>
            <a:off x="5055870" y="497586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054" name="Picture 6" descr="http://s.hswstatic.com/gif/hydropower-plant-part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957" y="1813174"/>
            <a:ext cx="4235971" cy="39880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941" y="3718874"/>
            <a:ext cx="2486659" cy="1663488"/>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941" y="2211245"/>
            <a:ext cx="2486659" cy="1343025"/>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lide Number Placeholder 4"/>
          <p:cNvSpPr>
            <a:spLocks noGrp="1"/>
          </p:cNvSpPr>
          <p:nvPr/>
        </p:nvSpPr>
        <p:spPr>
          <a:xfrm>
            <a:off x="6184900" y="60173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11</a:t>
            </a:fld>
            <a:endParaRPr lang="en-US" dirty="0"/>
          </a:p>
        </p:txBody>
      </p:sp>
    </p:spTree>
    <p:extLst>
      <p:ext uri="{BB962C8B-B14F-4D97-AF65-F5344CB8AC3E}">
        <p14:creationId xmlns:p14="http://schemas.microsoft.com/office/powerpoint/2010/main" val="772990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82600"/>
            <a:ext cx="8216900" cy="5435600"/>
          </a:xfrm>
          <a:prstGeom prst="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343400" y="365126"/>
            <a:ext cx="4171950" cy="5413374"/>
          </a:xfrm>
        </p:spPr>
        <p:txBody>
          <a:bodyPr>
            <a:normAutofit/>
          </a:bodyPr>
          <a:lstStyle/>
          <a:p>
            <a:r>
              <a:rPr lang="en-IN" b="1" dirty="0" smtClean="0">
                <a:solidFill>
                  <a:schemeClr val="accent4">
                    <a:lumMod val="50000"/>
                  </a:schemeClr>
                </a:solidFill>
              </a:rPr>
              <a:t>Organization channels and utilizes energy efficiently by differentiation of function </a:t>
            </a:r>
          </a:p>
        </p:txBody>
      </p:sp>
      <p:sp>
        <p:nvSpPr>
          <p:cNvPr id="3" name="Text Placeholder 2"/>
          <p:cNvSpPr>
            <a:spLocks noGrp="1"/>
          </p:cNvSpPr>
          <p:nvPr>
            <p:ph type="body" idx="1"/>
          </p:nvPr>
        </p:nvSpPr>
        <p:spPr/>
        <p:txBody>
          <a:bodyPr/>
          <a:lstStyle/>
          <a:p>
            <a:endParaRPr lang="en-IN" dirty="0" smtClean="0"/>
          </a:p>
          <a:p>
            <a:endParaRPr lang="en-IN" dirty="0"/>
          </a:p>
          <a:p>
            <a:endParaRPr lang="en-IN" dirty="0" smtClean="0"/>
          </a:p>
          <a:p>
            <a:endParaRPr lang="en-IN" dirty="0" smtClean="0"/>
          </a:p>
        </p:txBody>
      </p:sp>
      <p:sp>
        <p:nvSpPr>
          <p:cNvPr id="6" name="Slide Number Placeholder 4"/>
          <p:cNvSpPr>
            <a:spLocks noGrp="1"/>
          </p:cNvSpPr>
          <p:nvPr/>
        </p:nvSpPr>
        <p:spPr>
          <a:xfrm>
            <a:off x="6184900" y="60173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12</a:t>
            </a:fld>
            <a:endParaRPr lang="en-US" dirty="0"/>
          </a:p>
        </p:txBody>
      </p:sp>
      <p:grpSp>
        <p:nvGrpSpPr>
          <p:cNvPr id="7" name="Group 6"/>
          <p:cNvGrpSpPr/>
          <p:nvPr/>
        </p:nvGrpSpPr>
        <p:grpSpPr>
          <a:xfrm>
            <a:off x="869950" y="906947"/>
            <a:ext cx="3486150" cy="4516528"/>
            <a:chOff x="869950" y="1084747"/>
            <a:chExt cx="3486150" cy="4516528"/>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 y="1084747"/>
              <a:ext cx="3486150" cy="392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69950" y="5016500"/>
              <a:ext cx="3486150" cy="584775"/>
            </a:xfrm>
            <a:prstGeom prst="rect">
              <a:avLst/>
            </a:prstGeom>
            <a:solidFill>
              <a:schemeClr val="accent4">
                <a:lumMod val="75000"/>
              </a:schemeClr>
            </a:solidFill>
          </p:spPr>
          <p:txBody>
            <a:bodyPr wrap="square" rtlCol="0">
              <a:spAutoFit/>
            </a:bodyPr>
            <a:lstStyle/>
            <a:p>
              <a:pPr algn="ctr"/>
              <a:r>
                <a:rPr lang="en-US" sz="3200" b="1" dirty="0" smtClean="0">
                  <a:solidFill>
                    <a:schemeClr val="bg1"/>
                  </a:solidFill>
                </a:rPr>
                <a:t>Bill Marriott</a:t>
              </a:r>
              <a:endParaRPr lang="en-IN" sz="3200" b="1" dirty="0">
                <a:solidFill>
                  <a:schemeClr val="bg1"/>
                </a:solidFill>
              </a:endParaRPr>
            </a:p>
          </p:txBody>
        </p:sp>
      </p:grpSp>
    </p:spTree>
    <p:extLst>
      <p:ext uri="{BB962C8B-B14F-4D97-AF65-F5344CB8AC3E}">
        <p14:creationId xmlns:p14="http://schemas.microsoft.com/office/powerpoint/2010/main" val="3313958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nvSpPr>
        <p:spPr>
          <a:xfrm>
            <a:off x="6184900" y="60173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13</a:t>
            </a:fld>
            <a:endParaRPr lang="en-US" dirty="0"/>
          </a:p>
        </p:txBody>
      </p:sp>
      <p:sp>
        <p:nvSpPr>
          <p:cNvPr id="11" name="Rectangle 10"/>
          <p:cNvSpPr/>
          <p:nvPr/>
        </p:nvSpPr>
        <p:spPr>
          <a:xfrm>
            <a:off x="501650" y="540485"/>
            <a:ext cx="8216900" cy="5435600"/>
          </a:xfrm>
          <a:prstGeom prst="rect">
            <a:avLst/>
          </a:prstGeom>
          <a:solidFill>
            <a:schemeClr val="bg1"/>
          </a:solidFill>
          <a:ln w="76200">
            <a:solidFill>
              <a:srgbClr val="0058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itle 1"/>
          <p:cNvSpPr txBox="1">
            <a:spLocks/>
          </p:cNvSpPr>
          <p:nvPr/>
        </p:nvSpPr>
        <p:spPr>
          <a:xfrm>
            <a:off x="3548629" y="423011"/>
            <a:ext cx="5011171" cy="54133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dirty="0">
                <a:solidFill>
                  <a:srgbClr val="00589A"/>
                </a:solidFill>
              </a:rPr>
              <a:t>Organization coordinates energies </a:t>
            </a:r>
            <a:r>
              <a:rPr lang="en-IN" b="1" dirty="0" smtClean="0">
                <a:solidFill>
                  <a:srgbClr val="00589A"/>
                </a:solidFill>
              </a:rPr>
              <a:t>and activities </a:t>
            </a:r>
            <a:r>
              <a:rPr lang="en-IN" b="1" dirty="0">
                <a:solidFill>
                  <a:srgbClr val="00589A"/>
                </a:solidFill>
              </a:rPr>
              <a:t>of many people and integrates them within a larger whole</a:t>
            </a:r>
            <a:endParaRPr lang="en-IN" b="1" dirty="0" smtClean="0">
              <a:solidFill>
                <a:srgbClr val="00589A"/>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189" y="2884489"/>
            <a:ext cx="2076328" cy="275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076" y="857768"/>
            <a:ext cx="2435813" cy="151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20076" y="2387600"/>
            <a:ext cx="2435813" cy="461665"/>
          </a:xfrm>
          <a:prstGeom prst="rect">
            <a:avLst/>
          </a:prstGeom>
          <a:solidFill>
            <a:schemeClr val="accent5">
              <a:lumMod val="75000"/>
            </a:schemeClr>
          </a:solidFill>
          <a:ln>
            <a:solidFill>
              <a:srgbClr val="0070C0"/>
            </a:solidFill>
          </a:ln>
        </p:spPr>
        <p:txBody>
          <a:bodyPr wrap="square" rtlCol="0">
            <a:spAutoFit/>
          </a:bodyPr>
          <a:lstStyle/>
          <a:p>
            <a:pPr algn="ctr"/>
            <a:r>
              <a:rPr lang="en-US" sz="2400" b="1" dirty="0" smtClean="0">
                <a:solidFill>
                  <a:schemeClr val="bg1"/>
                </a:solidFill>
              </a:rPr>
              <a:t>Genghis Khan</a:t>
            </a:r>
            <a:endParaRPr lang="en-IN" sz="2400" b="1" dirty="0">
              <a:solidFill>
                <a:schemeClr val="bg1"/>
              </a:solidFill>
            </a:endParaRPr>
          </a:p>
        </p:txBody>
      </p:sp>
    </p:spTree>
    <p:extLst>
      <p:ext uri="{BB962C8B-B14F-4D97-AF65-F5344CB8AC3E}">
        <p14:creationId xmlns:p14="http://schemas.microsoft.com/office/powerpoint/2010/main" val="2449083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71574"/>
          </a:xfr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en-US" dirty="0" smtClean="0"/>
              <a:t>Organization multiplies Interactions Interchange &amp; Networking </a:t>
            </a:r>
          </a:p>
        </p:txBody>
      </p:sp>
      <p:sp>
        <p:nvSpPr>
          <p:cNvPr id="3" name="Text Placeholder 2"/>
          <p:cNvSpPr>
            <a:spLocks noGrp="1"/>
          </p:cNvSpPr>
          <p:nvPr>
            <p:ph type="body" idx="1"/>
          </p:nvPr>
        </p:nvSpPr>
        <p:spPr>
          <a:xfrm>
            <a:off x="605790" y="1676400"/>
            <a:ext cx="8149590" cy="5101590"/>
          </a:xfrm>
        </p:spPr>
        <p:txBody>
          <a:bodyPr>
            <a:normAutofit fontScale="85000" lnSpcReduction="10000"/>
          </a:bodyPr>
          <a:lstStyle/>
          <a:p>
            <a:r>
              <a:rPr lang="en-IN" sz="4000" b="1" dirty="0">
                <a:solidFill>
                  <a:srgbClr val="C00000"/>
                </a:solidFill>
              </a:rPr>
              <a:t>L</a:t>
            </a:r>
            <a:r>
              <a:rPr lang="en-IN" sz="4000" b="1" dirty="0" smtClean="0">
                <a:solidFill>
                  <a:srgbClr val="C00000"/>
                </a:solidFill>
              </a:rPr>
              <a:t>anguage organizes &amp; energizes communication </a:t>
            </a:r>
          </a:p>
          <a:p>
            <a:r>
              <a:rPr lang="en-IN" sz="4000" b="1" dirty="0" smtClean="0">
                <a:solidFill>
                  <a:srgbClr val="0070C0"/>
                </a:solidFill>
              </a:rPr>
              <a:t>Market organizes exchange &amp; energizes production </a:t>
            </a:r>
          </a:p>
          <a:p>
            <a:r>
              <a:rPr lang="en-IN" sz="4000" b="1" dirty="0" smtClean="0">
                <a:solidFill>
                  <a:srgbClr val="740000"/>
                </a:solidFill>
              </a:rPr>
              <a:t>Money organizes social power &amp; makes it </a:t>
            </a:r>
            <a:r>
              <a:rPr lang="en-IN" sz="4000" b="1" dirty="0" err="1" smtClean="0">
                <a:solidFill>
                  <a:srgbClr val="740000"/>
                </a:solidFill>
              </a:rPr>
              <a:t>interconvertible</a:t>
            </a:r>
            <a:endParaRPr lang="en-IN" sz="4000" b="1" dirty="0" smtClean="0">
              <a:solidFill>
                <a:srgbClr val="740000"/>
              </a:solidFill>
            </a:endParaRPr>
          </a:p>
          <a:p>
            <a:r>
              <a:rPr lang="en-IN" sz="4000" b="1" dirty="0" smtClean="0">
                <a:solidFill>
                  <a:srgbClr val="7030A0"/>
                </a:solidFill>
              </a:rPr>
              <a:t>Technology organizes productive processes</a:t>
            </a:r>
          </a:p>
          <a:p>
            <a:r>
              <a:rPr lang="en-IN" sz="4000" b="1" dirty="0" smtClean="0">
                <a:solidFill>
                  <a:srgbClr val="FF0000"/>
                </a:solidFill>
              </a:rPr>
              <a:t>Internet connects horizontally &amp; integrates vertically all nodes, levels &amp; types of social activity within a single global network</a:t>
            </a:r>
          </a:p>
        </p:txBody>
      </p:sp>
      <p:sp>
        <p:nvSpPr>
          <p:cNvPr id="7" name="Slide Number Placeholder 4"/>
          <p:cNvSpPr>
            <a:spLocks noGrp="1"/>
          </p:cNvSpPr>
          <p:nvPr/>
        </p:nvSpPr>
        <p:spPr>
          <a:xfrm>
            <a:off x="6184900" y="61189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14</a:t>
            </a:fld>
            <a:endParaRPr lang="en-US" dirty="0"/>
          </a:p>
        </p:txBody>
      </p:sp>
    </p:spTree>
    <p:extLst>
      <p:ext uri="{BB962C8B-B14F-4D97-AF65-F5344CB8AC3E}">
        <p14:creationId xmlns:p14="http://schemas.microsoft.com/office/powerpoint/2010/main" val="23350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673100" y="2108200"/>
            <a:ext cx="7874000" cy="3530600"/>
          </a:xfrm>
          <a:prstGeom prst="flowChartAlternateProcess">
            <a:avLst/>
          </a:prstGeom>
          <a:solidFill>
            <a:srgbClr val="E6DCEE"/>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solidFill>
                  <a:srgbClr val="90247B"/>
                </a:solidFill>
              </a:rPr>
              <a:t>Linking activities through positive feedback loops of information and learning multiplies the efficiency and increases the scope</a:t>
            </a:r>
          </a:p>
        </p:txBody>
      </p:sp>
      <p:sp>
        <p:nvSpPr>
          <p:cNvPr id="4" name="Bevel 3"/>
          <p:cNvSpPr/>
          <p:nvPr/>
        </p:nvSpPr>
        <p:spPr>
          <a:xfrm>
            <a:off x="571500" y="317500"/>
            <a:ext cx="7975600" cy="1409700"/>
          </a:xfrm>
          <a:prstGeom prst="bevel">
            <a:avLst/>
          </a:prstGeom>
          <a:solidFill>
            <a:srgbClr val="90247B"/>
          </a:solidFill>
          <a:ln>
            <a:solidFill>
              <a:srgbClr val="8A3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rmAutofit/>
          </a:bodyPr>
          <a:lstStyle/>
          <a:p>
            <a:pPr algn="ctr"/>
            <a:r>
              <a:rPr lang="en-IN" sz="3600" b="1" dirty="0" smtClean="0">
                <a:solidFill>
                  <a:schemeClr val="bg1"/>
                </a:solidFill>
              </a:rPr>
              <a:t>Organization magnifies the Energy it transmits by Integration </a:t>
            </a:r>
          </a:p>
        </p:txBody>
      </p:sp>
      <p:sp>
        <p:nvSpPr>
          <p:cNvPr id="7" name="Slide Number Placeholder 4"/>
          <p:cNvSpPr>
            <a:spLocks noGrp="1"/>
          </p:cNvSpPr>
          <p:nvPr/>
        </p:nvSpPr>
        <p:spPr>
          <a:xfrm>
            <a:off x="6184900" y="61189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15</a:t>
            </a:fld>
            <a:endParaRPr lang="en-US" dirty="0"/>
          </a:p>
        </p:txBody>
      </p:sp>
    </p:spTree>
    <p:extLst>
      <p:ext uri="{BB962C8B-B14F-4D97-AF65-F5344CB8AC3E}">
        <p14:creationId xmlns:p14="http://schemas.microsoft.com/office/powerpoint/2010/main" val="2683905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pPr algn="ctr"/>
            <a:r>
              <a:rPr lang="en-IN" b="1" dirty="0" smtClean="0">
                <a:solidFill>
                  <a:schemeClr val="bg1"/>
                </a:solidFill>
              </a:rPr>
              <a:t>Evolution of Organization creates Social Opportunity</a:t>
            </a:r>
          </a:p>
        </p:txBody>
      </p:sp>
      <p:sp>
        <p:nvSpPr>
          <p:cNvPr id="3" name="Text Placeholder 2"/>
          <p:cNvSpPr>
            <a:spLocks noGrp="1"/>
          </p:cNvSpPr>
          <p:nvPr>
            <p:ph type="body" idx="1"/>
          </p:nvPr>
        </p:nvSpPr>
        <p:spPr>
          <a:xfrm>
            <a:off x="628650" y="1889125"/>
            <a:ext cx="7886700" cy="3978275"/>
          </a:xfrm>
        </p:spPr>
        <p:txBody>
          <a:bodyPr>
            <a:normAutofit/>
          </a:bodyPr>
          <a:lstStyle/>
          <a:p>
            <a:r>
              <a:rPr lang="en-IN" b="1" dirty="0" smtClean="0">
                <a:solidFill>
                  <a:schemeClr val="accent4">
                    <a:lumMod val="50000"/>
                  </a:schemeClr>
                </a:solidFill>
              </a:rPr>
              <a:t>Society is continuously evolving </a:t>
            </a:r>
          </a:p>
          <a:p>
            <a:r>
              <a:rPr lang="en-IN" b="1" dirty="0" smtClean="0">
                <a:solidFill>
                  <a:schemeClr val="accent4">
                    <a:lumMod val="50000"/>
                  </a:schemeClr>
                </a:solidFill>
              </a:rPr>
              <a:t>The more we organize it, the faster society evolves</a:t>
            </a:r>
          </a:p>
          <a:p>
            <a:r>
              <a:rPr lang="en-IN" b="1" dirty="0" smtClean="0">
                <a:solidFill>
                  <a:schemeClr val="accent4">
                    <a:lumMod val="50000"/>
                  </a:schemeClr>
                </a:solidFill>
              </a:rPr>
              <a:t>Each new link releases further energy and creates new needs and opportunities</a:t>
            </a:r>
          </a:p>
          <a:p>
            <a:r>
              <a:rPr lang="en-IN" b="1" dirty="0" smtClean="0">
                <a:solidFill>
                  <a:schemeClr val="accent4">
                    <a:lumMod val="50000"/>
                  </a:schemeClr>
                </a:solidFill>
              </a:rPr>
              <a:t>Opportunity comes from identifying a missing link in the social organism and provide it </a:t>
            </a:r>
          </a:p>
          <a:p>
            <a:r>
              <a:rPr lang="en-IN" b="1" dirty="0" smtClean="0">
                <a:solidFill>
                  <a:schemeClr val="accent4">
                    <a:lumMod val="50000"/>
                  </a:schemeClr>
                </a:solidFill>
              </a:rPr>
              <a:t>The gap between social advancement and social organization is a goldmine of opportunity</a:t>
            </a:r>
          </a:p>
        </p:txBody>
      </p:sp>
      <p:sp>
        <p:nvSpPr>
          <p:cNvPr id="4" name="Slide Number Placeholder 4"/>
          <p:cNvSpPr>
            <a:spLocks noGrp="1"/>
          </p:cNvSpPr>
          <p:nvPr/>
        </p:nvSpPr>
        <p:spPr>
          <a:xfrm>
            <a:off x="6184900" y="61189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16</a:t>
            </a:fld>
            <a:endParaRPr lang="en-US" dirty="0"/>
          </a:p>
        </p:txBody>
      </p:sp>
    </p:spTree>
    <p:extLst>
      <p:ext uri="{BB962C8B-B14F-4D97-AF65-F5344CB8AC3E}">
        <p14:creationId xmlns:p14="http://schemas.microsoft.com/office/powerpoint/2010/main" val="2362902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099" y="4161172"/>
            <a:ext cx="2352675" cy="180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p:txBody>
          <a:bodyPr>
            <a:normAutofit/>
          </a:bodyPr>
          <a:lstStyle/>
          <a:p>
            <a:r>
              <a:rPr lang="en-IN" sz="3200" b="1" dirty="0" smtClean="0">
                <a:solidFill>
                  <a:schemeClr val="accent2">
                    <a:lumMod val="75000"/>
                  </a:schemeClr>
                </a:solidFill>
              </a:rPr>
              <a:t>Continuous improvement and perfection </a:t>
            </a:r>
          </a:p>
          <a:p>
            <a:r>
              <a:rPr lang="en-IN" sz="3200" b="1" dirty="0" smtClean="0">
                <a:solidFill>
                  <a:schemeClr val="accent2">
                    <a:lumMod val="75000"/>
                  </a:schemeClr>
                </a:solidFill>
              </a:rPr>
              <a:t>Development of specialized knowledge and skills </a:t>
            </a:r>
          </a:p>
          <a:p>
            <a:r>
              <a:rPr lang="en-IN" sz="3200" b="1" dirty="0" smtClean="0">
                <a:solidFill>
                  <a:schemeClr val="accent2">
                    <a:lumMod val="75000"/>
                  </a:schemeClr>
                </a:solidFill>
              </a:rPr>
              <a:t>Fosters development of shared values and culture </a:t>
            </a:r>
          </a:p>
          <a:p>
            <a:r>
              <a:rPr lang="en-IN" sz="3200" b="1" dirty="0" smtClean="0">
                <a:solidFill>
                  <a:schemeClr val="accent2">
                    <a:lumMod val="75000"/>
                  </a:schemeClr>
                </a:solidFill>
              </a:rPr>
              <a:t>Utilization of unique capacities of</a:t>
            </a:r>
            <a:br>
              <a:rPr lang="en-IN" sz="3200" b="1" dirty="0" smtClean="0">
                <a:solidFill>
                  <a:schemeClr val="accent2">
                    <a:lumMod val="75000"/>
                  </a:schemeClr>
                </a:solidFill>
              </a:rPr>
            </a:br>
            <a:r>
              <a:rPr lang="en-IN" sz="3200" b="1" dirty="0" smtClean="0">
                <a:solidFill>
                  <a:schemeClr val="accent2">
                    <a:lumMod val="75000"/>
                  </a:schemeClr>
                </a:solidFill>
              </a:rPr>
              <a:t>each member </a:t>
            </a:r>
          </a:p>
          <a:p>
            <a:r>
              <a:rPr lang="en-IN" sz="3200" b="1" dirty="0" smtClean="0">
                <a:solidFill>
                  <a:schemeClr val="accent2">
                    <a:lumMod val="75000"/>
                  </a:schemeClr>
                </a:solidFill>
              </a:rPr>
              <a:t>Empowering the Individual</a:t>
            </a:r>
            <a:r>
              <a:rPr lang="en-IN" sz="3200" dirty="0" smtClean="0"/>
              <a:t> </a:t>
            </a:r>
          </a:p>
        </p:txBody>
      </p:sp>
      <p:sp>
        <p:nvSpPr>
          <p:cNvPr id="4" name="Flowchart: Alternate Process 3"/>
          <p:cNvSpPr/>
          <p:nvPr/>
        </p:nvSpPr>
        <p:spPr>
          <a:xfrm>
            <a:off x="635000" y="508000"/>
            <a:ext cx="7861300" cy="1193800"/>
          </a:xfrm>
          <a:prstGeom prst="flowChartAlternate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628650" y="365126"/>
            <a:ext cx="7886700" cy="1425574"/>
          </a:xfrm>
        </p:spPr>
        <p:txBody>
          <a:bodyPr>
            <a:normAutofit/>
          </a:bodyPr>
          <a:lstStyle/>
          <a:p>
            <a:pPr algn="ctr"/>
            <a:r>
              <a:rPr lang="en-IN" b="1" dirty="0" smtClean="0">
                <a:solidFill>
                  <a:schemeClr val="bg1"/>
                </a:solidFill>
              </a:rPr>
              <a:t>Organization supports growth and development of People</a:t>
            </a:r>
          </a:p>
        </p:txBody>
      </p:sp>
      <p:sp>
        <p:nvSpPr>
          <p:cNvPr id="6" name="Slide Number Placeholder 4"/>
          <p:cNvSpPr>
            <a:spLocks noGrp="1"/>
          </p:cNvSpPr>
          <p:nvPr/>
        </p:nvSpPr>
        <p:spPr>
          <a:xfrm>
            <a:off x="6184900" y="61189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17</a:t>
            </a:fld>
            <a:endParaRPr lang="en-US" dirty="0"/>
          </a:p>
        </p:txBody>
      </p:sp>
    </p:spTree>
    <p:extLst>
      <p:ext uri="{BB962C8B-B14F-4D97-AF65-F5344CB8AC3E}">
        <p14:creationId xmlns:p14="http://schemas.microsoft.com/office/powerpoint/2010/main" val="3806103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7699" y="822323"/>
            <a:ext cx="2722033"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4087822899"/>
              </p:ext>
            </p:extLst>
          </p:nvPr>
        </p:nvGraphicFramePr>
        <p:xfrm>
          <a:off x="800100" y="1727200"/>
          <a:ext cx="7543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normAutofit/>
          </a:bodyPr>
          <a:lstStyle/>
          <a:p>
            <a:pPr algn="ctr"/>
            <a:r>
              <a:rPr lang="en-IN" b="1" dirty="0" smtClean="0">
                <a:solidFill>
                  <a:srgbClr val="AC0000"/>
                </a:solidFill>
              </a:rPr>
              <a:t>SKILLS ARE ORGANIZATIONS OF HUMAN ENERGY</a:t>
            </a:r>
          </a:p>
        </p:txBody>
      </p:sp>
      <p:sp>
        <p:nvSpPr>
          <p:cNvPr id="5" name="Slide Number Placeholder 4"/>
          <p:cNvSpPr>
            <a:spLocks noGrp="1"/>
          </p:cNvSpPr>
          <p:nvPr/>
        </p:nvSpPr>
        <p:spPr>
          <a:xfrm>
            <a:off x="6184900" y="61189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18</a:t>
            </a:fld>
            <a:endParaRPr lang="en-US" dirty="0"/>
          </a:p>
        </p:txBody>
      </p:sp>
    </p:spTree>
    <p:extLst>
      <p:ext uri="{BB962C8B-B14F-4D97-AF65-F5344CB8AC3E}">
        <p14:creationId xmlns:p14="http://schemas.microsoft.com/office/powerpoint/2010/main" val="1988867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lstStyle/>
          <a:p>
            <a:pPr algn="ctr"/>
            <a:r>
              <a:rPr lang="en-IN" b="1" dirty="0" smtClean="0">
                <a:solidFill>
                  <a:schemeClr val="bg1"/>
                </a:solidFill>
              </a:rPr>
              <a:t>Attitudes are organizations of Psychological Energy</a:t>
            </a:r>
          </a:p>
        </p:txBody>
      </p:sp>
      <p:sp>
        <p:nvSpPr>
          <p:cNvPr id="3" name="Text Placeholder 2"/>
          <p:cNvSpPr>
            <a:spLocks noGrp="1"/>
          </p:cNvSpPr>
          <p:nvPr>
            <p:ph type="body" idx="1"/>
          </p:nvPr>
        </p:nvSpPr>
        <p:spPr/>
        <p:txBody>
          <a:bodyPr/>
          <a:lstStyle/>
          <a:p>
            <a:pPr marL="0" indent="0">
              <a:buNone/>
            </a:pPr>
            <a:endParaRPr lang="en-IN" dirty="0"/>
          </a:p>
          <a:p>
            <a:pPr marL="0" indent="0">
              <a:buNone/>
            </a:pPr>
            <a:endParaRPr lang="en-IN"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187" y="3517898"/>
            <a:ext cx="6569526" cy="270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Bevel 3"/>
          <p:cNvSpPr/>
          <p:nvPr/>
        </p:nvSpPr>
        <p:spPr>
          <a:xfrm>
            <a:off x="3124200" y="1816100"/>
            <a:ext cx="3111500" cy="558800"/>
          </a:xfrm>
          <a:prstGeom prst="bevel">
            <a:avLst/>
          </a:prstGeom>
          <a:solidFill>
            <a:srgbClr val="AC0000"/>
          </a:solidFill>
          <a:ln>
            <a:solidFill>
              <a:srgbClr val="A50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LEADERSHIP</a:t>
            </a:r>
            <a:endParaRPr lang="en-IN" sz="3200" b="1" dirty="0"/>
          </a:p>
        </p:txBody>
      </p:sp>
      <p:sp>
        <p:nvSpPr>
          <p:cNvPr id="7" name="Bevel 6"/>
          <p:cNvSpPr/>
          <p:nvPr/>
        </p:nvSpPr>
        <p:spPr>
          <a:xfrm>
            <a:off x="4870450" y="2603500"/>
            <a:ext cx="3613150" cy="736600"/>
          </a:xfrm>
          <a:prstGeom prst="bevel">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SPIRITUAL VALUES</a:t>
            </a:r>
            <a:endParaRPr lang="en-IN" sz="3200" b="1" dirty="0"/>
          </a:p>
        </p:txBody>
      </p:sp>
      <p:sp>
        <p:nvSpPr>
          <p:cNvPr id="8" name="Bevel 7"/>
          <p:cNvSpPr/>
          <p:nvPr/>
        </p:nvSpPr>
        <p:spPr>
          <a:xfrm>
            <a:off x="666750" y="2603500"/>
            <a:ext cx="3613150" cy="736600"/>
          </a:xfrm>
          <a:prstGeom prst="bevel">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PSYCHOLOGICAL</a:t>
            </a:r>
            <a:endParaRPr lang="en-IN" sz="3200" b="1" dirty="0"/>
          </a:p>
        </p:txBody>
      </p:sp>
      <p:sp>
        <p:nvSpPr>
          <p:cNvPr id="9" name="Slide Number Placeholder 4"/>
          <p:cNvSpPr>
            <a:spLocks noGrp="1"/>
          </p:cNvSpPr>
          <p:nvPr/>
        </p:nvSpPr>
        <p:spPr>
          <a:xfrm>
            <a:off x="6184900" y="62078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19</a:t>
            </a:fld>
            <a:endParaRPr lang="en-US" dirty="0"/>
          </a:p>
        </p:txBody>
      </p:sp>
    </p:spTree>
    <p:extLst>
      <p:ext uri="{BB962C8B-B14F-4D97-AF65-F5344CB8AC3E}">
        <p14:creationId xmlns:p14="http://schemas.microsoft.com/office/powerpoint/2010/main" val="998227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vel 6"/>
          <p:cNvSpPr/>
          <p:nvPr/>
        </p:nvSpPr>
        <p:spPr>
          <a:xfrm>
            <a:off x="685800" y="508000"/>
            <a:ext cx="7899400" cy="1028700"/>
          </a:xfrm>
          <a:prstGeom prst="bevel">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628650" y="520701"/>
            <a:ext cx="7886700" cy="1054100"/>
          </a:xfrm>
        </p:spPr>
        <p:txBody>
          <a:bodyPr/>
          <a:lstStyle/>
          <a:p>
            <a:pPr algn="ctr"/>
            <a:r>
              <a:rPr lang="en-US" b="1" dirty="0" smtClean="0">
                <a:solidFill>
                  <a:schemeClr val="bg1"/>
                </a:solidFill>
              </a:rPr>
              <a:t>Process of Accomplishment</a:t>
            </a:r>
          </a:p>
        </p:txBody>
      </p:sp>
      <p:sp>
        <p:nvSpPr>
          <p:cNvPr id="10" name="Rounded Rectangle 9"/>
          <p:cNvSpPr/>
          <p:nvPr/>
        </p:nvSpPr>
        <p:spPr>
          <a:xfrm>
            <a:off x="685800" y="1689100"/>
            <a:ext cx="7899400" cy="12827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rgbClr val="FFFF00"/>
                </a:solidFill>
              </a:rPr>
              <a:t>Human accomplishment is result of the interaction </a:t>
            </a:r>
            <a:r>
              <a:rPr lang="en-IN" sz="2400" b="1" dirty="0" smtClean="0">
                <a:solidFill>
                  <a:srgbClr val="FFFF00"/>
                </a:solidFill>
              </a:rPr>
              <a:t>between</a:t>
            </a:r>
          </a:p>
          <a:p>
            <a:pPr lvl="0" algn="ctr"/>
            <a:r>
              <a:rPr lang="en-IN" sz="2400" b="1" dirty="0" smtClean="0"/>
              <a:t>Individuals </a:t>
            </a:r>
            <a:r>
              <a:rPr lang="en-IN" sz="2400" b="1" dirty="0" smtClean="0">
                <a:solidFill>
                  <a:schemeClr val="bg1"/>
                </a:solidFill>
              </a:rPr>
              <a:t>– </a:t>
            </a:r>
            <a:r>
              <a:rPr lang="en-IN" sz="2400" b="1" dirty="0" smtClean="0"/>
              <a:t> Organizations  </a:t>
            </a:r>
            <a:r>
              <a:rPr lang="en-IN" sz="2400" b="1" dirty="0" smtClean="0">
                <a:solidFill>
                  <a:schemeClr val="bg1"/>
                </a:solidFill>
              </a:rPr>
              <a:t>– </a:t>
            </a:r>
            <a:r>
              <a:rPr lang="en-IN" sz="2400" b="1" dirty="0" smtClean="0"/>
              <a:t> Society </a:t>
            </a:r>
            <a:r>
              <a:rPr lang="en-IN" sz="2400" b="1" dirty="0" smtClean="0">
                <a:solidFill>
                  <a:schemeClr val="bg1"/>
                </a:solidFill>
              </a:rPr>
              <a:t>– </a:t>
            </a:r>
            <a:r>
              <a:rPr lang="en-IN" sz="2400" b="1" dirty="0" smtClean="0"/>
              <a:t>Environment </a:t>
            </a:r>
            <a:br>
              <a:rPr lang="en-IN" sz="2400" b="1" dirty="0" smtClean="0"/>
            </a:br>
            <a:r>
              <a:rPr lang="en-IN" sz="2400" b="1" dirty="0" smtClean="0"/>
              <a:t>Life Circumstances </a:t>
            </a:r>
            <a:endParaRPr lang="en-IN" sz="2400" b="1" dirty="0"/>
          </a:p>
        </p:txBody>
      </p:sp>
      <p:sp>
        <p:nvSpPr>
          <p:cNvPr id="11" name="Rounded Rectangle 10"/>
          <p:cNvSpPr/>
          <p:nvPr/>
        </p:nvSpPr>
        <p:spPr>
          <a:xfrm>
            <a:off x="685800" y="3225800"/>
            <a:ext cx="7899400" cy="1206500"/>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b="1" dirty="0" smtClean="0"/>
          </a:p>
          <a:p>
            <a:pPr algn="ctr"/>
            <a:r>
              <a:rPr lang="en-IN" sz="2400" b="1" dirty="0" smtClean="0">
                <a:solidFill>
                  <a:srgbClr val="FFFF00"/>
                </a:solidFill>
              </a:rPr>
              <a:t>Process </a:t>
            </a:r>
            <a:r>
              <a:rPr lang="en-IN" sz="2400" b="1" dirty="0">
                <a:solidFill>
                  <a:srgbClr val="FFFF00"/>
                </a:solidFill>
              </a:rPr>
              <a:t>is essentially the same at micro and macro </a:t>
            </a:r>
            <a:r>
              <a:rPr lang="en-IN" sz="2400" b="1" dirty="0" smtClean="0">
                <a:solidFill>
                  <a:srgbClr val="FFFF00"/>
                </a:solidFill>
              </a:rPr>
              <a:t>scale</a:t>
            </a:r>
          </a:p>
          <a:p>
            <a:pPr algn="ctr"/>
            <a:r>
              <a:rPr lang="en-IN" sz="2400" b="1" dirty="0"/>
              <a:t>Individual </a:t>
            </a:r>
            <a:r>
              <a:rPr lang="en-IN" sz="2400" b="1" dirty="0" smtClean="0"/>
              <a:t>Achievement </a:t>
            </a:r>
            <a:r>
              <a:rPr lang="en-IN" sz="2400" b="1" dirty="0" smtClean="0">
                <a:solidFill>
                  <a:schemeClr val="bg1"/>
                </a:solidFill>
              </a:rPr>
              <a:t>– </a:t>
            </a:r>
            <a:r>
              <a:rPr lang="en-IN" sz="2400" b="1" dirty="0" smtClean="0"/>
              <a:t>Organizational Development</a:t>
            </a:r>
            <a:endParaRPr lang="en-IN" sz="2400" b="1" dirty="0"/>
          </a:p>
          <a:p>
            <a:pPr algn="ctr"/>
            <a:r>
              <a:rPr lang="en-IN" sz="2400" b="1" dirty="0"/>
              <a:t>Social </a:t>
            </a:r>
            <a:r>
              <a:rPr lang="en-IN" sz="2400" b="1" dirty="0" smtClean="0"/>
              <a:t>Evolution </a:t>
            </a:r>
            <a:endParaRPr lang="en-IN" sz="2400" b="1" dirty="0"/>
          </a:p>
          <a:p>
            <a:pPr algn="ctr"/>
            <a:endParaRPr lang="en-IN" sz="2400" b="1" dirty="0"/>
          </a:p>
        </p:txBody>
      </p:sp>
      <p:sp>
        <p:nvSpPr>
          <p:cNvPr id="12" name="Rounded Rectangle 11"/>
          <p:cNvSpPr/>
          <p:nvPr/>
        </p:nvSpPr>
        <p:spPr>
          <a:xfrm>
            <a:off x="685800" y="4699000"/>
            <a:ext cx="7899400" cy="1219200"/>
          </a:xfrm>
          <a:prstGeom prst="roundRect">
            <a:avLst/>
          </a:prstGeom>
          <a:solidFill>
            <a:srgbClr val="9024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rgbClr val="FFFF00"/>
                </a:solidFill>
              </a:rPr>
              <a:t>Process is common to all levels</a:t>
            </a:r>
          </a:p>
          <a:p>
            <a:pPr algn="ctr"/>
            <a:r>
              <a:rPr lang="en-US" sz="2400" b="1" dirty="0" smtClean="0">
                <a:solidFill>
                  <a:schemeClr val="bg1"/>
                </a:solidFill>
              </a:rPr>
              <a:t>Physical </a:t>
            </a:r>
            <a:r>
              <a:rPr lang="en-IN" sz="2400" b="1" dirty="0">
                <a:solidFill>
                  <a:schemeClr val="bg1"/>
                </a:solidFill>
              </a:rPr>
              <a:t>– </a:t>
            </a:r>
            <a:r>
              <a:rPr lang="en-US" sz="2400" b="1" dirty="0" smtClean="0">
                <a:solidFill>
                  <a:schemeClr val="bg1"/>
                </a:solidFill>
              </a:rPr>
              <a:t>Commercial, Social &amp; Political </a:t>
            </a:r>
            <a:r>
              <a:rPr lang="en-IN" sz="2400" b="1" dirty="0">
                <a:solidFill>
                  <a:schemeClr val="bg1"/>
                </a:solidFill>
              </a:rPr>
              <a:t>– </a:t>
            </a:r>
            <a:r>
              <a:rPr lang="en-US" sz="2400" b="1" dirty="0" smtClean="0">
                <a:solidFill>
                  <a:schemeClr val="bg1"/>
                </a:solidFill>
              </a:rPr>
              <a:t>Artistic &amp; Intellectual </a:t>
            </a:r>
            <a:r>
              <a:rPr lang="en-IN" sz="2400" b="1" dirty="0">
                <a:solidFill>
                  <a:schemeClr val="bg1"/>
                </a:solidFill>
              </a:rPr>
              <a:t>– </a:t>
            </a:r>
            <a:r>
              <a:rPr lang="en-US" sz="2400" b="1" dirty="0" smtClean="0">
                <a:solidFill>
                  <a:schemeClr val="bg1"/>
                </a:solidFill>
              </a:rPr>
              <a:t>Psychological, Cultural &amp; Spiritual</a:t>
            </a:r>
            <a:endParaRPr lang="en-IN" sz="2400" b="1" dirty="0">
              <a:solidFill>
                <a:schemeClr val="bg1"/>
              </a:solidFill>
            </a:endParaRPr>
          </a:p>
        </p:txBody>
      </p:sp>
      <p:sp>
        <p:nvSpPr>
          <p:cNvPr id="18" name="Slide Number Placeholder 4"/>
          <p:cNvSpPr>
            <a:spLocks noGrp="1"/>
          </p:cNvSpPr>
          <p:nvPr/>
        </p:nvSpPr>
        <p:spPr>
          <a:xfrm>
            <a:off x="6184900" y="59538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2</a:t>
            </a:fld>
            <a:endParaRPr lang="en-US" dirty="0"/>
          </a:p>
        </p:txBody>
      </p:sp>
    </p:spTree>
    <p:extLst>
      <p:ext uri="{BB962C8B-B14F-4D97-AF65-F5344CB8AC3E}">
        <p14:creationId xmlns:p14="http://schemas.microsoft.com/office/powerpoint/2010/main" val="3693842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533400" y="406400"/>
            <a:ext cx="7982241" cy="2133600"/>
          </a:xfrm>
          <a:prstGeom prst="flowChartAlternateProcess">
            <a:avLst/>
          </a:prstGeom>
          <a:solidFill>
            <a:srgbClr val="7578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628650" y="365126"/>
            <a:ext cx="7886700" cy="2174874"/>
          </a:xfrm>
        </p:spPr>
        <p:txBody>
          <a:bodyPr>
            <a:noAutofit/>
          </a:bodyPr>
          <a:lstStyle/>
          <a:p>
            <a:pPr algn="ctr"/>
            <a:r>
              <a:rPr lang="en-US" sz="4800" b="1" dirty="0" smtClean="0">
                <a:solidFill>
                  <a:schemeClr val="bg1"/>
                </a:solidFill>
              </a:rPr>
              <a:t>Organizations internalize </a:t>
            </a:r>
            <a:br>
              <a:rPr lang="en-US" sz="4800" b="1" dirty="0" smtClean="0">
                <a:solidFill>
                  <a:schemeClr val="bg1"/>
                </a:solidFill>
              </a:rPr>
            </a:br>
            <a:r>
              <a:rPr lang="en-US" sz="4800" b="1" dirty="0" smtClean="0">
                <a:solidFill>
                  <a:schemeClr val="bg1"/>
                </a:solidFill>
              </a:rPr>
              <a:t>skills &amp; attitudes</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044" y="2755900"/>
            <a:ext cx="3906597" cy="259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87" y="2755900"/>
            <a:ext cx="3466714" cy="260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4"/>
          <p:cNvSpPr>
            <a:spLocks noGrp="1"/>
          </p:cNvSpPr>
          <p:nvPr/>
        </p:nvSpPr>
        <p:spPr>
          <a:xfrm>
            <a:off x="6184900" y="61189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20</a:t>
            </a:fld>
            <a:endParaRPr lang="en-US" dirty="0"/>
          </a:p>
        </p:txBody>
      </p:sp>
    </p:spTree>
    <p:extLst>
      <p:ext uri="{BB962C8B-B14F-4D97-AF65-F5344CB8AC3E}">
        <p14:creationId xmlns:p14="http://schemas.microsoft.com/office/powerpoint/2010/main" val="2655903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a:ln>
            <a:solidFill>
              <a:schemeClr val="accent2">
                <a:lumMod val="75000"/>
              </a:schemeClr>
            </a:solidFill>
          </a:ln>
          <a:scene3d>
            <a:camera prst="orthographicFront"/>
            <a:lightRig rig="threePt" dir="t"/>
          </a:scene3d>
          <a:sp3d>
            <a:bevelT w="152400" h="50800" prst="softRound"/>
          </a:sp3d>
        </p:spPr>
        <p:style>
          <a:lnRef idx="1">
            <a:schemeClr val="accent4"/>
          </a:lnRef>
          <a:fillRef idx="2">
            <a:schemeClr val="accent4"/>
          </a:fillRef>
          <a:effectRef idx="1">
            <a:schemeClr val="accent4"/>
          </a:effectRef>
          <a:fontRef idx="minor">
            <a:schemeClr val="dk1"/>
          </a:fontRef>
        </p:style>
        <p:txBody>
          <a:bodyPr/>
          <a:lstStyle/>
          <a:p>
            <a:pPr algn="ctr"/>
            <a:r>
              <a:rPr lang="en-US" b="1" dirty="0" smtClean="0">
                <a:solidFill>
                  <a:schemeClr val="bg1"/>
                </a:solidFill>
              </a:rPr>
              <a:t>Culture expresses Energy as social skills &amp; attitudes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1" y="1822449"/>
            <a:ext cx="7353300" cy="451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4"/>
          <p:cNvSpPr>
            <a:spLocks noGrp="1"/>
          </p:cNvSpPr>
          <p:nvPr/>
        </p:nvSpPr>
        <p:spPr>
          <a:xfrm>
            <a:off x="6184900" y="61189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21</a:t>
            </a:fld>
            <a:endParaRPr lang="en-US" dirty="0"/>
          </a:p>
        </p:txBody>
      </p:sp>
    </p:spTree>
    <p:extLst>
      <p:ext uri="{BB962C8B-B14F-4D97-AF65-F5344CB8AC3E}">
        <p14:creationId xmlns:p14="http://schemas.microsoft.com/office/powerpoint/2010/main" val="4089613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and Round Single Corner Rectangle 3"/>
          <p:cNvSpPr/>
          <p:nvPr/>
        </p:nvSpPr>
        <p:spPr>
          <a:xfrm>
            <a:off x="609600" y="355600"/>
            <a:ext cx="7899400" cy="1346200"/>
          </a:xfrm>
          <a:prstGeom prst="snip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lstStyle/>
          <a:p>
            <a:pPr algn="ctr"/>
            <a:r>
              <a:rPr lang="en-IN" b="1" dirty="0" smtClean="0">
                <a:solidFill>
                  <a:schemeClr val="bg1"/>
                </a:solidFill>
              </a:rPr>
              <a:t>Organization </a:t>
            </a:r>
            <a:r>
              <a:rPr lang="en-IN" b="1" dirty="0" smtClean="0">
                <a:solidFill>
                  <a:schemeClr val="bg1"/>
                </a:solidFill>
              </a:rPr>
              <a:t>generates Power</a:t>
            </a:r>
            <a:endParaRPr lang="en-IN" b="1" dirty="0" smtClean="0">
              <a:solidFill>
                <a:schemeClr val="bg1"/>
              </a:solidFill>
            </a:endParaRPr>
          </a:p>
        </p:txBody>
      </p:sp>
      <p:sp>
        <p:nvSpPr>
          <p:cNvPr id="3" name="Text Placeholder 2"/>
          <p:cNvSpPr>
            <a:spLocks noGrp="1"/>
          </p:cNvSpPr>
          <p:nvPr>
            <p:ph type="body" idx="1"/>
          </p:nvPr>
        </p:nvSpPr>
        <p:spPr>
          <a:xfrm>
            <a:off x="628650" y="1825625"/>
            <a:ext cx="8172450" cy="4351338"/>
          </a:xfrm>
        </p:spPr>
        <p:txBody>
          <a:bodyPr>
            <a:noAutofit/>
          </a:bodyPr>
          <a:lstStyle/>
          <a:p>
            <a:pPr>
              <a:buFont typeface="Wingdings" pitchFamily="2" charset="2"/>
              <a:buChar char="§"/>
            </a:pPr>
            <a:r>
              <a:rPr lang="en-IN" sz="3600" b="1" dirty="0" smtClean="0">
                <a:solidFill>
                  <a:srgbClr val="A50721"/>
                </a:solidFill>
              </a:rPr>
              <a:t>Skill is physical organization of </a:t>
            </a:r>
            <a:r>
              <a:rPr lang="en-US" sz="3600" b="1" dirty="0">
                <a:solidFill>
                  <a:srgbClr val="A50721"/>
                </a:solidFill>
              </a:rPr>
              <a:t> </a:t>
            </a:r>
            <a:r>
              <a:rPr lang="en-US" sz="3600" b="1" dirty="0" smtClean="0">
                <a:solidFill>
                  <a:srgbClr val="A50721"/>
                </a:solidFill>
              </a:rPr>
              <a:t>       </a:t>
            </a:r>
            <a:r>
              <a:rPr lang="en-IN" sz="3600" b="1" dirty="0" smtClean="0">
                <a:solidFill>
                  <a:srgbClr val="A50721"/>
                </a:solidFill>
              </a:rPr>
              <a:t>physical energy</a:t>
            </a:r>
          </a:p>
          <a:p>
            <a:pPr>
              <a:buFont typeface="Wingdings" pitchFamily="2" charset="2"/>
              <a:buChar char="§"/>
            </a:pPr>
            <a:r>
              <a:rPr lang="en-IN" sz="3600" b="1" dirty="0" smtClean="0">
                <a:solidFill>
                  <a:srgbClr val="0070C0"/>
                </a:solidFill>
              </a:rPr>
              <a:t>Attitude is vital organization of emotions</a:t>
            </a:r>
          </a:p>
          <a:p>
            <a:pPr>
              <a:buFont typeface="Wingdings" pitchFamily="2" charset="2"/>
              <a:buChar char="§"/>
            </a:pPr>
            <a:r>
              <a:rPr lang="en-IN" sz="3600" b="1" dirty="0" smtClean="0">
                <a:solidFill>
                  <a:srgbClr val="90247B"/>
                </a:solidFill>
              </a:rPr>
              <a:t>Understanding is mental organization of data and thoughts</a:t>
            </a:r>
          </a:p>
          <a:p>
            <a:pPr>
              <a:buFont typeface="Wingdings" pitchFamily="2" charset="2"/>
              <a:buChar char="§"/>
            </a:pPr>
            <a:r>
              <a:rPr lang="en-IN" sz="3600" b="1" dirty="0" smtClean="0"/>
              <a:t>Values are psychological organization of motives</a:t>
            </a:r>
          </a:p>
        </p:txBody>
      </p:sp>
      <p:sp>
        <p:nvSpPr>
          <p:cNvPr id="5" name="Slide Number Placeholder 4"/>
          <p:cNvSpPr>
            <a:spLocks noGrp="1"/>
          </p:cNvSpPr>
          <p:nvPr/>
        </p:nvSpPr>
        <p:spPr>
          <a:xfrm>
            <a:off x="6184900" y="61189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22</a:t>
            </a:fld>
            <a:endParaRPr lang="en-US" dirty="0"/>
          </a:p>
        </p:txBody>
      </p:sp>
    </p:spTree>
    <p:extLst>
      <p:ext uri="{BB962C8B-B14F-4D97-AF65-F5344CB8AC3E}">
        <p14:creationId xmlns:p14="http://schemas.microsoft.com/office/powerpoint/2010/main" val="3916995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4.wikia.nocookie.net/__cb20070403091750/humanscience/images/1/16/Energy_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430" y="-260662"/>
            <a:ext cx="3221991" cy="7031247"/>
          </a:xfrm>
          <a:prstGeom prst="rect">
            <a:avLst/>
          </a:prstGeom>
          <a:noFill/>
          <a:extLst>
            <a:ext uri="{909E8E84-426E-40DD-AFC4-6F175D3DCCD1}">
              <a14:hiddenFill xmlns:a14="http://schemas.microsoft.com/office/drawing/2010/main">
                <a:solidFill>
                  <a:srgbClr val="FFFFFF"/>
                </a:solidFill>
              </a14:hiddenFill>
            </a:ext>
          </a:extLst>
        </p:spPr>
      </p:pic>
      <p:sp>
        <p:nvSpPr>
          <p:cNvPr id="4" name="Round Diagonal Corner Rectangle 3"/>
          <p:cNvSpPr/>
          <p:nvPr/>
        </p:nvSpPr>
        <p:spPr>
          <a:xfrm>
            <a:off x="-13970" y="10160"/>
            <a:ext cx="3429000" cy="3721100"/>
          </a:xfrm>
          <a:prstGeom prst="round2DiagRect">
            <a:avLst/>
          </a:prstGeom>
          <a:solidFill>
            <a:srgbClr val="8A3A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smtClean="0"/>
              <a:t>ENERGY CONVERSION FLOW DIAGRAM </a:t>
            </a:r>
            <a:endParaRPr lang="en-IN" sz="4000" b="1" dirty="0"/>
          </a:p>
        </p:txBody>
      </p:sp>
      <p:sp>
        <p:nvSpPr>
          <p:cNvPr id="5" name="Slide Number Placeholder 4"/>
          <p:cNvSpPr>
            <a:spLocks noGrp="1"/>
          </p:cNvSpPr>
          <p:nvPr/>
        </p:nvSpPr>
        <p:spPr>
          <a:xfrm>
            <a:off x="6184900" y="61189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23</a:t>
            </a:fld>
            <a:endParaRPr lang="en-US" dirty="0"/>
          </a:p>
        </p:txBody>
      </p:sp>
    </p:spTree>
    <p:extLst>
      <p:ext uri="{BB962C8B-B14F-4D97-AF65-F5344CB8AC3E}">
        <p14:creationId xmlns:p14="http://schemas.microsoft.com/office/powerpoint/2010/main" val="378961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4499"/>
            <a:ext cx="7886700" cy="647701"/>
          </a:xfrm>
          <a:solidFill>
            <a:schemeClr val="tx1">
              <a:lumMod val="65000"/>
              <a:lumOff val="35000"/>
            </a:schemeClr>
          </a:solidFill>
        </p:spPr>
        <p:txBody>
          <a:bodyPr>
            <a:normAutofit fontScale="90000"/>
          </a:bodyPr>
          <a:lstStyle/>
          <a:p>
            <a:pPr algn="ctr"/>
            <a:r>
              <a:rPr lang="en-US" b="1" dirty="0" smtClean="0">
                <a:solidFill>
                  <a:schemeClr val="bg1"/>
                </a:solidFill>
              </a:rPr>
              <a:t>Washington’s Personality  </a:t>
            </a:r>
          </a:p>
        </p:txBody>
      </p:sp>
      <p:sp>
        <p:nvSpPr>
          <p:cNvPr id="4" name="Rounded Rectangle 3"/>
          <p:cNvSpPr/>
          <p:nvPr/>
        </p:nvSpPr>
        <p:spPr>
          <a:xfrm>
            <a:off x="2044700" y="1358900"/>
            <a:ext cx="6407150" cy="647700"/>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IN" sz="2000" b="1" dirty="0" smtClean="0"/>
              <a:t>Intensely aspired to be a wealthy plantation-owner </a:t>
            </a:r>
          </a:p>
          <a:p>
            <a:pPr marL="342900" indent="-342900">
              <a:buFont typeface="Arial" pitchFamily="34" charset="0"/>
              <a:buChar char="•"/>
            </a:pPr>
            <a:r>
              <a:rPr lang="en-IN" sz="2000" b="1" dirty="0" smtClean="0"/>
              <a:t>Rejected</a:t>
            </a:r>
            <a:r>
              <a:rPr lang="en-IN" sz="2000" b="1" dirty="0"/>
              <a:t>, he joined the colonial rebellion</a:t>
            </a:r>
          </a:p>
        </p:txBody>
      </p:sp>
      <p:sp>
        <p:nvSpPr>
          <p:cNvPr id="6" name="Rounded Rectangle 5"/>
          <p:cNvSpPr/>
          <p:nvPr/>
        </p:nvSpPr>
        <p:spPr>
          <a:xfrm>
            <a:off x="2044700" y="2073274"/>
            <a:ext cx="6407150" cy="682626"/>
          </a:xfrm>
          <a:prstGeom prst="roundRect">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IN" sz="2000" b="1" dirty="0" smtClean="0"/>
              <a:t>His </a:t>
            </a:r>
            <a:r>
              <a:rPr lang="en-IN" sz="2000" b="1" dirty="0"/>
              <a:t>ideal was to be an English gentleman </a:t>
            </a:r>
          </a:p>
          <a:p>
            <a:pPr marL="342900" indent="-342900">
              <a:buFont typeface="Arial" pitchFamily="34" charset="0"/>
              <a:buChar char="•"/>
            </a:pPr>
            <a:r>
              <a:rPr lang="en-IN" sz="2000" b="1" dirty="0"/>
              <a:t>His goal a career in the British army</a:t>
            </a:r>
          </a:p>
        </p:txBody>
      </p:sp>
      <p:sp>
        <p:nvSpPr>
          <p:cNvPr id="7" name="Rounded Rectangle 6"/>
          <p:cNvSpPr/>
          <p:nvPr/>
        </p:nvSpPr>
        <p:spPr>
          <a:xfrm>
            <a:off x="2044700" y="2819400"/>
            <a:ext cx="6407150" cy="1879600"/>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IN" sz="2000" b="1" dirty="0" smtClean="0"/>
              <a:t>Fearless </a:t>
            </a:r>
            <a:r>
              <a:rPr lang="en-IN" sz="2000" b="1" dirty="0"/>
              <a:t>in battle</a:t>
            </a:r>
          </a:p>
          <a:p>
            <a:pPr marL="342900" indent="-342900">
              <a:buFont typeface="Arial" pitchFamily="34" charset="0"/>
              <a:buChar char="•"/>
            </a:pPr>
            <a:r>
              <a:rPr lang="en-IN" sz="2000" b="1" dirty="0" smtClean="0"/>
              <a:t>Instilled discipline &amp; courage </a:t>
            </a:r>
            <a:r>
              <a:rPr lang="en-IN" sz="2000" b="1" dirty="0"/>
              <a:t>to raw recruits</a:t>
            </a:r>
          </a:p>
          <a:p>
            <a:pPr marL="342900" indent="-342900">
              <a:buFont typeface="Arial" pitchFamily="34" charset="0"/>
              <a:buChar char="•"/>
            </a:pPr>
            <a:r>
              <a:rPr lang="en-IN" sz="2000" b="1" dirty="0"/>
              <a:t>Refused to overstep the authority given by Congress</a:t>
            </a:r>
          </a:p>
          <a:p>
            <a:pPr marL="342900" indent="-342900">
              <a:buFont typeface="Arial" pitchFamily="34" charset="0"/>
              <a:buChar char="•"/>
            </a:pPr>
            <a:r>
              <a:rPr lang="en-IN" sz="2000" b="1" dirty="0"/>
              <a:t>Implicitly trusted for impartiality</a:t>
            </a:r>
          </a:p>
          <a:p>
            <a:pPr marL="342900" indent="-342900">
              <a:buFont typeface="Arial" pitchFamily="34" charset="0"/>
              <a:buChar char="•"/>
            </a:pPr>
            <a:r>
              <a:rPr lang="en-IN" sz="2000" b="1" dirty="0"/>
              <a:t>Refused payment for 8 years of service</a:t>
            </a:r>
          </a:p>
        </p:txBody>
      </p:sp>
      <p:sp>
        <p:nvSpPr>
          <p:cNvPr id="8" name="Rounded Rectangle 7"/>
          <p:cNvSpPr/>
          <p:nvPr/>
        </p:nvSpPr>
        <p:spPr>
          <a:xfrm>
            <a:off x="2044700" y="4762500"/>
            <a:ext cx="6407150" cy="15113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IN" sz="2000" b="1" dirty="0" smtClean="0"/>
              <a:t>A </a:t>
            </a:r>
            <a:r>
              <a:rPr lang="en-IN" sz="2000" b="1" dirty="0"/>
              <a:t>good listener</a:t>
            </a:r>
          </a:p>
          <a:p>
            <a:pPr marL="342900" indent="-342900">
              <a:buFont typeface="Arial" pitchFamily="34" charset="0"/>
              <a:buChar char="•"/>
            </a:pPr>
            <a:r>
              <a:rPr lang="en-IN" sz="2000" b="1" dirty="0"/>
              <a:t>Exhibited a remarkable capacity for self-sacrifice</a:t>
            </a:r>
          </a:p>
          <a:p>
            <a:pPr marL="342900" indent="-342900">
              <a:buFont typeface="Arial" pitchFamily="34" charset="0"/>
              <a:buChar char="•"/>
            </a:pPr>
            <a:r>
              <a:rPr lang="en-IN" sz="2000" b="1" dirty="0"/>
              <a:t>Concern for his men won their loyalty</a:t>
            </a:r>
          </a:p>
          <a:p>
            <a:pPr marL="342900" indent="-342900">
              <a:buFont typeface="Arial" pitchFamily="34" charset="0"/>
              <a:buChar char="•"/>
            </a:pPr>
            <a:r>
              <a:rPr lang="en-IN" sz="2000" b="1" dirty="0"/>
              <a:t>Shunned attention and popularity</a:t>
            </a:r>
          </a:p>
          <a:p>
            <a:pPr marL="342900" indent="-342900">
              <a:buFont typeface="Arial" pitchFamily="34" charset="0"/>
              <a:buChar char="•"/>
            </a:pPr>
            <a:r>
              <a:rPr lang="en-IN" sz="2000" b="1" dirty="0"/>
              <a:t>Patience and endurance</a:t>
            </a:r>
          </a:p>
        </p:txBody>
      </p:sp>
      <p:sp>
        <p:nvSpPr>
          <p:cNvPr id="3" name="Rectangle 2"/>
          <p:cNvSpPr/>
          <p:nvPr/>
        </p:nvSpPr>
        <p:spPr>
          <a:xfrm>
            <a:off x="508000" y="1346200"/>
            <a:ext cx="13716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ENERGY</a:t>
            </a:r>
            <a:endParaRPr lang="en-IN" sz="2000" b="1" dirty="0"/>
          </a:p>
        </p:txBody>
      </p:sp>
      <p:sp>
        <p:nvSpPr>
          <p:cNvPr id="9" name="Rectangle 8"/>
          <p:cNvSpPr/>
          <p:nvPr/>
        </p:nvSpPr>
        <p:spPr>
          <a:xfrm>
            <a:off x="495300" y="2139950"/>
            <a:ext cx="1384300" cy="577850"/>
          </a:xfrm>
          <a:prstGeom prst="rect">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DIRECTION</a:t>
            </a:r>
            <a:endParaRPr lang="en-IN" sz="2000" b="1" dirty="0"/>
          </a:p>
        </p:txBody>
      </p:sp>
      <p:sp>
        <p:nvSpPr>
          <p:cNvPr id="10" name="Rectangle 9"/>
          <p:cNvSpPr/>
          <p:nvPr/>
        </p:nvSpPr>
        <p:spPr>
          <a:xfrm>
            <a:off x="495300" y="2854325"/>
            <a:ext cx="1384300" cy="641350"/>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150" dirty="0" smtClean="0"/>
              <a:t>CHARACTER</a:t>
            </a:r>
            <a:endParaRPr lang="en-IN" sz="2000" b="1" spc="-150" dirty="0"/>
          </a:p>
        </p:txBody>
      </p:sp>
      <p:sp>
        <p:nvSpPr>
          <p:cNvPr id="11" name="Rectangle 10"/>
          <p:cNvSpPr/>
          <p:nvPr/>
        </p:nvSpPr>
        <p:spPr>
          <a:xfrm>
            <a:off x="495300" y="4851400"/>
            <a:ext cx="1384300" cy="9017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ATTITUDES &amp; SKILLS</a:t>
            </a:r>
            <a:endParaRPr lang="en-IN" sz="2000" b="1" dirty="0"/>
          </a:p>
        </p:txBody>
      </p:sp>
      <p:sp>
        <p:nvSpPr>
          <p:cNvPr id="12" name="Slide Number Placeholder 4"/>
          <p:cNvSpPr>
            <a:spLocks noGrp="1"/>
          </p:cNvSpPr>
          <p:nvPr/>
        </p:nvSpPr>
        <p:spPr>
          <a:xfrm>
            <a:off x="6184900" y="63221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24</a:t>
            </a:fld>
            <a:endParaRPr lang="en-US" dirty="0"/>
          </a:p>
        </p:txBody>
      </p:sp>
    </p:spTree>
    <p:extLst>
      <p:ext uri="{BB962C8B-B14F-4D97-AF65-F5344CB8AC3E}">
        <p14:creationId xmlns:p14="http://schemas.microsoft.com/office/powerpoint/2010/main" val="1143424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520700" y="546100"/>
            <a:ext cx="8026400" cy="901700"/>
          </a:xfrm>
          <a:prstGeom prst="bevel">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rmAutofit/>
          </a:bodyPr>
          <a:lstStyle/>
          <a:p>
            <a:r>
              <a:rPr lang="en-US" sz="4000" b="1" dirty="0" smtClean="0">
                <a:solidFill>
                  <a:schemeClr val="bg1"/>
                </a:solidFill>
              </a:rPr>
              <a:t>Washington’s Accomplishment </a:t>
            </a:r>
          </a:p>
        </p:txBody>
      </p:sp>
      <p:sp>
        <p:nvSpPr>
          <p:cNvPr id="3" name="Text Placeholder 2"/>
          <p:cNvSpPr>
            <a:spLocks noGrp="1"/>
          </p:cNvSpPr>
          <p:nvPr>
            <p:ph type="body" idx="1"/>
          </p:nvPr>
        </p:nvSpPr>
        <p:spPr>
          <a:xfrm>
            <a:off x="443230" y="1598930"/>
            <a:ext cx="8138160" cy="4729163"/>
          </a:xfrm>
        </p:spPr>
        <p:txBody>
          <a:bodyPr>
            <a:noAutofit/>
          </a:bodyPr>
          <a:lstStyle/>
          <a:p>
            <a:r>
              <a:rPr lang="en-IN" sz="3100" b="1" dirty="0">
                <a:solidFill>
                  <a:srgbClr val="006600"/>
                </a:solidFill>
              </a:rPr>
              <a:t>His idealism inspired his troops to incredible self-sacrifice</a:t>
            </a:r>
          </a:p>
          <a:p>
            <a:r>
              <a:rPr lang="en-IN" sz="3100" b="1" dirty="0">
                <a:solidFill>
                  <a:srgbClr val="AC0000"/>
                </a:solidFill>
              </a:rPr>
              <a:t>Ill-equipped, </a:t>
            </a:r>
            <a:r>
              <a:rPr lang="en-IN" sz="3100" b="1" dirty="0" smtClean="0">
                <a:solidFill>
                  <a:srgbClr val="AC0000"/>
                </a:solidFill>
              </a:rPr>
              <a:t>half-starving, colonial militia </a:t>
            </a:r>
            <a:r>
              <a:rPr lang="en-IN" sz="3100" b="1" dirty="0">
                <a:solidFill>
                  <a:srgbClr val="AC0000"/>
                </a:solidFill>
              </a:rPr>
              <a:t>fought </a:t>
            </a:r>
            <a:r>
              <a:rPr lang="en-IN" sz="3100" b="1" dirty="0" smtClean="0">
                <a:solidFill>
                  <a:srgbClr val="AC0000"/>
                </a:solidFill>
              </a:rPr>
              <a:t>the world’s </a:t>
            </a:r>
            <a:r>
              <a:rPr lang="en-IN" sz="3100" b="1" dirty="0">
                <a:solidFill>
                  <a:srgbClr val="AC0000"/>
                </a:solidFill>
              </a:rPr>
              <a:t>best army </a:t>
            </a:r>
            <a:r>
              <a:rPr lang="en-IN" sz="3100" b="1" dirty="0" smtClean="0">
                <a:solidFill>
                  <a:srgbClr val="AC0000"/>
                </a:solidFill>
              </a:rPr>
              <a:t>to a stalemate</a:t>
            </a:r>
            <a:endParaRPr lang="en-IN" sz="3100" b="1" dirty="0">
              <a:solidFill>
                <a:srgbClr val="AC0000"/>
              </a:solidFill>
            </a:endParaRPr>
          </a:p>
          <a:p>
            <a:r>
              <a:rPr lang="en-IN" sz="3100" b="1" dirty="0">
                <a:solidFill>
                  <a:srgbClr val="002060"/>
                </a:solidFill>
              </a:rPr>
              <a:t>America outlasted the British by perseverance</a:t>
            </a:r>
          </a:p>
          <a:p>
            <a:r>
              <a:rPr lang="en-IN" sz="3100" b="1" dirty="0" smtClean="0">
                <a:solidFill>
                  <a:srgbClr val="CC0066"/>
                </a:solidFill>
              </a:rPr>
              <a:t>He set a precedent for </a:t>
            </a:r>
            <a:r>
              <a:rPr lang="en-IN" sz="3100" b="1" dirty="0">
                <a:solidFill>
                  <a:srgbClr val="CC0066"/>
                </a:solidFill>
              </a:rPr>
              <a:t>subordination of military to civilian </a:t>
            </a:r>
            <a:r>
              <a:rPr lang="en-IN" sz="3100" b="1" dirty="0" smtClean="0">
                <a:solidFill>
                  <a:srgbClr val="CC0066"/>
                </a:solidFill>
              </a:rPr>
              <a:t>rule in America</a:t>
            </a:r>
            <a:endParaRPr lang="en-IN" sz="3100" b="1" dirty="0">
              <a:solidFill>
                <a:srgbClr val="CC0066"/>
              </a:solidFill>
            </a:endParaRPr>
          </a:p>
          <a:p>
            <a:r>
              <a:rPr lang="en-IN" sz="3100" b="1" dirty="0">
                <a:solidFill>
                  <a:schemeClr val="tx1">
                    <a:lumMod val="75000"/>
                    <a:lumOff val="25000"/>
                  </a:schemeClr>
                </a:solidFill>
              </a:rPr>
              <a:t>His personal values became those of America</a:t>
            </a:r>
          </a:p>
        </p:txBody>
      </p:sp>
      <p:sp>
        <p:nvSpPr>
          <p:cNvPr id="5" name="Slide Number Placeholder 4"/>
          <p:cNvSpPr>
            <a:spLocks noGrp="1"/>
          </p:cNvSpPr>
          <p:nvPr/>
        </p:nvSpPr>
        <p:spPr>
          <a:xfrm>
            <a:off x="6184900" y="61189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25</a:t>
            </a:fld>
            <a:endParaRPr lang="en-US" dirty="0"/>
          </a:p>
        </p:txBody>
      </p:sp>
    </p:spTree>
    <p:extLst>
      <p:ext uri="{BB962C8B-B14F-4D97-AF65-F5344CB8AC3E}">
        <p14:creationId xmlns:p14="http://schemas.microsoft.com/office/powerpoint/2010/main" val="3924496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222374"/>
          </a:xfrm>
        </p:spPr>
        <p:style>
          <a:lnRef idx="0">
            <a:scrgbClr r="0" g="0" b="0"/>
          </a:lnRef>
          <a:fillRef idx="1001">
            <a:schemeClr val="dk2"/>
          </a:fillRef>
          <a:effectRef idx="0">
            <a:scrgbClr r="0" g="0" b="0"/>
          </a:effectRef>
          <a:fontRef idx="major"/>
        </p:style>
        <p:txBody>
          <a:bodyPr/>
          <a:lstStyle/>
          <a:p>
            <a:pPr algn="ctr"/>
            <a:r>
              <a:rPr lang="en-IN" b="1" dirty="0" smtClean="0">
                <a:solidFill>
                  <a:schemeClr val="bg1"/>
                </a:solidFill>
              </a:rPr>
              <a:t>His Opponent’s Assessment</a:t>
            </a:r>
            <a:endParaRPr lang="en-IN" b="1" dirty="0">
              <a:solidFill>
                <a:schemeClr val="bg1"/>
              </a:solidFill>
            </a:endParaRPr>
          </a:p>
        </p:txBody>
      </p:sp>
      <p:sp>
        <p:nvSpPr>
          <p:cNvPr id="3" name="Text Placeholder 2"/>
          <p:cNvSpPr>
            <a:spLocks noGrp="1"/>
          </p:cNvSpPr>
          <p:nvPr>
            <p:ph type="body" idx="1"/>
          </p:nvPr>
        </p:nvSpPr>
        <p:spPr>
          <a:xfrm>
            <a:off x="2933700" y="1990725"/>
            <a:ext cx="5505450" cy="1616075"/>
          </a:xfrm>
        </p:spPr>
        <p:txBody>
          <a:bodyPr>
            <a:normAutofit/>
          </a:bodyPr>
          <a:lstStyle/>
          <a:p>
            <a:pPr marL="0" lvl="0" indent="0" fontAlgn="base">
              <a:buNone/>
            </a:pPr>
            <a:r>
              <a:rPr lang="en-IN" sz="2600" b="1" dirty="0" smtClean="0">
                <a:solidFill>
                  <a:srgbClr val="A50721"/>
                </a:solidFill>
              </a:rPr>
              <a:t>On conclusion of the war in 1783, </a:t>
            </a:r>
            <a:r>
              <a:rPr lang="en-IN" sz="2600" b="1" dirty="0">
                <a:solidFill>
                  <a:srgbClr val="A50721"/>
                </a:solidFill>
              </a:rPr>
              <a:t>Washington resigned his commission formally handing control of the military to the US Congress</a:t>
            </a:r>
          </a:p>
          <a:p>
            <a:pPr marL="0" lvl="0" indent="0" fontAlgn="base">
              <a:buNone/>
            </a:pP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66" y="1758157"/>
            <a:ext cx="1954847" cy="2051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Bevel 3"/>
          <p:cNvSpPr/>
          <p:nvPr/>
        </p:nvSpPr>
        <p:spPr>
          <a:xfrm>
            <a:off x="534988" y="4017169"/>
            <a:ext cx="8037512" cy="1939131"/>
          </a:xfrm>
          <a:prstGeom prst="bevel">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t>When told that Washington would return to his farm after winning independence, King George III replied incredulously, “If he does that, he will be the greatest man in the world.”</a:t>
            </a:r>
          </a:p>
        </p:txBody>
      </p:sp>
      <p:sp>
        <p:nvSpPr>
          <p:cNvPr id="7" name="Slide Number Placeholder 4"/>
          <p:cNvSpPr>
            <a:spLocks noGrp="1"/>
          </p:cNvSpPr>
          <p:nvPr/>
        </p:nvSpPr>
        <p:spPr>
          <a:xfrm>
            <a:off x="6184900" y="61189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26</a:t>
            </a:fld>
            <a:endParaRPr lang="en-US" dirty="0"/>
          </a:p>
        </p:txBody>
      </p:sp>
      <p:sp>
        <p:nvSpPr>
          <p:cNvPr id="5" name="TextBox 4"/>
          <p:cNvSpPr txBox="1"/>
          <p:nvPr/>
        </p:nvSpPr>
        <p:spPr>
          <a:xfrm>
            <a:off x="659766" y="3467100"/>
            <a:ext cx="1954847" cy="353943"/>
          </a:xfrm>
          <a:prstGeom prst="rect">
            <a:avLst/>
          </a:prstGeom>
          <a:noFill/>
        </p:spPr>
        <p:txBody>
          <a:bodyPr wrap="square" rtlCol="0">
            <a:spAutoFit/>
          </a:bodyPr>
          <a:lstStyle/>
          <a:p>
            <a:r>
              <a:rPr lang="en-US" sz="1700" b="1" dirty="0" smtClean="0">
                <a:solidFill>
                  <a:schemeClr val="bg1"/>
                </a:solidFill>
              </a:rPr>
              <a:t>George Washington</a:t>
            </a:r>
            <a:endParaRPr lang="en-IN" sz="1700" b="1" dirty="0">
              <a:solidFill>
                <a:schemeClr val="bg1"/>
              </a:solidFill>
            </a:endParaRPr>
          </a:p>
        </p:txBody>
      </p:sp>
    </p:spTree>
    <p:extLst>
      <p:ext uri="{BB962C8B-B14F-4D97-AF65-F5344CB8AC3E}">
        <p14:creationId xmlns:p14="http://schemas.microsoft.com/office/powerpoint/2010/main" val="1145834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0247B"/>
          </a:solidFill>
        </p:spPr>
        <p:txBody>
          <a:bodyPr/>
          <a:lstStyle/>
          <a:p>
            <a:pPr algn="ctr"/>
            <a:r>
              <a:rPr lang="en-IN" b="1" dirty="0" smtClean="0">
                <a:solidFill>
                  <a:schemeClr val="bg1"/>
                </a:solidFill>
              </a:rPr>
              <a:t>Cycle of Individual and Social Development </a:t>
            </a:r>
          </a:p>
        </p:txBody>
      </p:sp>
      <p:sp>
        <p:nvSpPr>
          <p:cNvPr id="3" name="Text Placeholder 2"/>
          <p:cNvSpPr>
            <a:spLocks noGrp="1"/>
          </p:cNvSpPr>
          <p:nvPr>
            <p:ph type="body" idx="1"/>
          </p:nvPr>
        </p:nvSpPr>
        <p:spPr>
          <a:xfrm>
            <a:off x="628650" y="1802765"/>
            <a:ext cx="7886700" cy="4351338"/>
          </a:xfrm>
          <a:solidFill>
            <a:schemeClr val="bg1"/>
          </a:solidFill>
        </p:spPr>
        <p:txBody>
          <a:bodyPr>
            <a:normAutofit/>
          </a:bodyPr>
          <a:lstStyle/>
          <a:p>
            <a:r>
              <a:rPr lang="en-IN" b="1" dirty="0">
                <a:solidFill>
                  <a:schemeClr val="accent4">
                    <a:lumMod val="50000"/>
                  </a:schemeClr>
                </a:solidFill>
              </a:rPr>
              <a:t>P</a:t>
            </a:r>
            <a:r>
              <a:rPr lang="en-IN" b="1" dirty="0" smtClean="0">
                <a:solidFill>
                  <a:schemeClr val="accent4">
                    <a:lumMod val="50000"/>
                  </a:schemeClr>
                </a:solidFill>
              </a:rPr>
              <a:t>rogress of organization &amp; society ultimately depends on the development of each of its individual members</a:t>
            </a:r>
          </a:p>
          <a:p>
            <a:r>
              <a:rPr lang="en-IN" b="1" dirty="0" smtClean="0">
                <a:solidFill>
                  <a:srgbClr val="002060"/>
                </a:solidFill>
              </a:rPr>
              <a:t>The individual develops by raising his consciousness and organizing his personality at a higher level </a:t>
            </a:r>
          </a:p>
          <a:p>
            <a:r>
              <a:rPr lang="en-IN" b="1" dirty="0" smtClean="0">
                <a:solidFill>
                  <a:srgbClr val="006600"/>
                </a:solidFill>
              </a:rPr>
              <a:t>The </a:t>
            </a:r>
            <a:r>
              <a:rPr lang="en-IN" b="1" dirty="0" smtClean="0">
                <a:solidFill>
                  <a:srgbClr val="006600"/>
                </a:solidFill>
              </a:rPr>
              <a:t>highest stage of organization of personality is what we mean by individuality</a:t>
            </a:r>
          </a:p>
          <a:p>
            <a:r>
              <a:rPr lang="en-US" b="1" dirty="0">
                <a:solidFill>
                  <a:srgbClr val="AC0000"/>
                </a:solidFill>
              </a:rPr>
              <a:t>The formed individual is the catalyst for raising the consciousness and organization of </a:t>
            </a:r>
            <a:r>
              <a:rPr lang="en-US" b="1" dirty="0" smtClean="0">
                <a:solidFill>
                  <a:srgbClr val="AC0000"/>
                </a:solidFill>
              </a:rPr>
              <a:t>society</a:t>
            </a:r>
            <a:endParaRPr lang="en-IN" b="1" dirty="0">
              <a:solidFill>
                <a:srgbClr val="AC0000"/>
              </a:solidFill>
            </a:endParaRPr>
          </a:p>
        </p:txBody>
      </p:sp>
      <p:sp>
        <p:nvSpPr>
          <p:cNvPr id="4" name="Slide Number Placeholder 4"/>
          <p:cNvSpPr>
            <a:spLocks noGrp="1"/>
          </p:cNvSpPr>
          <p:nvPr/>
        </p:nvSpPr>
        <p:spPr>
          <a:xfrm>
            <a:off x="6184900" y="61189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27</a:t>
            </a:fld>
            <a:endParaRPr lang="en-US" dirty="0"/>
          </a:p>
        </p:txBody>
      </p:sp>
    </p:spTree>
    <p:extLst>
      <p:ext uri="{BB962C8B-B14F-4D97-AF65-F5344CB8AC3E}">
        <p14:creationId xmlns:p14="http://schemas.microsoft.com/office/powerpoint/2010/main" val="4184029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2.gstatic.com/images?q=tbn:ANd9GcQLxcDiai241GNFClB9jkrsI4GhElEpRR9DehzVwEASR861oAjo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389017"/>
            <a:ext cx="3183302" cy="23844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626262"/>
          </a:solidFill>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n-IN" b="1" dirty="0" smtClean="0"/>
              <a:t>Human Energy is the Fuel for all Accomplishment </a:t>
            </a:r>
          </a:p>
        </p:txBody>
      </p:sp>
      <p:sp>
        <p:nvSpPr>
          <p:cNvPr id="3" name="Text Placeholder 2"/>
          <p:cNvSpPr>
            <a:spLocks noGrp="1"/>
          </p:cNvSpPr>
          <p:nvPr>
            <p:ph type="body" idx="1"/>
          </p:nvPr>
        </p:nvSpPr>
        <p:spPr>
          <a:xfrm>
            <a:off x="641350" y="1855789"/>
            <a:ext cx="7926752" cy="4351338"/>
          </a:xfrm>
        </p:spPr>
        <p:txBody>
          <a:bodyPr>
            <a:normAutofit lnSpcReduction="10000"/>
          </a:bodyPr>
          <a:lstStyle/>
          <a:p>
            <a:r>
              <a:rPr lang="en-IN" sz="3200" b="1" dirty="0" smtClean="0">
                <a:solidFill>
                  <a:srgbClr val="A50721"/>
                </a:solidFill>
              </a:rPr>
              <a:t>Energy is generated by need, aspiration or idealism</a:t>
            </a:r>
          </a:p>
          <a:p>
            <a:r>
              <a:rPr lang="en-IN" sz="3200" b="1" dirty="0" smtClean="0">
                <a:solidFill>
                  <a:srgbClr val="00589A"/>
                </a:solidFill>
              </a:rPr>
              <a:t>Energy is generated by responding to an opportunity </a:t>
            </a:r>
          </a:p>
          <a:p>
            <a:r>
              <a:rPr lang="en-IN" sz="3200" b="1" dirty="0" smtClean="0">
                <a:solidFill>
                  <a:srgbClr val="D46112"/>
                </a:solidFill>
              </a:rPr>
              <a:t>Energy is generated by</a:t>
            </a:r>
            <a:br>
              <a:rPr lang="en-IN" sz="3200" b="1" dirty="0" smtClean="0">
                <a:solidFill>
                  <a:srgbClr val="D46112"/>
                </a:solidFill>
              </a:rPr>
            </a:br>
            <a:r>
              <a:rPr lang="en-IN" sz="3200" b="1" dirty="0" smtClean="0">
                <a:solidFill>
                  <a:srgbClr val="D46112"/>
                </a:solidFill>
              </a:rPr>
              <a:t>confronting a challenge </a:t>
            </a:r>
          </a:p>
          <a:p>
            <a:r>
              <a:rPr lang="en-IN" sz="3200" b="1" dirty="0" smtClean="0">
                <a:solidFill>
                  <a:srgbClr val="626262"/>
                </a:solidFill>
              </a:rPr>
              <a:t>Every human interaction</a:t>
            </a:r>
            <a:br>
              <a:rPr lang="en-IN" sz="3200" b="1" dirty="0" smtClean="0">
                <a:solidFill>
                  <a:srgbClr val="626262"/>
                </a:solidFill>
              </a:rPr>
            </a:br>
            <a:r>
              <a:rPr lang="en-IN" sz="3200" b="1" dirty="0" smtClean="0">
                <a:solidFill>
                  <a:srgbClr val="626262"/>
                </a:solidFill>
              </a:rPr>
              <a:t>is a potential source of</a:t>
            </a:r>
            <a:br>
              <a:rPr lang="en-IN" sz="3200" b="1" dirty="0" smtClean="0">
                <a:solidFill>
                  <a:srgbClr val="626262"/>
                </a:solidFill>
              </a:rPr>
            </a:br>
            <a:r>
              <a:rPr lang="en-IN" sz="3200" b="1" dirty="0" smtClean="0">
                <a:solidFill>
                  <a:srgbClr val="626262"/>
                </a:solidFill>
              </a:rPr>
              <a:t>energy</a:t>
            </a:r>
            <a:r>
              <a:rPr lang="en-IN" b="1" dirty="0" smtClean="0">
                <a:solidFill>
                  <a:srgbClr val="626262"/>
                </a:solidFill>
              </a:rPr>
              <a:t> </a:t>
            </a:r>
          </a:p>
        </p:txBody>
      </p:sp>
      <p:sp>
        <p:nvSpPr>
          <p:cNvPr id="10" name="Slide Number Placeholder 4"/>
          <p:cNvSpPr>
            <a:spLocks noGrp="1"/>
          </p:cNvSpPr>
          <p:nvPr/>
        </p:nvSpPr>
        <p:spPr>
          <a:xfrm>
            <a:off x="6184900" y="59538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3</a:t>
            </a:fld>
            <a:endParaRPr lang="en-US" dirty="0"/>
          </a:p>
        </p:txBody>
      </p:sp>
    </p:spTree>
    <p:extLst>
      <p:ext uri="{BB962C8B-B14F-4D97-AF65-F5344CB8AC3E}">
        <p14:creationId xmlns:p14="http://schemas.microsoft.com/office/powerpoint/2010/main" val="4006424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a:solidFill>
            <a:schemeClr val="bg1">
              <a:lumMod val="50000"/>
            </a:schemeClr>
          </a:solidFill>
          <a:ln>
            <a:solidFill>
              <a:schemeClr val="bg1">
                <a:lumMod val="50000"/>
              </a:schemeClr>
            </a:solid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oAutofit/>
          </a:bodyPr>
          <a:lstStyle/>
          <a:p>
            <a:pPr algn="ctr"/>
            <a:r>
              <a:rPr lang="en-US" sz="5400" b="1" dirty="0" smtClean="0">
                <a:solidFill>
                  <a:schemeClr val="bg1"/>
                </a:solidFill>
              </a:rPr>
              <a:t>High Energy People</a:t>
            </a:r>
            <a:endParaRPr lang="en-IN" sz="5400" b="1"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3361" y="1628800"/>
            <a:ext cx="1520727" cy="196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01" y="1628800"/>
            <a:ext cx="1539627" cy="196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295819" y="1628800"/>
            <a:ext cx="1412085" cy="196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1577" y="1649265"/>
            <a:ext cx="1436687" cy="19446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0025" y="1649266"/>
            <a:ext cx="1474423" cy="194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83568" y="3789040"/>
            <a:ext cx="7776864" cy="230425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t>The single most striking attribute of high achieving individuals is the intensity of the </a:t>
            </a:r>
            <a:r>
              <a:rPr lang="en-IN" sz="3600" b="1" dirty="0" smtClean="0">
                <a:solidFill>
                  <a:srgbClr val="FFFF00"/>
                </a:solidFill>
              </a:rPr>
              <a:t>ENERGY</a:t>
            </a:r>
            <a:r>
              <a:rPr lang="en-IN" sz="3600" b="1" dirty="0" smtClean="0"/>
              <a:t> </a:t>
            </a:r>
            <a:r>
              <a:rPr lang="en-IN" sz="3600" b="1" dirty="0"/>
              <a:t>they exhibit</a:t>
            </a:r>
          </a:p>
        </p:txBody>
      </p:sp>
      <p:sp>
        <p:nvSpPr>
          <p:cNvPr id="14" name="Slide Number Placeholder 2"/>
          <p:cNvSpPr>
            <a:spLocks noGrp="1"/>
          </p:cNvSpPr>
          <p:nvPr>
            <p:ph type="sldNum" sz="quarter" idx="12"/>
          </p:nvPr>
        </p:nvSpPr>
        <p:spPr>
          <a:xfrm>
            <a:off x="6553200" y="6356350"/>
            <a:ext cx="2133600" cy="365125"/>
          </a:xfrm>
        </p:spPr>
        <p:txBody>
          <a:bodyPr/>
          <a:lstStyle/>
          <a:p>
            <a:r>
              <a:rPr lang="en-GB" dirty="0" smtClean="0"/>
              <a:t>13</a:t>
            </a:r>
            <a:endParaRPr lang="en-GB" dirty="0"/>
          </a:p>
        </p:txBody>
      </p:sp>
    </p:spTree>
    <p:extLst>
      <p:ext uri="{BB962C8B-B14F-4D97-AF65-F5344CB8AC3E}">
        <p14:creationId xmlns:p14="http://schemas.microsoft.com/office/powerpoint/2010/main" val="4265425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IN" b="1" dirty="0"/>
              <a:t>Theodore Roosevelt – </a:t>
            </a:r>
            <a:r>
              <a:rPr lang="en-IN" b="1" dirty="0" smtClean="0"/>
              <a:t>Force </a:t>
            </a:r>
            <a:r>
              <a:rPr lang="en-IN" b="1" dirty="0"/>
              <a:t>of </a:t>
            </a:r>
            <a:r>
              <a:rPr lang="en-IN" b="1" dirty="0" smtClean="0"/>
              <a:t>Nature</a:t>
            </a:r>
            <a:endParaRPr lang="en-IN" b="1" dirty="0"/>
          </a:p>
        </p:txBody>
      </p:sp>
      <p:sp>
        <p:nvSpPr>
          <p:cNvPr id="3" name="Content Placeholder 2"/>
          <p:cNvSpPr>
            <a:spLocks noGrp="1"/>
          </p:cNvSpPr>
          <p:nvPr>
            <p:ph idx="1"/>
          </p:nvPr>
        </p:nvSpPr>
        <p:spPr>
          <a:xfrm>
            <a:off x="457200" y="1412776"/>
            <a:ext cx="8229600" cy="4634408"/>
          </a:xfrm>
        </p:spPr>
        <p:txBody>
          <a:bodyPr/>
          <a:lstStyle/>
          <a:p>
            <a:r>
              <a:rPr lang="en-IN" sz="2400" b="1" dirty="0">
                <a:solidFill>
                  <a:srgbClr val="006600"/>
                </a:solidFill>
              </a:rPr>
              <a:t>26th President of USA known for his exuberant personality, cowboy persona and robust masculinity.</a:t>
            </a:r>
          </a:p>
          <a:p>
            <a:r>
              <a:rPr lang="en-IN" sz="2400" b="1" dirty="0">
                <a:solidFill>
                  <a:srgbClr val="7030A0"/>
                </a:solidFill>
              </a:rPr>
              <a:t>Known as the trust-buster that broke up Standard Oil</a:t>
            </a:r>
          </a:p>
          <a:p>
            <a:r>
              <a:rPr lang="en-IN" sz="2400" b="1" dirty="0">
                <a:solidFill>
                  <a:schemeClr val="accent2">
                    <a:lumMod val="75000"/>
                  </a:schemeClr>
                </a:solidFill>
              </a:rPr>
              <a:t>Famous for his remark, “Speak softly and carry a big stick”</a:t>
            </a:r>
          </a:p>
          <a:p>
            <a:pPr marL="0" indent="0">
              <a:buNone/>
            </a:pPr>
            <a:endParaRPr lang="en-IN" dirty="0"/>
          </a:p>
        </p:txBody>
      </p:sp>
      <p:sp>
        <p:nvSpPr>
          <p:cNvPr id="4" name="Rounded Rectangle 3"/>
          <p:cNvSpPr/>
          <p:nvPr/>
        </p:nvSpPr>
        <p:spPr>
          <a:xfrm>
            <a:off x="683568" y="3212976"/>
            <a:ext cx="2736304" cy="2833092"/>
          </a:xfrm>
          <a:prstGeom prst="round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"Do you know the two most wonderful things I have seen in your country? Niagara Falls and the President of the United States, both great wonders of nature!" </a:t>
            </a:r>
          </a:p>
        </p:txBody>
      </p:sp>
      <p:sp>
        <p:nvSpPr>
          <p:cNvPr id="5" name="Flowchart: Alternate Process 4"/>
          <p:cNvSpPr/>
          <p:nvPr/>
        </p:nvSpPr>
        <p:spPr>
          <a:xfrm>
            <a:off x="5868144" y="3200524"/>
            <a:ext cx="2592288" cy="2845544"/>
          </a:xfrm>
          <a:prstGeom prst="flowChartAlternate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"a perpetual flow of torrential energy, a sense of motion even in stillness ... thrilling to be near."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026" y="3224932"/>
            <a:ext cx="2172102" cy="282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2"/>
          <p:cNvSpPr>
            <a:spLocks noGrp="1"/>
          </p:cNvSpPr>
          <p:nvPr>
            <p:ph type="sldNum" sz="quarter" idx="12"/>
          </p:nvPr>
        </p:nvSpPr>
        <p:spPr>
          <a:xfrm>
            <a:off x="6553200" y="6356350"/>
            <a:ext cx="2133600" cy="365125"/>
          </a:xfrm>
        </p:spPr>
        <p:txBody>
          <a:bodyPr/>
          <a:lstStyle/>
          <a:p>
            <a:r>
              <a:rPr lang="en-GB" dirty="0" smtClean="0"/>
              <a:t>14</a:t>
            </a:r>
            <a:endParaRPr lang="en-GB" dirty="0"/>
          </a:p>
        </p:txBody>
      </p:sp>
    </p:spTree>
    <p:extLst>
      <p:ext uri="{BB962C8B-B14F-4D97-AF65-F5344CB8AC3E}">
        <p14:creationId xmlns:p14="http://schemas.microsoft.com/office/powerpoint/2010/main" val="2816847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4241"/>
            <a:ext cx="7772400" cy="1226567"/>
          </a:xfrm>
          <a:solidFill>
            <a:srgbClr val="7030A0"/>
          </a:solidFill>
          <a:ln>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fr-FR" sz="4000" b="1" dirty="0">
                <a:solidFill>
                  <a:schemeClr val="bg1"/>
                </a:solidFill>
              </a:rPr>
              <a:t>Honoré de Balzac – </a:t>
            </a:r>
            <a:r>
              <a:rPr lang="fr-FR" sz="4000" b="1" dirty="0" err="1" smtClean="0">
                <a:solidFill>
                  <a:schemeClr val="bg1"/>
                </a:solidFill>
              </a:rPr>
              <a:t>Creative</a:t>
            </a:r>
            <a:r>
              <a:rPr lang="fr-FR" sz="4000" b="1" dirty="0" smtClean="0">
                <a:solidFill>
                  <a:schemeClr val="bg1"/>
                </a:solidFill>
              </a:rPr>
              <a:t> Imagination </a:t>
            </a:r>
            <a:endParaRPr lang="en-IN" sz="4000" b="1"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1800200" cy="23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99792" y="1931928"/>
            <a:ext cx="5760640" cy="1785104"/>
          </a:xfrm>
          <a:prstGeom prst="rect">
            <a:avLst/>
          </a:prstGeom>
          <a:noFill/>
        </p:spPr>
        <p:txBody>
          <a:bodyPr wrap="square" rtlCol="0">
            <a:spAutoFit/>
          </a:bodyPr>
          <a:lstStyle/>
          <a:p>
            <a:r>
              <a:rPr lang="en-IN" sz="2200" b="1" dirty="0">
                <a:solidFill>
                  <a:srgbClr val="7030A0"/>
                </a:solidFill>
              </a:rPr>
              <a:t>During 1830 and 1831 he poured out approximately 150 short novels, stories, articles, and commentaries—a feat unparalleled in the annals of literature—and over the next 20 years, he completed 40 full-length </a:t>
            </a:r>
            <a:r>
              <a:rPr lang="en-IN" sz="2200" b="1" dirty="0" smtClean="0">
                <a:solidFill>
                  <a:srgbClr val="7030A0"/>
                </a:solidFill>
              </a:rPr>
              <a:t>novels.</a:t>
            </a:r>
            <a:endParaRPr lang="en-IN" sz="2200" b="1" dirty="0">
              <a:solidFill>
                <a:srgbClr val="7030A0"/>
              </a:solidFill>
            </a:endParaRPr>
          </a:p>
        </p:txBody>
      </p:sp>
      <p:sp>
        <p:nvSpPr>
          <p:cNvPr id="6" name="Rounded Rectangle 5"/>
          <p:cNvSpPr/>
          <p:nvPr/>
        </p:nvSpPr>
        <p:spPr>
          <a:xfrm>
            <a:off x="755576" y="4074154"/>
            <a:ext cx="7704856" cy="2307174"/>
          </a:xfrm>
          <a:prstGeom prst="roundRect">
            <a:avLst/>
          </a:prstGeom>
          <a:solidFill>
            <a:schemeClr val="accent4">
              <a:lumMod val="20000"/>
              <a:lumOff val="80000"/>
            </a:schemeClr>
          </a:solidFill>
          <a:ln>
            <a:solidFill>
              <a:schemeClr val="accent4">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tx1"/>
                </a:solidFill>
              </a:rPr>
              <a:t>"Everything he did seemed to have a tenfold intensity. When he laughed the pictures on the walls trembled; when he spoke the words came cascading forth; ...when he worked there was no difference between day and night as he sat writing round the clock and blunted a dozen pens in the process."</a:t>
            </a:r>
          </a:p>
        </p:txBody>
      </p:sp>
      <p:sp>
        <p:nvSpPr>
          <p:cNvPr id="7" name="Slide Number Placeholder 2"/>
          <p:cNvSpPr>
            <a:spLocks noGrp="1"/>
          </p:cNvSpPr>
          <p:nvPr>
            <p:ph type="sldNum" sz="quarter" idx="12"/>
          </p:nvPr>
        </p:nvSpPr>
        <p:spPr>
          <a:xfrm>
            <a:off x="6553200" y="6356350"/>
            <a:ext cx="2133600" cy="365125"/>
          </a:xfrm>
        </p:spPr>
        <p:txBody>
          <a:bodyPr/>
          <a:lstStyle/>
          <a:p>
            <a:r>
              <a:rPr lang="en-GB" dirty="0" smtClean="0"/>
              <a:t>15</a:t>
            </a:r>
            <a:endParaRPr lang="en-GB" dirty="0"/>
          </a:p>
        </p:txBody>
      </p:sp>
    </p:spTree>
    <p:extLst>
      <p:ext uri="{BB962C8B-B14F-4D97-AF65-F5344CB8AC3E}">
        <p14:creationId xmlns:p14="http://schemas.microsoft.com/office/powerpoint/2010/main" val="1947085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966"/>
            <a:ext cx="7886700" cy="1325563"/>
          </a:xfrm>
          <a:solidFill>
            <a:srgbClr val="FF0000"/>
          </a:solidFill>
        </p:spPr>
        <p:style>
          <a:lnRef idx="1">
            <a:schemeClr val="accent4"/>
          </a:lnRef>
          <a:fillRef idx="2">
            <a:schemeClr val="accent4"/>
          </a:fillRef>
          <a:effectRef idx="1">
            <a:schemeClr val="accent4"/>
          </a:effectRef>
          <a:fontRef idx="minor">
            <a:schemeClr val="dk1"/>
          </a:fontRef>
        </p:style>
        <p:txBody>
          <a:bodyPr>
            <a:normAutofit/>
          </a:bodyPr>
          <a:lstStyle/>
          <a:p>
            <a:pPr algn="ctr"/>
            <a:r>
              <a:rPr lang="en-IN" sz="6000" b="1" dirty="0">
                <a:solidFill>
                  <a:srgbClr val="FFFF00"/>
                </a:solidFill>
              </a:rPr>
              <a:t>Corporate Intensity</a:t>
            </a:r>
          </a:p>
        </p:txBody>
      </p:sp>
      <p:sp>
        <p:nvSpPr>
          <p:cNvPr id="3" name="Content Placeholder 2"/>
          <p:cNvSpPr>
            <a:spLocks noGrp="1"/>
          </p:cNvSpPr>
          <p:nvPr>
            <p:ph idx="1"/>
          </p:nvPr>
        </p:nvSpPr>
        <p:spPr>
          <a:xfrm>
            <a:off x="457200" y="2073681"/>
            <a:ext cx="8229600" cy="4381947"/>
          </a:xfrm>
        </p:spPr>
        <p:txBody>
          <a:bodyPr>
            <a:normAutofit/>
          </a:bodyPr>
          <a:lstStyle/>
          <a:p>
            <a:pPr>
              <a:buFont typeface="Wingdings" pitchFamily="2" charset="2"/>
              <a:buChar char="Ø"/>
            </a:pPr>
            <a:r>
              <a:rPr lang="en-IN" b="1" dirty="0">
                <a:solidFill>
                  <a:srgbClr val="7030A0"/>
                </a:solidFill>
              </a:rPr>
              <a:t>Youthful enthusiasm of rapid growth – </a:t>
            </a:r>
            <a:r>
              <a:rPr lang="en-IN" b="1" dirty="0">
                <a:solidFill>
                  <a:srgbClr val="C00000"/>
                </a:solidFill>
              </a:rPr>
              <a:t>Apple</a:t>
            </a:r>
            <a:r>
              <a:rPr lang="en-IN" b="1" dirty="0">
                <a:solidFill>
                  <a:srgbClr val="7030A0"/>
                </a:solidFill>
              </a:rPr>
              <a:t> 1984, Inc. 100</a:t>
            </a:r>
          </a:p>
          <a:p>
            <a:pPr>
              <a:buFont typeface="Wingdings" pitchFamily="2" charset="2"/>
              <a:buChar char="Ø"/>
            </a:pPr>
            <a:r>
              <a:rPr lang="en-IN" b="1" dirty="0">
                <a:solidFill>
                  <a:srgbClr val="7030A0"/>
                </a:solidFill>
              </a:rPr>
              <a:t>Dynamic exuberance –</a:t>
            </a:r>
            <a:r>
              <a:rPr lang="en-IN" b="1" dirty="0" smtClean="0">
                <a:solidFill>
                  <a:srgbClr val="7030A0"/>
                </a:solidFill>
              </a:rPr>
              <a:t> </a:t>
            </a:r>
            <a:r>
              <a:rPr lang="en-IN" b="1" dirty="0">
                <a:solidFill>
                  <a:srgbClr val="006600"/>
                </a:solidFill>
              </a:rPr>
              <a:t>INTEL</a:t>
            </a:r>
          </a:p>
          <a:p>
            <a:pPr>
              <a:buFont typeface="Wingdings" pitchFamily="2" charset="2"/>
              <a:buChar char="Ø"/>
            </a:pPr>
            <a:r>
              <a:rPr lang="en-IN" b="1" dirty="0">
                <a:solidFill>
                  <a:srgbClr val="7030A0"/>
                </a:solidFill>
              </a:rPr>
              <a:t>Controlled power of a well-oiled machine –</a:t>
            </a:r>
            <a:r>
              <a:rPr lang="en-IN" b="1" dirty="0" smtClean="0">
                <a:solidFill>
                  <a:srgbClr val="7030A0"/>
                </a:solidFill>
              </a:rPr>
              <a:t> </a:t>
            </a:r>
            <a:r>
              <a:rPr lang="en-IN" b="1" dirty="0">
                <a:solidFill>
                  <a:srgbClr val="CC0066"/>
                </a:solidFill>
              </a:rPr>
              <a:t>Merck</a:t>
            </a:r>
          </a:p>
          <a:p>
            <a:pPr>
              <a:buFont typeface="Wingdings" pitchFamily="2" charset="2"/>
              <a:buChar char="Ø"/>
            </a:pPr>
            <a:r>
              <a:rPr lang="en-IN" b="1" dirty="0">
                <a:solidFill>
                  <a:srgbClr val="7030A0"/>
                </a:solidFill>
              </a:rPr>
              <a:t>Vibrancy, charm and cheerfulness – </a:t>
            </a:r>
            <a:r>
              <a:rPr lang="en-IN" b="1" dirty="0">
                <a:solidFill>
                  <a:srgbClr val="0070C0"/>
                </a:solidFill>
              </a:rPr>
              <a:t>Coca Cola</a:t>
            </a:r>
          </a:p>
          <a:p>
            <a:pPr>
              <a:buFont typeface="Wingdings" pitchFamily="2" charset="2"/>
              <a:buChar char="Ø"/>
            </a:pPr>
            <a:r>
              <a:rPr lang="en-IN" b="1" dirty="0">
                <a:solidFill>
                  <a:srgbClr val="7030A0"/>
                </a:solidFill>
              </a:rPr>
              <a:t>Intense warmth of a close-knit family –</a:t>
            </a:r>
            <a:r>
              <a:rPr lang="en-IN" b="1" dirty="0" smtClean="0">
                <a:solidFill>
                  <a:srgbClr val="7030A0"/>
                </a:solidFill>
              </a:rPr>
              <a:t> </a:t>
            </a:r>
            <a:r>
              <a:rPr lang="en-IN" b="1" dirty="0">
                <a:solidFill>
                  <a:srgbClr val="FF0000"/>
                </a:solidFill>
              </a:rPr>
              <a:t>Delta</a:t>
            </a:r>
          </a:p>
          <a:p>
            <a:pPr>
              <a:buFont typeface="Wingdings" pitchFamily="2" charset="2"/>
              <a:buChar char="Ø"/>
            </a:pPr>
            <a:r>
              <a:rPr lang="en-IN" b="1" dirty="0">
                <a:solidFill>
                  <a:srgbClr val="7030A0"/>
                </a:solidFill>
              </a:rPr>
              <a:t>Quiet hum, very active &amp; alert – </a:t>
            </a:r>
            <a:r>
              <a:rPr lang="en-IN" b="1" dirty="0" smtClean="0">
                <a:solidFill>
                  <a:schemeClr val="tx1">
                    <a:lumMod val="75000"/>
                    <a:lumOff val="25000"/>
                  </a:schemeClr>
                </a:solidFill>
              </a:rPr>
              <a:t>North-western </a:t>
            </a:r>
            <a:r>
              <a:rPr lang="en-IN" b="1" dirty="0">
                <a:solidFill>
                  <a:schemeClr val="tx1">
                    <a:lumMod val="75000"/>
                    <a:lumOff val="25000"/>
                  </a:schemeClr>
                </a:solidFill>
              </a:rPr>
              <a:t>Mutual </a:t>
            </a:r>
          </a:p>
          <a:p>
            <a:pPr marL="0" indent="0">
              <a:buNone/>
            </a:pPr>
            <a:endParaRPr lang="en-IN" dirty="0"/>
          </a:p>
        </p:txBody>
      </p:sp>
      <p:sp>
        <p:nvSpPr>
          <p:cNvPr id="4" name="Slide Number Placeholder 2"/>
          <p:cNvSpPr>
            <a:spLocks noGrp="1"/>
          </p:cNvSpPr>
          <p:nvPr>
            <p:ph type="sldNum" sz="quarter" idx="12"/>
          </p:nvPr>
        </p:nvSpPr>
        <p:spPr>
          <a:xfrm>
            <a:off x="6553200" y="6165304"/>
            <a:ext cx="2133600" cy="365125"/>
          </a:xfrm>
        </p:spPr>
        <p:txBody>
          <a:bodyPr/>
          <a:lstStyle/>
          <a:p>
            <a:r>
              <a:rPr lang="en-GB" dirty="0" smtClean="0"/>
              <a:t>18</a:t>
            </a:r>
            <a:endParaRPr lang="en-GB" dirty="0"/>
          </a:p>
        </p:txBody>
      </p:sp>
    </p:spTree>
    <p:extLst>
      <p:ext uri="{BB962C8B-B14F-4D97-AF65-F5344CB8AC3E}">
        <p14:creationId xmlns:p14="http://schemas.microsoft.com/office/powerpoint/2010/main" val="1936265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algn="ctr"/>
            <a:r>
              <a:rPr lang="en-US" sz="6000" b="1" dirty="0" smtClean="0">
                <a:solidFill>
                  <a:srgbClr val="CC0066"/>
                </a:solidFill>
              </a:rPr>
              <a:t>Energetic Societies</a:t>
            </a:r>
            <a:endParaRPr lang="en-IN" sz="6000" b="1" dirty="0">
              <a:solidFill>
                <a:srgbClr val="CC0066"/>
              </a:solidFill>
            </a:endParaRPr>
          </a:p>
        </p:txBody>
      </p:sp>
      <p:sp>
        <p:nvSpPr>
          <p:cNvPr id="3" name="Content Placeholder 2"/>
          <p:cNvSpPr>
            <a:spLocks noGrp="1"/>
          </p:cNvSpPr>
          <p:nvPr>
            <p:ph idx="1"/>
          </p:nvPr>
        </p:nvSpPr>
        <p:spPr>
          <a:xfrm>
            <a:off x="628650" y="1825625"/>
            <a:ext cx="8218170" cy="4351338"/>
          </a:xfrm>
        </p:spPr>
        <p:txBody>
          <a:bodyPr/>
          <a:lstStyle/>
          <a:p>
            <a:pPr>
              <a:lnSpc>
                <a:spcPct val="150000"/>
              </a:lnSpc>
            </a:pPr>
            <a:r>
              <a:rPr lang="en-IN" b="1" dirty="0">
                <a:solidFill>
                  <a:srgbClr val="C00000"/>
                </a:solidFill>
              </a:rPr>
              <a:t>Alexis de Tocqueville’s </a:t>
            </a:r>
            <a:r>
              <a:rPr lang="en-IN" b="1" i="1" dirty="0">
                <a:solidFill>
                  <a:srgbClr val="C00000"/>
                </a:solidFill>
              </a:rPr>
              <a:t>Democracy in America</a:t>
            </a:r>
          </a:p>
          <a:p>
            <a:pPr>
              <a:lnSpc>
                <a:spcPct val="150000"/>
              </a:lnSpc>
            </a:pPr>
            <a:r>
              <a:rPr lang="en-IN" b="1" dirty="0">
                <a:solidFill>
                  <a:srgbClr val="C00000"/>
                </a:solidFill>
              </a:rPr>
              <a:t>Jules Verne’s characterization of the American West </a:t>
            </a:r>
          </a:p>
          <a:p>
            <a:pPr>
              <a:lnSpc>
                <a:spcPct val="150000"/>
              </a:lnSpc>
            </a:pPr>
            <a:r>
              <a:rPr lang="en-IN" b="1" dirty="0">
                <a:solidFill>
                  <a:srgbClr val="C00000"/>
                </a:solidFill>
              </a:rPr>
              <a:t>Charles de Gaulle’s first impressions of New York</a:t>
            </a:r>
          </a:p>
          <a:p>
            <a:pPr>
              <a:lnSpc>
                <a:spcPct val="150000"/>
              </a:lnSpc>
            </a:pPr>
            <a:r>
              <a:rPr lang="en-IN" b="1" dirty="0">
                <a:solidFill>
                  <a:srgbClr val="C00000"/>
                </a:solidFill>
              </a:rPr>
              <a:t>Harlan Cleveland’s </a:t>
            </a:r>
            <a:r>
              <a:rPr lang="en-IN" b="1" dirty="0" smtClean="0">
                <a:solidFill>
                  <a:srgbClr val="C00000"/>
                </a:solidFill>
              </a:rPr>
              <a:t>Revolution </a:t>
            </a:r>
            <a:r>
              <a:rPr lang="en-IN" b="1" dirty="0">
                <a:solidFill>
                  <a:srgbClr val="C00000"/>
                </a:solidFill>
              </a:rPr>
              <a:t>of </a:t>
            </a:r>
            <a:r>
              <a:rPr lang="en-IN" b="1" dirty="0" smtClean="0">
                <a:solidFill>
                  <a:srgbClr val="C00000"/>
                </a:solidFill>
              </a:rPr>
              <a:t>Rising Expectations</a:t>
            </a:r>
            <a:endParaRPr lang="en-IN" b="1" dirty="0">
              <a:solidFill>
                <a:srgbClr val="C00000"/>
              </a:solidFill>
            </a:endParaRPr>
          </a:p>
          <a:p>
            <a:pPr>
              <a:lnSpc>
                <a:spcPct val="150000"/>
              </a:lnSpc>
            </a:pPr>
            <a:r>
              <a:rPr lang="en-IN" b="1" dirty="0">
                <a:solidFill>
                  <a:srgbClr val="C00000"/>
                </a:solidFill>
              </a:rPr>
              <a:t>Resurgent Asia</a:t>
            </a:r>
          </a:p>
          <a:p>
            <a:endParaRPr lang="en-IN" dirty="0">
              <a:solidFill>
                <a:srgbClr val="C00000"/>
              </a:solidFill>
            </a:endParaRPr>
          </a:p>
        </p:txBody>
      </p:sp>
      <p:sp>
        <p:nvSpPr>
          <p:cNvPr id="4" name="Slide Number Placeholder 2"/>
          <p:cNvSpPr>
            <a:spLocks noGrp="1"/>
          </p:cNvSpPr>
          <p:nvPr>
            <p:ph type="sldNum" sz="quarter" idx="12"/>
          </p:nvPr>
        </p:nvSpPr>
        <p:spPr>
          <a:xfrm>
            <a:off x="6553200" y="6356350"/>
            <a:ext cx="2133600" cy="365125"/>
          </a:xfrm>
        </p:spPr>
        <p:txBody>
          <a:bodyPr/>
          <a:lstStyle/>
          <a:p>
            <a:r>
              <a:rPr lang="en-GB" dirty="0" smtClean="0"/>
              <a:t>19</a:t>
            </a:r>
            <a:endParaRPr lang="en-GB" dirty="0"/>
          </a:p>
        </p:txBody>
      </p:sp>
    </p:spTree>
    <p:extLst>
      <p:ext uri="{BB962C8B-B14F-4D97-AF65-F5344CB8AC3E}">
        <p14:creationId xmlns:p14="http://schemas.microsoft.com/office/powerpoint/2010/main" val="669335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s://encrypted-tbn1.gstatic.com/images?q=tbn:ANd9GcTm4diSyyYUgkNsUUoG_qF3SBiMR5SH4AEA3G3fC8dB9hOI8CmEDA"/>
          <p:cNvPicPr>
            <a:picLocks noChangeAspect="1" noChangeArrowheads="1"/>
          </p:cNvPicPr>
          <p:nvPr/>
        </p:nvPicPr>
        <p:blipFill rotWithShape="1">
          <a:blip r:embed="rId3">
            <a:extLst>
              <a:ext uri="{28A0092B-C50C-407E-A947-70E740481C1C}">
                <a14:useLocalDpi xmlns:a14="http://schemas.microsoft.com/office/drawing/2010/main" val="0"/>
              </a:ext>
            </a:extLst>
          </a:blip>
          <a:srcRect t="9855" b="15874"/>
          <a:stretch/>
        </p:blipFill>
        <p:spPr bwMode="auto">
          <a:xfrm>
            <a:off x="3536823" y="3632200"/>
            <a:ext cx="4805121" cy="2374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262890"/>
            <a:ext cx="7886700" cy="1144271"/>
          </a:xfrm>
        </p:spPr>
        <p:style>
          <a:lnRef idx="0">
            <a:schemeClr val="accent5"/>
          </a:lnRef>
          <a:fillRef idx="3">
            <a:schemeClr val="accent5"/>
          </a:fillRef>
          <a:effectRef idx="3">
            <a:schemeClr val="accent5"/>
          </a:effectRef>
          <a:fontRef idx="minor">
            <a:schemeClr val="lt1"/>
          </a:fontRef>
        </p:style>
        <p:txBody>
          <a:bodyPr>
            <a:noAutofit/>
          </a:bodyPr>
          <a:lstStyle/>
          <a:p>
            <a:pPr algn="ctr"/>
            <a:r>
              <a:rPr lang="en-IN" sz="4000" b="1" dirty="0" smtClean="0"/>
              <a:t>Direction Converts Energy </a:t>
            </a:r>
            <a:r>
              <a:rPr lang="en-US" sz="4000" b="1" dirty="0" smtClean="0"/>
              <a:t/>
            </a:r>
            <a:br>
              <a:rPr lang="en-US" sz="4000" b="1" dirty="0" smtClean="0"/>
            </a:br>
            <a:r>
              <a:rPr lang="en-IN" sz="4000" b="1" dirty="0" smtClean="0"/>
              <a:t>into Force</a:t>
            </a:r>
          </a:p>
        </p:txBody>
      </p:sp>
      <p:sp>
        <p:nvSpPr>
          <p:cNvPr id="3" name="Text Placeholder 2"/>
          <p:cNvSpPr>
            <a:spLocks noGrp="1"/>
          </p:cNvSpPr>
          <p:nvPr>
            <p:ph type="body" idx="1"/>
          </p:nvPr>
        </p:nvSpPr>
        <p:spPr>
          <a:xfrm>
            <a:off x="628650" y="1571625"/>
            <a:ext cx="7886700" cy="4351338"/>
          </a:xfrm>
        </p:spPr>
        <p:txBody>
          <a:bodyPr>
            <a:normAutofit/>
          </a:bodyPr>
          <a:lstStyle/>
          <a:p>
            <a:r>
              <a:rPr lang="en-IN" b="1" dirty="0" smtClean="0">
                <a:solidFill>
                  <a:srgbClr val="0070C0"/>
                </a:solidFill>
              </a:rPr>
              <a:t>Energy is not enough for high accomplishment</a:t>
            </a:r>
          </a:p>
          <a:p>
            <a:r>
              <a:rPr lang="en-IN" b="1" dirty="0" smtClean="0">
                <a:solidFill>
                  <a:srgbClr val="0070C0"/>
                </a:solidFill>
              </a:rPr>
              <a:t>Energy needs to be focused by a clear direction </a:t>
            </a:r>
          </a:p>
          <a:p>
            <a:r>
              <a:rPr lang="en-IN" b="1" dirty="0" smtClean="0">
                <a:solidFill>
                  <a:srgbClr val="0070C0"/>
                </a:solidFill>
              </a:rPr>
              <a:t>Direction is given by leadership </a:t>
            </a:r>
          </a:p>
          <a:p>
            <a:r>
              <a:rPr lang="en-IN" b="1" dirty="0" smtClean="0">
                <a:solidFill>
                  <a:srgbClr val="0070C0"/>
                </a:solidFill>
              </a:rPr>
              <a:t>Clear goals, objectives and values convert energy into FORCE</a:t>
            </a:r>
          </a:p>
          <a:p>
            <a:pPr marL="0" indent="0">
              <a:buNone/>
            </a:pPr>
            <a:endParaRPr lang="en-IN" dirty="0"/>
          </a:p>
          <a:p>
            <a:pPr marL="0" indent="0">
              <a:buNone/>
            </a:pPr>
            <a:endParaRPr lang="en-IN" dirty="0" smtClean="0"/>
          </a:p>
          <a:p>
            <a:endParaRPr lang="en-IN" dirty="0" smtClean="0">
              <a:solidFill>
                <a:srgbClr val="D46112"/>
              </a:solidFill>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273" y="4000500"/>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4"/>
          <p:cNvSpPr>
            <a:spLocks noGrp="1"/>
          </p:cNvSpPr>
          <p:nvPr/>
        </p:nvSpPr>
        <p:spPr>
          <a:xfrm>
            <a:off x="6184900" y="60173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61930-F5CC-4285-A780-F722F3E05A8D}" type="slidenum">
              <a:rPr lang="en-US" smtClean="0"/>
              <a:pPr/>
              <a:t>9</a:t>
            </a:fld>
            <a:endParaRPr lang="en-US" dirty="0"/>
          </a:p>
        </p:txBody>
      </p:sp>
    </p:spTree>
    <p:extLst>
      <p:ext uri="{BB962C8B-B14F-4D97-AF65-F5344CB8AC3E}">
        <p14:creationId xmlns:p14="http://schemas.microsoft.com/office/powerpoint/2010/main" val="4294508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799</TotalTime>
  <Words>1772</Words>
  <Application>Microsoft Office PowerPoint</Application>
  <PresentationFormat>On-screen Show (4:3)</PresentationFormat>
  <Paragraphs>307</Paragraphs>
  <Slides>27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Wingdings</vt:lpstr>
      <vt:lpstr>Office Theme</vt:lpstr>
      <vt:lpstr>Process of Accomplishment </vt:lpstr>
      <vt:lpstr>Process of Accomplishment</vt:lpstr>
      <vt:lpstr>Human Energy is the Fuel for all Accomplishment </vt:lpstr>
      <vt:lpstr>High Energy People</vt:lpstr>
      <vt:lpstr>Theodore Roosevelt – Force of Nature</vt:lpstr>
      <vt:lpstr>Honoré de Balzac – Creative Imagination </vt:lpstr>
      <vt:lpstr>Corporate Intensity</vt:lpstr>
      <vt:lpstr>Energetic Societies</vt:lpstr>
      <vt:lpstr>Direction Converts Energy  into Force</vt:lpstr>
      <vt:lpstr>Organization of Acts</vt:lpstr>
      <vt:lpstr>Organization transforms Force into usable Power</vt:lpstr>
      <vt:lpstr>Organization channels and utilizes energy efficiently by differentiation of function </vt:lpstr>
      <vt:lpstr>PowerPoint Presentation</vt:lpstr>
      <vt:lpstr>Organization multiplies Interactions Interchange &amp; Networking </vt:lpstr>
      <vt:lpstr>Organization magnifies the Energy it transmits by Integration </vt:lpstr>
      <vt:lpstr>Evolution of Organization creates Social Opportunity</vt:lpstr>
      <vt:lpstr>Organization supports growth and development of People</vt:lpstr>
      <vt:lpstr>SKILLS ARE ORGANIZATIONS OF HUMAN ENERGY</vt:lpstr>
      <vt:lpstr>Attitudes are organizations of Psychological Energy</vt:lpstr>
      <vt:lpstr>Organizations internalize  skills &amp; attitudes</vt:lpstr>
      <vt:lpstr>Culture expresses Energy as social skills &amp; attitudes </vt:lpstr>
      <vt:lpstr>Organization generates Power</vt:lpstr>
      <vt:lpstr>PowerPoint Presentation</vt:lpstr>
      <vt:lpstr>Washington’s Personality  </vt:lpstr>
      <vt:lpstr>Washington’s Accomplishment </vt:lpstr>
      <vt:lpstr>His Opponent’s Assessment</vt:lpstr>
      <vt:lpstr>Cycle of Individual and Social Development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of Accomplishment – GJ4</dc:title>
  <dc:creator>Garry Jacobs</dc:creator>
  <cp:lastModifiedBy>Garry Jacobs</cp:lastModifiedBy>
  <cp:revision>63</cp:revision>
  <dcterms:created xsi:type="dcterms:W3CDTF">2014-08-16T13:44:17Z</dcterms:created>
  <dcterms:modified xsi:type="dcterms:W3CDTF">2014-09-02T18:35:35Z</dcterms:modified>
</cp:coreProperties>
</file>