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1" r:id="rId2"/>
    <p:sldId id="280" r:id="rId3"/>
    <p:sldId id="281" r:id="rId4"/>
    <p:sldId id="273" r:id="rId5"/>
    <p:sldId id="272" r:id="rId6"/>
    <p:sldId id="278" r:id="rId7"/>
    <p:sldId id="277" r:id="rId8"/>
    <p:sldId id="274" r:id="rId9"/>
    <p:sldId id="275" r:id="rId10"/>
    <p:sldId id="256" r:id="rId11"/>
    <p:sldId id="257"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65" autoAdjust="0"/>
  </p:normalViewPr>
  <p:slideViewPr>
    <p:cSldViewPr snapToGrid="0">
      <p:cViewPr varScale="1">
        <p:scale>
          <a:sx n="59" d="100"/>
          <a:sy n="59" d="100"/>
        </p:scale>
        <p:origin x="58" y="494"/>
      </p:cViewPr>
      <p:guideLst/>
    </p:cSldViewPr>
  </p:slideViewPr>
  <p:outlineViewPr>
    <p:cViewPr>
      <p:scale>
        <a:sx n="33" d="100"/>
        <a:sy n="33" d="100"/>
      </p:scale>
      <p:origin x="0" y="-80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A62B9-A8E1-4492-A899-C20D68986C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A3FDFFB8-3918-4C65-A7FF-9A8669B633EF}">
      <dgm:prSet phldrT="[Text]" custT="1"/>
      <dgm:spPr>
        <a:solidFill>
          <a:srgbClr val="002060"/>
        </a:solidFill>
      </dgm:spPr>
      <dgm:t>
        <a:bodyPr/>
        <a:lstStyle/>
        <a:p>
          <a:r>
            <a:rPr lang="en-US" sz="2500" b="1" dirty="0" smtClean="0"/>
            <a:t>INDIVIDUALS</a:t>
          </a:r>
        </a:p>
        <a:p>
          <a:r>
            <a:rPr lang="en-US" sz="2500" b="1" dirty="0" smtClean="0"/>
            <a:t>Capacities, Intentions</a:t>
          </a:r>
          <a:br>
            <a:rPr lang="en-US" sz="2500" b="1" dirty="0" smtClean="0"/>
          </a:br>
          <a:r>
            <a:rPr lang="en-US" sz="2500" b="1" dirty="0" smtClean="0"/>
            <a:t>&amp; Actions</a:t>
          </a:r>
          <a:endParaRPr lang="en-IN" sz="2500" b="1" dirty="0"/>
        </a:p>
      </dgm:t>
    </dgm:pt>
    <dgm:pt modelId="{36AD82A0-E379-4845-8144-C863587437A3}" type="parTrans" cxnId="{551A0E3B-3F2B-45E9-A228-0CDD51A7918B}">
      <dgm:prSet/>
      <dgm:spPr/>
      <dgm:t>
        <a:bodyPr/>
        <a:lstStyle/>
        <a:p>
          <a:endParaRPr lang="en-IN"/>
        </a:p>
      </dgm:t>
    </dgm:pt>
    <dgm:pt modelId="{289B374D-B7F1-4601-A8D1-0B87DFEAF90D}" type="sibTrans" cxnId="{551A0E3B-3F2B-45E9-A228-0CDD51A7918B}">
      <dgm:prSet/>
      <dgm:spPr/>
      <dgm:t>
        <a:bodyPr/>
        <a:lstStyle/>
        <a:p>
          <a:endParaRPr lang="en-IN"/>
        </a:p>
      </dgm:t>
    </dgm:pt>
    <dgm:pt modelId="{0B870812-03CA-4003-8EAA-A13FB63C82A6}">
      <dgm:prSet phldrT="[Text]" custT="1"/>
      <dgm:spPr>
        <a:solidFill>
          <a:srgbClr val="C00000"/>
        </a:solidFill>
      </dgm:spPr>
      <dgm:t>
        <a:bodyPr/>
        <a:lstStyle/>
        <a:p>
          <a:r>
            <a:rPr lang="en-US" sz="2500" b="1" dirty="0" smtClean="0"/>
            <a:t>ORGANIZATIONS &amp; GROUPS</a:t>
          </a:r>
        </a:p>
        <a:p>
          <a:r>
            <a:rPr lang="en-US" sz="2400" b="1" dirty="0" smtClean="0"/>
            <a:t>Formal &amp; Informal</a:t>
          </a:r>
          <a:endParaRPr lang="en-IN" sz="2400" b="1" dirty="0"/>
        </a:p>
      </dgm:t>
    </dgm:pt>
    <dgm:pt modelId="{0EA8DC7B-E0A9-4008-B305-F249175F5AFF}" type="parTrans" cxnId="{229AE027-883A-497A-8FB0-CC28C1A7925D}">
      <dgm:prSet/>
      <dgm:spPr/>
      <dgm:t>
        <a:bodyPr/>
        <a:lstStyle/>
        <a:p>
          <a:endParaRPr lang="en-IN"/>
        </a:p>
      </dgm:t>
    </dgm:pt>
    <dgm:pt modelId="{BCA270AB-BEA2-4A13-BB99-2AC865A0DDB7}" type="sibTrans" cxnId="{229AE027-883A-497A-8FB0-CC28C1A7925D}">
      <dgm:prSet/>
      <dgm:spPr/>
      <dgm:t>
        <a:bodyPr/>
        <a:lstStyle/>
        <a:p>
          <a:endParaRPr lang="en-IN"/>
        </a:p>
      </dgm:t>
    </dgm:pt>
    <dgm:pt modelId="{98836B93-8748-42A9-9F72-525864FA2BCD}">
      <dgm:prSet phldrT="[Text]" custT="1"/>
      <dgm:spPr>
        <a:solidFill>
          <a:schemeClr val="accent4">
            <a:lumMod val="50000"/>
          </a:schemeClr>
        </a:solidFill>
      </dgm:spPr>
      <dgm:t>
        <a:bodyPr anchor="t" anchorCtr="0"/>
        <a:lstStyle/>
        <a:p>
          <a:pPr>
            <a:lnSpc>
              <a:spcPct val="100000"/>
            </a:lnSpc>
            <a:spcBef>
              <a:spcPts val="600"/>
            </a:spcBef>
            <a:spcAft>
              <a:spcPts val="600"/>
            </a:spcAft>
          </a:pPr>
          <a:r>
            <a:rPr lang="en-US" sz="2500" b="1" dirty="0" smtClean="0"/>
            <a:t>ENVIRONMENT</a:t>
          </a:r>
        </a:p>
        <a:p>
          <a:pPr>
            <a:lnSpc>
              <a:spcPct val="90000"/>
            </a:lnSpc>
            <a:spcBef>
              <a:spcPct val="0"/>
            </a:spcBef>
            <a:spcAft>
              <a:spcPct val="35000"/>
            </a:spcAft>
          </a:pPr>
          <a:r>
            <a:rPr lang="en-US" sz="2500" b="1" dirty="0" smtClean="0"/>
            <a:t>Geography &amp; Spatial Relationships</a:t>
          </a:r>
          <a:br>
            <a:rPr lang="en-US" sz="2500" b="1" dirty="0" smtClean="0"/>
          </a:br>
          <a:endParaRPr lang="en-IN" sz="2500" b="1" dirty="0"/>
        </a:p>
      </dgm:t>
    </dgm:pt>
    <dgm:pt modelId="{31CE7290-77A3-405F-9D7E-E58FA435C1E8}" type="parTrans" cxnId="{441ED9A9-178D-421C-AA6F-46652209E2E8}">
      <dgm:prSet/>
      <dgm:spPr/>
      <dgm:t>
        <a:bodyPr/>
        <a:lstStyle/>
        <a:p>
          <a:endParaRPr lang="en-IN"/>
        </a:p>
      </dgm:t>
    </dgm:pt>
    <dgm:pt modelId="{193A448B-FF00-41A0-B11A-FB7B6C546DEA}" type="sibTrans" cxnId="{441ED9A9-178D-421C-AA6F-46652209E2E8}">
      <dgm:prSet/>
      <dgm:spPr/>
      <dgm:t>
        <a:bodyPr/>
        <a:lstStyle/>
        <a:p>
          <a:endParaRPr lang="en-IN"/>
        </a:p>
      </dgm:t>
    </dgm:pt>
    <dgm:pt modelId="{65DAFC1F-4450-420F-A952-12A3F3EC2DE4}">
      <dgm:prSet phldrT="[Text]" custT="1"/>
      <dgm:spPr>
        <a:solidFill>
          <a:schemeClr val="bg2">
            <a:lumMod val="25000"/>
          </a:schemeClr>
        </a:solidFill>
      </dgm:spPr>
      <dgm:t>
        <a:bodyPr/>
        <a:lstStyle/>
        <a:p>
          <a:r>
            <a:rPr lang="en-US" sz="2500" b="1" dirty="0" smtClean="0"/>
            <a:t>SOCIAL &amp; CULTURE MILIEU</a:t>
          </a:r>
        </a:p>
        <a:p>
          <a:r>
            <a:rPr lang="en-US" sz="2500" b="1" dirty="0" smtClean="0"/>
            <a:t>Mental Concepts, Values &amp; Ideals</a:t>
          </a:r>
          <a:endParaRPr lang="en-IN" sz="2500" b="1" dirty="0"/>
        </a:p>
      </dgm:t>
    </dgm:pt>
    <dgm:pt modelId="{578D188B-9D0D-42FA-9CCB-832DD3220BC8}" type="sibTrans" cxnId="{5730A2C3-E81F-46FD-A407-63E73A988516}">
      <dgm:prSet/>
      <dgm:spPr/>
      <dgm:t>
        <a:bodyPr/>
        <a:lstStyle/>
        <a:p>
          <a:endParaRPr lang="en-IN"/>
        </a:p>
      </dgm:t>
    </dgm:pt>
    <dgm:pt modelId="{670A4D54-B5A4-4E4A-BB2C-D1ED8DC140E5}" type="parTrans" cxnId="{5730A2C3-E81F-46FD-A407-63E73A988516}">
      <dgm:prSet/>
      <dgm:spPr/>
      <dgm:t>
        <a:bodyPr/>
        <a:lstStyle/>
        <a:p>
          <a:endParaRPr lang="en-IN"/>
        </a:p>
      </dgm:t>
    </dgm:pt>
    <dgm:pt modelId="{544AE253-EA46-4776-8951-D0D9E013DE83}" type="pres">
      <dgm:prSet presAssocID="{423A62B9-A8E1-4492-A899-C20D68986CB1}" presName="diagram" presStyleCnt="0">
        <dgm:presLayoutVars>
          <dgm:dir/>
          <dgm:resizeHandles val="exact"/>
        </dgm:presLayoutVars>
      </dgm:prSet>
      <dgm:spPr/>
      <dgm:t>
        <a:bodyPr/>
        <a:lstStyle/>
        <a:p>
          <a:endParaRPr lang="en-IN"/>
        </a:p>
      </dgm:t>
    </dgm:pt>
    <dgm:pt modelId="{CC739911-43BD-464E-9732-F65977EEA820}" type="pres">
      <dgm:prSet presAssocID="{65DAFC1F-4450-420F-A952-12A3F3EC2DE4}" presName="node" presStyleLbl="node1" presStyleIdx="0" presStyleCnt="4" custScaleX="142969" custScaleY="136188" custLinFactY="56328" custLinFactNeighborX="-22296" custLinFactNeighborY="100000">
        <dgm:presLayoutVars>
          <dgm:bulletEnabled val="1"/>
        </dgm:presLayoutVars>
      </dgm:prSet>
      <dgm:spPr/>
      <dgm:t>
        <a:bodyPr/>
        <a:lstStyle/>
        <a:p>
          <a:endParaRPr lang="en-IN"/>
        </a:p>
      </dgm:t>
    </dgm:pt>
    <dgm:pt modelId="{FE11FE07-DFFA-4BDD-9CE4-12005E71D9C4}" type="pres">
      <dgm:prSet presAssocID="{578D188B-9D0D-42FA-9CCB-832DD3220BC8}" presName="sibTrans" presStyleCnt="0"/>
      <dgm:spPr/>
    </dgm:pt>
    <dgm:pt modelId="{2544A37C-88C2-404A-A315-09095AF6DF74}" type="pres">
      <dgm:prSet presAssocID="{A3FDFFB8-3918-4C65-A7FF-9A8669B633EF}" presName="node" presStyleLbl="node1" presStyleIdx="1" presStyleCnt="4" custScaleX="142074" custScaleY="138451" custLinFactX="-75363" custLinFactNeighborX="-100000" custLinFactNeighborY="-33">
        <dgm:presLayoutVars>
          <dgm:bulletEnabled val="1"/>
        </dgm:presLayoutVars>
      </dgm:prSet>
      <dgm:spPr/>
      <dgm:t>
        <a:bodyPr/>
        <a:lstStyle/>
        <a:p>
          <a:endParaRPr lang="en-IN"/>
        </a:p>
      </dgm:t>
    </dgm:pt>
    <dgm:pt modelId="{54FA9DAB-043F-4C6F-A0CC-B84E533BF6D0}" type="pres">
      <dgm:prSet presAssocID="{289B374D-B7F1-4601-A8D1-0B87DFEAF90D}" presName="sibTrans" presStyleCnt="0"/>
      <dgm:spPr/>
    </dgm:pt>
    <dgm:pt modelId="{A62009F4-1137-4E13-A62C-A672439B3664}" type="pres">
      <dgm:prSet presAssocID="{98836B93-8748-42A9-9F72-525864FA2BCD}" presName="node" presStyleLbl="node1" presStyleIdx="2" presStyleCnt="4" custScaleX="141015" custScaleY="133767" custLinFactX="74587" custLinFactNeighborX="100000" custLinFactNeighborY="2174">
        <dgm:presLayoutVars>
          <dgm:bulletEnabled val="1"/>
        </dgm:presLayoutVars>
      </dgm:prSet>
      <dgm:spPr/>
      <dgm:t>
        <a:bodyPr/>
        <a:lstStyle/>
        <a:p>
          <a:endParaRPr lang="en-IN"/>
        </a:p>
      </dgm:t>
    </dgm:pt>
    <dgm:pt modelId="{EC4D8E6B-7919-4026-9C80-9DFEF2D41EBE}" type="pres">
      <dgm:prSet presAssocID="{193A448B-FF00-41A0-B11A-FB7B6C546DEA}" presName="sibTrans" presStyleCnt="0"/>
      <dgm:spPr/>
    </dgm:pt>
    <dgm:pt modelId="{2879FEE2-2A29-4B35-859A-EF50E3614820}" type="pres">
      <dgm:prSet presAssocID="{0B870812-03CA-4003-8EAA-A13FB63C82A6}" presName="node" presStyleLbl="node1" presStyleIdx="3" presStyleCnt="4" custScaleX="140553" custScaleY="138945" custLinFactY="-55151" custLinFactNeighborX="24132" custLinFactNeighborY="-100000">
        <dgm:presLayoutVars>
          <dgm:bulletEnabled val="1"/>
        </dgm:presLayoutVars>
      </dgm:prSet>
      <dgm:spPr/>
      <dgm:t>
        <a:bodyPr/>
        <a:lstStyle/>
        <a:p>
          <a:endParaRPr lang="en-IN"/>
        </a:p>
      </dgm:t>
    </dgm:pt>
  </dgm:ptLst>
  <dgm:cxnLst>
    <dgm:cxn modelId="{AA29D60D-FC69-4481-B297-A2B29D2BC7A9}" type="presOf" srcId="{A3FDFFB8-3918-4C65-A7FF-9A8669B633EF}" destId="{2544A37C-88C2-404A-A315-09095AF6DF74}" srcOrd="0" destOrd="0" presId="urn:microsoft.com/office/officeart/2005/8/layout/default"/>
    <dgm:cxn modelId="{441ED9A9-178D-421C-AA6F-46652209E2E8}" srcId="{423A62B9-A8E1-4492-A899-C20D68986CB1}" destId="{98836B93-8748-42A9-9F72-525864FA2BCD}" srcOrd="2" destOrd="0" parTransId="{31CE7290-77A3-405F-9D7E-E58FA435C1E8}" sibTransId="{193A448B-FF00-41A0-B11A-FB7B6C546DEA}"/>
    <dgm:cxn modelId="{5730A2C3-E81F-46FD-A407-63E73A988516}" srcId="{423A62B9-A8E1-4492-A899-C20D68986CB1}" destId="{65DAFC1F-4450-420F-A952-12A3F3EC2DE4}" srcOrd="0" destOrd="0" parTransId="{670A4D54-B5A4-4E4A-BB2C-D1ED8DC140E5}" sibTransId="{578D188B-9D0D-42FA-9CCB-832DD3220BC8}"/>
    <dgm:cxn modelId="{F44EF435-0623-47EF-AD45-E6ED25759715}" type="presOf" srcId="{65DAFC1F-4450-420F-A952-12A3F3EC2DE4}" destId="{CC739911-43BD-464E-9732-F65977EEA820}" srcOrd="0" destOrd="0" presId="urn:microsoft.com/office/officeart/2005/8/layout/default"/>
    <dgm:cxn modelId="{66CAB2F7-5AFB-4DDF-BE5A-8B13F6A2ED50}" type="presOf" srcId="{423A62B9-A8E1-4492-A899-C20D68986CB1}" destId="{544AE253-EA46-4776-8951-D0D9E013DE83}" srcOrd="0" destOrd="0" presId="urn:microsoft.com/office/officeart/2005/8/layout/default"/>
    <dgm:cxn modelId="{CAB00784-2BBA-4B64-9200-9FF1380E651F}" type="presOf" srcId="{98836B93-8748-42A9-9F72-525864FA2BCD}" destId="{A62009F4-1137-4E13-A62C-A672439B3664}" srcOrd="0" destOrd="0" presId="urn:microsoft.com/office/officeart/2005/8/layout/default"/>
    <dgm:cxn modelId="{551A0E3B-3F2B-45E9-A228-0CDD51A7918B}" srcId="{423A62B9-A8E1-4492-A899-C20D68986CB1}" destId="{A3FDFFB8-3918-4C65-A7FF-9A8669B633EF}" srcOrd="1" destOrd="0" parTransId="{36AD82A0-E379-4845-8144-C863587437A3}" sibTransId="{289B374D-B7F1-4601-A8D1-0B87DFEAF90D}"/>
    <dgm:cxn modelId="{55CAA995-F832-464C-8EE6-8005D7BEB5F9}" type="presOf" srcId="{0B870812-03CA-4003-8EAA-A13FB63C82A6}" destId="{2879FEE2-2A29-4B35-859A-EF50E3614820}" srcOrd="0" destOrd="0" presId="urn:microsoft.com/office/officeart/2005/8/layout/default"/>
    <dgm:cxn modelId="{229AE027-883A-497A-8FB0-CC28C1A7925D}" srcId="{423A62B9-A8E1-4492-A899-C20D68986CB1}" destId="{0B870812-03CA-4003-8EAA-A13FB63C82A6}" srcOrd="3" destOrd="0" parTransId="{0EA8DC7B-E0A9-4008-B305-F249175F5AFF}" sibTransId="{BCA270AB-BEA2-4A13-BB99-2AC865A0DDB7}"/>
    <dgm:cxn modelId="{21388E66-67EB-40DC-9CEE-E7FE4DD49A95}" type="presParOf" srcId="{544AE253-EA46-4776-8951-D0D9E013DE83}" destId="{CC739911-43BD-464E-9732-F65977EEA820}" srcOrd="0" destOrd="0" presId="urn:microsoft.com/office/officeart/2005/8/layout/default"/>
    <dgm:cxn modelId="{4944EEDF-763C-46BB-8F9C-B309538CF309}" type="presParOf" srcId="{544AE253-EA46-4776-8951-D0D9E013DE83}" destId="{FE11FE07-DFFA-4BDD-9CE4-12005E71D9C4}" srcOrd="1" destOrd="0" presId="urn:microsoft.com/office/officeart/2005/8/layout/default"/>
    <dgm:cxn modelId="{2581AA64-E937-4A8E-B70F-680EC845EB7B}" type="presParOf" srcId="{544AE253-EA46-4776-8951-D0D9E013DE83}" destId="{2544A37C-88C2-404A-A315-09095AF6DF74}" srcOrd="2" destOrd="0" presId="urn:microsoft.com/office/officeart/2005/8/layout/default"/>
    <dgm:cxn modelId="{1BBE0741-0C7E-4136-B661-DDDF270821A2}" type="presParOf" srcId="{544AE253-EA46-4776-8951-D0D9E013DE83}" destId="{54FA9DAB-043F-4C6F-A0CC-B84E533BF6D0}" srcOrd="3" destOrd="0" presId="urn:microsoft.com/office/officeart/2005/8/layout/default"/>
    <dgm:cxn modelId="{DAD3AD77-5157-452E-A1CF-EFAD4A52A2D8}" type="presParOf" srcId="{544AE253-EA46-4776-8951-D0D9E013DE83}" destId="{A62009F4-1137-4E13-A62C-A672439B3664}" srcOrd="4" destOrd="0" presId="urn:microsoft.com/office/officeart/2005/8/layout/default"/>
    <dgm:cxn modelId="{DD604582-4313-4CB6-A856-DB2ED1F3E7E3}" type="presParOf" srcId="{544AE253-EA46-4776-8951-D0D9E013DE83}" destId="{EC4D8E6B-7919-4026-9C80-9DFEF2D41EBE}" srcOrd="5" destOrd="0" presId="urn:microsoft.com/office/officeart/2005/8/layout/default"/>
    <dgm:cxn modelId="{9D39613C-C909-4AE6-A63F-96C871B41676}" type="presParOf" srcId="{544AE253-EA46-4776-8951-D0D9E013DE83}" destId="{2879FEE2-2A29-4B35-859A-EF50E361482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39911-43BD-464E-9732-F65977EEA820}">
      <dsp:nvSpPr>
        <dsp:cNvPr id="0" name=""/>
        <dsp:cNvSpPr/>
      </dsp:nvSpPr>
      <dsp:spPr>
        <a:xfrm>
          <a:off x="1" y="2162486"/>
          <a:ext cx="3271782" cy="1869961"/>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SOCIAL &amp; CULTURE MILIEU</a:t>
          </a:r>
        </a:p>
        <a:p>
          <a:pPr lvl="0" algn="ctr" defTabSz="1111250">
            <a:lnSpc>
              <a:spcPct val="90000"/>
            </a:lnSpc>
            <a:spcBef>
              <a:spcPct val="0"/>
            </a:spcBef>
            <a:spcAft>
              <a:spcPct val="35000"/>
            </a:spcAft>
          </a:pPr>
          <a:r>
            <a:rPr lang="en-US" sz="2500" b="1" kern="1200" dirty="0" smtClean="0"/>
            <a:t>Mental Concepts, Values &amp; Ideals</a:t>
          </a:r>
          <a:endParaRPr lang="en-IN" sz="2500" b="1" kern="1200" dirty="0"/>
        </a:p>
      </dsp:txBody>
      <dsp:txXfrm>
        <a:off x="1" y="2162486"/>
        <a:ext cx="3271782" cy="1869961"/>
      </dsp:txXfrm>
    </dsp:sp>
    <dsp:sp modelId="{2544A37C-88C2-404A-A315-09095AF6DF74}">
      <dsp:nvSpPr>
        <dsp:cNvPr id="0" name=""/>
        <dsp:cNvSpPr/>
      </dsp:nvSpPr>
      <dsp:spPr>
        <a:xfrm>
          <a:off x="0" y="0"/>
          <a:ext cx="3251300" cy="190103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INDIVIDUALS</a:t>
          </a:r>
        </a:p>
        <a:p>
          <a:pPr lvl="0" algn="ctr" defTabSz="1111250">
            <a:lnSpc>
              <a:spcPct val="90000"/>
            </a:lnSpc>
            <a:spcBef>
              <a:spcPct val="0"/>
            </a:spcBef>
            <a:spcAft>
              <a:spcPct val="35000"/>
            </a:spcAft>
          </a:pPr>
          <a:r>
            <a:rPr lang="en-US" sz="2500" b="1" kern="1200" dirty="0" smtClean="0"/>
            <a:t>Capacities, Intentions</a:t>
          </a:r>
          <a:br>
            <a:rPr lang="en-US" sz="2500" b="1" kern="1200" dirty="0" smtClean="0"/>
          </a:br>
          <a:r>
            <a:rPr lang="en-US" sz="2500" b="1" kern="1200" dirty="0" smtClean="0"/>
            <a:t>&amp; Actions</a:t>
          </a:r>
          <a:endParaRPr lang="en-IN" sz="2500" b="1" kern="1200" dirty="0"/>
        </a:p>
      </dsp:txBody>
      <dsp:txXfrm>
        <a:off x="0" y="0"/>
        <a:ext cx="3251300" cy="1901033"/>
      </dsp:txXfrm>
    </dsp:sp>
    <dsp:sp modelId="{A62009F4-1137-4E13-A62C-A672439B3664}">
      <dsp:nvSpPr>
        <dsp:cNvPr id="0" name=""/>
        <dsp:cNvSpPr/>
      </dsp:nvSpPr>
      <dsp:spPr>
        <a:xfrm>
          <a:off x="4545334" y="2195730"/>
          <a:ext cx="3227065" cy="1836719"/>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ctr" defTabSz="1111250">
            <a:lnSpc>
              <a:spcPct val="100000"/>
            </a:lnSpc>
            <a:spcBef>
              <a:spcPct val="0"/>
            </a:spcBef>
            <a:spcAft>
              <a:spcPts val="600"/>
            </a:spcAft>
          </a:pPr>
          <a:r>
            <a:rPr lang="en-US" sz="2500" b="1" kern="1200" dirty="0" smtClean="0"/>
            <a:t>ENVIRONMENT</a:t>
          </a:r>
        </a:p>
        <a:p>
          <a:pPr lvl="0" algn="ctr" defTabSz="1111250">
            <a:lnSpc>
              <a:spcPct val="90000"/>
            </a:lnSpc>
            <a:spcBef>
              <a:spcPct val="0"/>
            </a:spcBef>
            <a:spcAft>
              <a:spcPct val="35000"/>
            </a:spcAft>
          </a:pPr>
          <a:r>
            <a:rPr lang="en-US" sz="2500" b="1" kern="1200" dirty="0" smtClean="0"/>
            <a:t>Geography &amp; Spatial Relationships</a:t>
          </a:r>
          <a:br>
            <a:rPr lang="en-US" sz="2500" b="1" kern="1200" dirty="0" smtClean="0"/>
          </a:br>
          <a:endParaRPr lang="en-IN" sz="2500" b="1" kern="1200" dirty="0"/>
        </a:p>
      </dsp:txBody>
      <dsp:txXfrm>
        <a:off x="4545334" y="2195730"/>
        <a:ext cx="3227065" cy="1836719"/>
      </dsp:txXfrm>
    </dsp:sp>
    <dsp:sp modelId="{2879FEE2-2A29-4B35-859A-EF50E3614820}">
      <dsp:nvSpPr>
        <dsp:cNvPr id="0" name=""/>
        <dsp:cNvSpPr/>
      </dsp:nvSpPr>
      <dsp:spPr>
        <a:xfrm>
          <a:off x="4555906" y="0"/>
          <a:ext cx="3216493" cy="1907816"/>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ORGANIZATIONS &amp; GROUPS</a:t>
          </a:r>
        </a:p>
        <a:p>
          <a:pPr lvl="0" algn="ctr" defTabSz="1111250">
            <a:lnSpc>
              <a:spcPct val="90000"/>
            </a:lnSpc>
            <a:spcBef>
              <a:spcPct val="0"/>
            </a:spcBef>
            <a:spcAft>
              <a:spcPct val="35000"/>
            </a:spcAft>
          </a:pPr>
          <a:r>
            <a:rPr lang="en-US" sz="2400" b="1" kern="1200" dirty="0" smtClean="0"/>
            <a:t>Formal &amp; Informal</a:t>
          </a:r>
          <a:endParaRPr lang="en-IN" sz="2400" b="1" kern="1200" dirty="0"/>
        </a:p>
      </dsp:txBody>
      <dsp:txXfrm>
        <a:off x="4555906" y="0"/>
        <a:ext cx="3216493" cy="19078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8D60A-150E-4CFB-8988-064AC508A6BB}" type="datetimeFigureOut">
              <a:rPr lang="en-IN" smtClean="0"/>
              <a:t>05-09-2014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AAF2E-CD89-422A-BF50-4FBD6A8DD4A9}" type="slidenum">
              <a:rPr lang="en-IN" smtClean="0"/>
              <a:t>‹#›</a:t>
            </a:fld>
            <a:endParaRPr lang="en-IN"/>
          </a:p>
        </p:txBody>
      </p:sp>
    </p:spTree>
    <p:extLst>
      <p:ext uri="{BB962C8B-B14F-4D97-AF65-F5344CB8AC3E}">
        <p14:creationId xmlns:p14="http://schemas.microsoft.com/office/powerpoint/2010/main" val="162104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FE4AC8-25B8-47F0-965C-1A0BF38E85C2}" type="slidenum">
              <a:rPr lang="en-US" smtClean="0"/>
              <a:t>7</a:t>
            </a:fld>
            <a:endParaRPr lang="en-US"/>
          </a:p>
        </p:txBody>
      </p:sp>
    </p:spTree>
    <p:extLst>
      <p:ext uri="{BB962C8B-B14F-4D97-AF65-F5344CB8AC3E}">
        <p14:creationId xmlns:p14="http://schemas.microsoft.com/office/powerpoint/2010/main" val="108569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dirty="0" smtClean="0"/>
              <a:t>B. </a:t>
            </a:r>
            <a:r>
              <a:rPr lang="en-IN" dirty="0" err="1" smtClean="0"/>
              <a:t>Nicolescu,Manifesto</a:t>
            </a:r>
            <a:r>
              <a:rPr lang="en-IN" dirty="0" smtClean="0"/>
              <a:t> of </a:t>
            </a:r>
            <a:r>
              <a:rPr lang="en-IN" dirty="0" err="1" smtClean="0"/>
              <a:t>Transdisciplinarity</a:t>
            </a:r>
            <a:r>
              <a:rPr lang="en-IN" dirty="0" smtClean="0"/>
              <a:t>, translated by K. Claire Voss(</a:t>
            </a:r>
            <a:r>
              <a:rPr lang="en-IN" dirty="0" err="1" smtClean="0"/>
              <a:t>Albany:State</a:t>
            </a:r>
            <a:r>
              <a:rPr lang="en-IN" dirty="0" smtClean="0"/>
              <a:t> University of New York Press, 2002),pp. 147-152.</a:t>
            </a:r>
          </a:p>
          <a:p>
            <a:endParaRPr lang="en-IN" dirty="0"/>
          </a:p>
        </p:txBody>
      </p:sp>
      <p:sp>
        <p:nvSpPr>
          <p:cNvPr id="4" name="Slide Number Placeholder 3"/>
          <p:cNvSpPr>
            <a:spLocks noGrp="1"/>
          </p:cNvSpPr>
          <p:nvPr>
            <p:ph type="sldNum" sz="quarter" idx="10"/>
          </p:nvPr>
        </p:nvSpPr>
        <p:spPr/>
        <p:txBody>
          <a:bodyPr/>
          <a:lstStyle/>
          <a:p>
            <a:fld id="{2D8F1E16-F063-448F-AEAB-79AC720E7E7D}" type="slidenum">
              <a:rPr lang="en-IN" smtClean="0"/>
              <a:t>8</a:t>
            </a:fld>
            <a:endParaRPr lang="en-IN"/>
          </a:p>
        </p:txBody>
      </p:sp>
    </p:spTree>
    <p:extLst>
      <p:ext uri="{BB962C8B-B14F-4D97-AF65-F5344CB8AC3E}">
        <p14:creationId xmlns:p14="http://schemas.microsoft.com/office/powerpoint/2010/main" val="37288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3FC3A8-13D8-4404-B513-EDD7ABBF3616}" type="datetimeFigureOut">
              <a:rPr lang="en-IN" smtClean="0"/>
              <a:t>05-09-2014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6792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FC3A8-13D8-4404-B513-EDD7ABBF3616}" type="datetimeFigureOut">
              <a:rPr lang="en-IN" smtClean="0"/>
              <a:t>05-09-2014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123040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FC3A8-13D8-4404-B513-EDD7ABBF3616}" type="datetimeFigureOut">
              <a:rPr lang="en-IN" smtClean="0"/>
              <a:t>05-09-2014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156845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2699E5D-FB24-44E8-BEE4-3A4386A3BA62}" type="datetime1">
              <a:rPr lang="en-IN" smtClean="0"/>
              <a:t>05-09-2014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2E8456-34BD-40D9-BCF8-691D61048EA6}" type="slidenum">
              <a:rPr lang="en-IN" smtClean="0"/>
              <a:t>‹#›</a:t>
            </a:fld>
            <a:endParaRPr lang="en-IN"/>
          </a:p>
        </p:txBody>
      </p:sp>
    </p:spTree>
    <p:extLst>
      <p:ext uri="{BB962C8B-B14F-4D97-AF65-F5344CB8AC3E}">
        <p14:creationId xmlns:p14="http://schemas.microsoft.com/office/powerpoint/2010/main" val="66931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FC3A8-13D8-4404-B513-EDD7ABBF3616}" type="datetimeFigureOut">
              <a:rPr lang="en-IN" smtClean="0"/>
              <a:t>05-09-2014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358499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C3A8-13D8-4404-B513-EDD7ABBF3616}" type="datetimeFigureOut">
              <a:rPr lang="en-IN" smtClean="0"/>
              <a:t>05-09-2014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256711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3FC3A8-13D8-4404-B513-EDD7ABBF3616}" type="datetimeFigureOut">
              <a:rPr lang="en-IN" smtClean="0"/>
              <a:t>05-09-2014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259627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FC3A8-13D8-4404-B513-EDD7ABBF3616}" type="datetimeFigureOut">
              <a:rPr lang="en-IN" smtClean="0"/>
              <a:t>05-09-2014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167782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3FC3A8-13D8-4404-B513-EDD7ABBF3616}" type="datetimeFigureOut">
              <a:rPr lang="en-IN" smtClean="0"/>
              <a:t>05-09-2014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344224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FC3A8-13D8-4404-B513-EDD7ABBF3616}" type="datetimeFigureOut">
              <a:rPr lang="en-IN" smtClean="0"/>
              <a:t>05-09-2014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117788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C3A8-13D8-4404-B513-EDD7ABBF3616}" type="datetimeFigureOut">
              <a:rPr lang="en-IN" smtClean="0"/>
              <a:t>05-09-2014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402863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C3A8-13D8-4404-B513-EDD7ABBF3616}" type="datetimeFigureOut">
              <a:rPr lang="en-IN" smtClean="0"/>
              <a:t>05-09-2014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FBFC47-E78C-4D1E-A376-68EBD183A50C}" type="slidenum">
              <a:rPr lang="en-IN" smtClean="0"/>
              <a:t>‹#›</a:t>
            </a:fld>
            <a:endParaRPr lang="en-IN"/>
          </a:p>
        </p:txBody>
      </p:sp>
    </p:spTree>
    <p:extLst>
      <p:ext uri="{BB962C8B-B14F-4D97-AF65-F5344CB8AC3E}">
        <p14:creationId xmlns:p14="http://schemas.microsoft.com/office/powerpoint/2010/main" val="398113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FC3A8-13D8-4404-B513-EDD7ABBF3616}" type="datetimeFigureOut">
              <a:rPr lang="en-IN" smtClean="0"/>
              <a:t>05-09-2014</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FC47-E78C-4D1E-A376-68EBD183A50C}" type="slidenum">
              <a:rPr lang="en-IN" smtClean="0"/>
              <a:t>‹#›</a:t>
            </a:fld>
            <a:endParaRPr lang="en-IN"/>
          </a:p>
        </p:txBody>
      </p:sp>
    </p:spTree>
    <p:extLst>
      <p:ext uri="{BB962C8B-B14F-4D97-AF65-F5344CB8AC3E}">
        <p14:creationId xmlns:p14="http://schemas.microsoft.com/office/powerpoint/2010/main" val="447183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7200" y="541414"/>
            <a:ext cx="6679447" cy="1491924"/>
          </a:xfrm>
          <a:solidFill>
            <a:srgbClr val="C00000"/>
          </a:solidFill>
          <a:ln>
            <a:solidFill>
              <a:srgbClr val="C00000"/>
            </a:solidFill>
          </a:ln>
          <a:scene3d>
            <a:camera prst="orthographicFront"/>
            <a:lightRig rig="threePt" dir="t"/>
          </a:scene3d>
          <a:sp3d>
            <a:bevelT w="152400" h="50800" prst="softRound"/>
          </a:sp3d>
        </p:spPr>
        <p:txBody>
          <a:bodyPr>
            <a:normAutofit fontScale="90000"/>
          </a:bodyPr>
          <a:lstStyle/>
          <a:p>
            <a:r>
              <a:rPr lang="en-IN" sz="4400" b="0" i="0" u="none" strike="noStrike" kern="1400" baseline="0" dirty="0" smtClean="0">
                <a:solidFill>
                  <a:schemeClr val="bg1"/>
                </a:solidFill>
                <a:latin typeface="Times New Roman" panose="02020603050405020304" pitchFamily="18" charset="0"/>
              </a:rPr>
              <a:t>Trans-disciplinary</a:t>
            </a:r>
            <a:r>
              <a:rPr lang="en-IN" sz="4400" b="0" i="0" u="none" strike="noStrike" kern="1400" dirty="0" smtClean="0">
                <a:solidFill>
                  <a:schemeClr val="bg1"/>
                </a:solidFill>
                <a:latin typeface="Times New Roman" panose="02020603050405020304" pitchFamily="18" charset="0"/>
              </a:rPr>
              <a:t> </a:t>
            </a:r>
            <a:r>
              <a:rPr lang="en-IN" sz="4400" b="0" i="0" u="none" strike="noStrike" kern="1400" baseline="0" dirty="0" smtClean="0">
                <a:solidFill>
                  <a:schemeClr val="bg1"/>
                </a:solidFill>
                <a:latin typeface="Times New Roman" panose="02020603050405020304" pitchFamily="18" charset="0"/>
              </a:rPr>
              <a:t>Course on Science of Society</a:t>
            </a:r>
            <a:r>
              <a:rPr lang="en-IN" sz="4800" b="0" i="0" u="none" strike="noStrike" kern="1400" baseline="0" dirty="0" smtClean="0">
                <a:solidFill>
                  <a:schemeClr val="bg1"/>
                </a:solidFill>
                <a:latin typeface="Times New Roman" panose="02020603050405020304" pitchFamily="18" charset="0"/>
              </a:rPr>
              <a:t/>
            </a:r>
            <a:br>
              <a:rPr lang="en-IN" sz="4800" b="0" i="0" u="none" strike="noStrike" kern="1400" baseline="0" dirty="0" smtClean="0">
                <a:solidFill>
                  <a:schemeClr val="bg1"/>
                </a:solidFill>
                <a:latin typeface="Times New Roman" panose="02020603050405020304" pitchFamily="18" charset="0"/>
              </a:rPr>
            </a:br>
            <a:r>
              <a:rPr lang="en-US" sz="2700" b="1" i="1" dirty="0">
                <a:solidFill>
                  <a:srgbClr val="FFFF00"/>
                </a:solidFill>
                <a:latin typeface="Times New Roman" pitchFamily="18" charset="0"/>
                <a:ea typeface="Verdana" pitchFamily="34" charset="0"/>
                <a:cs typeface="Times New Roman" pitchFamily="18" charset="0"/>
              </a:rPr>
              <a:t>IUC Dubrovnik </a:t>
            </a:r>
            <a:r>
              <a:rPr lang="en-US" sz="2700" b="1" i="1" dirty="0" smtClean="0">
                <a:solidFill>
                  <a:srgbClr val="FFFF00"/>
                </a:solidFill>
                <a:latin typeface="Times New Roman" pitchFamily="18" charset="0"/>
                <a:ea typeface="Verdana" pitchFamily="34" charset="0"/>
                <a:cs typeface="Times New Roman" pitchFamily="18" charset="0"/>
              </a:rPr>
              <a:t>September 1-6, </a:t>
            </a:r>
            <a:r>
              <a:rPr lang="en-US" sz="2700" b="1" i="1" dirty="0">
                <a:solidFill>
                  <a:srgbClr val="FFFF00"/>
                </a:solidFill>
                <a:latin typeface="Times New Roman" pitchFamily="18" charset="0"/>
                <a:ea typeface="Verdana" pitchFamily="34" charset="0"/>
                <a:cs typeface="Times New Roman" pitchFamily="18" charset="0"/>
              </a:rPr>
              <a:t>2014</a:t>
            </a:r>
            <a:endParaRPr lang="en-IN" sz="2700" b="0" i="0" u="none" strike="noStrike" kern="1400" baseline="0" dirty="0" smtClean="0">
              <a:solidFill>
                <a:srgbClr val="FFFF00"/>
              </a:solidFill>
              <a:latin typeface="Times New Roman" panose="02020603050405020304"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636FB116-49AE-4044-BAB9-E2939E16295C}" type="slidenum">
              <a:rPr lang="en-IN" smtClean="0"/>
              <a:t>1</a:t>
            </a:fld>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52" y="549187"/>
            <a:ext cx="15843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52" y="2133512"/>
            <a:ext cx="66675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Latha\Desktop\accomplishmen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904" y="2236536"/>
            <a:ext cx="3033295" cy="303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77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smtClean="0"/>
              <a:t>Paradigm in Economic </a:t>
            </a:r>
            <a:r>
              <a:rPr lang="en-US" dirty="0" smtClean="0"/>
              <a:t>Theory	</a:t>
            </a:r>
            <a:endParaRPr lang="en-IN" dirty="0"/>
          </a:p>
        </p:txBody>
      </p:sp>
      <p:sp>
        <p:nvSpPr>
          <p:cNvPr id="3" name="Subtitle 2"/>
          <p:cNvSpPr>
            <a:spLocks noGrp="1"/>
          </p:cNvSpPr>
          <p:nvPr>
            <p:ph type="body" idx="1"/>
          </p:nvPr>
        </p:nvSpPr>
        <p:spPr/>
        <p:txBody>
          <a:bodyPr>
            <a:normAutofit/>
          </a:bodyPr>
          <a:lstStyle/>
          <a:p>
            <a:r>
              <a:rPr lang="en-US" sz="3600" dirty="0" smtClean="0"/>
              <a:t>Transdisciplinary Perspectives</a:t>
            </a:r>
            <a:endParaRPr lang="en-IN" sz="3600" dirty="0"/>
          </a:p>
        </p:txBody>
      </p:sp>
    </p:spTree>
    <p:extLst>
      <p:ext uri="{BB962C8B-B14F-4D97-AF65-F5344CB8AC3E}">
        <p14:creationId xmlns:p14="http://schemas.microsoft.com/office/powerpoint/2010/main" val="174380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43" y="365127"/>
            <a:ext cx="7902507" cy="821648"/>
          </a:xfrm>
          <a:solidFill>
            <a:schemeClr val="accent2">
              <a:lumMod val="75000"/>
            </a:schemeClr>
          </a:solidFill>
          <a:ln>
            <a:solidFill>
              <a:schemeClr val="accent2">
                <a:lumMod val="75000"/>
              </a:schemeClr>
            </a:solidFill>
          </a:ln>
          <a:scene3d>
            <a:camera prst="orthographicFront"/>
            <a:lightRig rig="threePt" dir="t"/>
          </a:scene3d>
          <a:sp3d>
            <a:bevelT/>
          </a:sp3d>
        </p:spPr>
        <p:txBody>
          <a:bodyPr vert="horz" lIns="91440" tIns="45720" rIns="91440" bIns="45720" rtlCol="0" anchor="ctr">
            <a:noAutofit/>
          </a:bodyPr>
          <a:lstStyle/>
          <a:p>
            <a:pPr algn="ctr"/>
            <a:r>
              <a:rPr lang="en-US" b="1" dirty="0">
                <a:solidFill>
                  <a:schemeClr val="bg1"/>
                </a:solidFill>
                <a:latin typeface="Times New Roman" panose="02020603050405020304" pitchFamily="18" charset="0"/>
              </a:rPr>
              <a:t>Transdisciplinary Factors</a:t>
            </a:r>
            <a:endParaRPr lang="en-IN" b="1" dirty="0">
              <a:solidFill>
                <a:schemeClr val="bg1"/>
              </a:solidFill>
              <a:latin typeface="Times New Roman" panose="02020603050405020304" pitchFamily="18" charset="0"/>
            </a:endParaRPr>
          </a:p>
        </p:txBody>
      </p:sp>
      <p:sp>
        <p:nvSpPr>
          <p:cNvPr id="3" name="Content Placeholder 2"/>
          <p:cNvSpPr>
            <a:spLocks noGrp="1"/>
          </p:cNvSpPr>
          <p:nvPr>
            <p:ph idx="1"/>
          </p:nvPr>
        </p:nvSpPr>
        <p:spPr>
          <a:xfrm>
            <a:off x="628650" y="1471448"/>
            <a:ext cx="7886700" cy="5150069"/>
          </a:xfrm>
        </p:spPr>
        <p:txBody>
          <a:bodyPr>
            <a:normAutofit fontScale="85000" lnSpcReduction="20000"/>
          </a:bodyPr>
          <a:lstStyle/>
          <a:p>
            <a:pPr marL="514350" indent="-514350">
              <a:buFont typeface="+mj-lt"/>
              <a:buAutoNum type="arabicPeriod"/>
            </a:pPr>
            <a:r>
              <a:rPr lang="en-US" b="1" dirty="0"/>
              <a:t>Linkages between fields </a:t>
            </a:r>
          </a:p>
          <a:p>
            <a:pPr marL="514350" indent="-514350">
              <a:buFont typeface="+mj-lt"/>
              <a:buAutoNum type="arabicPeriod"/>
            </a:pPr>
            <a:r>
              <a:rPr lang="en-US" b="1" dirty="0"/>
              <a:t>Values</a:t>
            </a:r>
          </a:p>
          <a:p>
            <a:pPr marL="514350" indent="-514350">
              <a:buFont typeface="+mj-lt"/>
              <a:buAutoNum type="arabicPeriod"/>
            </a:pPr>
            <a:r>
              <a:rPr lang="en-US" b="1" dirty="0"/>
              <a:t>Knowledge – social construction of reality, rationality</a:t>
            </a:r>
          </a:p>
          <a:p>
            <a:pPr marL="514350" indent="-514350">
              <a:buFont typeface="+mj-lt"/>
              <a:buAutoNum type="arabicPeriod"/>
            </a:pPr>
            <a:r>
              <a:rPr lang="en-US" b="1" dirty="0"/>
              <a:t>Perception – trust, limits, opportunities &amp; challenges</a:t>
            </a:r>
          </a:p>
          <a:p>
            <a:pPr marL="514350" indent="-514350">
              <a:buFont typeface="+mj-lt"/>
              <a:buAutoNum type="arabicPeriod"/>
            </a:pPr>
            <a:r>
              <a:rPr lang="en-US" b="1" dirty="0"/>
              <a:t>Social Power</a:t>
            </a:r>
          </a:p>
          <a:p>
            <a:pPr marL="514350" indent="-514350">
              <a:buFont typeface="+mj-lt"/>
              <a:buAutoNum type="arabicPeriod"/>
            </a:pPr>
            <a:r>
              <a:rPr lang="en-US" b="1" dirty="0"/>
              <a:t>Aspirations – energy</a:t>
            </a:r>
          </a:p>
          <a:p>
            <a:pPr marL="514350" indent="-514350">
              <a:buFont typeface="+mj-lt"/>
              <a:buAutoNum type="arabicPeriod"/>
            </a:pPr>
            <a:r>
              <a:rPr lang="en-US" b="1" dirty="0"/>
              <a:t>Relationships – Social Capital – social organization – networks -- subsidiarity</a:t>
            </a:r>
          </a:p>
          <a:p>
            <a:pPr marL="514350" indent="-514350">
              <a:buFont typeface="+mj-lt"/>
              <a:buAutoNum type="arabicPeriod"/>
            </a:pPr>
            <a:r>
              <a:rPr lang="en-US" b="1" dirty="0"/>
              <a:t>Human capital – Education – Skills </a:t>
            </a:r>
          </a:p>
          <a:p>
            <a:pPr marL="514350" indent="-514350">
              <a:buFont typeface="+mj-lt"/>
              <a:buAutoNum type="arabicPeriod"/>
            </a:pPr>
            <a:r>
              <a:rPr lang="en-US" b="1" dirty="0"/>
              <a:t>Individuality </a:t>
            </a:r>
          </a:p>
          <a:p>
            <a:pPr marL="514350" indent="-514350">
              <a:buFont typeface="+mj-lt"/>
              <a:buAutoNum type="arabicPeriod"/>
            </a:pPr>
            <a:r>
              <a:rPr lang="en-US" b="1" dirty="0"/>
              <a:t>Social Process of energy conversion </a:t>
            </a:r>
          </a:p>
          <a:p>
            <a:pPr marL="514350" indent="-514350">
              <a:buFont typeface="+mj-lt"/>
              <a:buAutoNum type="arabicPeriod"/>
            </a:pPr>
            <a:r>
              <a:rPr lang="en-US" b="1" dirty="0"/>
              <a:t>Limits to Rationality </a:t>
            </a:r>
          </a:p>
          <a:p>
            <a:pPr marL="514350" indent="-514350">
              <a:buFont typeface="+mj-lt"/>
              <a:buAutoNum type="arabicPeriod"/>
            </a:pPr>
            <a:r>
              <a:rPr lang="en-US" b="1" dirty="0"/>
              <a:t>Decision-making</a:t>
            </a:r>
          </a:p>
          <a:p>
            <a:pPr marL="0" indent="0">
              <a:buNone/>
            </a:pPr>
            <a:endParaRPr lang="en-IN" dirty="0" smtClean="0"/>
          </a:p>
        </p:txBody>
      </p:sp>
    </p:spTree>
    <p:extLst>
      <p:ext uri="{BB962C8B-B14F-4D97-AF65-F5344CB8AC3E}">
        <p14:creationId xmlns:p14="http://schemas.microsoft.com/office/powerpoint/2010/main" val="4166751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43" y="365127"/>
            <a:ext cx="7902507" cy="821648"/>
          </a:xfrm>
          <a:solidFill>
            <a:schemeClr val="accent2">
              <a:lumMod val="75000"/>
            </a:schemeClr>
          </a:solidFill>
          <a:ln>
            <a:solidFill>
              <a:schemeClr val="accent2">
                <a:lumMod val="75000"/>
              </a:schemeClr>
            </a:solidFill>
          </a:ln>
          <a:scene3d>
            <a:camera prst="orthographicFront"/>
            <a:lightRig rig="threePt" dir="t"/>
          </a:scene3d>
          <a:sp3d>
            <a:bevelT/>
          </a:sp3d>
        </p:spPr>
        <p:txBody>
          <a:bodyPr vert="horz" lIns="91440" tIns="45720" rIns="91440" bIns="45720" rtlCol="0" anchor="ctr">
            <a:noAutofit/>
          </a:bodyPr>
          <a:lstStyle/>
          <a:p>
            <a:pPr algn="ctr"/>
            <a:r>
              <a:rPr lang="en-US" b="1" dirty="0">
                <a:solidFill>
                  <a:schemeClr val="bg1"/>
                </a:solidFill>
                <a:latin typeface="Times New Roman" panose="02020603050405020304" pitchFamily="18" charset="0"/>
              </a:rPr>
              <a:t>Transdisciplinary Factors</a:t>
            </a:r>
            <a:endParaRPr lang="en-IN" b="1" dirty="0">
              <a:solidFill>
                <a:schemeClr val="bg1"/>
              </a:solidFill>
              <a:latin typeface="Times New Roman" panose="02020603050405020304" pitchFamily="18" charset="0"/>
            </a:endParaRPr>
          </a:p>
        </p:txBody>
      </p:sp>
      <p:sp>
        <p:nvSpPr>
          <p:cNvPr id="3" name="Content Placeholder 2"/>
          <p:cNvSpPr>
            <a:spLocks noGrp="1"/>
          </p:cNvSpPr>
          <p:nvPr>
            <p:ph idx="1"/>
          </p:nvPr>
        </p:nvSpPr>
        <p:spPr>
          <a:xfrm>
            <a:off x="628650" y="1471448"/>
            <a:ext cx="7886700" cy="5260092"/>
          </a:xfrm>
        </p:spPr>
        <p:txBody>
          <a:bodyPr>
            <a:normAutofit fontScale="85000" lnSpcReduction="20000"/>
          </a:bodyPr>
          <a:lstStyle/>
          <a:p>
            <a:pPr marL="514350" indent="-514350">
              <a:buFont typeface="+mj-lt"/>
              <a:buAutoNum type="arabicPeriod"/>
            </a:pPr>
            <a:r>
              <a:rPr lang="en-US" b="1" dirty="0" smtClean="0"/>
              <a:t>Linkages between fields </a:t>
            </a:r>
          </a:p>
          <a:p>
            <a:pPr marL="514350" indent="-514350">
              <a:buFont typeface="+mj-lt"/>
              <a:buAutoNum type="arabicPeriod"/>
            </a:pPr>
            <a:r>
              <a:rPr lang="en-US" b="1" dirty="0" smtClean="0"/>
              <a:t>Values</a:t>
            </a:r>
          </a:p>
          <a:p>
            <a:pPr marL="514350" indent="-514350">
              <a:buFont typeface="+mj-lt"/>
              <a:buAutoNum type="arabicPeriod"/>
            </a:pPr>
            <a:r>
              <a:rPr lang="en-US" b="1" dirty="0" smtClean="0"/>
              <a:t>Knowledge – social construction of reality, rationality</a:t>
            </a:r>
          </a:p>
          <a:p>
            <a:pPr marL="514350" indent="-514350">
              <a:buFont typeface="+mj-lt"/>
              <a:buAutoNum type="arabicPeriod"/>
            </a:pPr>
            <a:r>
              <a:rPr lang="en-US" b="1" dirty="0" smtClean="0"/>
              <a:t>Perception – trust, limits, opportunities &amp; challenges</a:t>
            </a:r>
          </a:p>
          <a:p>
            <a:pPr marL="514350" indent="-514350">
              <a:buFont typeface="+mj-lt"/>
              <a:buAutoNum type="arabicPeriod"/>
            </a:pPr>
            <a:r>
              <a:rPr lang="en-US" b="1" dirty="0" smtClean="0"/>
              <a:t>Social Power</a:t>
            </a:r>
          </a:p>
          <a:p>
            <a:pPr marL="514350" indent="-514350">
              <a:buFont typeface="+mj-lt"/>
              <a:buAutoNum type="arabicPeriod"/>
            </a:pPr>
            <a:r>
              <a:rPr lang="en-US" b="1" dirty="0" smtClean="0"/>
              <a:t>Aspirations – energy</a:t>
            </a:r>
          </a:p>
          <a:p>
            <a:pPr marL="514350" indent="-514350">
              <a:buFont typeface="+mj-lt"/>
              <a:buAutoNum type="arabicPeriod"/>
            </a:pPr>
            <a:r>
              <a:rPr lang="en-US" b="1" dirty="0" smtClean="0"/>
              <a:t>Relationships – Social Capital – social organization – networks -- subsidiarity</a:t>
            </a:r>
          </a:p>
          <a:p>
            <a:pPr marL="514350" indent="-514350">
              <a:buFont typeface="+mj-lt"/>
              <a:buAutoNum type="arabicPeriod"/>
            </a:pPr>
            <a:r>
              <a:rPr lang="en-US" b="1" dirty="0" smtClean="0"/>
              <a:t>Human capital – Education – Skills </a:t>
            </a:r>
          </a:p>
          <a:p>
            <a:pPr marL="514350" indent="-514350">
              <a:buFont typeface="+mj-lt"/>
              <a:buAutoNum type="arabicPeriod"/>
            </a:pPr>
            <a:r>
              <a:rPr lang="en-US" b="1" dirty="0" smtClean="0"/>
              <a:t>Individuality </a:t>
            </a:r>
          </a:p>
          <a:p>
            <a:pPr marL="514350" indent="-514350">
              <a:buFont typeface="+mj-lt"/>
              <a:buAutoNum type="arabicPeriod"/>
            </a:pPr>
            <a:r>
              <a:rPr lang="en-US" b="1" dirty="0" smtClean="0"/>
              <a:t>Social Process of energy conversion </a:t>
            </a:r>
          </a:p>
          <a:p>
            <a:pPr marL="514350" indent="-514350">
              <a:buFont typeface="+mj-lt"/>
              <a:buAutoNum type="arabicPeriod"/>
            </a:pPr>
            <a:r>
              <a:rPr lang="en-US" b="1" dirty="0" smtClean="0"/>
              <a:t>Limits to Rationality </a:t>
            </a:r>
          </a:p>
          <a:p>
            <a:pPr marL="514350" indent="-514350">
              <a:buFont typeface="+mj-lt"/>
              <a:buAutoNum type="arabicPeriod"/>
            </a:pPr>
            <a:r>
              <a:rPr lang="en-US" b="1" dirty="0" smtClean="0"/>
              <a:t>Decision-making</a:t>
            </a:r>
          </a:p>
          <a:p>
            <a:pPr marL="0" indent="0">
              <a:buNone/>
            </a:pPr>
            <a:endParaRPr lang="en-IN" b="1" dirty="0" smtClean="0"/>
          </a:p>
        </p:txBody>
      </p:sp>
    </p:spTree>
    <p:extLst>
      <p:ext uri="{BB962C8B-B14F-4D97-AF65-F5344CB8AC3E}">
        <p14:creationId xmlns:p14="http://schemas.microsoft.com/office/powerpoint/2010/main" val="119757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tx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tx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tx2"/>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2620963"/>
          </a:xfrm>
        </p:spPr>
        <p:txBody>
          <a:bodyPr>
            <a:normAutofit/>
          </a:bodyPr>
          <a:lstStyle/>
          <a:p>
            <a:pPr>
              <a:buFont typeface="Wingdings" pitchFamily="2" charset="2"/>
              <a:buChar char="Ø"/>
            </a:pPr>
            <a:r>
              <a:rPr lang="en-US" sz="3600" b="1" smtClean="0">
                <a:solidFill>
                  <a:srgbClr val="C00000"/>
                </a:solidFill>
              </a:rPr>
              <a:t>Wealth</a:t>
            </a:r>
            <a:r>
              <a:rPr lang="en-US" sz="3600" b="1" dirty="0">
                <a:solidFill>
                  <a:srgbClr val="C00000"/>
                </a:solidFill>
              </a:rPr>
              <a:t>, </a:t>
            </a:r>
            <a:r>
              <a:rPr lang="en-US" sz="3600" b="1" dirty="0" smtClean="0">
                <a:solidFill>
                  <a:srgbClr val="C00000"/>
                </a:solidFill>
              </a:rPr>
              <a:t>Status</a:t>
            </a:r>
            <a:r>
              <a:rPr lang="en-US" sz="3600" b="1" dirty="0">
                <a:solidFill>
                  <a:srgbClr val="C00000"/>
                </a:solidFill>
              </a:rPr>
              <a:t>, </a:t>
            </a:r>
            <a:r>
              <a:rPr lang="en-US" sz="3600" b="1" dirty="0" smtClean="0">
                <a:solidFill>
                  <a:srgbClr val="C00000"/>
                </a:solidFill>
              </a:rPr>
              <a:t>Power</a:t>
            </a:r>
            <a:endParaRPr lang="en-IN" sz="3600" b="1" dirty="0">
              <a:solidFill>
                <a:srgbClr val="C00000"/>
              </a:solidFill>
            </a:endParaRPr>
          </a:p>
          <a:p>
            <a:pPr>
              <a:buFont typeface="Wingdings" pitchFamily="2" charset="2"/>
              <a:buChar char="Ø"/>
            </a:pPr>
            <a:r>
              <a:rPr lang="en-US" sz="3600" b="1" dirty="0">
                <a:solidFill>
                  <a:srgbClr val="C00000"/>
                </a:solidFill>
              </a:rPr>
              <a:t>Peace, </a:t>
            </a:r>
            <a:r>
              <a:rPr lang="en-US" sz="3600" b="1" dirty="0" smtClean="0">
                <a:solidFill>
                  <a:srgbClr val="C00000"/>
                </a:solidFill>
              </a:rPr>
              <a:t>Prosperity</a:t>
            </a:r>
            <a:r>
              <a:rPr lang="en-US" sz="3600" b="1" dirty="0">
                <a:solidFill>
                  <a:srgbClr val="C00000"/>
                </a:solidFill>
              </a:rPr>
              <a:t>, </a:t>
            </a:r>
            <a:r>
              <a:rPr lang="en-US" sz="3600" b="1" dirty="0" smtClean="0">
                <a:solidFill>
                  <a:srgbClr val="C00000"/>
                </a:solidFill>
              </a:rPr>
              <a:t>Harmony</a:t>
            </a:r>
            <a:r>
              <a:rPr lang="en-US" sz="3600" b="1" dirty="0">
                <a:solidFill>
                  <a:srgbClr val="C00000"/>
                </a:solidFill>
              </a:rPr>
              <a:t>, </a:t>
            </a:r>
            <a:r>
              <a:rPr lang="en-US" sz="3600" b="1" dirty="0" smtClean="0">
                <a:solidFill>
                  <a:srgbClr val="C00000"/>
                </a:solidFill>
              </a:rPr>
              <a:t>Well-being</a:t>
            </a:r>
            <a:endParaRPr lang="en-IN" sz="3600" b="1" dirty="0">
              <a:solidFill>
                <a:srgbClr val="C00000"/>
              </a:solidFill>
            </a:endParaRPr>
          </a:p>
          <a:p>
            <a:pPr>
              <a:buFont typeface="Wingdings" pitchFamily="2" charset="2"/>
              <a:buChar char="Ø"/>
            </a:pPr>
            <a:r>
              <a:rPr lang="en-US" sz="3600" b="1" dirty="0">
                <a:solidFill>
                  <a:srgbClr val="C00000"/>
                </a:solidFill>
              </a:rPr>
              <a:t>Knowledge, Truth, Beauty, Love </a:t>
            </a:r>
            <a:endParaRPr lang="en-IN" sz="3600" b="1" dirty="0">
              <a:solidFill>
                <a:srgbClr val="C00000"/>
              </a:solidFill>
            </a:endParaRPr>
          </a:p>
          <a:p>
            <a:pPr>
              <a:buFont typeface="Wingdings" pitchFamily="2" charset="2"/>
              <a:buChar char="Ø"/>
            </a:pPr>
            <a:r>
              <a:rPr lang="en-US" sz="3600" b="1" dirty="0">
                <a:solidFill>
                  <a:srgbClr val="C00000"/>
                </a:solidFill>
              </a:rPr>
              <a:t>Self-realization and </a:t>
            </a:r>
            <a:r>
              <a:rPr lang="en-US" sz="3600" b="1" dirty="0" smtClean="0">
                <a:solidFill>
                  <a:srgbClr val="C00000"/>
                </a:solidFill>
              </a:rPr>
              <a:t>Spiritual Fulfilment</a:t>
            </a:r>
            <a:r>
              <a:rPr lang="en-US" sz="3600" dirty="0" smtClean="0"/>
              <a:t>  </a:t>
            </a:r>
            <a:endParaRPr lang="en-IN" sz="3600" dirty="0"/>
          </a:p>
          <a:p>
            <a:pPr marL="0" indent="0">
              <a:buNone/>
            </a:pPr>
            <a:endParaRPr lang="en-IN" dirty="0"/>
          </a:p>
          <a:p>
            <a:endParaRPr lang="en-IN" dirty="0"/>
          </a:p>
        </p:txBody>
      </p:sp>
      <p:sp>
        <p:nvSpPr>
          <p:cNvPr id="4" name="Slide Number Placeholder 3"/>
          <p:cNvSpPr>
            <a:spLocks noGrp="1"/>
          </p:cNvSpPr>
          <p:nvPr>
            <p:ph type="sldNum" sz="quarter" idx="12"/>
          </p:nvPr>
        </p:nvSpPr>
        <p:spPr/>
        <p:txBody>
          <a:bodyPr/>
          <a:lstStyle/>
          <a:p>
            <a:fld id="{C8261930-F5CC-4285-A780-F722F3E05A8D}" type="slidenum">
              <a:rPr lang="en-US" smtClean="0"/>
              <a:pPr/>
              <a:t>2</a:t>
            </a:fld>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524000"/>
            <a:ext cx="2881313" cy="18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304800"/>
            <a:ext cx="7986713" cy="830997"/>
          </a:xfrm>
          <a:prstGeom prst="rect">
            <a:avLst/>
          </a:prstGeom>
          <a:solidFill>
            <a:srgbClr val="008000"/>
          </a:solid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IN" sz="4800" b="1" spc="150" smtClean="0">
                <a:ln w="11430"/>
                <a:solidFill>
                  <a:srgbClr val="F8F8F8"/>
                </a:solidFill>
                <a:effectLst>
                  <a:outerShdw blurRad="25400" algn="tl" rotWithShape="0">
                    <a:srgbClr val="000000">
                      <a:alpha val="43000"/>
                    </a:srgbClr>
                  </a:outerShdw>
                </a:effectLst>
              </a:rPr>
              <a:t>Human Accomplishment</a:t>
            </a:r>
            <a:endParaRPr lang="en-IN" sz="6000" b="1" spc="150" dirty="0">
              <a:ln w="11430"/>
              <a:solidFill>
                <a:srgbClr val="F8F8F8"/>
              </a:solidFill>
              <a:effectLst>
                <a:outerShdw blurRad="25400" algn="tl" rotWithShape="0">
                  <a:srgbClr val="000000">
                    <a:alpha val="43000"/>
                  </a:srgbClr>
                </a:outerShdw>
              </a:effectLst>
            </a:endParaRPr>
          </a:p>
        </p:txBody>
      </p:sp>
      <p:sp>
        <p:nvSpPr>
          <p:cNvPr id="11" name="TextBox 10"/>
          <p:cNvSpPr txBox="1"/>
          <p:nvPr/>
        </p:nvSpPr>
        <p:spPr>
          <a:xfrm>
            <a:off x="609600" y="1371600"/>
            <a:ext cx="5105400" cy="2062103"/>
          </a:xfrm>
          <a:prstGeom prst="rect">
            <a:avLst/>
          </a:prstGeom>
          <a:noFill/>
        </p:spPr>
        <p:txBody>
          <a:bodyPr wrap="square" rtlCol="0">
            <a:spAutoFit/>
          </a:bodyPr>
          <a:lstStyle/>
          <a:p>
            <a:pPr lvl="0">
              <a:spcBef>
                <a:spcPct val="20000"/>
              </a:spcBef>
            </a:pPr>
            <a:r>
              <a:rPr lang="en-IN" sz="3200" b="1" dirty="0">
                <a:solidFill>
                  <a:srgbClr val="002060"/>
                </a:solidFill>
              </a:rPr>
              <a:t>Accomplishment is a process of conscious purposeful human initiative leading to objectives sought after</a:t>
            </a:r>
          </a:p>
        </p:txBody>
      </p:sp>
    </p:spTree>
    <p:extLst>
      <p:ext uri="{BB962C8B-B14F-4D97-AF65-F5344CB8AC3E}">
        <p14:creationId xmlns:p14="http://schemas.microsoft.com/office/powerpoint/2010/main" val="28713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50000"/>
            </a:schemeClr>
          </a:solidFill>
          <a:scene3d>
            <a:camera prst="orthographicFront"/>
            <a:lightRig rig="threePt" dir="t"/>
          </a:scene3d>
          <a:sp3d>
            <a:bevelT w="152400" h="50800" prst="softRound"/>
          </a:sp3d>
        </p:spPr>
        <p:txBody>
          <a:bodyPr/>
          <a:lstStyle/>
          <a:p>
            <a:pPr lvl="0" algn="ctr"/>
            <a:r>
              <a:rPr lang="en-US" b="1" dirty="0" smtClean="0">
                <a:solidFill>
                  <a:schemeClr val="bg1"/>
                </a:solidFill>
              </a:rPr>
              <a:t>Human </a:t>
            </a:r>
            <a:r>
              <a:rPr lang="en-US" b="1" dirty="0">
                <a:solidFill>
                  <a:schemeClr val="bg1"/>
                </a:solidFill>
              </a:rPr>
              <a:t>Accomplishment </a:t>
            </a:r>
            <a:br>
              <a:rPr lang="en-US" b="1" dirty="0">
                <a:solidFill>
                  <a:schemeClr val="bg1"/>
                </a:solidFill>
              </a:rPr>
            </a:br>
            <a:r>
              <a:rPr lang="en-US" b="1" dirty="0">
                <a:solidFill>
                  <a:schemeClr val="bg1"/>
                </a:solidFill>
              </a:rPr>
              <a:t>Two </a:t>
            </a:r>
            <a:r>
              <a:rPr lang="en-US" b="1" dirty="0" smtClean="0">
                <a:solidFill>
                  <a:schemeClr val="bg1"/>
                </a:solidFill>
              </a:rPr>
              <a:t>Perspectives</a:t>
            </a:r>
            <a:endParaRPr lang="en-IN" b="1" dirty="0">
              <a:solidFill>
                <a:schemeClr val="bg1"/>
              </a:solidFill>
            </a:endParaRPr>
          </a:p>
        </p:txBody>
      </p:sp>
      <p:sp>
        <p:nvSpPr>
          <p:cNvPr id="4" name="Slide Number Placeholder 3"/>
          <p:cNvSpPr>
            <a:spLocks noGrp="1"/>
          </p:cNvSpPr>
          <p:nvPr>
            <p:ph type="sldNum" sz="quarter" idx="12"/>
          </p:nvPr>
        </p:nvSpPr>
        <p:spPr/>
        <p:txBody>
          <a:bodyPr/>
          <a:lstStyle/>
          <a:p>
            <a:fld id="{392E8456-34BD-40D9-BCF8-691D61048EA6}" type="slidenum">
              <a:rPr lang="en-IN" smtClean="0"/>
              <a:t>3</a:t>
            </a:fld>
            <a:endParaRPr lang="en-IN"/>
          </a:p>
        </p:txBody>
      </p:sp>
      <p:sp>
        <p:nvSpPr>
          <p:cNvPr id="5" name="Flowchart: Alternate Process 4"/>
          <p:cNvSpPr/>
          <p:nvPr/>
        </p:nvSpPr>
        <p:spPr>
          <a:xfrm>
            <a:off x="405064" y="1840831"/>
            <a:ext cx="4062663" cy="3080084"/>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t>COURSE 1 </a:t>
            </a:r>
          </a:p>
          <a:p>
            <a:pPr algn="ctr"/>
            <a:r>
              <a:rPr lang="en-IN" sz="2800" b="1" dirty="0" smtClean="0"/>
              <a:t>Process </a:t>
            </a:r>
            <a:r>
              <a:rPr lang="en-IN" sz="2800" b="1" dirty="0"/>
              <a:t>of Individual </a:t>
            </a:r>
            <a:r>
              <a:rPr lang="en-IN" sz="2800" b="1" dirty="0" smtClean="0"/>
              <a:t>Accomplishment</a:t>
            </a:r>
            <a:endParaRPr lang="en-IN" sz="2800" b="1" dirty="0"/>
          </a:p>
        </p:txBody>
      </p:sp>
      <p:sp>
        <p:nvSpPr>
          <p:cNvPr id="6" name="Flowchart: Alternate Process 5"/>
          <p:cNvSpPr/>
          <p:nvPr/>
        </p:nvSpPr>
        <p:spPr>
          <a:xfrm>
            <a:off x="4572000" y="3224464"/>
            <a:ext cx="4166937" cy="3080084"/>
          </a:xfrm>
          <a:prstGeom prst="flowChartAlternate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t>COURSE 2 </a:t>
            </a:r>
          </a:p>
          <a:p>
            <a:pPr algn="ctr"/>
            <a:r>
              <a:rPr lang="en-US" sz="2800" b="1" dirty="0"/>
              <a:t>Process of Social Accomplishment</a:t>
            </a:r>
            <a:endParaRPr lang="en-IN" sz="2800" b="1" dirty="0"/>
          </a:p>
        </p:txBody>
      </p:sp>
      <p:sp>
        <p:nvSpPr>
          <p:cNvPr id="3" name="Curved Up Arrow 2"/>
          <p:cNvSpPr/>
          <p:nvPr/>
        </p:nvSpPr>
        <p:spPr>
          <a:xfrm rot="1410723">
            <a:off x="2205320" y="5459506"/>
            <a:ext cx="2178424" cy="564777"/>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Curved Up Arrow 6"/>
          <p:cNvSpPr/>
          <p:nvPr/>
        </p:nvSpPr>
        <p:spPr>
          <a:xfrm rot="11960826">
            <a:off x="4634756" y="2169461"/>
            <a:ext cx="2178424" cy="564777"/>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130103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5326" y="1479887"/>
            <a:ext cx="5765704" cy="4781300"/>
          </a:xfrm>
        </p:spPr>
        <p:txBody>
          <a:bodyPr>
            <a:normAutofit/>
          </a:bodyPr>
          <a:lstStyle/>
          <a:p>
            <a:r>
              <a:rPr lang="en-IN" sz="3000" b="1" i="0" u="none" strike="noStrike" baseline="0" dirty="0" smtClean="0">
                <a:solidFill>
                  <a:srgbClr val="002060"/>
                </a:solidFill>
              </a:rPr>
              <a:t>The multi-dimensional challenges confronting humanity today defy comprehension and resolution based on the prevailing principles and specialized knowledge developed by separate social science disciplines. </a:t>
            </a:r>
          </a:p>
          <a:p>
            <a:r>
              <a:rPr lang="en-IN" sz="3000" b="1" i="0" u="none" strike="noStrike" baseline="0" dirty="0" smtClean="0">
                <a:solidFill>
                  <a:srgbClr val="002060"/>
                </a:solidFill>
              </a:rPr>
              <a:t>Knowledge which is power needs to evolve to keep pace with the evolution of society</a:t>
            </a:r>
            <a:r>
              <a:rPr lang="en-IN" b="1" i="0" u="none" strike="noStrike" baseline="0" dirty="0" smtClean="0">
                <a:solidFill>
                  <a:srgbClr val="002060"/>
                </a:solidFill>
                <a:latin typeface="Times New Roman" panose="02020603050405020304" pitchFamily="18" charset="0"/>
              </a:rPr>
              <a:t>. </a:t>
            </a:r>
          </a:p>
        </p:txBody>
      </p:sp>
      <p:sp>
        <p:nvSpPr>
          <p:cNvPr id="2" name="Title 1"/>
          <p:cNvSpPr>
            <a:spLocks noGrp="1"/>
          </p:cNvSpPr>
          <p:nvPr>
            <p:ph type="title"/>
          </p:nvPr>
        </p:nvSpPr>
        <p:spPr>
          <a:xfrm>
            <a:off x="628650" y="517353"/>
            <a:ext cx="7886700" cy="866279"/>
          </a:xfrm>
          <a:solidFill>
            <a:srgbClr val="5D2884"/>
          </a:solidFill>
        </p:spPr>
        <p:txBody>
          <a:bodyPr/>
          <a:lstStyle/>
          <a:p>
            <a:pPr algn="ctr"/>
            <a:r>
              <a:rPr lang="en-US" b="1" i="0" u="none" strike="noStrike" baseline="0" dirty="0" smtClean="0">
                <a:solidFill>
                  <a:schemeClr val="bg1"/>
                </a:solidFill>
                <a:latin typeface="Times New Roman" panose="02020603050405020304" pitchFamily="18" charset="0"/>
              </a:rPr>
              <a:t>Rationale for this Course</a:t>
            </a:r>
          </a:p>
        </p:txBody>
      </p:sp>
      <p:sp>
        <p:nvSpPr>
          <p:cNvPr id="4" name="Slide Number Placeholder 3"/>
          <p:cNvSpPr>
            <a:spLocks noGrp="1"/>
          </p:cNvSpPr>
          <p:nvPr>
            <p:ph type="sldNum" sz="quarter" idx="12"/>
          </p:nvPr>
        </p:nvSpPr>
        <p:spPr/>
        <p:txBody>
          <a:bodyPr/>
          <a:lstStyle/>
          <a:p>
            <a:fld id="{392E8456-34BD-40D9-BCF8-691D61048EA6}" type="slidenum">
              <a:rPr lang="en-IN" smtClean="0"/>
              <a:t>4</a:t>
            </a:fld>
            <a:endParaRPr lang="en-IN"/>
          </a:p>
        </p:txBody>
      </p:sp>
      <p:grpSp>
        <p:nvGrpSpPr>
          <p:cNvPr id="5" name="Group 4"/>
          <p:cNvGrpSpPr/>
          <p:nvPr/>
        </p:nvGrpSpPr>
        <p:grpSpPr>
          <a:xfrm>
            <a:off x="6271030" y="1849862"/>
            <a:ext cx="2377106" cy="3829065"/>
            <a:chOff x="6162742" y="1825798"/>
            <a:chExt cx="2377106" cy="3829065"/>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183" y="1825798"/>
              <a:ext cx="18002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742" y="4398315"/>
              <a:ext cx="2377106" cy="125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90294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4" y="288758"/>
            <a:ext cx="8073298" cy="938463"/>
          </a:xfrm>
          <a:solidFill>
            <a:srgbClr val="911F7B"/>
          </a:solidFill>
        </p:spPr>
        <p:txBody>
          <a:bodyPr>
            <a:normAutofit fontScale="90000"/>
          </a:bodyPr>
          <a:lstStyle/>
          <a:p>
            <a:pPr algn="ctr"/>
            <a:r>
              <a:rPr lang="en-US" b="1" i="0" u="none" strike="noStrike" baseline="0" dirty="0" smtClean="0">
                <a:solidFill>
                  <a:schemeClr val="bg1"/>
                </a:solidFill>
                <a:latin typeface="+mn-lt"/>
              </a:rPr>
              <a:t>Multi-dimensional Social Evolution</a:t>
            </a:r>
          </a:p>
        </p:txBody>
      </p:sp>
      <p:sp>
        <p:nvSpPr>
          <p:cNvPr id="3" name="Text Placeholder 2"/>
          <p:cNvSpPr>
            <a:spLocks noGrp="1"/>
          </p:cNvSpPr>
          <p:nvPr>
            <p:ph type="body" idx="1"/>
          </p:nvPr>
        </p:nvSpPr>
        <p:spPr>
          <a:xfrm>
            <a:off x="505325" y="1706231"/>
            <a:ext cx="8073191" cy="4658474"/>
          </a:xfrm>
        </p:spPr>
        <p:txBody>
          <a:bodyPr>
            <a:noAutofit/>
          </a:bodyPr>
          <a:lstStyle/>
          <a:p>
            <a:r>
              <a:rPr lang="en-IN" sz="2200" b="1" i="0" u="none" strike="noStrike" baseline="0" dirty="0" smtClean="0">
                <a:solidFill>
                  <a:srgbClr val="990033"/>
                </a:solidFill>
                <a:latin typeface="Arial Narrow" pitchFamily="34" charset="0"/>
              </a:rPr>
              <a:t>Time:</a:t>
            </a:r>
            <a:r>
              <a:rPr lang="en-IN" sz="2000" b="1" i="0" u="none" strike="noStrike" baseline="0" dirty="0" smtClean="0">
                <a:solidFill>
                  <a:srgbClr val="990033"/>
                </a:solidFill>
                <a:latin typeface="Arial Narrow" pitchFamily="34" charset="0"/>
              </a:rPr>
              <a:t> </a:t>
            </a:r>
            <a:r>
              <a:rPr lang="en-IN" sz="2000" b="1" i="0" u="none" strike="noStrike" baseline="0" dirty="0" smtClean="0">
                <a:latin typeface="Arial Narrow" pitchFamily="34" charset="0"/>
              </a:rPr>
              <a:t>The pace of social development is unprecedented and accelerating </a:t>
            </a:r>
          </a:p>
          <a:p>
            <a:r>
              <a:rPr lang="en-IN" sz="2200" b="1" i="0" u="none" strike="noStrike" baseline="0" dirty="0" smtClean="0">
                <a:solidFill>
                  <a:srgbClr val="990033"/>
                </a:solidFill>
                <a:latin typeface="Arial Narrow" pitchFamily="34" charset="0"/>
              </a:rPr>
              <a:t>Space:</a:t>
            </a:r>
            <a:r>
              <a:rPr lang="en-IN" sz="2000" b="1" i="0" u="none" strike="noStrike" baseline="0" dirty="0" smtClean="0">
                <a:latin typeface="Arial Narrow" pitchFamily="34" charset="0"/>
              </a:rPr>
              <a:t> Humanity is rapidly expanding from isolated and insulated local and national communities into a closely interconnected global community</a:t>
            </a:r>
          </a:p>
          <a:p>
            <a:r>
              <a:rPr lang="en-IN" sz="2200" b="1" i="0" u="none" strike="noStrike" baseline="0" dirty="0" smtClean="0">
                <a:solidFill>
                  <a:srgbClr val="990033"/>
                </a:solidFill>
                <a:latin typeface="Arial Narrow" pitchFamily="34" charset="0"/>
              </a:rPr>
              <a:t>Knowledge</a:t>
            </a:r>
            <a:r>
              <a:rPr lang="en-IN" sz="2000" b="1" i="0" u="none" strike="noStrike" baseline="0" dirty="0" smtClean="0">
                <a:solidFill>
                  <a:srgbClr val="990033"/>
                </a:solidFill>
                <a:latin typeface="Arial Narrow" pitchFamily="34" charset="0"/>
              </a:rPr>
              <a:t>:</a:t>
            </a:r>
            <a:r>
              <a:rPr lang="en-IN" sz="2000" b="1" i="0" u="none" strike="noStrike" baseline="0" dirty="0" smtClean="0">
                <a:latin typeface="Arial Narrow" pitchFamily="34" charset="0"/>
              </a:rPr>
              <a:t> These changes are driven by the expansion of knowledge of the world and our self-awareness as a species</a:t>
            </a:r>
          </a:p>
          <a:p>
            <a:r>
              <a:rPr lang="en-IN" sz="2200" b="1" i="0" u="none" strike="noStrike" baseline="0" dirty="0" smtClean="0">
                <a:solidFill>
                  <a:srgbClr val="990033"/>
                </a:solidFill>
                <a:latin typeface="Arial Narrow" pitchFamily="34" charset="0"/>
              </a:rPr>
              <a:t>Organization:</a:t>
            </a:r>
            <a:r>
              <a:rPr lang="en-IN" sz="2000" b="1" i="0" u="none" strike="noStrike" baseline="0" dirty="0" smtClean="0">
                <a:latin typeface="Arial Narrow" pitchFamily="34" charset="0"/>
              </a:rPr>
              <a:t> Growing awareness at the collective level is spurring rapid development of social organization in all fields</a:t>
            </a:r>
          </a:p>
          <a:p>
            <a:r>
              <a:rPr lang="en-IN" sz="2200" b="1" i="0" u="none" strike="noStrike" baseline="0" dirty="0" smtClean="0">
                <a:solidFill>
                  <a:srgbClr val="990033"/>
                </a:solidFill>
                <a:latin typeface="Arial Narrow" pitchFamily="34" charset="0"/>
              </a:rPr>
              <a:t>Integration:</a:t>
            </a:r>
            <a:r>
              <a:rPr lang="en-IN" sz="2000" b="1" i="0" u="none" strike="noStrike" baseline="0" dirty="0" smtClean="0">
                <a:latin typeface="Arial Narrow" pitchFamily="34" charset="0"/>
              </a:rPr>
              <a:t> Different fields and sectors of activity are becoming more closely integrated into a densely woven social fabric</a:t>
            </a:r>
          </a:p>
          <a:p>
            <a:r>
              <a:rPr lang="en-IN" sz="2200" b="1" i="0" u="none" strike="noStrike" baseline="0" dirty="0" smtClean="0">
                <a:solidFill>
                  <a:srgbClr val="990033"/>
                </a:solidFill>
                <a:latin typeface="Arial Narrow" pitchFamily="34" charset="0"/>
              </a:rPr>
              <a:t>Individuation:</a:t>
            </a:r>
            <a:r>
              <a:rPr lang="en-IN" sz="2000" b="1" i="0" u="none" strike="noStrike" baseline="0" dirty="0" smtClean="0">
                <a:latin typeface="Arial Narrow" pitchFamily="34" charset="0"/>
              </a:rPr>
              <a:t>  Human beings are becoming more individualized, i.e.</a:t>
            </a:r>
            <a:r>
              <a:rPr lang="en-IN" sz="2000" b="1" i="0" u="none" strike="noStrike" dirty="0" smtClean="0">
                <a:latin typeface="Arial Narrow" pitchFamily="34" charset="0"/>
              </a:rPr>
              <a:t> </a:t>
            </a:r>
            <a:r>
              <a:rPr lang="en-IN" sz="2000" b="1" i="0" u="none" strike="noStrike" baseline="0" dirty="0" smtClean="0">
                <a:latin typeface="Arial Narrow" pitchFamily="34" charset="0"/>
              </a:rPr>
              <a:t>the capacity of human personality is rapidly developing </a:t>
            </a:r>
          </a:p>
          <a:p>
            <a:r>
              <a:rPr lang="en-IN" sz="2200" b="1" i="0" u="none" strike="noStrike" baseline="0" dirty="0" smtClean="0">
                <a:solidFill>
                  <a:srgbClr val="990033"/>
                </a:solidFill>
                <a:latin typeface="Arial Narrow" pitchFamily="34" charset="0"/>
              </a:rPr>
              <a:t>Complexity:</a:t>
            </a:r>
            <a:r>
              <a:rPr lang="en-IN" sz="2000" b="1" i="0" u="none" strike="noStrike" baseline="0" dirty="0" smtClean="0">
                <a:latin typeface="Arial Narrow" pitchFamily="34" charset="0"/>
              </a:rPr>
              <a:t>  All these factors combine to increase social complexity of the challenges to understanding and effective action. </a:t>
            </a:r>
          </a:p>
        </p:txBody>
      </p:sp>
      <p:sp>
        <p:nvSpPr>
          <p:cNvPr id="4" name="Slide Number Placeholder 3"/>
          <p:cNvSpPr>
            <a:spLocks noGrp="1"/>
          </p:cNvSpPr>
          <p:nvPr>
            <p:ph type="sldNum" sz="quarter" idx="12"/>
          </p:nvPr>
        </p:nvSpPr>
        <p:spPr/>
        <p:txBody>
          <a:bodyPr/>
          <a:lstStyle/>
          <a:p>
            <a:fld id="{392E8456-34BD-40D9-BCF8-691D61048EA6}" type="slidenum">
              <a:rPr lang="en-IN" smtClean="0"/>
              <a:t>5</a:t>
            </a:fld>
            <a:endParaRPr lang="en-IN"/>
          </a:p>
        </p:txBody>
      </p:sp>
      <p:sp>
        <p:nvSpPr>
          <p:cNvPr id="5" name="TextBox 4"/>
          <p:cNvSpPr txBox="1"/>
          <p:nvPr/>
        </p:nvSpPr>
        <p:spPr>
          <a:xfrm>
            <a:off x="541421" y="1191119"/>
            <a:ext cx="8049126" cy="446276"/>
          </a:xfrm>
          <a:prstGeom prst="rect">
            <a:avLst/>
          </a:prstGeom>
          <a:noFill/>
        </p:spPr>
        <p:txBody>
          <a:bodyPr wrap="square" rtlCol="0">
            <a:spAutoFit/>
          </a:bodyPr>
          <a:lstStyle/>
          <a:p>
            <a:pPr algn="ctr"/>
            <a:r>
              <a:rPr lang="en-IN" sz="2300" b="1" dirty="0" smtClean="0">
                <a:solidFill>
                  <a:srgbClr val="911F7B"/>
                </a:solidFill>
              </a:rPr>
              <a:t>Society is a </a:t>
            </a:r>
            <a:r>
              <a:rPr lang="en-IN" sz="2300" b="1" dirty="0">
                <a:solidFill>
                  <a:srgbClr val="911F7B"/>
                </a:solidFill>
              </a:rPr>
              <a:t>rapidly evolving social context</a:t>
            </a:r>
          </a:p>
        </p:txBody>
      </p:sp>
    </p:spTree>
    <p:extLst>
      <p:ext uri="{BB962C8B-B14F-4D97-AF65-F5344CB8AC3E}">
        <p14:creationId xmlns:p14="http://schemas.microsoft.com/office/powerpoint/2010/main" val="526311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491CA6-7E58-4515-BAE8-85BADF5573E3}" type="slidenum">
              <a:rPr lang="en-US" smtClean="0"/>
              <a:t>6</a:t>
            </a:fld>
            <a:endParaRPr lang="en-US" dirty="0"/>
          </a:p>
        </p:txBody>
      </p:sp>
      <p:sp>
        <p:nvSpPr>
          <p:cNvPr id="5" name="Rounded Rectangle 4"/>
          <p:cNvSpPr/>
          <p:nvPr/>
        </p:nvSpPr>
        <p:spPr>
          <a:xfrm>
            <a:off x="533400" y="533400"/>
            <a:ext cx="7848600" cy="685800"/>
          </a:xfrm>
          <a:prstGeom prst="roundRect">
            <a:avLst/>
          </a:prstGeom>
          <a:solidFill>
            <a:srgbClr val="8315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Multiple Forces</a:t>
            </a:r>
            <a:endParaRPr lang="en-IN" b="1" dirty="0">
              <a:solidFill>
                <a:schemeClr val="bg1"/>
              </a:solidFill>
            </a:endParaRPr>
          </a:p>
        </p:txBody>
      </p:sp>
      <p:sp>
        <p:nvSpPr>
          <p:cNvPr id="7" name="Content Placeholder 2"/>
          <p:cNvSpPr txBox="1">
            <a:spLocks/>
          </p:cNvSpPr>
          <p:nvPr/>
        </p:nvSpPr>
        <p:spPr>
          <a:xfrm>
            <a:off x="381000" y="1295400"/>
            <a:ext cx="8229600" cy="83820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pPr>
            <a:r>
              <a:rPr lang="en-US" sz="5100" b="1" dirty="0" smtClean="0">
                <a:solidFill>
                  <a:schemeClr val="tx1"/>
                </a:solidFill>
              </a:rPr>
              <a:t>Social development is </a:t>
            </a:r>
            <a:r>
              <a:rPr lang="en-US" sz="5100" b="1" dirty="0">
                <a:solidFill>
                  <a:schemeClr val="tx1"/>
                </a:solidFill>
              </a:rPr>
              <a:t>a product of interactions between multiple forces</a:t>
            </a:r>
            <a:endParaRPr lang="en-IN" sz="5100" b="1" dirty="0">
              <a:solidFill>
                <a:schemeClr val="tx1"/>
              </a:solidFill>
            </a:endParaRPr>
          </a:p>
          <a:p>
            <a:endParaRPr lang="en-IN" b="1" dirty="0">
              <a:solidFill>
                <a:schemeClr val="tx1"/>
              </a:solidFill>
            </a:endParaRPr>
          </a:p>
        </p:txBody>
      </p:sp>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9" name="Diagram 8"/>
          <p:cNvGraphicFramePr/>
          <p:nvPr>
            <p:extLst/>
          </p:nvPr>
        </p:nvGraphicFramePr>
        <p:xfrm>
          <a:off x="685800" y="2204864"/>
          <a:ext cx="7772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3491880" y="2996952"/>
            <a:ext cx="2232248" cy="2232248"/>
          </a:xfrm>
          <a:prstGeom prst="ellipse">
            <a:avLst/>
          </a:prstGeom>
          <a:solidFill>
            <a:srgbClr val="0068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LIFE EVENTS IN SPACE &amp; TIME</a:t>
            </a:r>
            <a:endParaRPr lang="en-IN" sz="2800" b="1" dirty="0"/>
          </a:p>
        </p:txBody>
      </p:sp>
    </p:spTree>
    <p:extLst>
      <p:ext uri="{BB962C8B-B14F-4D97-AF65-F5344CB8AC3E}">
        <p14:creationId xmlns:p14="http://schemas.microsoft.com/office/powerpoint/2010/main" val="847937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4000" dirty="0" smtClean="0">
                <a:solidFill>
                  <a:schemeClr val="lt1"/>
                </a:solidFill>
                <a:latin typeface="+mn-lt"/>
                <a:ea typeface="+mn-ea"/>
                <a:cs typeface="+mn-cs"/>
              </a:rPr>
              <a:t>Premises for a Science of Society</a:t>
            </a:r>
            <a:endParaRPr lang="en-US" sz="4000" dirty="0">
              <a:solidFill>
                <a:schemeClr val="lt1"/>
              </a:solidFill>
              <a:latin typeface="+mn-lt"/>
              <a:ea typeface="+mn-ea"/>
              <a:cs typeface="+mn-cs"/>
            </a:endParaRPr>
          </a:p>
        </p:txBody>
      </p:sp>
      <p:sp>
        <p:nvSpPr>
          <p:cNvPr id="3" name="Content Placeholder 2"/>
          <p:cNvSpPr>
            <a:spLocks noGrp="1"/>
          </p:cNvSpPr>
          <p:nvPr>
            <p:ph idx="1"/>
          </p:nvPr>
        </p:nvSpPr>
        <p:spPr>
          <a:xfrm>
            <a:off x="228600" y="1066800"/>
            <a:ext cx="8839200" cy="5562600"/>
          </a:xfrm>
        </p:spPr>
        <p:txBody>
          <a:bodyPr>
            <a:normAutofit fontScale="92500" lnSpcReduction="10000"/>
          </a:bodyPr>
          <a:lstStyle/>
          <a:p>
            <a:pPr>
              <a:spcBef>
                <a:spcPts val="1200"/>
              </a:spcBef>
            </a:pPr>
            <a:r>
              <a:rPr lang="en-US" b="1" dirty="0" smtClean="0"/>
              <a:t>Mechanistic, reductionist, materialistic, compartmentalized social theory is inadequate to deal with the multi-dimensional complexity of social events and outcomes.</a:t>
            </a:r>
          </a:p>
          <a:p>
            <a:pPr>
              <a:spcBef>
                <a:spcPts val="1200"/>
              </a:spcBef>
            </a:pPr>
            <a:r>
              <a:rPr lang="en-US" b="1" dirty="0" smtClean="0"/>
              <a:t>Society is a complex, open, multi-leveled, conscious, </a:t>
            </a:r>
            <a:r>
              <a:rPr lang="en-US" b="1" dirty="0"/>
              <a:t>creative web of human relationships </a:t>
            </a:r>
            <a:r>
              <a:rPr lang="en-US" b="1" dirty="0" smtClean="0"/>
              <a:t>– a </a:t>
            </a:r>
            <a:r>
              <a:rPr lang="en-US" b="1" u="sng" dirty="0" smtClean="0"/>
              <a:t>living organism</a:t>
            </a:r>
            <a:r>
              <a:rPr lang="en-US" b="1" dirty="0" smtClean="0"/>
              <a:t>.</a:t>
            </a:r>
          </a:p>
          <a:p>
            <a:pPr>
              <a:spcBef>
                <a:spcPts val="1200"/>
              </a:spcBef>
            </a:pPr>
            <a:r>
              <a:rPr lang="en-US" b="1" dirty="0" smtClean="0"/>
              <a:t>Social science needs to </a:t>
            </a:r>
            <a:r>
              <a:rPr lang="en-US" b="1" u="sng" dirty="0" smtClean="0"/>
              <a:t>unpack</a:t>
            </a:r>
            <a:r>
              <a:rPr lang="en-US" b="1" dirty="0" smtClean="0"/>
              <a:t> the significant characteristics that differentiate physical, biological and social systems. </a:t>
            </a:r>
          </a:p>
          <a:p>
            <a:pPr>
              <a:spcBef>
                <a:spcPts val="1200"/>
              </a:spcBef>
            </a:pPr>
            <a:r>
              <a:rPr lang="en-US" b="1" dirty="0" smtClean="0"/>
              <a:t>The </a:t>
            </a:r>
            <a:r>
              <a:rPr lang="en-US" b="1" u="sng" dirty="0" smtClean="0"/>
              <a:t>Individual</a:t>
            </a:r>
            <a:r>
              <a:rPr lang="en-US" b="1" dirty="0" smtClean="0"/>
              <a:t> occupies a unique position in society as both determinate and determination – as active pioneer and initiator of social novelty and as passive beneficiary of acquired social capacities. </a:t>
            </a:r>
          </a:p>
          <a:p>
            <a:pPr>
              <a:spcBef>
                <a:spcPts val="1200"/>
              </a:spcBef>
            </a:pPr>
            <a:r>
              <a:rPr lang="en-US" b="1" dirty="0" smtClean="0"/>
              <a:t>An effective </a:t>
            </a:r>
            <a:r>
              <a:rPr lang="en-US" b="1" u="sng" dirty="0" smtClean="0"/>
              <a:t>science of society </a:t>
            </a:r>
            <a:r>
              <a:rPr lang="en-US" b="1" dirty="0" smtClean="0"/>
              <a:t>would necessarily have to transcend disciplinary boundaries to identify principles &amp; processes fundamental to all fields and forms of social activity, change, development and evolution. </a:t>
            </a:r>
          </a:p>
        </p:txBody>
      </p:sp>
      <p:sp>
        <p:nvSpPr>
          <p:cNvPr id="4" name="Slide Number Placeholder 3"/>
          <p:cNvSpPr>
            <a:spLocks noGrp="1"/>
          </p:cNvSpPr>
          <p:nvPr>
            <p:ph type="sldNum" sz="quarter" idx="12"/>
          </p:nvPr>
        </p:nvSpPr>
        <p:spPr/>
        <p:txBody>
          <a:bodyPr/>
          <a:lstStyle/>
          <a:p>
            <a:fld id="{C253AE47-8797-4952-971E-FCE26132EE09}" type="slidenum">
              <a:rPr lang="en-US" smtClean="0"/>
              <a:t>7</a:t>
            </a:fld>
            <a:endParaRPr lang="en-US" dirty="0"/>
          </a:p>
        </p:txBody>
      </p:sp>
    </p:spTree>
    <p:extLst>
      <p:ext uri="{BB962C8B-B14F-4D97-AF65-F5344CB8AC3E}">
        <p14:creationId xmlns:p14="http://schemas.microsoft.com/office/powerpoint/2010/main" val="1698047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7035"/>
            <a:ext cx="7886700" cy="926432"/>
          </a:xfrm>
          <a:solidFill>
            <a:schemeClr val="accent4">
              <a:lumMod val="75000"/>
            </a:schemeClr>
          </a:solidFill>
          <a:scene3d>
            <a:camera prst="orthographicFront"/>
            <a:lightRig rig="threePt" dir="t"/>
          </a:scene3d>
          <a:sp3d>
            <a:bevelT prst="angle"/>
          </a:sp3d>
        </p:spPr>
        <p:txBody>
          <a:bodyPr/>
          <a:lstStyle/>
          <a:p>
            <a:pPr algn="ctr"/>
            <a:r>
              <a:rPr lang="en-US" sz="5400" b="1" i="0" u="none" strike="noStrike" baseline="0" dirty="0" smtClean="0">
                <a:solidFill>
                  <a:schemeClr val="bg1"/>
                </a:solidFill>
                <a:latin typeface="Times New Roman" panose="02020603050405020304" pitchFamily="18" charset="0"/>
              </a:rPr>
              <a:t>Trans-</a:t>
            </a:r>
            <a:r>
              <a:rPr lang="en-US" sz="5400" b="1" i="0" u="none" strike="noStrike" baseline="0" dirty="0" err="1" smtClean="0">
                <a:solidFill>
                  <a:schemeClr val="bg1"/>
                </a:solidFill>
                <a:latin typeface="Times New Roman" panose="02020603050405020304" pitchFamily="18" charset="0"/>
              </a:rPr>
              <a:t>disciplinarity</a:t>
            </a:r>
            <a:r>
              <a:rPr lang="en-US" b="1" i="0" u="none" strike="noStrike" baseline="0" dirty="0" smtClean="0">
                <a:solidFill>
                  <a:srgbClr val="2E74B5"/>
                </a:solidFill>
                <a:latin typeface="Times New Roman" panose="02020603050405020304" pitchFamily="18" charset="0"/>
              </a:rPr>
              <a:t> </a:t>
            </a:r>
          </a:p>
        </p:txBody>
      </p:sp>
      <p:sp>
        <p:nvSpPr>
          <p:cNvPr id="3" name="Text Placeholder 2"/>
          <p:cNvSpPr>
            <a:spLocks noGrp="1"/>
          </p:cNvSpPr>
          <p:nvPr>
            <p:ph type="body" idx="1"/>
          </p:nvPr>
        </p:nvSpPr>
        <p:spPr>
          <a:xfrm>
            <a:off x="433137" y="1431758"/>
            <a:ext cx="8458199" cy="4944979"/>
          </a:xfrm>
        </p:spPr>
        <p:txBody>
          <a:bodyPr>
            <a:noAutofit/>
          </a:bodyPr>
          <a:lstStyle/>
          <a:p>
            <a:r>
              <a:rPr lang="en-IN" sz="2400" b="1" i="0" u="none" strike="noStrike" baseline="0" dirty="0" smtClean="0">
                <a:solidFill>
                  <a:schemeClr val="accent4">
                    <a:lumMod val="50000"/>
                  </a:schemeClr>
                </a:solidFill>
                <a:latin typeface="Arial Narrow" pitchFamily="34" charset="0"/>
              </a:rPr>
              <a:t>“Concerns that which is at once between </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the disciplines, across the</a:t>
            </a:r>
            <a:r>
              <a:rPr lang="en-IN" sz="2400" b="1" i="0" u="none" strike="noStrike" dirty="0" smtClean="0">
                <a:solidFill>
                  <a:schemeClr val="accent4">
                    <a:lumMod val="50000"/>
                  </a:schemeClr>
                </a:solidFill>
                <a:latin typeface="Arial Narrow" pitchFamily="34" charset="0"/>
              </a:rPr>
              <a:t> </a:t>
            </a:r>
            <a:r>
              <a:rPr lang="en-IN" sz="2400" b="1" i="0" u="none" strike="noStrike" baseline="0" dirty="0" smtClean="0">
                <a:solidFill>
                  <a:schemeClr val="accent4">
                    <a:lumMod val="50000"/>
                  </a:schemeClr>
                </a:solidFill>
                <a:latin typeface="Arial Narrow" pitchFamily="34" charset="0"/>
              </a:rPr>
              <a:t>different </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disciplines, and beyond each individual </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discipline.”  </a:t>
            </a:r>
          </a:p>
          <a:p>
            <a:r>
              <a:rPr lang="en-IN" sz="2400" b="1" i="0" u="none" strike="noStrike" baseline="0" dirty="0" smtClean="0">
                <a:solidFill>
                  <a:schemeClr val="accent4">
                    <a:lumMod val="50000"/>
                  </a:schemeClr>
                </a:solidFill>
                <a:latin typeface="Arial Narrow" pitchFamily="34" charset="0"/>
              </a:rPr>
              <a:t>Based on the premise</a:t>
            </a:r>
            <a:r>
              <a:rPr lang="en-IN" sz="2400" b="1" i="0" u="none" strike="noStrike" dirty="0" smtClean="0">
                <a:solidFill>
                  <a:schemeClr val="accent4">
                    <a:lumMod val="50000"/>
                  </a:schemeClr>
                </a:solidFill>
                <a:latin typeface="Arial Narrow" pitchFamily="34" charset="0"/>
              </a:rPr>
              <a:t> </a:t>
            </a:r>
            <a:r>
              <a:rPr lang="en-IN" sz="2400" b="1" i="0" u="none" strike="noStrike" baseline="0" dirty="0" smtClean="0">
                <a:solidFill>
                  <a:schemeClr val="accent4">
                    <a:lumMod val="50000"/>
                  </a:schemeClr>
                </a:solidFill>
                <a:latin typeface="Arial Narrow" pitchFamily="34" charset="0"/>
              </a:rPr>
              <a:t>that human society </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and individuality cannot</a:t>
            </a:r>
            <a:r>
              <a:rPr lang="en-IN" sz="2400" b="1" i="0" u="none" strike="noStrike" dirty="0" smtClean="0">
                <a:solidFill>
                  <a:schemeClr val="accent4">
                    <a:lumMod val="50000"/>
                  </a:schemeClr>
                </a:solidFill>
                <a:latin typeface="Arial Narrow" pitchFamily="34" charset="0"/>
              </a:rPr>
              <a:t> </a:t>
            </a:r>
            <a:r>
              <a:rPr lang="en-IN" sz="2400" b="1" i="0" u="none" strike="noStrike" baseline="0" dirty="0" smtClean="0">
                <a:solidFill>
                  <a:schemeClr val="accent4">
                    <a:lumMod val="50000"/>
                  </a:schemeClr>
                </a:solidFill>
                <a:latin typeface="Arial Narrow" pitchFamily="34" charset="0"/>
              </a:rPr>
              <a:t>be adequately </a:t>
            </a:r>
            <a:r>
              <a:rPr lang="en-IN" sz="2400" b="1" dirty="0">
                <a:solidFill>
                  <a:schemeClr val="accent4">
                    <a:lumMod val="50000"/>
                  </a:schemeClr>
                </a:solidFill>
                <a:latin typeface="Arial Narrow" pitchFamily="34" charset="0"/>
              </a:rPr>
              <a:t/>
            </a:r>
            <a:br>
              <a:rPr lang="en-IN" sz="2400" b="1" dirty="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understood in </a:t>
            </a:r>
            <a:r>
              <a:rPr lang="en-IN" sz="2400" b="1" i="0" u="none" strike="noStrike" baseline="0" dirty="0" smtClean="0">
                <a:solidFill>
                  <a:schemeClr val="accent4">
                    <a:lumMod val="50000"/>
                  </a:schemeClr>
                </a:solidFill>
              </a:rPr>
              <a:t>terms</a:t>
            </a:r>
            <a:r>
              <a:rPr lang="en-IN" sz="2400" b="1" i="0" u="none" strike="noStrike" baseline="0" dirty="0" smtClean="0">
                <a:solidFill>
                  <a:schemeClr val="accent4">
                    <a:lumMod val="50000"/>
                  </a:schemeClr>
                </a:solidFill>
                <a:latin typeface="Arial Narrow" pitchFamily="34" charset="0"/>
              </a:rPr>
              <a:t> of positivism, </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reductionism, formalism and naturalism.</a:t>
            </a:r>
          </a:p>
          <a:p>
            <a:r>
              <a:rPr lang="en-IN" sz="2400" b="1" i="0" u="none" strike="noStrike" baseline="0" dirty="0" smtClean="0">
                <a:solidFill>
                  <a:schemeClr val="accent4">
                    <a:lumMod val="50000"/>
                  </a:schemeClr>
                </a:solidFill>
                <a:latin typeface="Arial Narrow" pitchFamily="34" charset="0"/>
              </a:rPr>
              <a:t>This implies that there are fundamental constructs, forces,</a:t>
            </a:r>
            <a:br>
              <a:rPr lang="en-IN" sz="2400" b="1" i="0" u="none" strike="noStrike" baseline="0" dirty="0" smtClean="0">
                <a:solidFill>
                  <a:schemeClr val="accent4">
                    <a:lumMod val="50000"/>
                  </a:schemeClr>
                </a:solidFill>
                <a:latin typeface="Arial Narrow" pitchFamily="34" charset="0"/>
              </a:rPr>
            </a:br>
            <a:r>
              <a:rPr lang="en-IN" sz="2400" b="1" i="0" u="none" strike="noStrike" baseline="0" dirty="0" smtClean="0">
                <a:solidFill>
                  <a:schemeClr val="accent4">
                    <a:lumMod val="50000"/>
                  </a:schemeClr>
                </a:solidFill>
                <a:latin typeface="Arial Narrow" pitchFamily="34" charset="0"/>
              </a:rPr>
              <a:t>processes and characteristics that underlie all social phenomena, knowledge of which can generate greater understanding and more effective action in the real world. </a:t>
            </a:r>
          </a:p>
          <a:p>
            <a:endParaRPr lang="en-IN" sz="2200" b="1" i="0" u="none" strike="noStrike" baseline="0" dirty="0" smtClean="0">
              <a:solidFill>
                <a:schemeClr val="accent4">
                  <a:lumMod val="50000"/>
                </a:schemeClr>
              </a:solidFill>
              <a:latin typeface="Arial Narrow" pitchFamily="34" charset="0"/>
            </a:endParaRPr>
          </a:p>
        </p:txBody>
      </p:sp>
      <p:sp>
        <p:nvSpPr>
          <p:cNvPr id="4" name="Slide Number Placeholder 3"/>
          <p:cNvSpPr>
            <a:spLocks noGrp="1"/>
          </p:cNvSpPr>
          <p:nvPr>
            <p:ph type="sldNum" sz="quarter" idx="12"/>
          </p:nvPr>
        </p:nvSpPr>
        <p:spPr/>
        <p:txBody>
          <a:bodyPr/>
          <a:lstStyle/>
          <a:p>
            <a:fld id="{392E8456-34BD-40D9-BCF8-691D61048EA6}" type="slidenum">
              <a:rPr lang="en-IN" smtClean="0"/>
              <a:t>8</a:t>
            </a:fld>
            <a:endParaRPr lang="en-IN"/>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911" y="1536241"/>
            <a:ext cx="2720439" cy="235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705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45527"/>
          </a:xfrm>
          <a:solidFill>
            <a:schemeClr val="accent2">
              <a:lumMod val="75000"/>
            </a:schemeClr>
          </a:solidFill>
          <a:ln>
            <a:solidFill>
              <a:schemeClr val="accent2">
                <a:lumMod val="75000"/>
              </a:schemeClr>
            </a:solidFill>
          </a:ln>
          <a:scene3d>
            <a:camera prst="orthographicFront"/>
            <a:lightRig rig="threePt" dir="t"/>
          </a:scene3d>
          <a:sp3d>
            <a:bevelT/>
          </a:sp3d>
        </p:spPr>
        <p:txBody>
          <a:bodyPr>
            <a:noAutofit/>
          </a:bodyPr>
          <a:lstStyle/>
          <a:p>
            <a:pPr algn="ctr"/>
            <a:r>
              <a:rPr lang="en-US" b="1" i="0" u="none" strike="noStrike" baseline="0" dirty="0" smtClean="0">
                <a:solidFill>
                  <a:schemeClr val="bg1"/>
                </a:solidFill>
                <a:latin typeface="Times New Roman" panose="02020603050405020304" pitchFamily="18" charset="0"/>
              </a:rPr>
              <a:t>Course Objectives</a:t>
            </a:r>
          </a:p>
        </p:txBody>
      </p:sp>
      <p:sp>
        <p:nvSpPr>
          <p:cNvPr id="3" name="Text Placeholder 2"/>
          <p:cNvSpPr>
            <a:spLocks noGrp="1"/>
          </p:cNvSpPr>
          <p:nvPr>
            <p:ph type="body" idx="1"/>
          </p:nvPr>
        </p:nvSpPr>
        <p:spPr>
          <a:xfrm>
            <a:off x="628650" y="1155031"/>
            <a:ext cx="8058150" cy="5281863"/>
          </a:xfrm>
        </p:spPr>
        <p:txBody>
          <a:bodyPr>
            <a:noAutofit/>
          </a:bodyPr>
          <a:lstStyle/>
          <a:p>
            <a:r>
              <a:rPr lang="en-IN" sz="2000" b="1" i="0" u="none" strike="noStrike" baseline="0" dirty="0" smtClean="0">
                <a:solidFill>
                  <a:srgbClr val="006600"/>
                </a:solidFill>
                <a:latin typeface="Arial Narrow" pitchFamily="34" charset="0"/>
              </a:rPr>
              <a:t>To look beyond the boundaries fixed by present concepts, theories and disciplines at the linkages and interdependences between different fields of social activity to identify points at which current theory can expand to encompass factors now regarded as externalities</a:t>
            </a:r>
          </a:p>
          <a:p>
            <a:r>
              <a:rPr lang="en-IN" sz="2000" b="1" i="0" u="none" strike="noStrike" baseline="0" dirty="0" smtClean="0">
                <a:solidFill>
                  <a:srgbClr val="BC5610"/>
                </a:solidFill>
                <a:latin typeface="Arial Narrow" pitchFamily="34" charset="0"/>
              </a:rPr>
              <a:t>To explore fundamental concepts, common principles and social processes applicable to all fields and levels of society</a:t>
            </a:r>
          </a:p>
          <a:p>
            <a:r>
              <a:rPr lang="en-IN" sz="2000" b="1" i="0" u="none" strike="noStrike" baseline="0" dirty="0" smtClean="0">
                <a:solidFill>
                  <a:srgbClr val="006600"/>
                </a:solidFill>
                <a:latin typeface="Arial Narrow" pitchFamily="34" charset="0"/>
              </a:rPr>
              <a:t>To clarity similarities and differences between the natural and social sciences that influence our approach to social science to draw relevant insights regarding the future development of social science</a:t>
            </a:r>
          </a:p>
          <a:p>
            <a:r>
              <a:rPr lang="en-IN" sz="2000" b="1" i="0" u="none" strike="noStrike" baseline="0" dirty="0" smtClean="0">
                <a:solidFill>
                  <a:srgbClr val="BC5610"/>
                </a:solidFill>
                <a:latin typeface="Arial Narrow" pitchFamily="34" charset="0"/>
              </a:rPr>
              <a:t>To integrate </a:t>
            </a:r>
            <a:r>
              <a:rPr lang="en-IN" sz="2000" b="1" i="0" u="none" strike="noStrike" dirty="0" smtClean="0">
                <a:solidFill>
                  <a:srgbClr val="BC5610"/>
                </a:solidFill>
                <a:latin typeface="Arial Narrow" pitchFamily="34" charset="0"/>
              </a:rPr>
              <a:t>the role </a:t>
            </a:r>
            <a:r>
              <a:rPr lang="en-IN" sz="2000" b="1" i="0" u="none" strike="noStrike" baseline="0" dirty="0" smtClean="0">
                <a:solidFill>
                  <a:srgbClr val="BC5610"/>
                </a:solidFill>
                <a:latin typeface="Arial Narrow" pitchFamily="34" charset="0"/>
              </a:rPr>
              <a:t>of the Individual in sciences of society</a:t>
            </a:r>
          </a:p>
          <a:p>
            <a:r>
              <a:rPr lang="en-IN" sz="2000" b="1" i="0" u="none" strike="noStrike" baseline="0" dirty="0" smtClean="0">
                <a:solidFill>
                  <a:srgbClr val="006600"/>
                </a:solidFill>
                <a:latin typeface="Arial Narrow" pitchFamily="34" charset="0"/>
              </a:rPr>
              <a:t>To re-examine assumptions about time and causality, including anticipation of the future </a:t>
            </a:r>
          </a:p>
          <a:p>
            <a:r>
              <a:rPr lang="en-IN" sz="2000" b="1" i="0" u="none" strike="noStrike" baseline="0" dirty="0" smtClean="0">
                <a:solidFill>
                  <a:srgbClr val="BC5610"/>
                </a:solidFill>
                <a:latin typeface="Arial Narrow" pitchFamily="34" charset="0"/>
              </a:rPr>
              <a:t>To develop common trans-disciplinary terminology, free as possible from discipline-specific terminology</a:t>
            </a:r>
          </a:p>
          <a:p>
            <a:r>
              <a:rPr lang="en-IN" sz="2000" b="1" i="0" u="none" strike="noStrike" baseline="0" dirty="0" smtClean="0">
                <a:solidFill>
                  <a:srgbClr val="006600"/>
                </a:solidFill>
                <a:latin typeface="Arial Narrow" pitchFamily="34" charset="0"/>
              </a:rPr>
              <a:t>To examine the prospects and requirements for evolving a trans-disciplinary science of society</a:t>
            </a:r>
            <a:r>
              <a:rPr lang="en-IN" sz="2000" b="1" i="0" u="none" strike="noStrike" baseline="0" dirty="0" smtClean="0">
                <a:solidFill>
                  <a:srgbClr val="006600"/>
                </a:solidFill>
                <a:latin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392E8456-34BD-40D9-BCF8-691D61048EA6}" type="slidenum">
              <a:rPr lang="en-IN" smtClean="0"/>
              <a:t>9</a:t>
            </a:fld>
            <a:endParaRPr lang="en-IN"/>
          </a:p>
        </p:txBody>
      </p:sp>
    </p:spTree>
    <p:extLst>
      <p:ext uri="{BB962C8B-B14F-4D97-AF65-F5344CB8AC3E}">
        <p14:creationId xmlns:p14="http://schemas.microsoft.com/office/powerpoint/2010/main" val="2961033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713</Words>
  <Application>Microsoft Office PowerPoint</Application>
  <PresentationFormat>On-screen Show (4:3)</PresentationFormat>
  <Paragraphs>93</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Calibri Light</vt:lpstr>
      <vt:lpstr>Times New Roman</vt:lpstr>
      <vt:lpstr>Verdana</vt:lpstr>
      <vt:lpstr>Wingdings</vt:lpstr>
      <vt:lpstr>Office Theme</vt:lpstr>
      <vt:lpstr>Trans-disciplinary Course on Science of Society IUC Dubrovnik September 1-6, 2014</vt:lpstr>
      <vt:lpstr>PowerPoint Presentation</vt:lpstr>
      <vt:lpstr>Human Accomplishment  Two Perspectives</vt:lpstr>
      <vt:lpstr>Rationale for this Course</vt:lpstr>
      <vt:lpstr>Multi-dimensional Social Evolution</vt:lpstr>
      <vt:lpstr>PowerPoint Presentation</vt:lpstr>
      <vt:lpstr>Premises for a Science of Society</vt:lpstr>
      <vt:lpstr>Trans-disciplinarity </vt:lpstr>
      <vt:lpstr>Course Objectives</vt:lpstr>
      <vt:lpstr>New Paradigm in Economic Theory </vt:lpstr>
      <vt:lpstr>Transdisciplinary Factors</vt:lpstr>
      <vt:lpstr>Transdisciplinary Factors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Garry Jacobs</dc:creator>
  <cp:lastModifiedBy>Garry Jacobs</cp:lastModifiedBy>
  <cp:revision>16</cp:revision>
  <dcterms:created xsi:type="dcterms:W3CDTF">2014-09-05T10:13:28Z</dcterms:created>
  <dcterms:modified xsi:type="dcterms:W3CDTF">2014-09-05T12:43:00Z</dcterms:modified>
</cp:coreProperties>
</file>