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9" r:id="rId3"/>
    <p:sldId id="292" r:id="rId4"/>
    <p:sldId id="298" r:id="rId5"/>
    <p:sldId id="293" r:id="rId6"/>
    <p:sldId id="262" r:id="rId7"/>
    <p:sldId id="263" r:id="rId8"/>
    <p:sldId id="299" r:id="rId9"/>
    <p:sldId id="265" r:id="rId10"/>
    <p:sldId id="266" r:id="rId11"/>
    <p:sldId id="295" r:id="rId12"/>
    <p:sldId id="281" r:id="rId13"/>
    <p:sldId id="276" r:id="rId14"/>
    <p:sldId id="277" r:id="rId15"/>
    <p:sldId id="278" r:id="rId16"/>
    <p:sldId id="258" r:id="rId17"/>
    <p:sldId id="260" r:id="rId18"/>
    <p:sldId id="261" r:id="rId19"/>
    <p:sldId id="279" r:id="rId20"/>
    <p:sldId id="280" r:id="rId21"/>
    <p:sldId id="269" r:id="rId22"/>
    <p:sldId id="267" r:id="rId23"/>
    <p:sldId id="301" r:id="rId24"/>
    <p:sldId id="271" r:id="rId25"/>
    <p:sldId id="272" r:id="rId26"/>
    <p:sldId id="273" r:id="rId27"/>
    <p:sldId id="274" r:id="rId28"/>
    <p:sldId id="275" r:id="rId29"/>
    <p:sldId id="300" r:id="rId30"/>
    <p:sldId id="286" r:id="rId31"/>
    <p:sldId id="287" r:id="rId32"/>
    <p:sldId id="288" r:id="rId33"/>
    <p:sldId id="291"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06" y="-72"/>
      </p:cViewPr>
      <p:guideLst>
        <p:guide orient="horz" pos="2160"/>
        <p:guide pos="2880"/>
      </p:guideLst>
    </p:cSldViewPr>
  </p:slideViewPr>
  <p:notesTextViewPr>
    <p:cViewPr>
      <p:scale>
        <a:sx n="1" d="1"/>
        <a:sy n="1" d="1"/>
      </p:scale>
      <p:origin x="0" y="0"/>
    </p:cViewPr>
  </p:notesTextViewPr>
  <p:sorterViewPr>
    <p:cViewPr>
      <p:scale>
        <a:sx n="59" d="100"/>
        <a:sy n="5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39D6EC-A93D-4F67-9146-E988F2D44340}" type="datetimeFigureOut">
              <a:rPr lang="en-US" smtClean="0"/>
              <a:t>9/4/2014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3146B-C4ED-413B-A661-F2F9110BD67F}" type="slidenum">
              <a:rPr lang="en-US" smtClean="0"/>
              <a:t>‹#›</a:t>
            </a:fld>
            <a:endParaRPr lang="en-US"/>
          </a:p>
        </p:txBody>
      </p:sp>
    </p:spTree>
    <p:extLst>
      <p:ext uri="{BB962C8B-B14F-4D97-AF65-F5344CB8AC3E}">
        <p14:creationId xmlns:p14="http://schemas.microsoft.com/office/powerpoint/2010/main" val="134689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my 1</a:t>
            </a:r>
            <a:r>
              <a:rPr lang="en-US" baseline="30000" dirty="0" smtClean="0"/>
              <a:t>st</a:t>
            </a:r>
            <a:r>
              <a:rPr lang="en-US" baseline="0" dirty="0" smtClean="0"/>
              <a:t> of 3 lectures focusing on social development from an economics perspective. The next will be on SC and on Sustainability.</a:t>
            </a:r>
            <a:endParaRPr lang="en-US" dirty="0"/>
          </a:p>
        </p:txBody>
      </p:sp>
      <p:sp>
        <p:nvSpPr>
          <p:cNvPr id="4" name="Slide Number Placeholder 3"/>
          <p:cNvSpPr>
            <a:spLocks noGrp="1"/>
          </p:cNvSpPr>
          <p:nvPr>
            <p:ph type="sldNum" sz="quarter" idx="10"/>
          </p:nvPr>
        </p:nvSpPr>
        <p:spPr/>
        <p:txBody>
          <a:bodyPr/>
          <a:lstStyle/>
          <a:p>
            <a:fld id="{2970B4EF-E418-4867-A418-05FCC7FBA6EF}" type="slidenum">
              <a:rPr lang="en-US" smtClean="0"/>
              <a:t>2</a:t>
            </a:fld>
            <a:endParaRPr lang="en-US" dirty="0"/>
          </a:p>
        </p:txBody>
      </p:sp>
    </p:spTree>
    <p:extLst>
      <p:ext uri="{BB962C8B-B14F-4D97-AF65-F5344CB8AC3E}">
        <p14:creationId xmlns:p14="http://schemas.microsoft.com/office/powerpoint/2010/main" val="3927885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9DCE7BF-8E46-476A-9CE6-5821072C54BB}" type="slidenum">
              <a:rPr lang="en-US" altLang="en-US" sz="1200" smtClean="0"/>
              <a:pPr/>
              <a:t>3</a:t>
            </a:fld>
            <a:endParaRPr lang="en-US" altLang="en-US" sz="1200" dirty="0" smtClean="0"/>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p:spPr>
        <p:txBody>
          <a:bodyPr/>
          <a:lstStyle/>
          <a:p>
            <a:r>
              <a:rPr lang="en-US" altLang="en-US" dirty="0" smtClean="0"/>
              <a:t>Human Capital is the ONLY creative capital – </a:t>
            </a:r>
            <a:r>
              <a:rPr lang="en-US" altLang="en-US" dirty="0" err="1" smtClean="0"/>
              <a:t>Khu</a:t>
            </a:r>
            <a:r>
              <a:rPr lang="en-US" altLang="en-US" dirty="0" smtClean="0"/>
              <a:t> – unique, genial artists or entrepreneurs; </a:t>
            </a:r>
            <a:r>
              <a:rPr lang="en-US" altLang="en-US" dirty="0" err="1" smtClean="0"/>
              <a:t>Khr</a:t>
            </a:r>
            <a:r>
              <a:rPr lang="en-US" altLang="en-US" dirty="0" smtClean="0"/>
              <a:t> – renewable; </a:t>
            </a:r>
            <a:r>
              <a:rPr lang="en-US" altLang="en-US" dirty="0" err="1" smtClean="0"/>
              <a:t>Khn</a:t>
            </a:r>
            <a:r>
              <a:rPr lang="en-US" altLang="en-US" dirty="0" smtClean="0"/>
              <a:t>- </a:t>
            </a:r>
            <a:r>
              <a:rPr lang="en-US" altLang="en-US" dirty="0" err="1" smtClean="0"/>
              <a:t>institutionized</a:t>
            </a:r>
            <a:r>
              <a:rPr lang="en-US" altLang="en-US" dirty="0" smtClean="0"/>
              <a:t>, non-renewable within one generation (well-established university, research institute)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9DCE7BF-8E46-476A-9CE6-5821072C54BB}" type="slidenum">
              <a:rPr lang="en-US" altLang="en-US" sz="1200" smtClean="0"/>
              <a:pPr/>
              <a:t>4</a:t>
            </a:fld>
            <a:endParaRPr lang="en-US" altLang="en-US" sz="1200" smtClean="0"/>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p:spPr>
        <p:txBody>
          <a:bodyPr/>
          <a:lstStyle/>
          <a:p>
            <a:r>
              <a:rPr lang="en-US" altLang="en-US" smtClean="0"/>
              <a:t>Human Capital is the ONLY creative capital – Khu – unique, genial artists or entrepreneurs; Khr – renewable; Khn- institutionized, non-renewable within one generation (well-established university, research institute)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AD86B11-744A-48A4-88BD-5D79C296B429}" type="slidenum">
              <a:rPr lang="en-US" altLang="en-US" sz="1200" smtClean="0"/>
              <a:pPr/>
              <a:t>5</a:t>
            </a:fld>
            <a:endParaRPr lang="en-US" altLang="en-US" sz="1200"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p:spPr>
        <p:txBody>
          <a:bodyPr/>
          <a:lstStyle/>
          <a:p>
            <a:r>
              <a:rPr lang="en-US" altLang="en-US" smtClean="0"/>
              <a:t>Human Capital is the ONLY creative capital – Khu – unique, genial artists or entrepreneurs; Khr – renewable; Khn- institutionized, non-renewable within one generation (well-established university, research institute)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Organic</a:t>
            </a:r>
            <a:r>
              <a:rPr lang="en-US" baseline="0" dirty="0" smtClean="0"/>
              <a:t> clusters vs. constructed clusters &lt;= natural economic process vs. designing; Clusters vs. Cluster initiatives.</a:t>
            </a:r>
            <a:endParaRPr lang="en-US" dirty="0"/>
          </a:p>
        </p:txBody>
      </p:sp>
      <p:sp>
        <p:nvSpPr>
          <p:cNvPr id="4" name="Slide Number Placeholder 3"/>
          <p:cNvSpPr>
            <a:spLocks noGrp="1"/>
          </p:cNvSpPr>
          <p:nvPr>
            <p:ph type="sldNum" sz="quarter" idx="10"/>
          </p:nvPr>
        </p:nvSpPr>
        <p:spPr/>
        <p:txBody>
          <a:bodyPr/>
          <a:lstStyle/>
          <a:p>
            <a:fld id="{27E6F68B-F398-4840-A19C-73E48951560F}" type="slidenum">
              <a:rPr lang="en-US" smtClean="0"/>
              <a:t>13</a:t>
            </a:fld>
            <a:endParaRPr lang="en-US" dirty="0"/>
          </a:p>
        </p:txBody>
      </p:sp>
    </p:spTree>
    <p:extLst>
      <p:ext uri="{BB962C8B-B14F-4D97-AF65-F5344CB8AC3E}">
        <p14:creationId xmlns:p14="http://schemas.microsoft.com/office/powerpoint/2010/main" val="393568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Marshallian</a:t>
            </a:r>
            <a:r>
              <a:rPr lang="en-US" baseline="0" dirty="0" smtClean="0"/>
              <a:t> through Porterian to Jacobsian externalities</a:t>
            </a:r>
            <a:endParaRPr lang="en-US" dirty="0"/>
          </a:p>
        </p:txBody>
      </p:sp>
      <p:sp>
        <p:nvSpPr>
          <p:cNvPr id="4" name="Slide Number Placeholder 3"/>
          <p:cNvSpPr>
            <a:spLocks noGrp="1"/>
          </p:cNvSpPr>
          <p:nvPr>
            <p:ph type="sldNum" sz="quarter" idx="10"/>
          </p:nvPr>
        </p:nvSpPr>
        <p:spPr/>
        <p:txBody>
          <a:bodyPr/>
          <a:lstStyle/>
          <a:p>
            <a:fld id="{27E6F68B-F398-4840-A19C-73E48951560F}" type="slidenum">
              <a:rPr lang="en-US" smtClean="0"/>
              <a:t>14</a:t>
            </a:fld>
            <a:endParaRPr lang="en-US" dirty="0"/>
          </a:p>
        </p:txBody>
      </p:sp>
    </p:spTree>
    <p:extLst>
      <p:ext uri="{BB962C8B-B14F-4D97-AF65-F5344CB8AC3E}">
        <p14:creationId xmlns:p14="http://schemas.microsoft.com/office/powerpoint/2010/main" val="3935686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44588" y="685800"/>
            <a:ext cx="4570412" cy="3429000"/>
          </a:xfrm>
          <a:ln/>
        </p:spPr>
      </p:sp>
      <p:sp>
        <p:nvSpPr>
          <p:cNvPr id="82947" name="Rectangle 3"/>
          <p:cNvSpPr>
            <a:spLocks noGrp="1" noChangeArrowheads="1"/>
          </p:cNvSpPr>
          <p:nvPr>
            <p:ph type="body" idx="1"/>
          </p:nvPr>
        </p:nvSpPr>
        <p:spPr>
          <a:xfrm>
            <a:off x="686100" y="4343704"/>
            <a:ext cx="5485805"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4588" y="685800"/>
            <a:ext cx="4570412" cy="3429000"/>
          </a:xfrm>
          <a:ln/>
        </p:spPr>
      </p:sp>
      <p:sp>
        <p:nvSpPr>
          <p:cNvPr id="81923" name="Rectangle 3"/>
          <p:cNvSpPr>
            <a:spLocks noGrp="1" noChangeArrowheads="1"/>
          </p:cNvSpPr>
          <p:nvPr>
            <p:ph type="body" idx="1"/>
          </p:nvPr>
        </p:nvSpPr>
        <p:spPr>
          <a:xfrm>
            <a:off x="686100" y="4343704"/>
            <a:ext cx="5485805"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B3C8D5-5347-4290-B04E-024B677F5D71}" type="datetimeFigureOut">
              <a:rPr lang="en-US" smtClean="0"/>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181AE-6054-4729-84BB-348D8268E1B6}" type="slidenum">
              <a:rPr lang="en-US" smtClean="0"/>
              <a:t>‹#›</a:t>
            </a:fld>
            <a:endParaRPr lang="en-US"/>
          </a:p>
        </p:txBody>
      </p:sp>
    </p:spTree>
    <p:extLst>
      <p:ext uri="{BB962C8B-B14F-4D97-AF65-F5344CB8AC3E}">
        <p14:creationId xmlns:p14="http://schemas.microsoft.com/office/powerpoint/2010/main" val="6410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C8D5-5347-4290-B04E-024B677F5D71}" type="datetimeFigureOut">
              <a:rPr lang="en-US" smtClean="0"/>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181AE-6054-4729-84BB-348D8268E1B6}" type="slidenum">
              <a:rPr lang="en-US" smtClean="0"/>
              <a:t>‹#›</a:t>
            </a:fld>
            <a:endParaRPr lang="en-US"/>
          </a:p>
        </p:txBody>
      </p:sp>
    </p:spTree>
    <p:extLst>
      <p:ext uri="{BB962C8B-B14F-4D97-AF65-F5344CB8AC3E}">
        <p14:creationId xmlns:p14="http://schemas.microsoft.com/office/powerpoint/2010/main" val="269750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C8D5-5347-4290-B04E-024B677F5D71}" type="datetimeFigureOut">
              <a:rPr lang="en-US" smtClean="0"/>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181AE-6054-4729-84BB-348D8268E1B6}" type="slidenum">
              <a:rPr lang="en-US" smtClean="0"/>
              <a:t>‹#›</a:t>
            </a:fld>
            <a:endParaRPr lang="en-US"/>
          </a:p>
        </p:txBody>
      </p:sp>
    </p:spTree>
    <p:extLst>
      <p:ext uri="{BB962C8B-B14F-4D97-AF65-F5344CB8AC3E}">
        <p14:creationId xmlns:p14="http://schemas.microsoft.com/office/powerpoint/2010/main" val="373444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C8D5-5347-4290-B04E-024B677F5D71}" type="datetimeFigureOut">
              <a:rPr lang="en-US" smtClean="0"/>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181AE-6054-4729-84BB-348D8268E1B6}" type="slidenum">
              <a:rPr lang="en-US" smtClean="0"/>
              <a:t>‹#›</a:t>
            </a:fld>
            <a:endParaRPr lang="en-US"/>
          </a:p>
        </p:txBody>
      </p:sp>
    </p:spTree>
    <p:extLst>
      <p:ext uri="{BB962C8B-B14F-4D97-AF65-F5344CB8AC3E}">
        <p14:creationId xmlns:p14="http://schemas.microsoft.com/office/powerpoint/2010/main" val="221291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3C8D5-5347-4290-B04E-024B677F5D71}" type="datetimeFigureOut">
              <a:rPr lang="en-US" smtClean="0"/>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181AE-6054-4729-84BB-348D8268E1B6}" type="slidenum">
              <a:rPr lang="en-US" smtClean="0"/>
              <a:t>‹#›</a:t>
            </a:fld>
            <a:endParaRPr lang="en-US"/>
          </a:p>
        </p:txBody>
      </p:sp>
    </p:spTree>
    <p:extLst>
      <p:ext uri="{BB962C8B-B14F-4D97-AF65-F5344CB8AC3E}">
        <p14:creationId xmlns:p14="http://schemas.microsoft.com/office/powerpoint/2010/main" val="163784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B3C8D5-5347-4290-B04E-024B677F5D71}" type="datetimeFigureOut">
              <a:rPr lang="en-US" smtClean="0"/>
              <a:t>9/4/2014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181AE-6054-4729-84BB-348D8268E1B6}" type="slidenum">
              <a:rPr lang="en-US" smtClean="0"/>
              <a:t>‹#›</a:t>
            </a:fld>
            <a:endParaRPr lang="en-US"/>
          </a:p>
        </p:txBody>
      </p:sp>
    </p:spTree>
    <p:extLst>
      <p:ext uri="{BB962C8B-B14F-4D97-AF65-F5344CB8AC3E}">
        <p14:creationId xmlns:p14="http://schemas.microsoft.com/office/powerpoint/2010/main" val="385247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B3C8D5-5347-4290-B04E-024B677F5D71}" type="datetimeFigureOut">
              <a:rPr lang="en-US" smtClean="0"/>
              <a:t>9/4/2014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F181AE-6054-4729-84BB-348D8268E1B6}" type="slidenum">
              <a:rPr lang="en-US" smtClean="0"/>
              <a:t>‹#›</a:t>
            </a:fld>
            <a:endParaRPr lang="en-US"/>
          </a:p>
        </p:txBody>
      </p:sp>
    </p:spTree>
    <p:extLst>
      <p:ext uri="{BB962C8B-B14F-4D97-AF65-F5344CB8AC3E}">
        <p14:creationId xmlns:p14="http://schemas.microsoft.com/office/powerpoint/2010/main" val="109794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B3C8D5-5347-4290-B04E-024B677F5D71}" type="datetimeFigureOut">
              <a:rPr lang="en-US" smtClean="0"/>
              <a:t>9/4/2014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F181AE-6054-4729-84BB-348D8268E1B6}" type="slidenum">
              <a:rPr lang="en-US" smtClean="0"/>
              <a:t>‹#›</a:t>
            </a:fld>
            <a:endParaRPr lang="en-US"/>
          </a:p>
        </p:txBody>
      </p:sp>
    </p:spTree>
    <p:extLst>
      <p:ext uri="{BB962C8B-B14F-4D97-AF65-F5344CB8AC3E}">
        <p14:creationId xmlns:p14="http://schemas.microsoft.com/office/powerpoint/2010/main" val="395423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3C8D5-5347-4290-B04E-024B677F5D71}" type="datetimeFigureOut">
              <a:rPr lang="en-US" smtClean="0"/>
              <a:t>9/4/2014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F181AE-6054-4729-84BB-348D8268E1B6}" type="slidenum">
              <a:rPr lang="en-US" smtClean="0"/>
              <a:t>‹#›</a:t>
            </a:fld>
            <a:endParaRPr lang="en-US"/>
          </a:p>
        </p:txBody>
      </p:sp>
    </p:spTree>
    <p:extLst>
      <p:ext uri="{BB962C8B-B14F-4D97-AF65-F5344CB8AC3E}">
        <p14:creationId xmlns:p14="http://schemas.microsoft.com/office/powerpoint/2010/main" val="90120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C8D5-5347-4290-B04E-024B677F5D71}" type="datetimeFigureOut">
              <a:rPr lang="en-US" smtClean="0"/>
              <a:t>9/4/2014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181AE-6054-4729-84BB-348D8268E1B6}" type="slidenum">
              <a:rPr lang="en-US" smtClean="0"/>
              <a:t>‹#›</a:t>
            </a:fld>
            <a:endParaRPr lang="en-US"/>
          </a:p>
        </p:txBody>
      </p:sp>
    </p:spTree>
    <p:extLst>
      <p:ext uri="{BB962C8B-B14F-4D97-AF65-F5344CB8AC3E}">
        <p14:creationId xmlns:p14="http://schemas.microsoft.com/office/powerpoint/2010/main" val="355357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C8D5-5347-4290-B04E-024B677F5D71}" type="datetimeFigureOut">
              <a:rPr lang="en-US" smtClean="0"/>
              <a:t>9/4/2014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181AE-6054-4729-84BB-348D8268E1B6}" type="slidenum">
              <a:rPr lang="en-US" smtClean="0"/>
              <a:t>‹#›</a:t>
            </a:fld>
            <a:endParaRPr lang="en-US"/>
          </a:p>
        </p:txBody>
      </p:sp>
    </p:spTree>
    <p:extLst>
      <p:ext uri="{BB962C8B-B14F-4D97-AF65-F5344CB8AC3E}">
        <p14:creationId xmlns:p14="http://schemas.microsoft.com/office/powerpoint/2010/main" val="188957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3C8D5-5347-4290-B04E-024B677F5D71}" type="datetimeFigureOut">
              <a:rPr lang="en-US" smtClean="0"/>
              <a:t>9/4/2014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181AE-6054-4729-84BB-348D8268E1B6}" type="slidenum">
              <a:rPr lang="en-US" smtClean="0"/>
              <a:t>‹#›</a:t>
            </a:fld>
            <a:endParaRPr lang="en-US"/>
          </a:p>
        </p:txBody>
      </p:sp>
    </p:spTree>
    <p:extLst>
      <p:ext uri="{BB962C8B-B14F-4D97-AF65-F5344CB8AC3E}">
        <p14:creationId xmlns:p14="http://schemas.microsoft.com/office/powerpoint/2010/main" val="97697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991600" cy="3429000"/>
          </a:xfrm>
        </p:spPr>
        <p:txBody>
          <a:bodyPr>
            <a:normAutofit/>
          </a:bodyPr>
          <a:lstStyle/>
          <a:p>
            <a:r>
              <a:rPr lang="en-US" dirty="0" smtClean="0"/>
              <a:t/>
            </a:r>
            <a:br>
              <a:rPr lang="en-US" dirty="0" smtClean="0"/>
            </a:br>
            <a:endParaRPr lang="en-US" dirty="0"/>
          </a:p>
        </p:txBody>
      </p:sp>
      <p:sp>
        <p:nvSpPr>
          <p:cNvPr id="3" name="Subtitle 2"/>
          <p:cNvSpPr>
            <a:spLocks noGrp="1"/>
          </p:cNvSpPr>
          <p:nvPr>
            <p:ph type="subTitle" idx="1"/>
          </p:nvPr>
        </p:nvSpPr>
        <p:spPr>
          <a:xfrm>
            <a:off x="76200" y="3429000"/>
            <a:ext cx="9067800" cy="3429000"/>
          </a:xfrm>
        </p:spPr>
        <p:txBody>
          <a:bodyPr>
            <a:normAutofit/>
          </a:bodyPr>
          <a:lstStyle/>
          <a:p>
            <a:endParaRPr lang="en-US" b="1" i="1" dirty="0" smtClean="0"/>
          </a:p>
          <a:p>
            <a:r>
              <a:rPr lang="en-US" b="1" i="1" dirty="0" smtClean="0">
                <a:solidFill>
                  <a:schemeClr val="tx1"/>
                </a:solidFill>
              </a:rPr>
              <a:t>Social Capital: Theoretical and Practical Aspects</a:t>
            </a:r>
          </a:p>
          <a:p>
            <a:r>
              <a:rPr lang="en-US" b="1" dirty="0" smtClean="0">
                <a:solidFill>
                  <a:schemeClr val="tx1"/>
                </a:solidFill>
              </a:rPr>
              <a:t>Zbigniew Bochniarz</a:t>
            </a:r>
          </a:p>
          <a:p>
            <a:r>
              <a:rPr lang="en-US" b="1" dirty="0" smtClean="0">
                <a:solidFill>
                  <a:schemeClr val="tx1"/>
                </a:solidFill>
              </a:rPr>
              <a:t>University of Washington</a:t>
            </a:r>
          </a:p>
          <a:p>
            <a:r>
              <a:rPr lang="en-US" b="1" dirty="0" smtClean="0">
                <a:solidFill>
                  <a:schemeClr val="tx1"/>
                </a:solidFill>
              </a:rPr>
              <a:t>Dubrovnik, September 5, 2014</a:t>
            </a:r>
          </a:p>
          <a:p>
            <a:endParaRPr lang="en-US" sz="2800" dirty="0" smtClean="0"/>
          </a:p>
          <a:p>
            <a:endParaRPr lang="en-US"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505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1752600"/>
          </a:xfrm>
        </p:spPr>
        <p:txBody>
          <a:bodyPr>
            <a:normAutofit/>
          </a:bodyPr>
          <a:lstStyle/>
          <a:p>
            <a:r>
              <a:rPr lang="en-US" sz="2000" b="1" dirty="0"/>
              <a:t>Defining Social </a:t>
            </a:r>
            <a:r>
              <a:rPr lang="en-US" sz="2000" b="1" dirty="0" smtClean="0"/>
              <a:t>Capital - 5</a:t>
            </a:r>
            <a:endParaRPr lang="en-US" sz="2000" b="1" dirty="0"/>
          </a:p>
        </p:txBody>
      </p:sp>
      <p:sp>
        <p:nvSpPr>
          <p:cNvPr id="3" name="Subtitle 2"/>
          <p:cNvSpPr>
            <a:spLocks noGrp="1"/>
          </p:cNvSpPr>
          <p:nvPr>
            <p:ph type="subTitle" idx="1"/>
          </p:nvPr>
        </p:nvSpPr>
        <p:spPr>
          <a:xfrm>
            <a:off x="0" y="1066800"/>
            <a:ext cx="9067800" cy="5410200"/>
          </a:xfrm>
        </p:spPr>
        <p:txBody>
          <a:bodyPr>
            <a:normAutofit/>
          </a:bodyPr>
          <a:lstStyle/>
          <a:p>
            <a:pPr lvl="0" algn="l" fontAlgn="base">
              <a:spcAft>
                <a:spcPct val="0"/>
              </a:spcAft>
            </a:pPr>
            <a:r>
              <a:rPr lang="en-US" sz="2800" b="1" dirty="0">
                <a:solidFill>
                  <a:srgbClr val="000000"/>
                </a:solidFill>
                <a:latin typeface="Arial"/>
              </a:rPr>
              <a:t>Defining </a:t>
            </a:r>
            <a:r>
              <a:rPr lang="en-US" sz="2800" b="1" dirty="0" smtClean="0">
                <a:solidFill>
                  <a:srgbClr val="000000"/>
                </a:solidFill>
                <a:latin typeface="Arial"/>
              </a:rPr>
              <a:t>SC as Collective/Public Good:</a:t>
            </a:r>
            <a:endParaRPr lang="en-US" sz="2800" b="1" dirty="0">
              <a:solidFill>
                <a:srgbClr val="000000"/>
              </a:solidFill>
              <a:latin typeface="Arial"/>
            </a:endParaRPr>
          </a:p>
          <a:p>
            <a:pPr lvl="0" algn="l" fontAlgn="base">
              <a:spcAft>
                <a:spcPct val="0"/>
              </a:spcAft>
              <a:buFont typeface="Wingdings" pitchFamily="2" charset="2"/>
              <a:buChar char="q"/>
            </a:pPr>
            <a:endParaRPr lang="en-US" sz="2800" b="1" dirty="0">
              <a:solidFill>
                <a:srgbClr val="000000"/>
              </a:solidFill>
              <a:latin typeface="Arial"/>
            </a:endParaRPr>
          </a:p>
        </p:txBody>
      </p:sp>
      <p:sp>
        <p:nvSpPr>
          <p:cNvPr id="4" name="Rectangle 3"/>
          <p:cNvSpPr/>
          <p:nvPr/>
        </p:nvSpPr>
        <p:spPr>
          <a:xfrm>
            <a:off x="76200" y="1828800"/>
            <a:ext cx="9067800" cy="4154984"/>
          </a:xfrm>
          <a:prstGeom prst="rect">
            <a:avLst/>
          </a:prstGeom>
        </p:spPr>
        <p:txBody>
          <a:bodyPr wrap="square">
            <a:spAutoFit/>
          </a:bodyPr>
          <a:lstStyle/>
          <a:p>
            <a:r>
              <a:rPr lang="en-US" sz="2400" dirty="0"/>
              <a:t>SC…”is defined </a:t>
            </a:r>
            <a:r>
              <a:rPr lang="en-US" sz="2400" b="1" dirty="0"/>
              <a:t>as the application or exercise of social norms of reciprocity, trust and exchange for political or economic purposes</a:t>
            </a:r>
            <a:r>
              <a:rPr lang="en-US" sz="2400" dirty="0"/>
              <a:t>.” [Cook </a:t>
            </a:r>
            <a:r>
              <a:rPr lang="en-US" sz="2400" dirty="0" smtClean="0"/>
              <a:t>2007: </a:t>
            </a:r>
            <a:r>
              <a:rPr lang="en-US" sz="2400" dirty="0"/>
              <a:t>102</a:t>
            </a:r>
            <a:r>
              <a:rPr lang="en-US" sz="2400" dirty="0" smtClean="0"/>
              <a:t>]. He </a:t>
            </a:r>
            <a:r>
              <a:rPr lang="en-US" sz="2400" dirty="0"/>
              <a:t>also stated </a:t>
            </a:r>
            <a:r>
              <a:rPr lang="en-US" sz="2400" dirty="0" smtClean="0"/>
              <a:t>that </a:t>
            </a:r>
            <a:r>
              <a:rPr lang="en-US" sz="2400" dirty="0"/>
              <a:t>in knowledge-based industries businesses are more engaged in building and performing </a:t>
            </a:r>
            <a:r>
              <a:rPr lang="en-US" sz="2400" dirty="0" smtClean="0"/>
              <a:t>SC </a:t>
            </a:r>
            <a:r>
              <a:rPr lang="en-US" sz="2400" dirty="0"/>
              <a:t>that the average industries.</a:t>
            </a:r>
          </a:p>
          <a:p>
            <a:endParaRPr lang="en-US" sz="2400" dirty="0"/>
          </a:p>
          <a:p>
            <a:r>
              <a:rPr lang="en-US" sz="2400" dirty="0"/>
              <a:t>SC – </a:t>
            </a:r>
            <a:r>
              <a:rPr lang="en-US" sz="2400" b="1" dirty="0"/>
              <a:t>a system of social relationships based on trust and working according to well-known rules </a:t>
            </a:r>
            <a:r>
              <a:rPr lang="en-US" sz="2400" dirty="0"/>
              <a:t>[Roman 2011]</a:t>
            </a:r>
          </a:p>
          <a:p>
            <a:endParaRPr lang="en-US" sz="2400" dirty="0"/>
          </a:p>
          <a:p>
            <a:r>
              <a:rPr lang="en-US" sz="2400" dirty="0"/>
              <a:t>Rosenfeld (2003) summarized the notion </a:t>
            </a:r>
            <a:r>
              <a:rPr lang="en-US" sz="2400" b="1" dirty="0"/>
              <a:t>of SC in clusters that gives </a:t>
            </a:r>
            <a:r>
              <a:rPr lang="en-US" sz="2400" b="1" dirty="0" smtClean="0"/>
              <a:t>opportunities </a:t>
            </a:r>
            <a:r>
              <a:rPr lang="en-US" sz="2400" b="1" dirty="0"/>
              <a:t>to “know-who” </a:t>
            </a:r>
            <a:r>
              <a:rPr lang="en-US" sz="2400" b="1" dirty="0" smtClean="0"/>
              <a:t>leading </a:t>
            </a:r>
            <a:r>
              <a:rPr lang="en-US" sz="2400" b="1" dirty="0"/>
              <a:t>to build “know-how</a:t>
            </a:r>
            <a:r>
              <a:rPr lang="en-US" sz="2400" dirty="0"/>
              <a:t>.” </a:t>
            </a:r>
          </a:p>
        </p:txBody>
      </p:sp>
    </p:spTree>
    <p:extLst>
      <p:ext uri="{BB962C8B-B14F-4D97-AF65-F5344CB8AC3E}">
        <p14:creationId xmlns:p14="http://schemas.microsoft.com/office/powerpoint/2010/main" val="581254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9067800" cy="5078313"/>
          </a:xfrm>
          <a:prstGeom prst="rect">
            <a:avLst/>
          </a:prstGeom>
        </p:spPr>
        <p:txBody>
          <a:bodyPr wrap="square">
            <a:spAutoFit/>
          </a:bodyPr>
          <a:lstStyle/>
          <a:p>
            <a:pPr lvl="0" fontAlgn="base">
              <a:spcAft>
                <a:spcPct val="0"/>
              </a:spcAft>
            </a:pPr>
            <a:r>
              <a:rPr lang="en-US" sz="2800" b="1" dirty="0" smtClean="0">
                <a:solidFill>
                  <a:srgbClr val="000000"/>
                </a:solidFill>
              </a:rPr>
              <a:t>Defining Social </a:t>
            </a:r>
            <a:r>
              <a:rPr lang="en-US" sz="2800" b="1" dirty="0" smtClean="0">
                <a:solidFill>
                  <a:srgbClr val="000000"/>
                </a:solidFill>
              </a:rPr>
              <a:t>Capital - 6</a:t>
            </a:r>
            <a:endParaRPr lang="en-US" sz="2800" b="1" dirty="0" smtClean="0">
              <a:solidFill>
                <a:srgbClr val="000000"/>
              </a:solidFill>
            </a:endParaRPr>
          </a:p>
          <a:p>
            <a:pPr lvl="0" fontAlgn="base">
              <a:spcAft>
                <a:spcPct val="0"/>
              </a:spcAft>
            </a:pPr>
            <a:endParaRPr lang="en-US" sz="2800" b="1" dirty="0">
              <a:solidFill>
                <a:srgbClr val="000000"/>
              </a:solidFill>
            </a:endParaRPr>
          </a:p>
          <a:p>
            <a:pPr lvl="0" fontAlgn="base">
              <a:spcAft>
                <a:spcPct val="0"/>
              </a:spcAft>
            </a:pPr>
            <a:endParaRPr lang="en-US" sz="3200" b="1" dirty="0">
              <a:solidFill>
                <a:srgbClr val="000000"/>
              </a:solidFill>
            </a:endParaRPr>
          </a:p>
          <a:p>
            <a:pPr lvl="0" fontAlgn="base">
              <a:spcAft>
                <a:spcPct val="0"/>
              </a:spcAft>
            </a:pPr>
            <a:r>
              <a:rPr lang="en-US" sz="3200" b="1" dirty="0">
                <a:solidFill>
                  <a:srgbClr val="000000"/>
                </a:solidFill>
              </a:rPr>
              <a:t>SC is a special type of capital resulting from investments in building relations, institutions and networks that produce collaborative attitudes, shared norms and values, mutual understanding and trust – critical factors for cooperation with other types of capital and thus contributing to sustainable development.</a:t>
            </a:r>
          </a:p>
        </p:txBody>
      </p:sp>
    </p:spTree>
    <p:extLst>
      <p:ext uri="{BB962C8B-B14F-4D97-AF65-F5344CB8AC3E}">
        <p14:creationId xmlns:p14="http://schemas.microsoft.com/office/powerpoint/2010/main" val="813736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idx="4294967295"/>
          </p:nvPr>
        </p:nvSpPr>
        <p:spPr>
          <a:xfrm>
            <a:off x="228600" y="152401"/>
            <a:ext cx="8839200" cy="1351866"/>
          </a:xfrm>
        </p:spPr>
        <p:txBody>
          <a:bodyPr/>
          <a:lstStyle/>
          <a:p>
            <a:pPr eaLnBrk="1" hangingPunct="1"/>
            <a:r>
              <a:rPr lang="en-US" sz="3600" dirty="0" smtClean="0">
                <a:solidFill>
                  <a:schemeClr val="tx1"/>
                </a:solidFill>
              </a:rPr>
              <a:t>Classifying Social Capital</a:t>
            </a:r>
          </a:p>
        </p:txBody>
      </p:sp>
      <p:sp>
        <p:nvSpPr>
          <p:cNvPr id="135171" name="Content Placeholder 2"/>
          <p:cNvSpPr>
            <a:spLocks noGrp="1"/>
          </p:cNvSpPr>
          <p:nvPr>
            <p:ph idx="4294967295"/>
          </p:nvPr>
        </p:nvSpPr>
        <p:spPr>
          <a:xfrm>
            <a:off x="0" y="1600200"/>
            <a:ext cx="9067800" cy="5029200"/>
          </a:xfrm>
        </p:spPr>
        <p:txBody>
          <a:bodyPr>
            <a:normAutofit fontScale="92500"/>
          </a:bodyPr>
          <a:lstStyle/>
          <a:p>
            <a:pPr lvl="1" eaLnBrk="1" hangingPunct="1">
              <a:buFont typeface="Wingdings" pitchFamily="2" charset="2"/>
              <a:buNone/>
            </a:pPr>
            <a:r>
              <a:rPr lang="en-US" sz="3500" dirty="0" smtClean="0"/>
              <a:t>There is positive and negative SC [Rosenfeld 2007]:</a:t>
            </a:r>
          </a:p>
          <a:p>
            <a:pPr lvl="1" eaLnBrk="1" hangingPunct="1">
              <a:buFont typeface="Wingdings" pitchFamily="2" charset="2"/>
              <a:buNone/>
            </a:pPr>
            <a:endParaRPr lang="en-US" sz="3500" dirty="0" smtClean="0"/>
          </a:p>
          <a:p>
            <a:pPr lvl="1" eaLnBrk="1" hangingPunct="1"/>
            <a:r>
              <a:rPr lang="en-US" sz="3500" u="sng" dirty="0" smtClean="0"/>
              <a:t>Positive</a:t>
            </a:r>
            <a:r>
              <a:rPr lang="en-US" sz="3500" dirty="0" smtClean="0"/>
              <a:t> SC create economic advantages that are major forces for clustering</a:t>
            </a:r>
          </a:p>
          <a:p>
            <a:pPr lvl="1" eaLnBrk="1" hangingPunct="1"/>
            <a:endParaRPr lang="en-US" sz="3500" dirty="0" smtClean="0"/>
          </a:p>
          <a:p>
            <a:pPr lvl="1" eaLnBrk="1" hangingPunct="1"/>
            <a:r>
              <a:rPr lang="en-US" sz="3500" dirty="0" smtClean="0"/>
              <a:t> </a:t>
            </a:r>
            <a:r>
              <a:rPr lang="en-US" sz="3500" u="sng" dirty="0" smtClean="0"/>
              <a:t>Negative</a:t>
            </a:r>
            <a:r>
              <a:rPr lang="en-US" sz="3500" dirty="0" smtClean="0"/>
              <a:t> SC could start developing when there are efforts to limit membership in clusters and cultivate insularity or lock-in (2007, 20).</a:t>
            </a:r>
          </a:p>
          <a:p>
            <a:pPr eaLnBrk="1" hangingPunct="1"/>
            <a:endParaRPr lang="en-US" sz="2400" dirty="0" smtClean="0"/>
          </a:p>
          <a:p>
            <a:pPr eaLnBrk="1" hangingPunct="1"/>
            <a:endParaRPr lang="en-US" sz="2400" dirty="0" smtClean="0"/>
          </a:p>
        </p:txBody>
      </p:sp>
    </p:spTree>
    <p:extLst>
      <p:ext uri="{BB962C8B-B14F-4D97-AF65-F5344CB8AC3E}">
        <p14:creationId xmlns:p14="http://schemas.microsoft.com/office/powerpoint/2010/main" val="3490248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708981"/>
          </a:xfrm>
          <a:prstGeom prst="rect">
            <a:avLst/>
          </a:prstGeom>
        </p:spPr>
        <p:txBody>
          <a:bodyPr wrap="square">
            <a:spAutoFit/>
          </a:bodyPr>
          <a:lstStyle/>
          <a:p>
            <a:r>
              <a:rPr lang="en-US" sz="3200" b="1" dirty="0" smtClean="0"/>
              <a:t>The </a:t>
            </a:r>
            <a:r>
              <a:rPr lang="en-US" sz="3200" b="1" dirty="0"/>
              <a:t>Role of </a:t>
            </a:r>
            <a:r>
              <a:rPr lang="en-US" sz="3200" b="1" dirty="0" smtClean="0"/>
              <a:t>SC </a:t>
            </a:r>
            <a:r>
              <a:rPr lang="en-US" sz="3200" b="1" dirty="0"/>
              <a:t>in Economic </a:t>
            </a:r>
            <a:r>
              <a:rPr lang="en-US" sz="3200" b="1" dirty="0" smtClean="0"/>
              <a:t>Development: Clusters</a:t>
            </a:r>
            <a:endParaRPr lang="en-US" sz="3200" b="1" dirty="0" smtClean="0"/>
          </a:p>
          <a:p>
            <a:pPr lvl="1"/>
            <a:endParaRPr lang="en-US" sz="3200" b="1" dirty="0" smtClean="0"/>
          </a:p>
          <a:p>
            <a:pPr lvl="1"/>
            <a:r>
              <a:rPr lang="en-US" sz="3200" b="1" dirty="0" smtClean="0"/>
              <a:t>Defining clusters:</a:t>
            </a:r>
          </a:p>
          <a:p>
            <a:pPr marL="971550" lvl="1" indent="-514350">
              <a:buFont typeface="+mj-lt"/>
              <a:buAutoNum type="arabicPeriod"/>
            </a:pPr>
            <a:endParaRPr lang="en-US" sz="3200" b="1" dirty="0" smtClean="0"/>
          </a:p>
          <a:p>
            <a:r>
              <a:rPr lang="en-US" sz="3200" b="1" dirty="0" smtClean="0"/>
              <a:t>	</a:t>
            </a:r>
            <a:r>
              <a:rPr lang="en-US" sz="2800" b="1" i="1" dirty="0" smtClean="0"/>
              <a:t>Clusters - geographic concentrations of </a:t>
            </a:r>
            <a:r>
              <a:rPr lang="en-US" sz="2800" b="1" i="1" dirty="0" smtClean="0"/>
              <a:t>interconnected 	companies</a:t>
            </a:r>
            <a:r>
              <a:rPr lang="en-US" sz="2800" b="1" i="1" dirty="0" smtClean="0"/>
              <a:t>, specialized 	suppliers, service providers, </a:t>
            </a:r>
            <a:r>
              <a:rPr lang="en-US" sz="2800" b="1" i="1" dirty="0" smtClean="0"/>
              <a:t>	firms </a:t>
            </a:r>
            <a:r>
              <a:rPr lang="en-US" sz="2800" b="1" i="1" dirty="0" smtClean="0"/>
              <a:t>in </a:t>
            </a:r>
            <a:r>
              <a:rPr lang="en-US" sz="2800" b="1" i="1" dirty="0" smtClean="0"/>
              <a:t>related industries</a:t>
            </a:r>
            <a:r>
              <a:rPr lang="en-US" sz="2800" b="1" i="1" dirty="0" smtClean="0"/>
              <a:t>, and associated institutions </a:t>
            </a:r>
            <a:r>
              <a:rPr lang="en-US" sz="2800" b="1" i="1" dirty="0" smtClean="0"/>
              <a:t>	that </a:t>
            </a:r>
            <a:r>
              <a:rPr lang="en-US" sz="2800" b="1" i="1" dirty="0" smtClean="0"/>
              <a:t>can </a:t>
            </a:r>
            <a:r>
              <a:rPr lang="en-US" sz="2800" b="1" i="1" dirty="0" smtClean="0"/>
              <a:t>cooperate </a:t>
            </a:r>
            <a:r>
              <a:rPr lang="en-US" sz="2800" b="1" i="1" dirty="0" smtClean="0"/>
              <a:t>and compete in particular fields 	</a:t>
            </a:r>
            <a:r>
              <a:rPr lang="en-US" sz="2800" dirty="0" smtClean="0"/>
              <a:t>[Porter </a:t>
            </a:r>
            <a:r>
              <a:rPr lang="en-US" sz="2800" dirty="0" smtClean="0"/>
              <a:t>2008: </a:t>
            </a:r>
            <a:r>
              <a:rPr lang="en-US" sz="2800" dirty="0" smtClean="0"/>
              <a:t>213]. </a:t>
            </a:r>
          </a:p>
          <a:p>
            <a:endParaRPr lang="en-US" sz="2800" b="1" i="1" dirty="0" smtClean="0"/>
          </a:p>
        </p:txBody>
      </p:sp>
    </p:spTree>
    <p:extLst>
      <p:ext uri="{BB962C8B-B14F-4D97-AF65-F5344CB8AC3E}">
        <p14:creationId xmlns:p14="http://schemas.microsoft.com/office/powerpoint/2010/main" val="1423663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001643"/>
          </a:xfrm>
          <a:prstGeom prst="rect">
            <a:avLst/>
          </a:prstGeom>
        </p:spPr>
        <p:txBody>
          <a:bodyPr wrap="square">
            <a:spAutoFit/>
          </a:bodyPr>
          <a:lstStyle/>
          <a:p>
            <a:r>
              <a:rPr lang="en-US" sz="3200" b="1" dirty="0"/>
              <a:t>The Role of SC in Economic Development: Clusters</a:t>
            </a:r>
          </a:p>
          <a:p>
            <a:endParaRPr lang="en-US" sz="3200" b="1" dirty="0"/>
          </a:p>
          <a:p>
            <a:pPr marL="514350" indent="-514350">
              <a:buAutoNum type="arabicPeriod"/>
            </a:pPr>
            <a:endParaRPr lang="en-US" sz="3200" b="1" dirty="0" smtClean="0"/>
          </a:p>
          <a:p>
            <a:pPr marL="514350" indent="-514350">
              <a:buAutoNum type="arabicPeriod"/>
            </a:pPr>
            <a:r>
              <a:rPr lang="en-US" sz="3200" b="1" dirty="0" smtClean="0"/>
              <a:t>Classifying clusters:</a:t>
            </a:r>
          </a:p>
          <a:p>
            <a:pPr marL="971550" lvl="1" indent="-514350">
              <a:buFont typeface="Arial" panose="020B0604020202020204" pitchFamily="34" charset="0"/>
              <a:buChar char="•"/>
            </a:pPr>
            <a:r>
              <a:rPr lang="en-US" sz="3200" b="1" dirty="0" smtClean="0"/>
              <a:t>Natural resource-based clusters</a:t>
            </a:r>
          </a:p>
          <a:p>
            <a:pPr marL="971550" lvl="1" indent="-514350">
              <a:buFont typeface="Arial" panose="020B0604020202020204" pitchFamily="34" charset="0"/>
              <a:buChar char="•"/>
            </a:pPr>
            <a:r>
              <a:rPr lang="en-US" sz="3200" b="1" dirty="0" smtClean="0"/>
              <a:t>Local clusters</a:t>
            </a:r>
          </a:p>
          <a:p>
            <a:pPr marL="971550" lvl="1" indent="-514350">
              <a:buFont typeface="Arial" panose="020B0604020202020204" pitchFamily="34" charset="0"/>
              <a:buChar char="•"/>
            </a:pPr>
            <a:r>
              <a:rPr lang="en-US" sz="3200" b="1" dirty="0" smtClean="0"/>
              <a:t>Trading clusters</a:t>
            </a:r>
          </a:p>
          <a:p>
            <a:pPr marL="971550" lvl="1" indent="-514350">
              <a:buFont typeface="Arial" panose="020B0604020202020204" pitchFamily="34" charset="0"/>
              <a:buChar char="•"/>
            </a:pPr>
            <a:endParaRPr lang="en-US" sz="3200" b="1" dirty="0" smtClean="0"/>
          </a:p>
          <a:p>
            <a:pPr marL="514350" indent="-514350">
              <a:buAutoNum type="arabicPeriod"/>
            </a:pPr>
            <a:r>
              <a:rPr lang="en-US" sz="3200" b="1" dirty="0" smtClean="0"/>
              <a:t>Dynamics of </a:t>
            </a:r>
            <a:r>
              <a:rPr lang="en-US" sz="3200" b="1" dirty="0"/>
              <a:t>c</a:t>
            </a:r>
            <a:r>
              <a:rPr lang="en-US" sz="3200" b="1" dirty="0" smtClean="0"/>
              <a:t>luster development:</a:t>
            </a:r>
          </a:p>
          <a:p>
            <a:pPr marL="971550" lvl="1" indent="-514350">
              <a:buFont typeface="Arial" panose="020B0604020202020204" pitchFamily="34" charset="0"/>
              <a:buChar char="•"/>
            </a:pPr>
            <a:r>
              <a:rPr lang="en-US" sz="3200" b="1" dirty="0" smtClean="0"/>
              <a:t>Functional cluster</a:t>
            </a:r>
          </a:p>
          <a:p>
            <a:pPr marL="971550" lvl="1" indent="-514350">
              <a:buFont typeface="Arial" panose="020B0604020202020204" pitchFamily="34" charset="0"/>
              <a:buChar char="•"/>
            </a:pPr>
            <a:r>
              <a:rPr lang="en-US" sz="3200" b="1" dirty="0" smtClean="0"/>
              <a:t>Working cluster</a:t>
            </a:r>
          </a:p>
          <a:p>
            <a:pPr marL="971550" lvl="1" indent="-514350">
              <a:buFont typeface="Arial" panose="020B0604020202020204" pitchFamily="34" charset="0"/>
              <a:buChar char="•"/>
            </a:pPr>
            <a:r>
              <a:rPr lang="en-US" sz="3200" b="1" dirty="0" smtClean="0"/>
              <a:t>Cross-fertilizing clusters </a:t>
            </a:r>
            <a:endParaRPr lang="en-US" sz="3200" b="1" dirty="0"/>
          </a:p>
        </p:txBody>
      </p:sp>
    </p:spTree>
    <p:extLst>
      <p:ext uri="{BB962C8B-B14F-4D97-AF65-F5344CB8AC3E}">
        <p14:creationId xmlns:p14="http://schemas.microsoft.com/office/powerpoint/2010/main" val="2785258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9308"/>
            <a:ext cx="9144000" cy="7140416"/>
          </a:xfrm>
          <a:prstGeom prst="rect">
            <a:avLst/>
          </a:prstGeom>
        </p:spPr>
        <p:txBody>
          <a:bodyPr wrap="square">
            <a:spAutoFit/>
          </a:bodyPr>
          <a:lstStyle/>
          <a:p>
            <a:pPr algn="ctr"/>
            <a:r>
              <a:rPr lang="en-US" sz="3200" b="1" dirty="0" smtClean="0"/>
              <a:t>Functional Clusters, Clumps, and Working Clusters (D. Andreoli</a:t>
            </a:r>
            <a:r>
              <a:rPr lang="en-US" sz="3200" dirty="0" smtClean="0"/>
              <a:t>)</a:t>
            </a:r>
          </a:p>
          <a:p>
            <a:endParaRPr lang="en-US" sz="3200" dirty="0" smtClean="0"/>
          </a:p>
          <a:p>
            <a:pPr marL="457200" indent="-457200">
              <a:buFont typeface="Arial" panose="020B0604020202020204" pitchFamily="34" charset="0"/>
              <a:buChar char="•"/>
            </a:pPr>
            <a:r>
              <a:rPr lang="en-US" sz="2800" dirty="0" smtClean="0">
                <a:solidFill>
                  <a:srgbClr val="FF0000"/>
                </a:solidFill>
              </a:rPr>
              <a:t>Functional Clusters </a:t>
            </a:r>
            <a:r>
              <a:rPr lang="en-US" sz="2800" dirty="0" smtClean="0"/>
              <a:t>- spatial networks of like and functionally linked industries</a:t>
            </a:r>
          </a:p>
          <a:p>
            <a:endParaRPr lang="en-US" sz="2800" dirty="0" smtClean="0"/>
          </a:p>
          <a:p>
            <a:pPr marL="457200" indent="-457200">
              <a:buFont typeface="Arial" panose="020B0604020202020204" pitchFamily="34" charset="0"/>
              <a:buChar char="•"/>
            </a:pPr>
            <a:r>
              <a:rPr lang="en-US" sz="2800" dirty="0" smtClean="0">
                <a:solidFill>
                  <a:srgbClr val="FF0000"/>
                </a:solidFill>
              </a:rPr>
              <a:t>Clumps</a:t>
            </a:r>
            <a:r>
              <a:rPr lang="en-US" sz="2800" dirty="0" smtClean="0"/>
              <a:t> - groups of functionally linked firms in which the physical distance separating member firms does not prohibit the range of benefits that are made possible through frequent interactions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solidFill>
                  <a:srgbClr val="FF0000"/>
                </a:solidFill>
              </a:rPr>
              <a:t>Working clusters </a:t>
            </a:r>
            <a:r>
              <a:rPr lang="en-US" sz="2800" dirty="0" smtClean="0"/>
              <a:t>- made up of firms and institutions which benefit from the types of integration and cooperation made possible through co-location</a:t>
            </a:r>
          </a:p>
          <a:p>
            <a:endParaRPr lang="en-US" dirty="0"/>
          </a:p>
          <a:p>
            <a:endParaRPr lang="en-US" dirty="0" smtClean="0"/>
          </a:p>
          <a:p>
            <a:endParaRPr lang="en-US" dirty="0"/>
          </a:p>
        </p:txBody>
      </p:sp>
    </p:spTree>
    <p:extLst>
      <p:ext uri="{BB962C8B-B14F-4D97-AF65-F5344CB8AC3E}">
        <p14:creationId xmlns:p14="http://schemas.microsoft.com/office/powerpoint/2010/main" val="244735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457200" y="838200"/>
            <a:ext cx="8229600" cy="1066800"/>
          </a:xfrm>
        </p:spPr>
        <p:txBody>
          <a:bodyPr/>
          <a:lstStyle/>
          <a:p>
            <a:pPr eaLnBrk="1" hangingPunct="1"/>
            <a:r>
              <a:rPr lang="en-US" sz="2800" dirty="0" smtClean="0">
                <a:solidFill>
                  <a:schemeClr val="accent2"/>
                </a:solidFill>
              </a:rPr>
              <a:t>Functional Clusters, Clumps, and Working Clusters</a:t>
            </a:r>
            <a:br>
              <a:rPr lang="en-US" sz="2800" dirty="0" smtClean="0">
                <a:solidFill>
                  <a:schemeClr val="accent2"/>
                </a:solidFill>
              </a:rPr>
            </a:br>
            <a:r>
              <a:rPr lang="en-US" sz="2800" dirty="0" smtClean="0">
                <a:solidFill>
                  <a:schemeClr val="accent2"/>
                </a:solidFill>
              </a:rPr>
              <a:t>(D. Andreoli)</a:t>
            </a:r>
          </a:p>
        </p:txBody>
      </p:sp>
      <p:sp>
        <p:nvSpPr>
          <p:cNvPr id="41987" name="Rectangle 3"/>
          <p:cNvSpPr>
            <a:spLocks noGrp="1"/>
          </p:cNvSpPr>
          <p:nvPr>
            <p:ph type="body" idx="1"/>
          </p:nvPr>
        </p:nvSpPr>
        <p:spPr>
          <a:xfrm>
            <a:off x="457200" y="1978187"/>
            <a:ext cx="8229600" cy="2212975"/>
          </a:xfrm>
        </p:spPr>
        <p:txBody>
          <a:bodyPr/>
          <a:lstStyle/>
          <a:p>
            <a:pPr eaLnBrk="1" hangingPunct="1"/>
            <a:r>
              <a:rPr lang="en-US" sz="2000" dirty="0" smtClean="0">
                <a:solidFill>
                  <a:schemeClr val="accent1"/>
                </a:solidFill>
              </a:rPr>
              <a:t>From a geographic perspective:</a:t>
            </a:r>
          </a:p>
          <a:p>
            <a:pPr eaLnBrk="1" hangingPunct="1">
              <a:buFont typeface="Wingdings" pitchFamily="2" charset="2"/>
              <a:buNone/>
            </a:pPr>
            <a:endParaRPr lang="en-US" sz="2000" dirty="0" smtClean="0">
              <a:solidFill>
                <a:schemeClr val="accent1"/>
              </a:solidFill>
            </a:endParaRPr>
          </a:p>
        </p:txBody>
      </p:sp>
      <p:pic>
        <p:nvPicPr>
          <p:cNvPr id="41988" name="Picture 11" descr="Geog_clumps_clus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8575" y="2600489"/>
            <a:ext cx="662622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27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457200" y="838200"/>
            <a:ext cx="8229600" cy="1066800"/>
          </a:xfrm>
        </p:spPr>
        <p:txBody>
          <a:bodyPr/>
          <a:lstStyle/>
          <a:p>
            <a:pPr eaLnBrk="1" hangingPunct="1"/>
            <a:r>
              <a:rPr lang="en-US" sz="2800" dirty="0" smtClean="0">
                <a:solidFill>
                  <a:schemeClr val="accent2"/>
                </a:solidFill>
              </a:rPr>
              <a:t>Functional Clusters, Clumps, and Working Clusters</a:t>
            </a:r>
            <a:br>
              <a:rPr lang="en-US" sz="2800" dirty="0" smtClean="0">
                <a:solidFill>
                  <a:schemeClr val="accent2"/>
                </a:solidFill>
              </a:rPr>
            </a:br>
            <a:r>
              <a:rPr lang="en-US" sz="2800" dirty="0" smtClean="0">
                <a:solidFill>
                  <a:schemeClr val="accent2"/>
                </a:solidFill>
              </a:rPr>
              <a:t>(D. Andreoli)</a:t>
            </a:r>
          </a:p>
        </p:txBody>
      </p:sp>
      <p:sp>
        <p:nvSpPr>
          <p:cNvPr id="40963" name="Rectangle 3"/>
          <p:cNvSpPr>
            <a:spLocks noGrp="1"/>
          </p:cNvSpPr>
          <p:nvPr>
            <p:ph type="body" idx="1"/>
          </p:nvPr>
        </p:nvSpPr>
        <p:spPr>
          <a:xfrm>
            <a:off x="457200" y="1978177"/>
            <a:ext cx="8229600" cy="2212975"/>
          </a:xfrm>
        </p:spPr>
        <p:txBody>
          <a:bodyPr/>
          <a:lstStyle/>
          <a:p>
            <a:pPr eaLnBrk="1" hangingPunct="1"/>
            <a:r>
              <a:rPr lang="en-US" sz="2000" dirty="0" smtClean="0">
                <a:solidFill>
                  <a:schemeClr val="accent1"/>
                </a:solidFill>
              </a:rPr>
              <a:t>The goal of any cluster initiative is to promote economic development by encouraging the positive externalities that come from integration (i.e. promote integration)</a:t>
            </a:r>
          </a:p>
          <a:p>
            <a:pPr eaLnBrk="1" hangingPunct="1">
              <a:buFont typeface="Wingdings" pitchFamily="2" charset="2"/>
              <a:buNone/>
            </a:pPr>
            <a:endParaRPr lang="en-US" sz="2000" dirty="0" smtClean="0">
              <a:solidFill>
                <a:schemeClr val="accent1"/>
              </a:solidFill>
            </a:endParaRPr>
          </a:p>
        </p:txBody>
      </p:sp>
      <p:sp>
        <p:nvSpPr>
          <p:cNvPr id="40964" name="Rectangle 10"/>
          <p:cNvSpPr>
            <a:spLocks noChangeArrowheads="1"/>
          </p:cNvSpPr>
          <p:nvPr/>
        </p:nvSpPr>
        <p:spPr bwMode="auto">
          <a:xfrm>
            <a:off x="533400" y="3048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3200" b="1" dirty="0">
              <a:solidFill>
                <a:srgbClr val="C0504D"/>
              </a:solidFill>
              <a:latin typeface="Arial" charset="0"/>
            </a:endParaRPr>
          </a:p>
        </p:txBody>
      </p:sp>
      <p:pic>
        <p:nvPicPr>
          <p:cNvPr id="40965" name="Picture 11" descr="pyram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77" y="3309938"/>
            <a:ext cx="4124325"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2" descr="pyramid"/>
          <p:cNvPicPr>
            <a:picLocks noChangeAspect="1" noChangeArrowheads="1"/>
          </p:cNvPicPr>
          <p:nvPr/>
        </p:nvPicPr>
        <p:blipFill>
          <a:blip r:embed="rId3" cstate="print">
            <a:extLst>
              <a:ext uri="{28A0092B-C50C-407E-A947-70E740481C1C}">
                <a14:useLocalDpi xmlns:a14="http://schemas.microsoft.com/office/drawing/2010/main" val="0"/>
              </a:ext>
            </a:extLst>
          </a:blip>
          <a:srcRect l="33260" t="31120" r="31042" b="6224"/>
          <a:stretch>
            <a:fillRect/>
          </a:stretch>
        </p:blipFill>
        <p:spPr bwMode="auto">
          <a:xfrm>
            <a:off x="3962488" y="4191000"/>
            <a:ext cx="1471613"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3" descr="pyram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77" y="3276752"/>
            <a:ext cx="4124325"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4" descr="pyram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77" y="3276752"/>
            <a:ext cx="4124325"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380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1371600"/>
          </a:xfrm>
        </p:spPr>
        <p:txBody>
          <a:bodyPr>
            <a:normAutofit/>
          </a:bodyPr>
          <a:lstStyle/>
          <a:p>
            <a:r>
              <a:rPr lang="en-US" sz="2000" b="1" dirty="0"/>
              <a:t>The Role of SC in Economic Development: Clusters</a:t>
            </a:r>
            <a:br>
              <a:rPr lang="en-US" sz="2000" b="1" dirty="0"/>
            </a:br>
            <a:r>
              <a:rPr lang="en-US" sz="2000" b="1" dirty="0"/>
              <a:t/>
            </a:r>
            <a:br>
              <a:rPr lang="en-US" sz="2000" b="1" dirty="0"/>
            </a:br>
            <a:endParaRPr lang="en-US" sz="2000" b="1" dirty="0"/>
          </a:p>
        </p:txBody>
      </p:sp>
      <p:sp>
        <p:nvSpPr>
          <p:cNvPr id="3" name="Subtitle 2"/>
          <p:cNvSpPr>
            <a:spLocks noGrp="1"/>
          </p:cNvSpPr>
          <p:nvPr>
            <p:ph type="subTitle" idx="1"/>
          </p:nvPr>
        </p:nvSpPr>
        <p:spPr>
          <a:xfrm>
            <a:off x="0" y="1295400"/>
            <a:ext cx="9067800" cy="4876800"/>
          </a:xfrm>
        </p:spPr>
        <p:txBody>
          <a:bodyPr>
            <a:normAutofit lnSpcReduction="10000"/>
          </a:bodyPr>
          <a:lstStyle/>
          <a:p>
            <a:pPr algn="l"/>
            <a:endParaRPr lang="en-US" b="1" i="1" dirty="0" smtClean="0"/>
          </a:p>
          <a:p>
            <a:pPr lvl="0" algn="l" fontAlgn="base">
              <a:spcAft>
                <a:spcPct val="0"/>
              </a:spcAft>
            </a:pPr>
            <a:r>
              <a:rPr lang="en-US" sz="2800" b="1" dirty="0">
                <a:solidFill>
                  <a:srgbClr val="000000"/>
                </a:solidFill>
                <a:latin typeface="Arial"/>
              </a:rPr>
              <a:t>What Makes the Working Cluster?</a:t>
            </a:r>
          </a:p>
          <a:p>
            <a:pPr lvl="0" algn="l" fontAlgn="base">
              <a:spcAft>
                <a:spcPct val="0"/>
              </a:spcAft>
            </a:pPr>
            <a:endParaRPr lang="en-US" sz="2800" b="1" dirty="0">
              <a:solidFill>
                <a:srgbClr val="000000"/>
              </a:solidFill>
              <a:latin typeface="Arial"/>
            </a:endParaRPr>
          </a:p>
          <a:p>
            <a:pPr lvl="0" algn="l" fontAlgn="base">
              <a:spcAft>
                <a:spcPct val="0"/>
              </a:spcAft>
            </a:pPr>
            <a:r>
              <a:rPr lang="en-US" sz="2800" b="1" dirty="0">
                <a:solidFill>
                  <a:srgbClr val="000000"/>
                </a:solidFill>
                <a:latin typeface="Arial"/>
              </a:rPr>
              <a:t>	•	Functional Cluster</a:t>
            </a:r>
          </a:p>
          <a:p>
            <a:pPr lvl="0" algn="l" fontAlgn="base">
              <a:spcAft>
                <a:spcPct val="0"/>
              </a:spcAft>
              <a:buFont typeface="Wingdings" pitchFamily="2" charset="2"/>
              <a:buChar char="q"/>
            </a:pPr>
            <a:endParaRPr lang="en-US" sz="2800" b="1" dirty="0">
              <a:solidFill>
                <a:srgbClr val="000000"/>
              </a:solidFill>
              <a:latin typeface="Arial"/>
            </a:endParaRPr>
          </a:p>
          <a:p>
            <a:pPr lvl="0" algn="l" fontAlgn="base">
              <a:spcAft>
                <a:spcPct val="0"/>
              </a:spcAft>
            </a:pPr>
            <a:r>
              <a:rPr lang="en-US" sz="2800" b="1" dirty="0">
                <a:solidFill>
                  <a:srgbClr val="000000"/>
                </a:solidFill>
                <a:latin typeface="Arial"/>
              </a:rPr>
              <a:t>	Social Capital =&gt; Cooperation=&gt; 	Synergy=&gt;Positive Externalities=&gt; </a:t>
            </a:r>
          </a:p>
          <a:p>
            <a:pPr lvl="0" algn="l" fontAlgn="base">
              <a:spcAft>
                <a:spcPct val="0"/>
              </a:spcAft>
            </a:pPr>
            <a:r>
              <a:rPr lang="en-US" sz="2800" b="1" dirty="0">
                <a:solidFill>
                  <a:srgbClr val="000000"/>
                </a:solidFill>
                <a:latin typeface="Arial"/>
              </a:rPr>
              <a:t>	Knowledge Spillovers=&gt;Innovations</a:t>
            </a:r>
          </a:p>
          <a:p>
            <a:pPr lvl="0" algn="l" fontAlgn="base">
              <a:spcAft>
                <a:spcPct val="0"/>
              </a:spcAft>
              <a:buFont typeface="Wingdings" pitchFamily="2" charset="2"/>
              <a:buChar char="q"/>
            </a:pPr>
            <a:endParaRPr lang="en-US" sz="2800" b="1" dirty="0">
              <a:solidFill>
                <a:srgbClr val="000000"/>
              </a:solidFill>
              <a:latin typeface="Arial"/>
            </a:endParaRPr>
          </a:p>
          <a:p>
            <a:pPr lvl="0" algn="l" fontAlgn="base">
              <a:spcAft>
                <a:spcPct val="0"/>
              </a:spcAft>
            </a:pPr>
            <a:r>
              <a:rPr lang="en-US" sz="2800" b="1" dirty="0">
                <a:solidFill>
                  <a:srgbClr val="000000"/>
                </a:solidFill>
                <a:latin typeface="Arial"/>
              </a:rPr>
              <a:t>	•	Working </a:t>
            </a:r>
            <a:r>
              <a:rPr lang="en-US" sz="2800" b="1" dirty="0" smtClean="0">
                <a:solidFill>
                  <a:srgbClr val="000000"/>
                </a:solidFill>
                <a:latin typeface="Arial"/>
              </a:rPr>
              <a:t>or Effective Cluster </a:t>
            </a:r>
            <a:endParaRPr lang="en-US" sz="2800" b="1" dirty="0">
              <a:solidFill>
                <a:srgbClr val="000000"/>
              </a:solidFill>
              <a:latin typeface="Arial"/>
            </a:endParaRPr>
          </a:p>
        </p:txBody>
      </p:sp>
    </p:spTree>
    <p:extLst>
      <p:ext uri="{BB962C8B-B14F-4D97-AF65-F5344CB8AC3E}">
        <p14:creationId xmlns:p14="http://schemas.microsoft.com/office/powerpoint/2010/main" val="2850680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0442"/>
            <a:ext cx="9067800" cy="6395597"/>
          </a:xfrm>
          <a:prstGeom prst="rect">
            <a:avLst/>
          </a:prstGeom>
        </p:spPr>
        <p:txBody>
          <a:bodyPr wrap="square">
            <a:spAutoFit/>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3200" b="1" i="0" u="none" strike="noStrike" kern="0" cap="none" spc="0" normalizeH="0" baseline="0" noProof="0" dirty="0" smtClean="0">
              <a:ln>
                <a:noFill/>
              </a:ln>
              <a:solidFill>
                <a:srgbClr val="000000"/>
              </a:solidFill>
              <a:effectLst/>
              <a:uLnTx/>
              <a:uFillTx/>
            </a:endParaRPr>
          </a:p>
          <a:p>
            <a:pPr marL="0" marR="0" lvl="0" indent="0" defTabSz="91440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smtClean="0">
                <a:ln>
                  <a:noFill/>
                </a:ln>
                <a:solidFill>
                  <a:srgbClr val="000000"/>
                </a:solidFill>
                <a:effectLst/>
                <a:uLnTx/>
                <a:uFillTx/>
              </a:rPr>
              <a:t>What Makes the Working Cluster?</a:t>
            </a:r>
          </a:p>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3200" b="1" i="0" u="none" strike="noStrike" kern="0" cap="none" spc="0" normalizeH="0" baseline="0" noProof="0" dirty="0" smtClean="0">
              <a:ln>
                <a:noFill/>
              </a:ln>
              <a:solidFill>
                <a:srgbClr val="000000"/>
              </a:solidFill>
              <a:effectLst/>
              <a:uLnTx/>
              <a:uFillTx/>
            </a:endParaRPr>
          </a:p>
          <a:p>
            <a:pPr marL="0" marR="0" lvl="0" indent="0" defTabSz="91440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smtClean="0">
                <a:ln>
                  <a:noFill/>
                </a:ln>
                <a:solidFill>
                  <a:srgbClr val="000000"/>
                </a:solidFill>
                <a:effectLst/>
                <a:uLnTx/>
                <a:uFillTx/>
              </a:rPr>
              <a:t>	•	Functional Cluster</a:t>
            </a:r>
          </a:p>
          <a:p>
            <a:pPr marL="0" marR="0" lvl="0" indent="0" defTabSz="914400" eaLnBrk="1" fontAlgn="base" latinLnBrk="0" hangingPunct="1">
              <a:lnSpc>
                <a:spcPct val="100000"/>
              </a:lnSpc>
              <a:spcBef>
                <a:spcPct val="20000"/>
              </a:spcBef>
              <a:spcAft>
                <a:spcPct val="0"/>
              </a:spcAft>
              <a:buClrTx/>
              <a:buSzTx/>
              <a:buFont typeface="Wingdings" pitchFamily="2" charset="2"/>
              <a:buChar char="q"/>
              <a:tabLst/>
              <a:defRPr/>
            </a:pPr>
            <a:endParaRPr kumimoji="0" lang="en-US" sz="3200" b="1" i="0" u="none" strike="noStrike" kern="0" cap="none" spc="0" normalizeH="0" baseline="0" noProof="0" dirty="0" smtClean="0">
              <a:ln>
                <a:noFill/>
              </a:ln>
              <a:solidFill>
                <a:srgbClr val="000000"/>
              </a:solidFill>
              <a:effectLst/>
              <a:uLnTx/>
              <a:uFillTx/>
            </a:endParaRPr>
          </a:p>
          <a:p>
            <a:pPr marL="0" marR="0" lvl="0" indent="0" defTabSz="91440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smtClean="0">
                <a:ln>
                  <a:noFill/>
                </a:ln>
                <a:solidFill>
                  <a:srgbClr val="000000"/>
                </a:solidFill>
                <a:effectLst/>
                <a:uLnTx/>
                <a:uFillTx/>
              </a:rPr>
              <a:t>	</a:t>
            </a:r>
            <a:r>
              <a:rPr kumimoji="0" lang="en-US" sz="3200" b="1" i="0" u="sng" strike="noStrike" kern="0" cap="none" spc="0" normalizeH="0" baseline="0" noProof="0" dirty="0" smtClean="0">
                <a:ln>
                  <a:noFill/>
                </a:ln>
                <a:solidFill>
                  <a:srgbClr val="000000"/>
                </a:solidFill>
                <a:effectLst/>
                <a:uLnTx/>
                <a:uFillTx/>
              </a:rPr>
              <a:t>Social Capital </a:t>
            </a:r>
            <a:r>
              <a:rPr kumimoji="0" lang="en-US" sz="3200" b="1" i="0" u="none" strike="noStrike" kern="0" cap="none" spc="0" normalizeH="0" baseline="0" noProof="0" dirty="0" smtClean="0">
                <a:ln>
                  <a:noFill/>
                </a:ln>
                <a:solidFill>
                  <a:srgbClr val="000000"/>
                </a:solidFill>
                <a:effectLst/>
                <a:uLnTx/>
                <a:uFillTx/>
              </a:rPr>
              <a:t>=&gt; Cooperation=&gt; 	Synergy=&gt;Positive Externalities=&gt; </a:t>
            </a:r>
          </a:p>
          <a:p>
            <a:pPr marL="0" marR="0" lvl="0" indent="0" defTabSz="91440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smtClean="0">
                <a:ln>
                  <a:noFill/>
                </a:ln>
                <a:solidFill>
                  <a:srgbClr val="000000"/>
                </a:solidFill>
                <a:effectLst/>
                <a:uLnTx/>
                <a:uFillTx/>
              </a:rPr>
              <a:t>	Knowledge Spillovers=&gt;Innovations</a:t>
            </a:r>
          </a:p>
          <a:p>
            <a:pPr marL="0" marR="0" lvl="0" indent="0" defTabSz="914400" eaLnBrk="1" fontAlgn="base" latinLnBrk="0" hangingPunct="1">
              <a:lnSpc>
                <a:spcPct val="100000"/>
              </a:lnSpc>
              <a:spcBef>
                <a:spcPct val="20000"/>
              </a:spcBef>
              <a:spcAft>
                <a:spcPct val="0"/>
              </a:spcAft>
              <a:buClrTx/>
              <a:buSzTx/>
              <a:buFont typeface="Wingdings" pitchFamily="2" charset="2"/>
              <a:buChar char="q"/>
              <a:tabLst/>
              <a:defRPr/>
            </a:pPr>
            <a:endParaRPr kumimoji="0" lang="en-US" sz="3200" b="1" i="0" u="none" strike="noStrike" kern="0" cap="none" spc="0" normalizeH="0" baseline="0" noProof="0" dirty="0" smtClean="0">
              <a:ln>
                <a:noFill/>
              </a:ln>
              <a:solidFill>
                <a:srgbClr val="000000"/>
              </a:solidFill>
              <a:effectLst/>
              <a:uLnTx/>
              <a:uFillTx/>
            </a:endParaRPr>
          </a:p>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3200" b="1" i="0" u="none" strike="noStrike" kern="0" cap="none" spc="0" normalizeH="0" baseline="0" noProof="0" dirty="0" smtClean="0">
              <a:ln>
                <a:noFill/>
              </a:ln>
              <a:solidFill>
                <a:srgbClr val="000000"/>
              </a:solidFill>
              <a:effectLst/>
              <a:uLnTx/>
              <a:uFillTx/>
            </a:endParaRPr>
          </a:p>
          <a:p>
            <a:pPr marL="0" marR="0" lvl="0" indent="0" defTabSz="91440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smtClean="0">
                <a:ln>
                  <a:noFill/>
                </a:ln>
                <a:solidFill>
                  <a:srgbClr val="000000"/>
                </a:solidFill>
                <a:effectLst/>
                <a:uLnTx/>
                <a:uFillTx/>
              </a:rPr>
              <a:t>	•	Working or Effective Cluster </a:t>
            </a:r>
            <a:endParaRPr kumimoji="0" lang="en-US" sz="32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634037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l"/>
            <a:r>
              <a:rPr lang="en-US" b="1" dirty="0" smtClean="0"/>
              <a:t>Introduction</a:t>
            </a:r>
            <a:br>
              <a:rPr lang="en-US" b="1" dirty="0" smtClean="0"/>
            </a:br>
            <a:r>
              <a:rPr lang="en-US" dirty="0" smtClean="0"/>
              <a:t/>
            </a:r>
            <a:br>
              <a:rPr lang="en-US" dirty="0" smtClean="0"/>
            </a:br>
            <a:r>
              <a:rPr lang="en-US" sz="3100" dirty="0" smtClean="0"/>
              <a:t>1. Defining Capital – Human and Social Capital</a:t>
            </a:r>
            <a:br>
              <a:rPr lang="en-US" sz="3100" dirty="0" smtClean="0"/>
            </a:br>
            <a:r>
              <a:rPr lang="en-US" sz="3100" dirty="0"/>
              <a:t/>
            </a:r>
            <a:br>
              <a:rPr lang="en-US" sz="3100" dirty="0"/>
            </a:br>
            <a:r>
              <a:rPr lang="en-US" sz="3100" dirty="0" smtClean="0"/>
              <a:t>2. The Role of Social Capital (SC) in Economic 	Development?</a:t>
            </a:r>
            <a:br>
              <a:rPr lang="en-US" sz="3100" dirty="0" smtClean="0"/>
            </a:br>
            <a:r>
              <a:rPr lang="en-US" sz="3100" dirty="0" smtClean="0"/>
              <a:t/>
            </a:r>
            <a:br>
              <a:rPr lang="en-US" sz="3100" dirty="0" smtClean="0"/>
            </a:br>
            <a:r>
              <a:rPr lang="en-US" sz="3100" dirty="0" smtClean="0"/>
              <a:t>3. How to </a:t>
            </a:r>
            <a:r>
              <a:rPr lang="en-US" sz="3100" dirty="0" smtClean="0"/>
              <a:t>assess or measure </a:t>
            </a:r>
            <a:r>
              <a:rPr lang="en-US" sz="3100" dirty="0" smtClean="0"/>
              <a:t>SC?</a:t>
            </a:r>
            <a:br>
              <a:rPr lang="en-US" sz="3100" dirty="0" smtClean="0"/>
            </a:br>
            <a:r>
              <a:rPr lang="en-US" sz="3100" dirty="0" smtClean="0"/>
              <a:t/>
            </a:r>
            <a:br>
              <a:rPr lang="en-US" sz="3100" dirty="0" smtClean="0"/>
            </a:br>
            <a:r>
              <a:rPr lang="en-US" sz="3100" dirty="0" smtClean="0"/>
              <a:t>4. The Case of SC Assessment and Its Role in Regional 	Economic Development: The Aviation Valley 	Cluster/Network in Podkarpackie Region of Poland</a:t>
            </a:r>
            <a:endParaRPr lang="en-US" sz="3600" dirty="0"/>
          </a:p>
        </p:txBody>
      </p:sp>
    </p:spTree>
    <p:extLst>
      <p:ext uri="{BB962C8B-B14F-4D97-AF65-F5344CB8AC3E}">
        <p14:creationId xmlns:p14="http://schemas.microsoft.com/office/powerpoint/2010/main" val="2648179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124754"/>
          </a:xfrm>
          <a:prstGeom prst="rect">
            <a:avLst/>
          </a:prstGeom>
        </p:spPr>
        <p:txBody>
          <a:bodyPr wrap="square">
            <a:spAutoFit/>
          </a:bodyPr>
          <a:lstStyle/>
          <a:p>
            <a:pPr lvl="0"/>
            <a:r>
              <a:rPr lang="en-US" sz="2000" b="1" dirty="0"/>
              <a:t>The Role of SC in Economic Development: Clusters</a:t>
            </a:r>
          </a:p>
          <a:p>
            <a:pPr lvl="0"/>
            <a:endParaRPr lang="en-US" sz="2000" b="1" dirty="0"/>
          </a:p>
          <a:p>
            <a:pPr lvl="0"/>
            <a:r>
              <a:rPr lang="en-GB" sz="3200" b="1" dirty="0" smtClean="0"/>
              <a:t>Working </a:t>
            </a:r>
            <a:r>
              <a:rPr lang="en-GB" sz="3200" b="1" dirty="0"/>
              <a:t>definition of an “effective cluster</a:t>
            </a:r>
            <a:r>
              <a:rPr lang="en-GB" sz="3200" b="1" dirty="0" smtClean="0"/>
              <a:t>:”</a:t>
            </a:r>
          </a:p>
          <a:p>
            <a:pPr lvl="0"/>
            <a:endParaRPr lang="en-US" sz="3200" b="1" dirty="0"/>
          </a:p>
          <a:p>
            <a:r>
              <a:rPr lang="en-GB" sz="3200" dirty="0"/>
              <a:t>Effective cluster is defined as a cluster, which is characterized by rich SC that enables all participants efficient cooperation among them leading to generating maximum of positive externalities coming not only from co-location (Marshallian externalities) but also from building collaborative synergy (Porterian externalities) and openness for cooperation with other clusters (Jacobsian externalities) leading to knowledge spillovers and innovations.</a:t>
            </a:r>
            <a:endParaRPr lang="en-US" sz="3200" dirty="0"/>
          </a:p>
        </p:txBody>
      </p:sp>
    </p:spTree>
    <p:extLst>
      <p:ext uri="{BB962C8B-B14F-4D97-AF65-F5344CB8AC3E}">
        <p14:creationId xmlns:p14="http://schemas.microsoft.com/office/powerpoint/2010/main" val="1384329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p:cNvSpPr>
          <p:nvPr>
            <p:ph type="title"/>
          </p:nvPr>
        </p:nvSpPr>
        <p:spPr>
          <a:xfrm>
            <a:off x="457200" y="476250"/>
            <a:ext cx="8229600" cy="1066800"/>
          </a:xfrm>
        </p:spPr>
        <p:txBody>
          <a:bodyPr/>
          <a:lstStyle/>
          <a:p>
            <a:r>
              <a:rPr lang="en-US" dirty="0" smtClean="0"/>
              <a:t>Measuring SC</a:t>
            </a:r>
          </a:p>
        </p:txBody>
      </p:sp>
      <p:sp>
        <p:nvSpPr>
          <p:cNvPr id="151556" name="Rectangle 4"/>
          <p:cNvSpPr>
            <a:spLocks noChangeArrowheads="1"/>
          </p:cNvSpPr>
          <p:nvPr/>
        </p:nvSpPr>
        <p:spPr bwMode="auto">
          <a:xfrm>
            <a:off x="7696200" y="5334000"/>
            <a:ext cx="1371600" cy="129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smtClean="0">
              <a:solidFill>
                <a:prstClr val="black"/>
              </a:solidFill>
              <a:latin typeface="Verdana" pitchFamily="34" charset="0"/>
            </a:endParaRPr>
          </a:p>
        </p:txBody>
      </p:sp>
      <p:sp>
        <p:nvSpPr>
          <p:cNvPr id="151555" name="Rectangle 3"/>
          <p:cNvSpPr>
            <a:spLocks noGrp="1"/>
          </p:cNvSpPr>
          <p:nvPr>
            <p:ph type="body" idx="1"/>
          </p:nvPr>
        </p:nvSpPr>
        <p:spPr>
          <a:xfrm>
            <a:off x="228600" y="1524000"/>
            <a:ext cx="8763000" cy="4953000"/>
          </a:xfrm>
        </p:spPr>
        <p:txBody>
          <a:bodyPr/>
          <a:lstStyle/>
          <a:p>
            <a:r>
              <a:rPr lang="en-US" sz="2600" dirty="0" smtClean="0"/>
              <a:t>The </a:t>
            </a:r>
            <a:r>
              <a:rPr lang="en-US" sz="2600" b="1" dirty="0" smtClean="0"/>
              <a:t>economic value of SC depends on time invested </a:t>
            </a:r>
            <a:r>
              <a:rPr lang="en-US" sz="2600" dirty="0" smtClean="0"/>
              <a:t>in developing institutions, networks, relations, attitudes and trust within the a certain group of people (from family, through firms, cluster, region, nation to global community) Bochniarz (2010)</a:t>
            </a:r>
          </a:p>
          <a:p>
            <a:endParaRPr lang="en-US" sz="2600" dirty="0" smtClean="0"/>
          </a:p>
          <a:p>
            <a:r>
              <a:rPr lang="en-US" sz="2600" dirty="0" smtClean="0"/>
              <a:t>Similar approach proposed C. Roman (2011) with a set of complex indicators assessing its value mainly through surveys</a:t>
            </a:r>
          </a:p>
          <a:p>
            <a:endParaRPr lang="en-US" sz="2600" dirty="0" smtClean="0"/>
          </a:p>
          <a:p>
            <a:r>
              <a:rPr lang="en-US" sz="2600" dirty="0" smtClean="0"/>
              <a:t>The project should adapt the concrete set of measures and apply in the Podkarpackie Region to verify its usefulness. </a:t>
            </a:r>
          </a:p>
        </p:txBody>
      </p:sp>
    </p:spTree>
    <p:extLst>
      <p:ext uri="{BB962C8B-B14F-4D97-AF65-F5344CB8AC3E}">
        <p14:creationId xmlns:p14="http://schemas.microsoft.com/office/powerpoint/2010/main" val="2844412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p:cNvSpPr>
          <p:nvPr>
            <p:ph type="title"/>
          </p:nvPr>
        </p:nvSpPr>
        <p:spPr>
          <a:xfrm>
            <a:off x="457200" y="476250"/>
            <a:ext cx="8229600" cy="1066800"/>
          </a:xfrm>
        </p:spPr>
        <p:txBody>
          <a:bodyPr>
            <a:normAutofit fontScale="90000"/>
          </a:bodyPr>
          <a:lstStyle/>
          <a:p>
            <a:r>
              <a:rPr lang="en-US" dirty="0" smtClean="0"/>
              <a:t>Measuring SC according to C. Roman</a:t>
            </a:r>
          </a:p>
        </p:txBody>
      </p:sp>
      <p:sp>
        <p:nvSpPr>
          <p:cNvPr id="151556" name="Rectangle 4"/>
          <p:cNvSpPr>
            <a:spLocks noChangeArrowheads="1"/>
          </p:cNvSpPr>
          <p:nvPr/>
        </p:nvSpPr>
        <p:spPr bwMode="auto">
          <a:xfrm>
            <a:off x="7696200" y="5334000"/>
            <a:ext cx="1371600" cy="129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smtClean="0">
              <a:solidFill>
                <a:prstClr val="black"/>
              </a:solidFill>
              <a:latin typeface="Verdana" pitchFamily="34" charset="0"/>
            </a:endParaRPr>
          </a:p>
        </p:txBody>
      </p:sp>
      <p:sp>
        <p:nvSpPr>
          <p:cNvPr id="151555" name="Rectangle 3"/>
          <p:cNvSpPr>
            <a:spLocks noGrp="1"/>
          </p:cNvSpPr>
          <p:nvPr>
            <p:ph type="body" idx="1"/>
          </p:nvPr>
        </p:nvSpPr>
        <p:spPr>
          <a:xfrm>
            <a:off x="228600" y="1524000"/>
            <a:ext cx="8763000" cy="4953000"/>
          </a:xfrm>
        </p:spPr>
        <p:txBody>
          <a:bodyPr/>
          <a:lstStyle/>
          <a:p>
            <a:pPr marL="109537" indent="0">
              <a:buNone/>
            </a:pPr>
            <a:endParaRPr lang="en-US" sz="26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0"/>
            <a:ext cx="8991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942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04801"/>
            <a:ext cx="9067800" cy="6186309"/>
          </a:xfrm>
          <a:prstGeom prst="rect">
            <a:avLst/>
          </a:prstGeom>
        </p:spPr>
        <p:txBody>
          <a:bodyPr wrap="square">
            <a:spAutoFit/>
          </a:bodyPr>
          <a:lstStyle/>
          <a:p>
            <a:pPr lvl="0"/>
            <a:r>
              <a:rPr lang="en-GB" sz="3600" b="1" dirty="0"/>
              <a:t>F</a:t>
            </a:r>
            <a:r>
              <a:rPr lang="en-GB" sz="3600" b="1" dirty="0" smtClean="0"/>
              <a:t>our </a:t>
            </a:r>
            <a:r>
              <a:rPr lang="en-GB" sz="3600" b="1" dirty="0"/>
              <a:t>groups of indicators </a:t>
            </a:r>
            <a:r>
              <a:rPr lang="en-GB" sz="3600" b="1" dirty="0" smtClean="0"/>
              <a:t>measuring </a:t>
            </a:r>
            <a:r>
              <a:rPr lang="en-GB" sz="3600" b="1" dirty="0"/>
              <a:t>SC</a:t>
            </a:r>
            <a:r>
              <a:rPr lang="en-GB" sz="3600" b="1" dirty="0" smtClean="0"/>
              <a:t>:</a:t>
            </a:r>
          </a:p>
          <a:p>
            <a:pPr lvl="0"/>
            <a:endParaRPr lang="en-US" sz="3600" dirty="0"/>
          </a:p>
          <a:p>
            <a:pPr marL="1200150" lvl="1" indent="-742950">
              <a:buFont typeface="+mj-lt"/>
              <a:buAutoNum type="arabicPeriod"/>
            </a:pPr>
            <a:r>
              <a:rPr lang="en-GB" sz="3600" dirty="0"/>
              <a:t>Indicators measuring </a:t>
            </a:r>
            <a:r>
              <a:rPr lang="en-GB" sz="3600" dirty="0" smtClean="0"/>
              <a:t>associations.</a:t>
            </a:r>
            <a:endParaRPr lang="en-US" sz="3600" dirty="0" smtClean="0"/>
          </a:p>
          <a:p>
            <a:pPr marL="1200150" lvl="1" indent="-742950">
              <a:buFont typeface="+mj-lt"/>
              <a:buAutoNum type="arabicPeriod"/>
            </a:pPr>
            <a:endParaRPr lang="en-GB" sz="3600" dirty="0" smtClean="0"/>
          </a:p>
          <a:p>
            <a:pPr marL="1200150" lvl="1" indent="-742950">
              <a:buFont typeface="+mj-lt"/>
              <a:buAutoNum type="arabicPeriod"/>
            </a:pPr>
            <a:r>
              <a:rPr lang="en-GB" sz="3600" dirty="0" smtClean="0"/>
              <a:t>Indicators </a:t>
            </a:r>
            <a:r>
              <a:rPr lang="en-GB" sz="3600" dirty="0"/>
              <a:t>measuring </a:t>
            </a:r>
            <a:r>
              <a:rPr lang="en-GB" sz="3600" dirty="0" smtClean="0"/>
              <a:t>trust.</a:t>
            </a:r>
          </a:p>
          <a:p>
            <a:pPr marL="1200150" lvl="1" indent="-742950">
              <a:buFont typeface="+mj-lt"/>
              <a:buAutoNum type="arabicPeriod"/>
            </a:pPr>
            <a:endParaRPr lang="en-US" sz="3600" dirty="0" smtClean="0"/>
          </a:p>
          <a:p>
            <a:pPr marL="1200150" lvl="1" indent="-742950">
              <a:buFont typeface="+mj-lt"/>
              <a:buAutoNum type="arabicPeriod"/>
            </a:pPr>
            <a:r>
              <a:rPr lang="en-GB" sz="3600" dirty="0" smtClean="0"/>
              <a:t>Indicators </a:t>
            </a:r>
            <a:r>
              <a:rPr lang="en-GB" sz="3600" dirty="0"/>
              <a:t>measuring existing </a:t>
            </a:r>
            <a:r>
              <a:rPr lang="en-GB" sz="3600" dirty="0" smtClean="0"/>
              <a:t>institutions.</a:t>
            </a:r>
          </a:p>
          <a:p>
            <a:pPr marL="1200150" lvl="1" indent="-742950">
              <a:buFont typeface="+mj-lt"/>
              <a:buAutoNum type="arabicPeriod"/>
            </a:pPr>
            <a:endParaRPr lang="en-US" sz="3600" dirty="0" smtClean="0"/>
          </a:p>
          <a:p>
            <a:pPr marL="1200150" lvl="1" indent="-742950">
              <a:buFont typeface="+mj-lt"/>
              <a:buAutoNum type="arabicPeriod"/>
            </a:pPr>
            <a:r>
              <a:rPr lang="en-GB" sz="3600" dirty="0" smtClean="0"/>
              <a:t>Indicators </a:t>
            </a:r>
            <a:r>
              <a:rPr lang="en-GB" sz="3600" dirty="0"/>
              <a:t>measuring </a:t>
            </a:r>
            <a:r>
              <a:rPr lang="en-GB" sz="3600" dirty="0" smtClean="0"/>
              <a:t>results.</a:t>
            </a:r>
            <a:endParaRPr lang="en-US" sz="3600" dirty="0"/>
          </a:p>
        </p:txBody>
      </p:sp>
    </p:spTree>
    <p:extLst>
      <p:ext uri="{BB962C8B-B14F-4D97-AF65-F5344CB8AC3E}">
        <p14:creationId xmlns:p14="http://schemas.microsoft.com/office/powerpoint/2010/main" val="4286677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0"/>
            <a:ext cx="9144000" cy="914400"/>
          </a:xfrm>
        </p:spPr>
        <p:txBody>
          <a:bodyPr>
            <a:normAutofit fontScale="90000"/>
          </a:bodyPr>
          <a:lstStyle/>
          <a:p>
            <a:pPr algn="ctr">
              <a:defRPr/>
            </a:pPr>
            <a:r>
              <a:rPr lang="en-US" sz="3200">
                <a:solidFill>
                  <a:srgbClr val="003366"/>
                </a:solidFill>
                <a:effectLst>
                  <a:outerShdw blurRad="38100" dist="38100" dir="2700000" algn="tl">
                    <a:srgbClr val="000000"/>
                  </a:outerShdw>
                </a:effectLst>
              </a:rPr>
              <a:t>GEOGRAPHIC LOCATION</a:t>
            </a:r>
            <a:r>
              <a:rPr lang="en-US" sz="3600">
                <a:solidFill>
                  <a:srgbClr val="003366"/>
                </a:solidFill>
                <a:effectLst>
                  <a:outerShdw blurRad="38100" dist="38100" dir="2700000" algn="tl">
                    <a:srgbClr val="000000"/>
                  </a:outerShdw>
                </a:effectLst>
              </a:rPr>
              <a:t> </a:t>
            </a:r>
            <a:br>
              <a:rPr lang="en-US" sz="3600">
                <a:solidFill>
                  <a:srgbClr val="003366"/>
                </a:solidFill>
                <a:effectLst>
                  <a:outerShdw blurRad="38100" dist="38100" dir="2700000" algn="tl">
                    <a:srgbClr val="000000"/>
                  </a:outerShdw>
                </a:effectLst>
              </a:rPr>
            </a:br>
            <a:r>
              <a:rPr lang="en-US" sz="2400">
                <a:solidFill>
                  <a:srgbClr val="003366"/>
                </a:solidFill>
                <a:effectLst>
                  <a:outerShdw blurRad="38100" dist="38100" dir="2700000" algn="tl">
                    <a:srgbClr val="000000"/>
                  </a:outerShdw>
                </a:effectLst>
              </a:rPr>
              <a:t>CENTRAL/EASTERN EUROPE</a:t>
            </a:r>
          </a:p>
        </p:txBody>
      </p:sp>
      <p:pic>
        <p:nvPicPr>
          <p:cNvPr id="9219" name="Picture 15" descr="C:\Documents and Settings\Baran Tomasz\Pulpit\Sewilla\2000bi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1410311"/>
            <a:ext cx="7493000" cy="5443537"/>
          </a:xfrm>
          <a:prstGeom prst="rect">
            <a:avLst/>
          </a:prstGeom>
          <a:noFill/>
          <a:ln w="25400">
            <a:solidFill>
              <a:srgbClr val="003366"/>
            </a:solidFill>
            <a:miter lim="800000"/>
            <a:headEnd/>
            <a:tailEnd/>
          </a:ln>
          <a:extLst>
            <a:ext uri="{909E8E84-426E-40DD-AFC4-6F175D3DCCD1}">
              <a14:hiddenFill xmlns:a14="http://schemas.microsoft.com/office/drawing/2010/main">
                <a:solidFill>
                  <a:srgbClr val="FFFFFF"/>
                </a:solidFill>
              </a14:hiddenFill>
            </a:ext>
          </a:extLst>
        </p:spPr>
      </p:pic>
      <p:pic>
        <p:nvPicPr>
          <p:cNvPr id="129040" name="Picture 16" descr="C:\Documents and Settings\Baran Tomasz\Pulpit\Sewilla\flag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775" y="2047875"/>
            <a:ext cx="77311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026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1000"/>
                                  </p:stCondLst>
                                  <p:childTnLst>
                                    <p:set>
                                      <p:cBhvr>
                                        <p:cTn id="6" dur="1" fill="hold">
                                          <p:stCondLst>
                                            <p:cond delay="0"/>
                                          </p:stCondLst>
                                        </p:cTn>
                                        <p:tgtEl>
                                          <p:spTgt spid="129040"/>
                                        </p:tgtEl>
                                        <p:attrNameLst>
                                          <p:attrName>style.visibility</p:attrName>
                                        </p:attrNameLst>
                                      </p:cBhvr>
                                      <p:to>
                                        <p:strVal val="visible"/>
                                      </p:to>
                                    </p:set>
                                    <p:animEffect transition="in" filter="slide(fromBottom)">
                                      <p:cBhvr>
                                        <p:cTn id="7" dur="500"/>
                                        <p:tgtEl>
                                          <p:spTgt spid="129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Symbol zastępczy zawartości 4" descr="europa.png"/>
          <p:cNvPicPr>
            <a:picLocks noGrp="1" noChangeAspect="1"/>
          </p:cNvPicPr>
          <p:nvPr>
            <p:ph sz="half" idx="1"/>
          </p:nvPr>
        </p:nvPicPr>
        <p:blipFill>
          <a:blip r:embed="rId2">
            <a:extLst>
              <a:ext uri="{28A0092B-C50C-407E-A947-70E740481C1C}">
                <a14:useLocalDpi xmlns:a14="http://schemas.microsoft.com/office/drawing/2010/main" val="0"/>
              </a:ext>
            </a:extLst>
          </a:blip>
          <a:srcRect t="3349" b="3349"/>
          <a:stretch>
            <a:fillRect/>
          </a:stretch>
        </p:blipFill>
        <p:spPr>
          <a:xfrm>
            <a:off x="0" y="0"/>
            <a:ext cx="9144000" cy="5627688"/>
          </a:xfrm>
          <a:noFill/>
        </p:spPr>
      </p:pic>
    </p:spTree>
    <p:extLst>
      <p:ext uri="{BB962C8B-B14F-4D97-AF65-F5344CB8AC3E}">
        <p14:creationId xmlns:p14="http://schemas.microsoft.com/office/powerpoint/2010/main" val="249615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p:cNvSpPr>
            <a:spLocks noGrp="1"/>
          </p:cNvSpPr>
          <p:nvPr>
            <p:ph type="title"/>
          </p:nvPr>
        </p:nvSpPr>
        <p:spPr>
          <a:xfrm>
            <a:off x="2987675" y="549275"/>
            <a:ext cx="5688013" cy="1008063"/>
          </a:xfrm>
        </p:spPr>
        <p:txBody>
          <a:bodyPr/>
          <a:lstStyle/>
          <a:p>
            <a:r>
              <a:rPr lang="pl-PL" altLang="pl-PL" smtClean="0"/>
              <a:t>Statistics</a:t>
            </a:r>
          </a:p>
        </p:txBody>
      </p:sp>
      <p:sp>
        <p:nvSpPr>
          <p:cNvPr id="12291" name="Symbol zastępczy zawartości 2"/>
          <p:cNvSpPr>
            <a:spLocks noGrp="1"/>
          </p:cNvSpPr>
          <p:nvPr>
            <p:ph sz="half" idx="1"/>
          </p:nvPr>
        </p:nvSpPr>
        <p:spPr>
          <a:xfrm>
            <a:off x="468313" y="1916113"/>
            <a:ext cx="3990975" cy="4465637"/>
          </a:xfrm>
        </p:spPr>
        <p:txBody>
          <a:bodyPr/>
          <a:lstStyle/>
          <a:p>
            <a:r>
              <a:rPr lang="pl-PL" altLang="pl-PL" sz="1600" smtClean="0"/>
              <a:t>Area: </a:t>
            </a:r>
            <a:r>
              <a:rPr lang="pl-PL" altLang="pl-PL" sz="1600" b="1" smtClean="0"/>
              <a:t>17 846 </a:t>
            </a:r>
            <a:r>
              <a:rPr lang="pl-PL" altLang="ja-JP" sz="1600" b="1" smtClean="0">
                <a:solidFill>
                  <a:schemeClr val="tx1"/>
                </a:solidFill>
              </a:rPr>
              <a:t>km</a:t>
            </a:r>
            <a:r>
              <a:rPr lang="pl-PL" altLang="ja-JP" sz="1600" b="1" baseline="30000" smtClean="0">
                <a:solidFill>
                  <a:schemeClr val="tx1"/>
                </a:solidFill>
              </a:rPr>
              <a:t>2</a:t>
            </a:r>
            <a:endParaRPr lang="pl-PL" altLang="pl-PL" sz="1600" b="1" smtClean="0">
              <a:solidFill>
                <a:schemeClr val="tx1"/>
              </a:solidFill>
            </a:endParaRPr>
          </a:p>
          <a:p>
            <a:endParaRPr lang="pl-PL" altLang="pl-PL" sz="1600" smtClean="0"/>
          </a:p>
          <a:p>
            <a:r>
              <a:rPr lang="pl-PL" altLang="pl-PL" sz="1600" smtClean="0"/>
              <a:t>Population: </a:t>
            </a:r>
            <a:r>
              <a:rPr lang="pl-PL" altLang="pl-PL" sz="1600" b="1" smtClean="0"/>
              <a:t>over 2 million </a:t>
            </a:r>
          </a:p>
          <a:p>
            <a:endParaRPr lang="pl-PL" altLang="pl-PL" sz="1600" smtClean="0"/>
          </a:p>
          <a:p>
            <a:r>
              <a:rPr lang="pl-PL" altLang="pl-PL" sz="1600" smtClean="0"/>
              <a:t>Density of population: </a:t>
            </a:r>
            <a:r>
              <a:rPr lang="pl-PL" altLang="pl-PL" sz="1600" b="1" smtClean="0"/>
              <a:t>113 pers./</a:t>
            </a:r>
            <a:r>
              <a:rPr lang="pl-PL" altLang="ja-JP" sz="1600" b="1" smtClean="0">
                <a:solidFill>
                  <a:srgbClr val="3399FF"/>
                </a:solidFill>
              </a:rPr>
              <a:t> </a:t>
            </a:r>
            <a:r>
              <a:rPr lang="pl-PL" altLang="ja-JP" sz="1600" b="1" smtClean="0">
                <a:solidFill>
                  <a:schemeClr val="tx1"/>
                </a:solidFill>
              </a:rPr>
              <a:t>km</a:t>
            </a:r>
            <a:r>
              <a:rPr lang="pl-PL" altLang="ja-JP" sz="1600" b="1" baseline="30000" smtClean="0">
                <a:solidFill>
                  <a:schemeClr val="tx1"/>
                </a:solidFill>
              </a:rPr>
              <a:t>2</a:t>
            </a:r>
            <a:endParaRPr lang="pl-PL" altLang="pl-PL" sz="1600" b="1" smtClean="0">
              <a:solidFill>
                <a:schemeClr val="tx1"/>
              </a:solidFill>
            </a:endParaRPr>
          </a:p>
          <a:p>
            <a:endParaRPr lang="pl-PL" altLang="pl-PL" sz="1600" smtClean="0"/>
          </a:p>
          <a:p>
            <a:r>
              <a:rPr lang="pl-PL" altLang="pl-PL" sz="1600" smtClean="0"/>
              <a:t>Urban population is </a:t>
            </a:r>
            <a:r>
              <a:rPr lang="pl-PL" altLang="pl-PL" sz="1600" b="1" smtClean="0"/>
              <a:t>41,5% </a:t>
            </a:r>
            <a:r>
              <a:rPr lang="pl-PL" altLang="pl-PL" sz="1600" smtClean="0"/>
              <a:t>of the region’s population</a:t>
            </a:r>
          </a:p>
          <a:p>
            <a:endParaRPr lang="pl-PL" altLang="pl-PL" sz="1600" smtClean="0"/>
          </a:p>
          <a:p>
            <a:r>
              <a:rPr lang="pl-PL" altLang="pl-PL" sz="1600" smtClean="0"/>
              <a:t>Largest cities:</a:t>
            </a:r>
            <a:r>
              <a:rPr lang="pl-PL" altLang="pl-PL" sz="1600" b="1" smtClean="0"/>
              <a:t> Rzeszów (183 thousand), Przemyśl, Stalowa Wola, Mielec , Tarnobrzeg , Krosno  </a:t>
            </a:r>
          </a:p>
          <a:p>
            <a:endParaRPr lang="pl-PL" altLang="pl-PL" sz="1600" smtClean="0"/>
          </a:p>
          <a:p>
            <a:endParaRPr lang="pl-PL" altLang="pl-PL" smtClean="0"/>
          </a:p>
        </p:txBody>
      </p:sp>
      <p:sp>
        <p:nvSpPr>
          <p:cNvPr id="12292" name="Symbol zastępczy zawartości 4"/>
          <p:cNvSpPr>
            <a:spLocks noGrp="1"/>
          </p:cNvSpPr>
          <p:nvPr>
            <p:ph sz="half" idx="2"/>
          </p:nvPr>
        </p:nvSpPr>
        <p:spPr>
          <a:xfrm>
            <a:off x="4716463" y="1916113"/>
            <a:ext cx="3992562" cy="3673475"/>
          </a:xfrm>
        </p:spPr>
        <p:txBody>
          <a:bodyPr/>
          <a:lstStyle/>
          <a:p>
            <a:r>
              <a:rPr lang="pl-PL" altLang="pl-PL" sz="1600" smtClean="0"/>
              <a:t>Population under the age of 25: </a:t>
            </a:r>
            <a:r>
              <a:rPr lang="pl-PL" altLang="pl-PL" sz="1600" b="1" smtClean="0"/>
              <a:t>36 %</a:t>
            </a:r>
          </a:p>
          <a:p>
            <a:endParaRPr lang="pl-PL" altLang="pl-PL" sz="1600" smtClean="0"/>
          </a:p>
          <a:p>
            <a:r>
              <a:rPr lang="pl-PL" altLang="pl-PL" sz="1600" smtClean="0"/>
              <a:t>In total: </a:t>
            </a:r>
            <a:r>
              <a:rPr lang="pl-PL" altLang="pl-PL" sz="1600" b="1" smtClean="0"/>
              <a:t>150,5 thousand enterprises</a:t>
            </a:r>
          </a:p>
          <a:p>
            <a:pPr>
              <a:buFont typeface="Wingdings" pitchFamily="2" charset="2"/>
              <a:buNone/>
            </a:pPr>
            <a:r>
              <a:rPr lang="pl-PL" altLang="pl-PL" sz="1600" b="1" smtClean="0"/>
              <a:t>	(small 94%, medium 5 %, large1%)</a:t>
            </a:r>
          </a:p>
          <a:p>
            <a:pPr>
              <a:buFont typeface="Wingdings" pitchFamily="2" charset="2"/>
              <a:buNone/>
            </a:pPr>
            <a:endParaRPr lang="pl-PL" altLang="pl-PL" sz="1600" smtClean="0"/>
          </a:p>
          <a:p>
            <a:r>
              <a:rPr lang="pl-PL" altLang="pl-PL" sz="1600" smtClean="0"/>
              <a:t>Average monthly salary (gross) in industrial sector: </a:t>
            </a:r>
            <a:r>
              <a:rPr lang="pl-PL" altLang="pl-PL" sz="1600" b="1" smtClean="0"/>
              <a:t>ca 1000$</a:t>
            </a:r>
          </a:p>
          <a:p>
            <a:endParaRPr lang="pl-PL" altLang="pl-PL" smtClean="0"/>
          </a:p>
        </p:txBody>
      </p:sp>
    </p:spTree>
    <p:extLst>
      <p:ext uri="{BB962C8B-B14F-4D97-AF65-F5344CB8AC3E}">
        <p14:creationId xmlns:p14="http://schemas.microsoft.com/office/powerpoint/2010/main" val="1437983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reeform 2"/>
          <p:cNvSpPr>
            <a:spLocks/>
          </p:cNvSpPr>
          <p:nvPr/>
        </p:nvSpPr>
        <p:spPr bwMode="auto">
          <a:xfrm>
            <a:off x="1511300" y="4340225"/>
            <a:ext cx="8839200" cy="2470150"/>
          </a:xfrm>
          <a:custGeom>
            <a:avLst/>
            <a:gdLst>
              <a:gd name="T0" fmla="*/ 0 w 5328"/>
              <a:gd name="T1" fmla="*/ 0 h 1014"/>
              <a:gd name="T2" fmla="*/ 2147483647 w 5328"/>
              <a:gd name="T3" fmla="*/ 2147483647 h 1014"/>
              <a:gd name="T4" fmla="*/ 2147483647 w 5328"/>
              <a:gd name="T5" fmla="*/ 2147483647 h 1014"/>
              <a:gd name="T6" fmla="*/ 0 w 5328"/>
              <a:gd name="T7" fmla="*/ 2147483647 h 1014"/>
              <a:gd name="T8" fmla="*/ 0 w 5328"/>
              <a:gd name="T9" fmla="*/ 0 h 1014"/>
              <a:gd name="T10" fmla="*/ 0 60000 65536"/>
              <a:gd name="T11" fmla="*/ 0 60000 65536"/>
              <a:gd name="T12" fmla="*/ 0 60000 65536"/>
              <a:gd name="T13" fmla="*/ 0 60000 65536"/>
              <a:gd name="T14" fmla="*/ 0 60000 65536"/>
              <a:gd name="T15" fmla="*/ 0 w 5328"/>
              <a:gd name="T16" fmla="*/ 0 h 1014"/>
              <a:gd name="T17" fmla="*/ 5328 w 5328"/>
              <a:gd name="T18" fmla="*/ 1014 h 1014"/>
            </a:gdLst>
            <a:ahLst/>
            <a:cxnLst>
              <a:cxn ang="T10">
                <a:pos x="T0" y="T1"/>
              </a:cxn>
              <a:cxn ang="T11">
                <a:pos x="T2" y="T3"/>
              </a:cxn>
              <a:cxn ang="T12">
                <a:pos x="T4" y="T5"/>
              </a:cxn>
              <a:cxn ang="T13">
                <a:pos x="T6" y="T7"/>
              </a:cxn>
              <a:cxn ang="T14">
                <a:pos x="T8" y="T9"/>
              </a:cxn>
            </a:cxnLst>
            <a:rect l="T15" t="T16" r="T17" b="T18"/>
            <a:pathLst>
              <a:path w="5328" h="1014">
                <a:moveTo>
                  <a:pt x="0" y="0"/>
                </a:moveTo>
                <a:lnTo>
                  <a:pt x="5328" y="6"/>
                </a:lnTo>
                <a:lnTo>
                  <a:pt x="5322" y="1008"/>
                </a:lnTo>
                <a:lnTo>
                  <a:pt x="0" y="1014"/>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b="1" smtClean="0">
              <a:solidFill>
                <a:srgbClr val="000000"/>
              </a:solidFill>
              <a:latin typeface="Arial" charset="0"/>
            </a:endParaRPr>
          </a:p>
        </p:txBody>
      </p:sp>
      <p:sp>
        <p:nvSpPr>
          <p:cNvPr id="29699" name="Freeform 3"/>
          <p:cNvSpPr>
            <a:spLocks/>
          </p:cNvSpPr>
          <p:nvPr/>
        </p:nvSpPr>
        <p:spPr bwMode="auto">
          <a:xfrm>
            <a:off x="1511300" y="1368425"/>
            <a:ext cx="8839200" cy="2228850"/>
          </a:xfrm>
          <a:custGeom>
            <a:avLst/>
            <a:gdLst>
              <a:gd name="T0" fmla="*/ 0 w 5322"/>
              <a:gd name="T1" fmla="*/ 0 h 1116"/>
              <a:gd name="T2" fmla="*/ 2147483647 w 5322"/>
              <a:gd name="T3" fmla="*/ 2147483647 h 1116"/>
              <a:gd name="T4" fmla="*/ 2147483647 w 5322"/>
              <a:gd name="T5" fmla="*/ 2147483647 h 1116"/>
              <a:gd name="T6" fmla="*/ 0 w 5322"/>
              <a:gd name="T7" fmla="*/ 2147483647 h 1116"/>
              <a:gd name="T8" fmla="*/ 0 w 5322"/>
              <a:gd name="T9" fmla="*/ 0 h 1116"/>
              <a:gd name="T10" fmla="*/ 0 60000 65536"/>
              <a:gd name="T11" fmla="*/ 0 60000 65536"/>
              <a:gd name="T12" fmla="*/ 0 60000 65536"/>
              <a:gd name="T13" fmla="*/ 0 60000 65536"/>
              <a:gd name="T14" fmla="*/ 0 60000 65536"/>
              <a:gd name="T15" fmla="*/ 0 w 5322"/>
              <a:gd name="T16" fmla="*/ 0 h 1116"/>
              <a:gd name="T17" fmla="*/ 5322 w 5322"/>
              <a:gd name="T18" fmla="*/ 1116 h 1116"/>
            </a:gdLst>
            <a:ahLst/>
            <a:cxnLst>
              <a:cxn ang="T10">
                <a:pos x="T0" y="T1"/>
              </a:cxn>
              <a:cxn ang="T11">
                <a:pos x="T2" y="T3"/>
              </a:cxn>
              <a:cxn ang="T12">
                <a:pos x="T4" y="T5"/>
              </a:cxn>
              <a:cxn ang="T13">
                <a:pos x="T6" y="T7"/>
              </a:cxn>
              <a:cxn ang="T14">
                <a:pos x="T8" y="T9"/>
              </a:cxn>
            </a:cxnLst>
            <a:rect l="T15" t="T16" r="T17" b="T18"/>
            <a:pathLst>
              <a:path w="5322" h="1116">
                <a:moveTo>
                  <a:pt x="0" y="0"/>
                </a:moveTo>
                <a:lnTo>
                  <a:pt x="5322" y="12"/>
                </a:lnTo>
                <a:lnTo>
                  <a:pt x="5322" y="1116"/>
                </a:lnTo>
                <a:lnTo>
                  <a:pt x="0" y="1116"/>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b="1" smtClean="0">
              <a:solidFill>
                <a:srgbClr val="000000"/>
              </a:solidFill>
              <a:latin typeface="Arial" charset="0"/>
            </a:endParaRPr>
          </a:p>
        </p:txBody>
      </p:sp>
      <p:sp>
        <p:nvSpPr>
          <p:cNvPr id="29700" name="Freeform 4"/>
          <p:cNvSpPr>
            <a:spLocks/>
          </p:cNvSpPr>
          <p:nvPr/>
        </p:nvSpPr>
        <p:spPr bwMode="auto">
          <a:xfrm>
            <a:off x="1511300" y="3044825"/>
            <a:ext cx="8839200" cy="1600200"/>
          </a:xfrm>
          <a:custGeom>
            <a:avLst/>
            <a:gdLst>
              <a:gd name="T0" fmla="*/ 0 w 5328"/>
              <a:gd name="T1" fmla="*/ 0 h 1110"/>
              <a:gd name="T2" fmla="*/ 2147483647 w 5328"/>
              <a:gd name="T3" fmla="*/ 0 h 1110"/>
              <a:gd name="T4" fmla="*/ 2147483647 w 5328"/>
              <a:gd name="T5" fmla="*/ 2147483647 h 1110"/>
              <a:gd name="T6" fmla="*/ 0 w 5328"/>
              <a:gd name="T7" fmla="*/ 2147483647 h 1110"/>
              <a:gd name="T8" fmla="*/ 0 w 5328"/>
              <a:gd name="T9" fmla="*/ 0 h 1110"/>
              <a:gd name="T10" fmla="*/ 0 60000 65536"/>
              <a:gd name="T11" fmla="*/ 0 60000 65536"/>
              <a:gd name="T12" fmla="*/ 0 60000 65536"/>
              <a:gd name="T13" fmla="*/ 0 60000 65536"/>
              <a:gd name="T14" fmla="*/ 0 60000 65536"/>
              <a:gd name="T15" fmla="*/ 0 w 5328"/>
              <a:gd name="T16" fmla="*/ 0 h 1110"/>
              <a:gd name="T17" fmla="*/ 5328 w 5328"/>
              <a:gd name="T18" fmla="*/ 1110 h 1110"/>
            </a:gdLst>
            <a:ahLst/>
            <a:cxnLst>
              <a:cxn ang="T10">
                <a:pos x="T0" y="T1"/>
              </a:cxn>
              <a:cxn ang="T11">
                <a:pos x="T2" y="T3"/>
              </a:cxn>
              <a:cxn ang="T12">
                <a:pos x="T4" y="T5"/>
              </a:cxn>
              <a:cxn ang="T13">
                <a:pos x="T6" y="T7"/>
              </a:cxn>
              <a:cxn ang="T14">
                <a:pos x="T8" y="T9"/>
              </a:cxn>
            </a:cxnLst>
            <a:rect l="T15" t="T16" r="T17" b="T18"/>
            <a:pathLst>
              <a:path w="5328" h="1110">
                <a:moveTo>
                  <a:pt x="0" y="0"/>
                </a:moveTo>
                <a:lnTo>
                  <a:pt x="5328" y="0"/>
                </a:lnTo>
                <a:lnTo>
                  <a:pt x="5328" y="1104"/>
                </a:lnTo>
                <a:lnTo>
                  <a:pt x="0" y="111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b="1" smtClean="0">
              <a:solidFill>
                <a:srgbClr val="000000"/>
              </a:solidFill>
              <a:latin typeface="Arial" charset="0"/>
            </a:endParaRPr>
          </a:p>
        </p:txBody>
      </p:sp>
      <p:sp>
        <p:nvSpPr>
          <p:cNvPr id="512005" name="Rectangle 5"/>
          <p:cNvSpPr>
            <a:spLocks noChangeArrowheads="1"/>
          </p:cNvSpPr>
          <p:nvPr/>
        </p:nvSpPr>
        <p:spPr bwMode="auto">
          <a:xfrm>
            <a:off x="-165100" y="160338"/>
            <a:ext cx="7932738" cy="681037"/>
          </a:xfrm>
          <a:prstGeom prst="rect">
            <a:avLst/>
          </a:prstGeom>
          <a:noFill/>
          <a:ln w="9525">
            <a:noFill/>
            <a:miter lim="800000"/>
            <a:headEnd/>
            <a:tailEnd/>
          </a:ln>
          <a:effectLst/>
        </p:spPr>
        <p:txBody>
          <a:bodyPr anchor="ctr"/>
          <a:lstStyle>
            <a:lvl1pPr>
              <a:spcBef>
                <a:spcPct val="20000"/>
              </a:spcBef>
              <a:buFont typeface="Wingdings" panose="05000000000000000000" pitchFamily="2" charset="2"/>
              <a:buChar char="v"/>
              <a:defRPr sz="2400">
                <a:solidFill>
                  <a:srgbClr val="606060"/>
                </a:solidFill>
                <a:latin typeface="Trebuchet MS" panose="020B0603020202020204" pitchFamily="34" charset="0"/>
                <a:cs typeface="Arial" panose="020B0604020202020204" pitchFamily="34" charset="0"/>
              </a:defRPr>
            </a:lvl1pPr>
            <a:lvl2pPr marL="742950" indent="-285750">
              <a:spcBef>
                <a:spcPct val="20000"/>
              </a:spcBef>
              <a:buFont typeface="Wingdings 2" panose="05020102010507070707" pitchFamily="18" charset="2"/>
              <a:buChar char="²"/>
              <a:defRPr sz="2200">
                <a:solidFill>
                  <a:srgbClr val="606060"/>
                </a:solidFill>
                <a:latin typeface="Trebuchet MS" panose="020B0603020202020204" pitchFamily="34" charset="0"/>
                <a:cs typeface="Arial" panose="020B0604020202020204" pitchFamily="34" charset="0"/>
              </a:defRPr>
            </a:lvl2pPr>
            <a:lvl3pPr marL="1143000" indent="-228600">
              <a:spcBef>
                <a:spcPct val="20000"/>
              </a:spcBef>
              <a:buFont typeface="Wingdings 2" panose="05020102010507070707" pitchFamily="18" charset="2"/>
              <a:buChar char="±"/>
              <a:defRPr sz="2000">
                <a:solidFill>
                  <a:srgbClr val="606060"/>
                </a:solidFill>
                <a:latin typeface="Trebuchet MS" panose="020B0603020202020204" pitchFamily="34" charset="0"/>
                <a:cs typeface="Arial" panose="020B0604020202020204" pitchFamily="34" charset="0"/>
              </a:defRPr>
            </a:lvl3pPr>
            <a:lvl4pPr marL="1600200" indent="-228600">
              <a:spcBef>
                <a:spcPct val="20000"/>
              </a:spcBef>
              <a:buFont typeface="Wingdings 2" panose="05020102010507070707" pitchFamily="18" charset="2"/>
              <a:buChar char="³"/>
              <a:defRPr sz="2000">
                <a:solidFill>
                  <a:srgbClr val="606060"/>
                </a:solidFill>
                <a:latin typeface="Trebuchet MS" panose="020B0603020202020204" pitchFamily="34" charset="0"/>
                <a:cs typeface="Arial" panose="020B0604020202020204" pitchFamily="34" charset="0"/>
              </a:defRPr>
            </a:lvl4pPr>
            <a:lvl5pPr marL="2057400" indent="-228600">
              <a:spcBef>
                <a:spcPct val="20000"/>
              </a:spcBef>
              <a:buFont typeface="Wingdings 2" panose="05020102010507070707" pitchFamily="18" charset="2"/>
              <a:buChar char="°"/>
              <a:defRPr sz="1600">
                <a:solidFill>
                  <a:srgbClr val="606060"/>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Wingdings 2" panose="05020102010507070707" pitchFamily="18" charset="2"/>
              <a:buChar char="°"/>
              <a:defRPr sz="1600">
                <a:solidFill>
                  <a:srgbClr val="606060"/>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Wingdings 2" panose="05020102010507070707" pitchFamily="18" charset="2"/>
              <a:buChar char="°"/>
              <a:defRPr sz="1600">
                <a:solidFill>
                  <a:srgbClr val="606060"/>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Wingdings 2" panose="05020102010507070707" pitchFamily="18" charset="2"/>
              <a:buChar char="°"/>
              <a:defRPr sz="1600">
                <a:solidFill>
                  <a:srgbClr val="606060"/>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Wingdings 2" panose="05020102010507070707" pitchFamily="18" charset="2"/>
              <a:buChar char="°"/>
              <a:defRPr sz="1600">
                <a:solidFill>
                  <a:srgbClr val="606060"/>
                </a:solidFill>
                <a:latin typeface="Trebuchet MS" panose="020B0603020202020204" pitchFamily="34" charset="0"/>
                <a:cs typeface="Arial" panose="020B0604020202020204" pitchFamily="34" charset="0"/>
              </a:defRPr>
            </a:lvl9pPr>
          </a:lstStyle>
          <a:p>
            <a:pPr fontAlgn="base">
              <a:spcBef>
                <a:spcPct val="0"/>
              </a:spcBef>
              <a:spcAft>
                <a:spcPct val="0"/>
              </a:spcAft>
              <a:buFontTx/>
              <a:buNone/>
              <a:defRPr/>
            </a:pPr>
            <a:r>
              <a:rPr lang="pl-PL" altLang="pl-PL" sz="3400" b="1" smtClean="0">
                <a:solidFill>
                  <a:srgbClr val="333399"/>
                </a:solidFill>
                <a:effectLst>
                  <a:outerShdw blurRad="38100" dist="38100" dir="2700000" algn="tl">
                    <a:srgbClr val="C0C0C0"/>
                  </a:outerShdw>
                </a:effectLst>
                <a:latin typeface="Arial" panose="020B0604020202020204" pitchFamily="34" charset="0"/>
              </a:rPr>
              <a:t>                  Aviation Valley cluster</a:t>
            </a:r>
            <a:endParaRPr lang="en-US" altLang="pl-PL" sz="3400" b="1" smtClean="0">
              <a:solidFill>
                <a:srgbClr val="333399"/>
              </a:solidFill>
              <a:effectLst>
                <a:outerShdw blurRad="38100" dist="38100" dir="2700000" algn="tl">
                  <a:srgbClr val="C0C0C0"/>
                </a:outerShdw>
              </a:effectLst>
              <a:latin typeface="Arial" panose="020B0604020202020204" pitchFamily="34" charset="0"/>
            </a:endParaRPr>
          </a:p>
        </p:txBody>
      </p:sp>
      <p:graphicFrame>
        <p:nvGraphicFramePr>
          <p:cNvPr id="512009" name="Group 9"/>
          <p:cNvGraphicFramePr>
            <a:graphicFrameLocks noGrp="1"/>
          </p:cNvGraphicFramePr>
          <p:nvPr/>
        </p:nvGraphicFramePr>
        <p:xfrm>
          <a:off x="5870575" y="4240213"/>
          <a:ext cx="1733550" cy="2263777"/>
        </p:xfrm>
        <a:graphic>
          <a:graphicData uri="http://schemas.openxmlformats.org/drawingml/2006/table">
            <a:tbl>
              <a:tblPr/>
              <a:tblGrid>
                <a:gridCol w="1098550"/>
                <a:gridCol w="635000"/>
              </a:tblGrid>
              <a:tr h="452438">
                <a:tc>
                  <a:txBody>
                    <a:bodyPr/>
                    <a:lstStyle>
                      <a:lvl1pPr>
                        <a:spcBef>
                          <a:spcPct val="20000"/>
                        </a:spcBef>
                        <a:buFont typeface="Wingdings" panose="05000000000000000000" pitchFamily="2" charset="2"/>
                        <a:defRPr sz="2000">
                          <a:solidFill>
                            <a:srgbClr val="606060"/>
                          </a:solidFill>
                          <a:latin typeface="Trebuchet MS" panose="020B0603020202020204" pitchFamily="34" charset="0"/>
                          <a:cs typeface="Arial" panose="020B0604020202020204" pitchFamily="34" charset="0"/>
                        </a:defRPr>
                      </a:lvl1pPr>
                      <a:lvl2pPr marL="742950" indent="-285750">
                        <a:spcBef>
                          <a:spcPct val="20000"/>
                        </a:spcBef>
                        <a:buFont typeface="Wingdings 2" panose="05020102010507070707" pitchFamily="18" charset="2"/>
                        <a:defRPr sz="2000">
                          <a:solidFill>
                            <a:srgbClr val="606060"/>
                          </a:solidFill>
                          <a:latin typeface="Trebuchet MS" panose="020B0603020202020204" pitchFamily="34" charset="0"/>
                          <a:cs typeface="Arial" panose="020B0604020202020204" pitchFamily="34" charset="0"/>
                        </a:defRPr>
                      </a:lvl2pPr>
                      <a:lvl3pPr marL="1143000" indent="-228600">
                        <a:spcBef>
                          <a:spcPct val="20000"/>
                        </a:spcBef>
                        <a:buFont typeface="Wingdings 2" panose="05020102010507070707" pitchFamily="18" charset="2"/>
                        <a:defRPr>
                          <a:solidFill>
                            <a:srgbClr val="606060"/>
                          </a:solidFill>
                          <a:latin typeface="Trebuchet MS" panose="020B0603020202020204" pitchFamily="34" charset="0"/>
                          <a:cs typeface="Arial" panose="020B0604020202020204" pitchFamily="34" charset="0"/>
                        </a:defRPr>
                      </a:lvl3pPr>
                      <a:lvl4pPr marL="1600200" indent="-228600">
                        <a:spcBef>
                          <a:spcPct val="20000"/>
                        </a:spcBef>
                        <a:buFont typeface="Wingdings 2" panose="05020102010507070707" pitchFamily="18" charset="2"/>
                        <a:defRPr>
                          <a:solidFill>
                            <a:srgbClr val="606060"/>
                          </a:solidFill>
                          <a:latin typeface="Trebuchet MS" panose="020B0603020202020204" pitchFamily="34" charset="0"/>
                          <a:cs typeface="Arial" panose="020B0604020202020204" pitchFamily="34" charset="0"/>
                        </a:defRPr>
                      </a:lvl4pPr>
                      <a:lvl5pPr marL="2057400" indent="-228600">
                        <a:spcBef>
                          <a:spcPct val="20000"/>
                        </a:spcBef>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&gt; 1000</a:t>
                      </a:r>
                      <a:endParaRPr kumimoji="0" lang="en-US" altLang="pl-PL" sz="16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606060"/>
                          </a:solidFill>
                          <a:latin typeface="Trebuchet MS" panose="020B0603020202020204" pitchFamily="34" charset="0"/>
                          <a:cs typeface="Arial" panose="020B0604020202020204" pitchFamily="34" charset="0"/>
                        </a:defRPr>
                      </a:lvl1pPr>
                      <a:lvl2pPr marL="742950" indent="-285750">
                        <a:spcBef>
                          <a:spcPct val="20000"/>
                        </a:spcBef>
                        <a:buFont typeface="Wingdings 2" panose="05020102010507070707" pitchFamily="18" charset="2"/>
                        <a:defRPr sz="2000">
                          <a:solidFill>
                            <a:srgbClr val="606060"/>
                          </a:solidFill>
                          <a:latin typeface="Trebuchet MS" panose="020B0603020202020204" pitchFamily="34" charset="0"/>
                          <a:cs typeface="Arial" panose="020B0604020202020204" pitchFamily="34" charset="0"/>
                        </a:defRPr>
                      </a:lvl2pPr>
                      <a:lvl3pPr marL="1143000" indent="-228600">
                        <a:spcBef>
                          <a:spcPct val="20000"/>
                        </a:spcBef>
                        <a:buFont typeface="Wingdings 2" panose="05020102010507070707" pitchFamily="18" charset="2"/>
                        <a:defRPr>
                          <a:solidFill>
                            <a:srgbClr val="606060"/>
                          </a:solidFill>
                          <a:latin typeface="Trebuchet MS" panose="020B0603020202020204" pitchFamily="34" charset="0"/>
                          <a:cs typeface="Arial" panose="020B0604020202020204" pitchFamily="34" charset="0"/>
                        </a:defRPr>
                      </a:lvl3pPr>
                      <a:lvl4pPr marL="1600200" indent="-228600">
                        <a:spcBef>
                          <a:spcPct val="20000"/>
                        </a:spcBef>
                        <a:buFont typeface="Wingdings 2" panose="05020102010507070707" pitchFamily="18" charset="2"/>
                        <a:defRPr>
                          <a:solidFill>
                            <a:srgbClr val="606060"/>
                          </a:solidFill>
                          <a:latin typeface="Trebuchet MS" panose="020B0603020202020204" pitchFamily="34" charset="0"/>
                          <a:cs typeface="Arial" panose="020B0604020202020204" pitchFamily="34" charset="0"/>
                        </a:defRPr>
                      </a:lvl4pPr>
                      <a:lvl5pPr marL="2057400" indent="-228600">
                        <a:spcBef>
                          <a:spcPct val="20000"/>
                        </a:spcBef>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6</a:t>
                      </a:r>
                      <a:endParaRPr kumimoji="0" lang="en-US" altLang="pl-PL" sz="16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Font typeface="Wingdings" panose="05000000000000000000" pitchFamily="2" charset="2"/>
                        <a:defRPr sz="2000">
                          <a:solidFill>
                            <a:srgbClr val="606060"/>
                          </a:solidFill>
                          <a:latin typeface="Trebuchet MS" panose="020B0603020202020204" pitchFamily="34" charset="0"/>
                          <a:cs typeface="Arial" panose="020B0604020202020204" pitchFamily="34" charset="0"/>
                        </a:defRPr>
                      </a:lvl1pPr>
                      <a:lvl2pPr marL="742950" indent="-285750">
                        <a:spcBef>
                          <a:spcPct val="20000"/>
                        </a:spcBef>
                        <a:buFont typeface="Wingdings 2" panose="05020102010507070707" pitchFamily="18" charset="2"/>
                        <a:defRPr sz="2000">
                          <a:solidFill>
                            <a:srgbClr val="606060"/>
                          </a:solidFill>
                          <a:latin typeface="Trebuchet MS" panose="020B0603020202020204" pitchFamily="34" charset="0"/>
                          <a:cs typeface="Arial" panose="020B0604020202020204" pitchFamily="34" charset="0"/>
                        </a:defRPr>
                      </a:lvl2pPr>
                      <a:lvl3pPr marL="1143000" indent="-228600">
                        <a:spcBef>
                          <a:spcPct val="20000"/>
                        </a:spcBef>
                        <a:buFont typeface="Wingdings 2" panose="05020102010507070707" pitchFamily="18" charset="2"/>
                        <a:defRPr>
                          <a:solidFill>
                            <a:srgbClr val="606060"/>
                          </a:solidFill>
                          <a:latin typeface="Trebuchet MS" panose="020B0603020202020204" pitchFamily="34" charset="0"/>
                          <a:cs typeface="Arial" panose="020B0604020202020204" pitchFamily="34" charset="0"/>
                        </a:defRPr>
                      </a:lvl3pPr>
                      <a:lvl4pPr marL="1600200" indent="-228600">
                        <a:spcBef>
                          <a:spcPct val="20000"/>
                        </a:spcBef>
                        <a:buFont typeface="Wingdings 2" panose="05020102010507070707" pitchFamily="18" charset="2"/>
                        <a:defRPr>
                          <a:solidFill>
                            <a:srgbClr val="606060"/>
                          </a:solidFill>
                          <a:latin typeface="Trebuchet MS" panose="020B0603020202020204" pitchFamily="34" charset="0"/>
                          <a:cs typeface="Arial" panose="020B0604020202020204" pitchFamily="34" charset="0"/>
                        </a:defRPr>
                      </a:lvl4pPr>
                      <a:lvl5pPr marL="2057400" indent="-228600">
                        <a:spcBef>
                          <a:spcPct val="20000"/>
                        </a:spcBef>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500 -1000</a:t>
                      </a:r>
                      <a:endParaRPr kumimoji="0" lang="en-US" altLang="pl-PL" sz="16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606060"/>
                          </a:solidFill>
                          <a:latin typeface="Trebuchet MS" panose="020B0603020202020204" pitchFamily="34" charset="0"/>
                          <a:cs typeface="Arial" panose="020B0604020202020204" pitchFamily="34" charset="0"/>
                        </a:defRPr>
                      </a:lvl1pPr>
                      <a:lvl2pPr marL="742950" indent="-285750">
                        <a:spcBef>
                          <a:spcPct val="20000"/>
                        </a:spcBef>
                        <a:buFont typeface="Wingdings 2" panose="05020102010507070707" pitchFamily="18" charset="2"/>
                        <a:defRPr sz="2000">
                          <a:solidFill>
                            <a:srgbClr val="606060"/>
                          </a:solidFill>
                          <a:latin typeface="Trebuchet MS" panose="020B0603020202020204" pitchFamily="34" charset="0"/>
                          <a:cs typeface="Arial" panose="020B0604020202020204" pitchFamily="34" charset="0"/>
                        </a:defRPr>
                      </a:lvl2pPr>
                      <a:lvl3pPr marL="1143000" indent="-228600">
                        <a:spcBef>
                          <a:spcPct val="20000"/>
                        </a:spcBef>
                        <a:buFont typeface="Wingdings 2" panose="05020102010507070707" pitchFamily="18" charset="2"/>
                        <a:defRPr>
                          <a:solidFill>
                            <a:srgbClr val="606060"/>
                          </a:solidFill>
                          <a:latin typeface="Trebuchet MS" panose="020B0603020202020204" pitchFamily="34" charset="0"/>
                          <a:cs typeface="Arial" panose="020B0604020202020204" pitchFamily="34" charset="0"/>
                        </a:defRPr>
                      </a:lvl3pPr>
                      <a:lvl4pPr marL="1600200" indent="-228600">
                        <a:spcBef>
                          <a:spcPct val="20000"/>
                        </a:spcBef>
                        <a:buFont typeface="Wingdings 2" panose="05020102010507070707" pitchFamily="18" charset="2"/>
                        <a:defRPr>
                          <a:solidFill>
                            <a:srgbClr val="606060"/>
                          </a:solidFill>
                          <a:latin typeface="Trebuchet MS" panose="020B0603020202020204" pitchFamily="34" charset="0"/>
                          <a:cs typeface="Arial" panose="020B0604020202020204" pitchFamily="34" charset="0"/>
                        </a:defRPr>
                      </a:lvl4pPr>
                      <a:lvl5pPr marL="2057400" indent="-228600">
                        <a:spcBef>
                          <a:spcPct val="20000"/>
                        </a:spcBef>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10</a:t>
                      </a:r>
                      <a:endParaRPr kumimoji="0" lang="en-US" altLang="pl-PL" sz="16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lvl1pPr>
                        <a:spcBef>
                          <a:spcPct val="20000"/>
                        </a:spcBef>
                        <a:buFont typeface="Wingdings" panose="05000000000000000000" pitchFamily="2" charset="2"/>
                        <a:defRPr sz="2000">
                          <a:solidFill>
                            <a:srgbClr val="606060"/>
                          </a:solidFill>
                          <a:latin typeface="Trebuchet MS" panose="020B0603020202020204" pitchFamily="34" charset="0"/>
                          <a:cs typeface="Arial" panose="020B0604020202020204" pitchFamily="34" charset="0"/>
                        </a:defRPr>
                      </a:lvl1pPr>
                      <a:lvl2pPr marL="742950" indent="-285750">
                        <a:spcBef>
                          <a:spcPct val="20000"/>
                        </a:spcBef>
                        <a:buFont typeface="Wingdings 2" panose="05020102010507070707" pitchFamily="18" charset="2"/>
                        <a:defRPr sz="2000">
                          <a:solidFill>
                            <a:srgbClr val="606060"/>
                          </a:solidFill>
                          <a:latin typeface="Trebuchet MS" panose="020B0603020202020204" pitchFamily="34" charset="0"/>
                          <a:cs typeface="Arial" panose="020B0604020202020204" pitchFamily="34" charset="0"/>
                        </a:defRPr>
                      </a:lvl2pPr>
                      <a:lvl3pPr marL="1143000" indent="-228600">
                        <a:spcBef>
                          <a:spcPct val="20000"/>
                        </a:spcBef>
                        <a:buFont typeface="Wingdings 2" panose="05020102010507070707" pitchFamily="18" charset="2"/>
                        <a:defRPr>
                          <a:solidFill>
                            <a:srgbClr val="606060"/>
                          </a:solidFill>
                          <a:latin typeface="Trebuchet MS" panose="020B0603020202020204" pitchFamily="34" charset="0"/>
                          <a:cs typeface="Arial" panose="020B0604020202020204" pitchFamily="34" charset="0"/>
                        </a:defRPr>
                      </a:lvl3pPr>
                      <a:lvl4pPr marL="1600200" indent="-228600">
                        <a:spcBef>
                          <a:spcPct val="20000"/>
                        </a:spcBef>
                        <a:buFont typeface="Wingdings 2" panose="05020102010507070707" pitchFamily="18" charset="2"/>
                        <a:defRPr>
                          <a:solidFill>
                            <a:srgbClr val="606060"/>
                          </a:solidFill>
                          <a:latin typeface="Trebuchet MS" panose="020B0603020202020204" pitchFamily="34" charset="0"/>
                          <a:cs typeface="Arial" panose="020B0604020202020204" pitchFamily="34" charset="0"/>
                        </a:defRPr>
                      </a:lvl4pPr>
                      <a:lvl5pPr marL="2057400" indent="-228600">
                        <a:spcBef>
                          <a:spcPct val="20000"/>
                        </a:spcBef>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200 - 500</a:t>
                      </a:r>
                      <a:endParaRPr kumimoji="0" lang="en-US" altLang="pl-PL" sz="16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606060"/>
                          </a:solidFill>
                          <a:latin typeface="Trebuchet MS" panose="020B0603020202020204" pitchFamily="34" charset="0"/>
                          <a:cs typeface="Arial" panose="020B0604020202020204" pitchFamily="34" charset="0"/>
                        </a:defRPr>
                      </a:lvl1pPr>
                      <a:lvl2pPr marL="742950" indent="-285750">
                        <a:spcBef>
                          <a:spcPct val="20000"/>
                        </a:spcBef>
                        <a:buFont typeface="Wingdings 2" panose="05020102010507070707" pitchFamily="18" charset="2"/>
                        <a:defRPr sz="2000">
                          <a:solidFill>
                            <a:srgbClr val="606060"/>
                          </a:solidFill>
                          <a:latin typeface="Trebuchet MS" panose="020B0603020202020204" pitchFamily="34" charset="0"/>
                          <a:cs typeface="Arial" panose="020B0604020202020204" pitchFamily="34" charset="0"/>
                        </a:defRPr>
                      </a:lvl2pPr>
                      <a:lvl3pPr marL="1143000" indent="-228600">
                        <a:spcBef>
                          <a:spcPct val="20000"/>
                        </a:spcBef>
                        <a:buFont typeface="Wingdings 2" panose="05020102010507070707" pitchFamily="18" charset="2"/>
                        <a:defRPr>
                          <a:solidFill>
                            <a:srgbClr val="606060"/>
                          </a:solidFill>
                          <a:latin typeface="Trebuchet MS" panose="020B0603020202020204" pitchFamily="34" charset="0"/>
                          <a:cs typeface="Arial" panose="020B0604020202020204" pitchFamily="34" charset="0"/>
                        </a:defRPr>
                      </a:lvl3pPr>
                      <a:lvl4pPr marL="1600200" indent="-228600">
                        <a:spcBef>
                          <a:spcPct val="20000"/>
                        </a:spcBef>
                        <a:buFont typeface="Wingdings 2" panose="05020102010507070707" pitchFamily="18" charset="2"/>
                        <a:defRPr>
                          <a:solidFill>
                            <a:srgbClr val="606060"/>
                          </a:solidFill>
                          <a:latin typeface="Trebuchet MS" panose="020B0603020202020204" pitchFamily="34" charset="0"/>
                          <a:cs typeface="Arial" panose="020B0604020202020204" pitchFamily="34" charset="0"/>
                        </a:defRPr>
                      </a:lvl4pPr>
                      <a:lvl5pPr marL="2057400" indent="-228600">
                        <a:spcBef>
                          <a:spcPct val="20000"/>
                        </a:spcBef>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16</a:t>
                      </a:r>
                      <a:endParaRPr kumimoji="0" lang="en-US" altLang="pl-PL" sz="16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Font typeface="Wingdings" panose="05000000000000000000" pitchFamily="2" charset="2"/>
                        <a:defRPr sz="2000">
                          <a:solidFill>
                            <a:srgbClr val="606060"/>
                          </a:solidFill>
                          <a:latin typeface="Trebuchet MS" panose="020B0603020202020204" pitchFamily="34" charset="0"/>
                          <a:cs typeface="Arial" panose="020B0604020202020204" pitchFamily="34" charset="0"/>
                        </a:defRPr>
                      </a:lvl1pPr>
                      <a:lvl2pPr marL="742950" indent="-285750">
                        <a:spcBef>
                          <a:spcPct val="20000"/>
                        </a:spcBef>
                        <a:buFont typeface="Wingdings 2" panose="05020102010507070707" pitchFamily="18" charset="2"/>
                        <a:defRPr sz="2000">
                          <a:solidFill>
                            <a:srgbClr val="606060"/>
                          </a:solidFill>
                          <a:latin typeface="Trebuchet MS" panose="020B0603020202020204" pitchFamily="34" charset="0"/>
                          <a:cs typeface="Arial" panose="020B0604020202020204" pitchFamily="34" charset="0"/>
                        </a:defRPr>
                      </a:lvl2pPr>
                      <a:lvl3pPr marL="1143000" indent="-228600">
                        <a:spcBef>
                          <a:spcPct val="20000"/>
                        </a:spcBef>
                        <a:buFont typeface="Wingdings 2" panose="05020102010507070707" pitchFamily="18" charset="2"/>
                        <a:defRPr>
                          <a:solidFill>
                            <a:srgbClr val="606060"/>
                          </a:solidFill>
                          <a:latin typeface="Trebuchet MS" panose="020B0603020202020204" pitchFamily="34" charset="0"/>
                          <a:cs typeface="Arial" panose="020B0604020202020204" pitchFamily="34" charset="0"/>
                        </a:defRPr>
                      </a:lvl3pPr>
                      <a:lvl4pPr marL="1600200" indent="-228600">
                        <a:spcBef>
                          <a:spcPct val="20000"/>
                        </a:spcBef>
                        <a:buFont typeface="Wingdings 2" panose="05020102010507070707" pitchFamily="18" charset="2"/>
                        <a:defRPr>
                          <a:solidFill>
                            <a:srgbClr val="606060"/>
                          </a:solidFill>
                          <a:latin typeface="Trebuchet MS" panose="020B0603020202020204" pitchFamily="34" charset="0"/>
                          <a:cs typeface="Arial" panose="020B0604020202020204" pitchFamily="34" charset="0"/>
                        </a:defRPr>
                      </a:lvl4pPr>
                      <a:lvl5pPr marL="2057400" indent="-228600">
                        <a:spcBef>
                          <a:spcPct val="20000"/>
                        </a:spcBef>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50 - 200</a:t>
                      </a:r>
                      <a:endParaRPr kumimoji="0" lang="en-US" altLang="pl-PL" sz="16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606060"/>
                          </a:solidFill>
                          <a:latin typeface="Trebuchet MS" panose="020B0603020202020204" pitchFamily="34" charset="0"/>
                          <a:cs typeface="Arial" panose="020B0604020202020204" pitchFamily="34" charset="0"/>
                        </a:defRPr>
                      </a:lvl1pPr>
                      <a:lvl2pPr marL="742950" indent="-285750">
                        <a:spcBef>
                          <a:spcPct val="20000"/>
                        </a:spcBef>
                        <a:buFont typeface="Wingdings 2" panose="05020102010507070707" pitchFamily="18" charset="2"/>
                        <a:defRPr sz="2000">
                          <a:solidFill>
                            <a:srgbClr val="606060"/>
                          </a:solidFill>
                          <a:latin typeface="Trebuchet MS" panose="020B0603020202020204" pitchFamily="34" charset="0"/>
                          <a:cs typeface="Arial" panose="020B0604020202020204" pitchFamily="34" charset="0"/>
                        </a:defRPr>
                      </a:lvl2pPr>
                      <a:lvl3pPr marL="1143000" indent="-228600">
                        <a:spcBef>
                          <a:spcPct val="20000"/>
                        </a:spcBef>
                        <a:buFont typeface="Wingdings 2" panose="05020102010507070707" pitchFamily="18" charset="2"/>
                        <a:defRPr>
                          <a:solidFill>
                            <a:srgbClr val="606060"/>
                          </a:solidFill>
                          <a:latin typeface="Trebuchet MS" panose="020B0603020202020204" pitchFamily="34" charset="0"/>
                          <a:cs typeface="Arial" panose="020B0604020202020204" pitchFamily="34" charset="0"/>
                        </a:defRPr>
                      </a:lvl3pPr>
                      <a:lvl4pPr marL="1600200" indent="-228600">
                        <a:spcBef>
                          <a:spcPct val="20000"/>
                        </a:spcBef>
                        <a:buFont typeface="Wingdings 2" panose="05020102010507070707" pitchFamily="18" charset="2"/>
                        <a:defRPr>
                          <a:solidFill>
                            <a:srgbClr val="606060"/>
                          </a:solidFill>
                          <a:latin typeface="Trebuchet MS" panose="020B0603020202020204" pitchFamily="34" charset="0"/>
                          <a:cs typeface="Arial" panose="020B0604020202020204" pitchFamily="34" charset="0"/>
                        </a:defRPr>
                      </a:lvl4pPr>
                      <a:lvl5pPr marL="2057400" indent="-228600">
                        <a:spcBef>
                          <a:spcPct val="20000"/>
                        </a:spcBef>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36</a:t>
                      </a:r>
                      <a:endParaRPr kumimoji="0" lang="en-US" altLang="pl-PL" sz="16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Font typeface="Wingdings" panose="05000000000000000000" pitchFamily="2" charset="2"/>
                        <a:defRPr sz="2000">
                          <a:solidFill>
                            <a:srgbClr val="606060"/>
                          </a:solidFill>
                          <a:latin typeface="Trebuchet MS" panose="020B0603020202020204" pitchFamily="34" charset="0"/>
                          <a:cs typeface="Arial" panose="020B0604020202020204" pitchFamily="34" charset="0"/>
                        </a:defRPr>
                      </a:lvl1pPr>
                      <a:lvl2pPr marL="742950" indent="-285750">
                        <a:spcBef>
                          <a:spcPct val="20000"/>
                        </a:spcBef>
                        <a:buFont typeface="Wingdings 2" panose="05020102010507070707" pitchFamily="18" charset="2"/>
                        <a:defRPr sz="2000">
                          <a:solidFill>
                            <a:srgbClr val="606060"/>
                          </a:solidFill>
                          <a:latin typeface="Trebuchet MS" panose="020B0603020202020204" pitchFamily="34" charset="0"/>
                          <a:cs typeface="Arial" panose="020B0604020202020204" pitchFamily="34" charset="0"/>
                        </a:defRPr>
                      </a:lvl2pPr>
                      <a:lvl3pPr marL="1143000" indent="-228600">
                        <a:spcBef>
                          <a:spcPct val="20000"/>
                        </a:spcBef>
                        <a:buFont typeface="Wingdings 2" panose="05020102010507070707" pitchFamily="18" charset="2"/>
                        <a:defRPr>
                          <a:solidFill>
                            <a:srgbClr val="606060"/>
                          </a:solidFill>
                          <a:latin typeface="Trebuchet MS" panose="020B0603020202020204" pitchFamily="34" charset="0"/>
                          <a:cs typeface="Arial" panose="020B0604020202020204" pitchFamily="34" charset="0"/>
                        </a:defRPr>
                      </a:lvl3pPr>
                      <a:lvl4pPr marL="1600200" indent="-228600">
                        <a:spcBef>
                          <a:spcPct val="20000"/>
                        </a:spcBef>
                        <a:buFont typeface="Wingdings 2" panose="05020102010507070707" pitchFamily="18" charset="2"/>
                        <a:defRPr>
                          <a:solidFill>
                            <a:srgbClr val="606060"/>
                          </a:solidFill>
                          <a:latin typeface="Trebuchet MS" panose="020B0603020202020204" pitchFamily="34" charset="0"/>
                          <a:cs typeface="Arial" panose="020B0604020202020204" pitchFamily="34" charset="0"/>
                        </a:defRPr>
                      </a:lvl4pPr>
                      <a:lvl5pPr marL="2057400" indent="-228600">
                        <a:spcBef>
                          <a:spcPct val="20000"/>
                        </a:spcBef>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&lt; 50</a:t>
                      </a:r>
                      <a:endParaRPr kumimoji="0" lang="en-US" altLang="pl-PL" sz="16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606060"/>
                          </a:solidFill>
                          <a:latin typeface="Trebuchet MS" panose="020B0603020202020204" pitchFamily="34" charset="0"/>
                          <a:cs typeface="Arial" panose="020B0604020202020204" pitchFamily="34" charset="0"/>
                        </a:defRPr>
                      </a:lvl1pPr>
                      <a:lvl2pPr marL="742950" indent="-285750">
                        <a:spcBef>
                          <a:spcPct val="20000"/>
                        </a:spcBef>
                        <a:buFont typeface="Wingdings 2" panose="05020102010507070707" pitchFamily="18" charset="2"/>
                        <a:defRPr sz="2000">
                          <a:solidFill>
                            <a:srgbClr val="606060"/>
                          </a:solidFill>
                          <a:latin typeface="Trebuchet MS" panose="020B0603020202020204" pitchFamily="34" charset="0"/>
                          <a:cs typeface="Arial" panose="020B0604020202020204" pitchFamily="34" charset="0"/>
                        </a:defRPr>
                      </a:lvl2pPr>
                      <a:lvl3pPr marL="1143000" indent="-228600">
                        <a:spcBef>
                          <a:spcPct val="20000"/>
                        </a:spcBef>
                        <a:buFont typeface="Wingdings 2" panose="05020102010507070707" pitchFamily="18" charset="2"/>
                        <a:defRPr>
                          <a:solidFill>
                            <a:srgbClr val="606060"/>
                          </a:solidFill>
                          <a:latin typeface="Trebuchet MS" panose="020B0603020202020204" pitchFamily="34" charset="0"/>
                          <a:cs typeface="Arial" panose="020B0604020202020204" pitchFamily="34" charset="0"/>
                        </a:defRPr>
                      </a:lvl3pPr>
                      <a:lvl4pPr marL="1600200" indent="-228600">
                        <a:spcBef>
                          <a:spcPct val="20000"/>
                        </a:spcBef>
                        <a:buFont typeface="Wingdings 2" panose="05020102010507070707" pitchFamily="18" charset="2"/>
                        <a:defRPr>
                          <a:solidFill>
                            <a:srgbClr val="606060"/>
                          </a:solidFill>
                          <a:latin typeface="Trebuchet MS" panose="020B0603020202020204" pitchFamily="34" charset="0"/>
                          <a:cs typeface="Arial" panose="020B0604020202020204" pitchFamily="34" charset="0"/>
                        </a:defRPr>
                      </a:lvl4pPr>
                      <a:lvl5pPr marL="2057400" indent="-228600">
                        <a:spcBef>
                          <a:spcPct val="20000"/>
                        </a:spcBef>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Wingdings 2" panose="05020102010507070707" pitchFamily="18" charset="2"/>
                        <a:defRPr sz="1400">
                          <a:solidFill>
                            <a:srgbClr val="606060"/>
                          </a:solidFill>
                          <a:latin typeface="Trebuchet MS" panose="020B0603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51</a:t>
                      </a:r>
                      <a:endParaRPr kumimoji="0" lang="en-US" altLang="pl-PL" sz="16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9722"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901700"/>
            <a:ext cx="4110038" cy="29337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972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113" y="628650"/>
            <a:ext cx="596265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4" name="Oval 29"/>
          <p:cNvSpPr>
            <a:spLocks noChangeArrowheads="1"/>
          </p:cNvSpPr>
          <p:nvPr/>
        </p:nvSpPr>
        <p:spPr bwMode="auto">
          <a:xfrm rot="-1585456">
            <a:off x="2039938" y="2762250"/>
            <a:ext cx="1412875" cy="887413"/>
          </a:xfrm>
          <a:prstGeom prst="ellipse">
            <a:avLst/>
          </a:prstGeom>
          <a:noFill/>
          <a:ln w="1905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itchFamily="2" charset="2"/>
              <a:buChar char="v"/>
              <a:defRPr sz="2400">
                <a:solidFill>
                  <a:srgbClr val="606060"/>
                </a:solidFill>
                <a:latin typeface="Trebuchet MS" pitchFamily="34" charset="0"/>
                <a:cs typeface="Arial" charset="0"/>
              </a:defRPr>
            </a:lvl1pPr>
            <a:lvl2pPr marL="742950" indent="-285750">
              <a:spcBef>
                <a:spcPct val="20000"/>
              </a:spcBef>
              <a:buFont typeface="Wingdings 2" pitchFamily="18" charset="2"/>
              <a:buChar char="²"/>
              <a:defRPr sz="2200">
                <a:solidFill>
                  <a:srgbClr val="606060"/>
                </a:solidFill>
                <a:latin typeface="Trebuchet MS" pitchFamily="34" charset="0"/>
                <a:cs typeface="Arial" charset="0"/>
              </a:defRPr>
            </a:lvl2pPr>
            <a:lvl3pPr marL="1143000" indent="-228600">
              <a:spcBef>
                <a:spcPct val="20000"/>
              </a:spcBef>
              <a:buFont typeface="Wingdings 2" pitchFamily="18" charset="2"/>
              <a:buChar char="±"/>
              <a:defRPr sz="2000">
                <a:solidFill>
                  <a:srgbClr val="606060"/>
                </a:solidFill>
                <a:latin typeface="Trebuchet MS" pitchFamily="34" charset="0"/>
                <a:cs typeface="Arial" charset="0"/>
              </a:defRPr>
            </a:lvl3pPr>
            <a:lvl4pPr marL="1600200" indent="-228600">
              <a:spcBef>
                <a:spcPct val="20000"/>
              </a:spcBef>
              <a:buFont typeface="Wingdings 2" pitchFamily="18" charset="2"/>
              <a:buChar char="³"/>
              <a:defRPr sz="2000">
                <a:solidFill>
                  <a:srgbClr val="606060"/>
                </a:solidFill>
                <a:latin typeface="Trebuchet MS" pitchFamily="34" charset="0"/>
                <a:cs typeface="Arial" charset="0"/>
              </a:defRPr>
            </a:lvl4pPr>
            <a:lvl5pPr marL="2057400" indent="-228600">
              <a:spcBef>
                <a:spcPct val="20000"/>
              </a:spcBef>
              <a:buFont typeface="Wingdings 2" pitchFamily="18" charset="2"/>
              <a:buChar char="°"/>
              <a:defRPr sz="1600">
                <a:solidFill>
                  <a:srgbClr val="606060"/>
                </a:solidFill>
                <a:latin typeface="Trebuchet MS" pitchFamily="34" charset="0"/>
                <a:cs typeface="Arial" charset="0"/>
              </a:defRPr>
            </a:lvl5pPr>
            <a:lvl6pPr marL="25146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6pPr>
            <a:lvl7pPr marL="29718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7pPr>
            <a:lvl8pPr marL="34290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8pPr>
            <a:lvl9pPr marL="38862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9pPr>
          </a:lstStyle>
          <a:p>
            <a:pPr fontAlgn="base">
              <a:spcBef>
                <a:spcPct val="0"/>
              </a:spcBef>
              <a:spcAft>
                <a:spcPct val="0"/>
              </a:spcAft>
              <a:buFontTx/>
              <a:buNone/>
            </a:pPr>
            <a:endParaRPr lang="pl-PL" altLang="pl-PL" sz="1800" b="1" smtClean="0">
              <a:solidFill>
                <a:srgbClr val="000000"/>
              </a:solidFill>
              <a:latin typeface="Arial" charset="0"/>
            </a:endParaRPr>
          </a:p>
        </p:txBody>
      </p:sp>
      <p:pic>
        <p:nvPicPr>
          <p:cNvPr id="29725" name="Picture 30" descr="logo_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75" y="4211638"/>
            <a:ext cx="4124325" cy="7445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9726" name="Line 31"/>
          <p:cNvSpPr>
            <a:spLocks noChangeShapeType="1"/>
          </p:cNvSpPr>
          <p:nvPr/>
        </p:nvSpPr>
        <p:spPr bwMode="auto">
          <a:xfrm flipV="1">
            <a:off x="2152650" y="3695700"/>
            <a:ext cx="247650" cy="52228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smtClean="0">
              <a:solidFill>
                <a:srgbClr val="000000"/>
              </a:solidFill>
              <a:latin typeface="Arial" charset="0"/>
            </a:endParaRPr>
          </a:p>
        </p:txBody>
      </p:sp>
      <p:sp>
        <p:nvSpPr>
          <p:cNvPr id="8225" name="Rectangle 33"/>
          <p:cNvSpPr>
            <a:spLocks noChangeArrowheads="1"/>
          </p:cNvSpPr>
          <p:nvPr/>
        </p:nvSpPr>
        <p:spPr bwMode="auto">
          <a:xfrm>
            <a:off x="177800" y="5588000"/>
            <a:ext cx="5384800" cy="825500"/>
          </a:xfrm>
          <a:prstGeom prst="rect">
            <a:avLst/>
          </a:prstGeom>
          <a:noFill/>
          <a:ln>
            <a:noFill/>
          </a:ln>
          <a:effectLst/>
          <a:extLst/>
        </p:spPr>
        <p:txBody>
          <a:bodyPr>
            <a:spAutoFit/>
          </a:bodyPr>
          <a:lstStyle/>
          <a:p>
            <a:pPr fontAlgn="base">
              <a:spcBef>
                <a:spcPct val="0"/>
              </a:spcBef>
              <a:spcAft>
                <a:spcPct val="0"/>
              </a:spcAft>
              <a:defRPr/>
            </a:pPr>
            <a:r>
              <a:rPr lang="pl-PL" sz="1600" b="1">
                <a:solidFill>
                  <a:srgbClr val="333399"/>
                </a:solidFill>
                <a:effectLst>
                  <a:outerShdw blurRad="38100" dist="38100" dir="2700000" algn="tl">
                    <a:srgbClr val="C0C0C0"/>
                  </a:outerShdw>
                </a:effectLst>
                <a:latin typeface="Arial" charset="0"/>
              </a:rPr>
              <a:t>		         2003              2014</a:t>
            </a:r>
          </a:p>
          <a:p>
            <a:pPr fontAlgn="base">
              <a:spcBef>
                <a:spcPct val="0"/>
              </a:spcBef>
              <a:spcAft>
                <a:spcPct val="0"/>
              </a:spcAft>
              <a:defRPr/>
            </a:pPr>
            <a:r>
              <a:rPr lang="en-US" sz="1600" b="1">
                <a:solidFill>
                  <a:srgbClr val="333399"/>
                </a:solidFill>
                <a:effectLst>
                  <a:outerShdw blurRad="38100" dist="38100" dir="2700000" algn="tl">
                    <a:srgbClr val="C0C0C0"/>
                  </a:outerShdw>
                </a:effectLst>
                <a:latin typeface="Arial" charset="0"/>
              </a:rPr>
              <a:t>Number of enterprises</a:t>
            </a:r>
            <a:r>
              <a:rPr lang="pl-PL" sz="1600" b="1">
                <a:solidFill>
                  <a:srgbClr val="000000"/>
                </a:solidFill>
                <a:effectLst>
                  <a:outerShdw blurRad="38100" dist="38100" dir="2700000" algn="tl">
                    <a:srgbClr val="C0C0C0"/>
                  </a:outerShdw>
                </a:effectLst>
                <a:latin typeface="Arial" charset="0"/>
              </a:rPr>
              <a:t> </a:t>
            </a:r>
            <a:r>
              <a:rPr lang="pl-PL" sz="1600" b="1">
                <a:solidFill>
                  <a:srgbClr val="333399"/>
                </a:solidFill>
                <a:effectLst>
                  <a:outerShdw blurRad="38100" dist="38100" dir="2700000" algn="tl">
                    <a:srgbClr val="C0C0C0"/>
                  </a:outerShdw>
                </a:effectLst>
                <a:latin typeface="Arial" charset="0"/>
              </a:rPr>
              <a:t>         18	119</a:t>
            </a:r>
          </a:p>
          <a:p>
            <a:pPr fontAlgn="base">
              <a:spcBef>
                <a:spcPct val="0"/>
              </a:spcBef>
              <a:spcAft>
                <a:spcPct val="0"/>
              </a:spcAft>
              <a:defRPr/>
            </a:pPr>
            <a:r>
              <a:rPr lang="pl-PL" sz="1600" b="1">
                <a:solidFill>
                  <a:srgbClr val="333399"/>
                </a:solidFill>
                <a:effectLst>
                  <a:outerShdw blurRad="38100" dist="38100" dir="2700000" algn="tl">
                    <a:srgbClr val="C0C0C0"/>
                  </a:outerShdw>
                </a:effectLst>
                <a:latin typeface="Arial" charset="0"/>
              </a:rPr>
              <a:t>Employment	         9 000          23 000</a:t>
            </a:r>
          </a:p>
        </p:txBody>
      </p:sp>
    </p:spTree>
    <p:extLst>
      <p:ext uri="{BB962C8B-B14F-4D97-AF65-F5344CB8AC3E}">
        <p14:creationId xmlns:p14="http://schemas.microsoft.com/office/powerpoint/2010/main" val="2798886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0" name="Oval 4"/>
          <p:cNvSpPr>
            <a:spLocks noChangeArrowheads="1"/>
          </p:cNvSpPr>
          <p:nvPr/>
        </p:nvSpPr>
        <p:spPr bwMode="auto">
          <a:xfrm>
            <a:off x="384175" y="2132013"/>
            <a:ext cx="2286000" cy="977900"/>
          </a:xfrm>
          <a:prstGeom prst="ellipse">
            <a:avLst/>
          </a:prstGeom>
          <a:noFill/>
          <a:ln w="9525">
            <a:solidFill>
              <a:schemeClr val="accent2"/>
            </a:solidFill>
            <a:round/>
            <a:headEnd/>
            <a:tailEnd/>
          </a:ln>
          <a:effectLst/>
          <a:extLst/>
        </p:spPr>
        <p:txBody>
          <a:bodyPr wrap="none" anchor="ctr"/>
          <a:lstStyle>
            <a:lvl1pPr>
              <a:spcBef>
                <a:spcPct val="20000"/>
              </a:spcBef>
              <a:buFont typeface="Wingdings" panose="05000000000000000000" pitchFamily="2" charset="2"/>
              <a:buChar char="v"/>
              <a:defRPr sz="2400">
                <a:solidFill>
                  <a:srgbClr val="606060"/>
                </a:solidFill>
                <a:latin typeface="Trebuchet MS" panose="020B0603020202020204" pitchFamily="34" charset="0"/>
                <a:cs typeface="Arial" panose="020B0604020202020204" pitchFamily="34" charset="0"/>
              </a:defRPr>
            </a:lvl1pPr>
            <a:lvl2pPr marL="742950" indent="-285750">
              <a:spcBef>
                <a:spcPct val="20000"/>
              </a:spcBef>
              <a:buFont typeface="Wingdings 2" panose="05020102010507070707" pitchFamily="18" charset="2"/>
              <a:buChar char="²"/>
              <a:defRPr sz="2200">
                <a:solidFill>
                  <a:srgbClr val="606060"/>
                </a:solidFill>
                <a:latin typeface="Trebuchet MS" panose="020B0603020202020204" pitchFamily="34" charset="0"/>
                <a:cs typeface="Arial" panose="020B0604020202020204" pitchFamily="34" charset="0"/>
              </a:defRPr>
            </a:lvl2pPr>
            <a:lvl3pPr marL="1143000" indent="-228600">
              <a:spcBef>
                <a:spcPct val="20000"/>
              </a:spcBef>
              <a:buFont typeface="Wingdings 2" panose="05020102010507070707" pitchFamily="18" charset="2"/>
              <a:buChar char="±"/>
              <a:defRPr sz="2000">
                <a:solidFill>
                  <a:srgbClr val="606060"/>
                </a:solidFill>
                <a:latin typeface="Trebuchet MS" panose="020B0603020202020204" pitchFamily="34" charset="0"/>
                <a:cs typeface="Arial" panose="020B0604020202020204" pitchFamily="34" charset="0"/>
              </a:defRPr>
            </a:lvl3pPr>
            <a:lvl4pPr marL="1600200" indent="-228600">
              <a:spcBef>
                <a:spcPct val="20000"/>
              </a:spcBef>
              <a:buFont typeface="Wingdings 2" panose="05020102010507070707" pitchFamily="18" charset="2"/>
              <a:buChar char="³"/>
              <a:defRPr sz="2000">
                <a:solidFill>
                  <a:srgbClr val="606060"/>
                </a:solidFill>
                <a:latin typeface="Trebuchet MS" panose="020B0603020202020204" pitchFamily="34" charset="0"/>
                <a:cs typeface="Arial" panose="020B0604020202020204" pitchFamily="34" charset="0"/>
              </a:defRPr>
            </a:lvl4pPr>
            <a:lvl5pPr marL="2057400" indent="-228600">
              <a:spcBef>
                <a:spcPct val="20000"/>
              </a:spcBef>
              <a:buFont typeface="Wingdings 2" panose="05020102010507070707" pitchFamily="18" charset="2"/>
              <a:buChar char="°"/>
              <a:defRPr sz="1600">
                <a:solidFill>
                  <a:srgbClr val="606060"/>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Wingdings 2" panose="05020102010507070707" pitchFamily="18" charset="2"/>
              <a:buChar char="°"/>
              <a:defRPr sz="1600">
                <a:solidFill>
                  <a:srgbClr val="606060"/>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Wingdings 2" panose="05020102010507070707" pitchFamily="18" charset="2"/>
              <a:buChar char="°"/>
              <a:defRPr sz="1600">
                <a:solidFill>
                  <a:srgbClr val="606060"/>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Wingdings 2" panose="05020102010507070707" pitchFamily="18" charset="2"/>
              <a:buChar char="°"/>
              <a:defRPr sz="1600">
                <a:solidFill>
                  <a:srgbClr val="606060"/>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Wingdings 2" panose="05020102010507070707" pitchFamily="18" charset="2"/>
              <a:buChar char="°"/>
              <a:defRPr sz="1600">
                <a:solidFill>
                  <a:srgbClr val="606060"/>
                </a:solidFill>
                <a:latin typeface="Trebuchet MS" panose="020B0603020202020204" pitchFamily="34" charset="0"/>
                <a:cs typeface="Arial" panose="020B0604020202020204" pitchFamily="34" charset="0"/>
              </a:defRPr>
            </a:lvl9pPr>
          </a:lstStyle>
          <a:p>
            <a:pPr fontAlgn="base">
              <a:spcBef>
                <a:spcPct val="0"/>
              </a:spcBef>
              <a:spcAft>
                <a:spcPct val="0"/>
              </a:spcAft>
              <a:buFontTx/>
              <a:buNone/>
              <a:defRPr/>
            </a:pPr>
            <a:endParaRPr lang="pl-PL" altLang="pl-PL" sz="1400" b="1" smtClean="0">
              <a:solidFill>
                <a:srgbClr val="333399"/>
              </a:solidFill>
              <a:effectLst>
                <a:outerShdw blurRad="38100" dist="38100" dir="2700000" algn="tl">
                  <a:srgbClr val="C0C0C0"/>
                </a:outerShdw>
              </a:effectLst>
              <a:latin typeface="Arial" panose="020B0604020202020204" pitchFamily="34" charset="0"/>
            </a:endParaRPr>
          </a:p>
        </p:txBody>
      </p:sp>
      <p:sp>
        <p:nvSpPr>
          <p:cNvPr id="31747" name="Oval 5"/>
          <p:cNvSpPr>
            <a:spLocks noChangeArrowheads="1"/>
          </p:cNvSpPr>
          <p:nvPr/>
        </p:nvSpPr>
        <p:spPr bwMode="auto">
          <a:xfrm>
            <a:off x="1924050" y="1470025"/>
            <a:ext cx="2370138" cy="8556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itchFamily="2" charset="2"/>
              <a:buChar char="v"/>
              <a:defRPr sz="2400">
                <a:solidFill>
                  <a:srgbClr val="606060"/>
                </a:solidFill>
                <a:latin typeface="Trebuchet MS" pitchFamily="34" charset="0"/>
                <a:cs typeface="Arial" charset="0"/>
              </a:defRPr>
            </a:lvl1pPr>
            <a:lvl2pPr marL="742950" indent="-285750">
              <a:spcBef>
                <a:spcPct val="20000"/>
              </a:spcBef>
              <a:buFont typeface="Wingdings 2" pitchFamily="18" charset="2"/>
              <a:buChar char="²"/>
              <a:defRPr sz="2200">
                <a:solidFill>
                  <a:srgbClr val="606060"/>
                </a:solidFill>
                <a:latin typeface="Trebuchet MS" pitchFamily="34" charset="0"/>
                <a:cs typeface="Arial" charset="0"/>
              </a:defRPr>
            </a:lvl2pPr>
            <a:lvl3pPr marL="1143000" indent="-228600">
              <a:spcBef>
                <a:spcPct val="20000"/>
              </a:spcBef>
              <a:buFont typeface="Wingdings 2" pitchFamily="18" charset="2"/>
              <a:buChar char="±"/>
              <a:defRPr sz="2000">
                <a:solidFill>
                  <a:srgbClr val="606060"/>
                </a:solidFill>
                <a:latin typeface="Trebuchet MS" pitchFamily="34" charset="0"/>
                <a:cs typeface="Arial" charset="0"/>
              </a:defRPr>
            </a:lvl3pPr>
            <a:lvl4pPr marL="1600200" indent="-228600">
              <a:spcBef>
                <a:spcPct val="20000"/>
              </a:spcBef>
              <a:buFont typeface="Wingdings 2" pitchFamily="18" charset="2"/>
              <a:buChar char="³"/>
              <a:defRPr sz="2000">
                <a:solidFill>
                  <a:srgbClr val="606060"/>
                </a:solidFill>
                <a:latin typeface="Trebuchet MS" pitchFamily="34" charset="0"/>
                <a:cs typeface="Arial" charset="0"/>
              </a:defRPr>
            </a:lvl4pPr>
            <a:lvl5pPr marL="2057400" indent="-228600">
              <a:spcBef>
                <a:spcPct val="20000"/>
              </a:spcBef>
              <a:buFont typeface="Wingdings 2" pitchFamily="18" charset="2"/>
              <a:buChar char="°"/>
              <a:defRPr sz="1600">
                <a:solidFill>
                  <a:srgbClr val="606060"/>
                </a:solidFill>
                <a:latin typeface="Trebuchet MS" pitchFamily="34" charset="0"/>
                <a:cs typeface="Arial" charset="0"/>
              </a:defRPr>
            </a:lvl5pPr>
            <a:lvl6pPr marL="25146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6pPr>
            <a:lvl7pPr marL="29718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7pPr>
            <a:lvl8pPr marL="34290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8pPr>
            <a:lvl9pPr marL="38862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9pPr>
          </a:lstStyle>
          <a:p>
            <a:pPr fontAlgn="base">
              <a:spcBef>
                <a:spcPct val="0"/>
              </a:spcBef>
              <a:spcAft>
                <a:spcPct val="0"/>
              </a:spcAft>
              <a:buFontTx/>
              <a:buNone/>
            </a:pPr>
            <a:r>
              <a:rPr lang="pl-PL" altLang="pl-PL" sz="1400" b="1" smtClean="0">
                <a:solidFill>
                  <a:srgbClr val="333399"/>
                </a:solidFill>
                <a:latin typeface="Arial" charset="0"/>
              </a:rPr>
              <a:t> </a:t>
            </a:r>
          </a:p>
          <a:p>
            <a:pPr fontAlgn="base">
              <a:spcBef>
                <a:spcPct val="0"/>
              </a:spcBef>
              <a:spcAft>
                <a:spcPct val="0"/>
              </a:spcAft>
              <a:buFontTx/>
              <a:buNone/>
            </a:pPr>
            <a:r>
              <a:rPr lang="pl-PL" altLang="pl-PL" sz="1400" b="1" smtClean="0">
                <a:solidFill>
                  <a:srgbClr val="000000"/>
                </a:solidFill>
                <a:latin typeface="Arial" charset="0"/>
              </a:rPr>
              <a:t>OEMs/ large aerospace </a:t>
            </a:r>
          </a:p>
          <a:p>
            <a:pPr fontAlgn="base">
              <a:spcBef>
                <a:spcPct val="0"/>
              </a:spcBef>
              <a:spcAft>
                <a:spcPct val="0"/>
              </a:spcAft>
              <a:buFontTx/>
              <a:buNone/>
            </a:pPr>
            <a:r>
              <a:rPr lang="pl-PL" altLang="pl-PL" sz="1400" b="1" smtClean="0">
                <a:solidFill>
                  <a:srgbClr val="000000"/>
                </a:solidFill>
                <a:latin typeface="Arial" charset="0"/>
              </a:rPr>
              <a:t>companies</a:t>
            </a:r>
          </a:p>
          <a:p>
            <a:pPr fontAlgn="base">
              <a:spcBef>
                <a:spcPct val="0"/>
              </a:spcBef>
              <a:spcAft>
                <a:spcPct val="0"/>
              </a:spcAft>
              <a:buFontTx/>
              <a:buNone/>
            </a:pPr>
            <a:r>
              <a:rPr lang="pl-PL" altLang="pl-PL" sz="1400" b="1" smtClean="0">
                <a:solidFill>
                  <a:srgbClr val="333399"/>
                </a:solidFill>
                <a:latin typeface="Arial" charset="0"/>
              </a:rPr>
              <a:t> </a:t>
            </a:r>
          </a:p>
        </p:txBody>
      </p:sp>
      <p:sp>
        <p:nvSpPr>
          <p:cNvPr id="31748" name="Oval 6"/>
          <p:cNvSpPr>
            <a:spLocks noChangeArrowheads="1"/>
          </p:cNvSpPr>
          <p:nvPr/>
        </p:nvSpPr>
        <p:spPr bwMode="auto">
          <a:xfrm>
            <a:off x="6046788" y="2063750"/>
            <a:ext cx="2128837" cy="830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itchFamily="2" charset="2"/>
              <a:buChar char="v"/>
              <a:defRPr sz="2400">
                <a:solidFill>
                  <a:srgbClr val="606060"/>
                </a:solidFill>
                <a:latin typeface="Trebuchet MS" pitchFamily="34" charset="0"/>
                <a:cs typeface="Arial" charset="0"/>
              </a:defRPr>
            </a:lvl1pPr>
            <a:lvl2pPr marL="742950" indent="-285750">
              <a:spcBef>
                <a:spcPct val="20000"/>
              </a:spcBef>
              <a:buFont typeface="Wingdings 2" pitchFamily="18" charset="2"/>
              <a:buChar char="²"/>
              <a:defRPr sz="2200">
                <a:solidFill>
                  <a:srgbClr val="606060"/>
                </a:solidFill>
                <a:latin typeface="Trebuchet MS" pitchFamily="34" charset="0"/>
                <a:cs typeface="Arial" charset="0"/>
              </a:defRPr>
            </a:lvl2pPr>
            <a:lvl3pPr marL="1143000" indent="-228600">
              <a:spcBef>
                <a:spcPct val="20000"/>
              </a:spcBef>
              <a:buFont typeface="Wingdings 2" pitchFamily="18" charset="2"/>
              <a:buChar char="±"/>
              <a:defRPr sz="2000">
                <a:solidFill>
                  <a:srgbClr val="606060"/>
                </a:solidFill>
                <a:latin typeface="Trebuchet MS" pitchFamily="34" charset="0"/>
                <a:cs typeface="Arial" charset="0"/>
              </a:defRPr>
            </a:lvl3pPr>
            <a:lvl4pPr marL="1600200" indent="-228600">
              <a:spcBef>
                <a:spcPct val="20000"/>
              </a:spcBef>
              <a:buFont typeface="Wingdings 2" pitchFamily="18" charset="2"/>
              <a:buChar char="³"/>
              <a:defRPr sz="2000">
                <a:solidFill>
                  <a:srgbClr val="606060"/>
                </a:solidFill>
                <a:latin typeface="Trebuchet MS" pitchFamily="34" charset="0"/>
                <a:cs typeface="Arial" charset="0"/>
              </a:defRPr>
            </a:lvl4pPr>
            <a:lvl5pPr marL="2057400" indent="-228600">
              <a:spcBef>
                <a:spcPct val="20000"/>
              </a:spcBef>
              <a:buFont typeface="Wingdings 2" pitchFamily="18" charset="2"/>
              <a:buChar char="°"/>
              <a:defRPr sz="1600">
                <a:solidFill>
                  <a:srgbClr val="606060"/>
                </a:solidFill>
                <a:latin typeface="Trebuchet MS" pitchFamily="34" charset="0"/>
                <a:cs typeface="Arial" charset="0"/>
              </a:defRPr>
            </a:lvl5pPr>
            <a:lvl6pPr marL="25146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6pPr>
            <a:lvl7pPr marL="29718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7pPr>
            <a:lvl8pPr marL="34290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8pPr>
            <a:lvl9pPr marL="38862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9pPr>
          </a:lstStyle>
          <a:p>
            <a:pPr fontAlgn="base">
              <a:spcBef>
                <a:spcPct val="0"/>
              </a:spcBef>
              <a:spcAft>
                <a:spcPct val="0"/>
              </a:spcAft>
              <a:buFontTx/>
              <a:buNone/>
            </a:pPr>
            <a:endParaRPr lang="pl-PL" altLang="pl-PL" sz="1400" b="1" smtClean="0">
              <a:solidFill>
                <a:srgbClr val="333399"/>
              </a:solidFill>
              <a:latin typeface="Arial" charset="0"/>
            </a:endParaRPr>
          </a:p>
          <a:p>
            <a:pPr fontAlgn="base">
              <a:spcBef>
                <a:spcPct val="0"/>
              </a:spcBef>
              <a:spcAft>
                <a:spcPct val="0"/>
              </a:spcAft>
              <a:buFontTx/>
              <a:buNone/>
            </a:pPr>
            <a:r>
              <a:rPr lang="pl-PL" altLang="pl-PL" sz="1400" b="1" smtClean="0">
                <a:solidFill>
                  <a:srgbClr val="000000"/>
                </a:solidFill>
                <a:latin typeface="Arial" charset="0"/>
              </a:rPr>
              <a:t>Small production </a:t>
            </a:r>
          </a:p>
          <a:p>
            <a:pPr fontAlgn="base">
              <a:spcBef>
                <a:spcPct val="0"/>
              </a:spcBef>
              <a:spcAft>
                <a:spcPct val="0"/>
              </a:spcAft>
              <a:buFontTx/>
              <a:buNone/>
            </a:pPr>
            <a:r>
              <a:rPr lang="pl-PL" altLang="pl-PL" sz="1400" b="1" smtClean="0">
                <a:solidFill>
                  <a:srgbClr val="000000"/>
                </a:solidFill>
                <a:latin typeface="Arial" charset="0"/>
              </a:rPr>
              <a:t>companies</a:t>
            </a:r>
            <a:endParaRPr lang="en-GB" altLang="pl-PL" sz="1400" b="1" smtClean="0">
              <a:solidFill>
                <a:srgbClr val="000000"/>
              </a:solidFill>
              <a:latin typeface="Arial" charset="0"/>
            </a:endParaRPr>
          </a:p>
          <a:p>
            <a:pPr fontAlgn="base">
              <a:spcBef>
                <a:spcPct val="0"/>
              </a:spcBef>
              <a:spcAft>
                <a:spcPct val="0"/>
              </a:spcAft>
              <a:buFontTx/>
              <a:buNone/>
            </a:pPr>
            <a:endParaRPr lang="en-GB" altLang="pl-PL" sz="1400" b="1" smtClean="0">
              <a:solidFill>
                <a:srgbClr val="000000"/>
              </a:solidFill>
              <a:latin typeface="Arial" charset="0"/>
            </a:endParaRPr>
          </a:p>
        </p:txBody>
      </p:sp>
      <p:sp>
        <p:nvSpPr>
          <p:cNvPr id="31749" name="Oval 7"/>
          <p:cNvSpPr>
            <a:spLocks noChangeArrowheads="1"/>
          </p:cNvSpPr>
          <p:nvPr/>
        </p:nvSpPr>
        <p:spPr bwMode="auto">
          <a:xfrm>
            <a:off x="6745288" y="2901950"/>
            <a:ext cx="2220912" cy="85090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itchFamily="2" charset="2"/>
              <a:buChar char="v"/>
              <a:defRPr sz="2400">
                <a:solidFill>
                  <a:srgbClr val="606060"/>
                </a:solidFill>
                <a:latin typeface="Trebuchet MS" pitchFamily="34" charset="0"/>
                <a:cs typeface="Arial" charset="0"/>
              </a:defRPr>
            </a:lvl1pPr>
            <a:lvl2pPr marL="742950" indent="-285750">
              <a:spcBef>
                <a:spcPct val="20000"/>
              </a:spcBef>
              <a:buFont typeface="Wingdings 2" pitchFamily="18" charset="2"/>
              <a:buChar char="²"/>
              <a:defRPr sz="2200">
                <a:solidFill>
                  <a:srgbClr val="606060"/>
                </a:solidFill>
                <a:latin typeface="Trebuchet MS" pitchFamily="34" charset="0"/>
                <a:cs typeface="Arial" charset="0"/>
              </a:defRPr>
            </a:lvl2pPr>
            <a:lvl3pPr marL="1143000" indent="-228600">
              <a:spcBef>
                <a:spcPct val="20000"/>
              </a:spcBef>
              <a:buFont typeface="Wingdings 2" pitchFamily="18" charset="2"/>
              <a:buChar char="±"/>
              <a:defRPr sz="2000">
                <a:solidFill>
                  <a:srgbClr val="606060"/>
                </a:solidFill>
                <a:latin typeface="Trebuchet MS" pitchFamily="34" charset="0"/>
                <a:cs typeface="Arial" charset="0"/>
              </a:defRPr>
            </a:lvl3pPr>
            <a:lvl4pPr marL="1600200" indent="-228600">
              <a:spcBef>
                <a:spcPct val="20000"/>
              </a:spcBef>
              <a:buFont typeface="Wingdings 2" pitchFamily="18" charset="2"/>
              <a:buChar char="³"/>
              <a:defRPr sz="2000">
                <a:solidFill>
                  <a:srgbClr val="606060"/>
                </a:solidFill>
                <a:latin typeface="Trebuchet MS" pitchFamily="34" charset="0"/>
                <a:cs typeface="Arial" charset="0"/>
              </a:defRPr>
            </a:lvl4pPr>
            <a:lvl5pPr marL="2057400" indent="-228600">
              <a:spcBef>
                <a:spcPct val="20000"/>
              </a:spcBef>
              <a:buFont typeface="Wingdings 2" pitchFamily="18" charset="2"/>
              <a:buChar char="°"/>
              <a:defRPr sz="1600">
                <a:solidFill>
                  <a:srgbClr val="606060"/>
                </a:solidFill>
                <a:latin typeface="Trebuchet MS" pitchFamily="34" charset="0"/>
                <a:cs typeface="Arial" charset="0"/>
              </a:defRPr>
            </a:lvl5pPr>
            <a:lvl6pPr marL="25146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6pPr>
            <a:lvl7pPr marL="29718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7pPr>
            <a:lvl8pPr marL="34290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8pPr>
            <a:lvl9pPr marL="38862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9pPr>
          </a:lstStyle>
          <a:p>
            <a:pPr fontAlgn="base">
              <a:spcBef>
                <a:spcPct val="0"/>
              </a:spcBef>
              <a:spcAft>
                <a:spcPct val="0"/>
              </a:spcAft>
              <a:buFontTx/>
              <a:buNone/>
            </a:pPr>
            <a:r>
              <a:rPr lang="pl-PL" altLang="pl-PL" sz="1400" b="1" smtClean="0">
                <a:solidFill>
                  <a:srgbClr val="000000"/>
                </a:solidFill>
                <a:latin typeface="Arial" charset="0"/>
              </a:rPr>
              <a:t>General aviation </a:t>
            </a:r>
          </a:p>
          <a:p>
            <a:pPr fontAlgn="base">
              <a:spcBef>
                <a:spcPct val="0"/>
              </a:spcBef>
              <a:spcAft>
                <a:spcPct val="0"/>
              </a:spcAft>
              <a:buFontTx/>
              <a:buNone/>
            </a:pPr>
            <a:r>
              <a:rPr lang="pl-PL" altLang="pl-PL" sz="1400" b="1" smtClean="0">
                <a:solidFill>
                  <a:srgbClr val="000000"/>
                </a:solidFill>
                <a:latin typeface="Arial" charset="0"/>
              </a:rPr>
              <a:t>companies</a:t>
            </a:r>
          </a:p>
        </p:txBody>
      </p:sp>
      <p:sp>
        <p:nvSpPr>
          <p:cNvPr id="423944" name="Oval 8"/>
          <p:cNvSpPr>
            <a:spLocks noChangeArrowheads="1"/>
          </p:cNvSpPr>
          <p:nvPr/>
        </p:nvSpPr>
        <p:spPr bwMode="auto">
          <a:xfrm>
            <a:off x="177800" y="3179763"/>
            <a:ext cx="2168525" cy="852487"/>
          </a:xfrm>
          <a:prstGeom prst="ellipse">
            <a:avLst/>
          </a:prstGeom>
          <a:noFill/>
          <a:ln w="9525">
            <a:solidFill>
              <a:schemeClr val="tx1"/>
            </a:solidFill>
            <a:round/>
            <a:headEnd/>
            <a:tailEnd/>
          </a:ln>
          <a:extLst/>
        </p:spPr>
        <p:txBody>
          <a:bodyPr wrap="none" anchor="ctr"/>
          <a:lstStyle>
            <a:lvl1pPr>
              <a:spcBef>
                <a:spcPct val="20000"/>
              </a:spcBef>
              <a:buFont typeface="Wingdings" panose="05000000000000000000" pitchFamily="2" charset="2"/>
              <a:buChar char="v"/>
              <a:defRPr sz="2400">
                <a:solidFill>
                  <a:srgbClr val="606060"/>
                </a:solidFill>
                <a:latin typeface="Trebuchet MS" panose="020B0603020202020204" pitchFamily="34" charset="0"/>
                <a:cs typeface="Arial" panose="020B0604020202020204" pitchFamily="34" charset="0"/>
              </a:defRPr>
            </a:lvl1pPr>
            <a:lvl2pPr marL="742950" indent="-285750">
              <a:spcBef>
                <a:spcPct val="20000"/>
              </a:spcBef>
              <a:buFont typeface="Wingdings 2" panose="05020102010507070707" pitchFamily="18" charset="2"/>
              <a:buChar char="²"/>
              <a:defRPr sz="2200">
                <a:solidFill>
                  <a:srgbClr val="606060"/>
                </a:solidFill>
                <a:latin typeface="Trebuchet MS" panose="020B0603020202020204" pitchFamily="34" charset="0"/>
                <a:cs typeface="Arial" panose="020B0604020202020204" pitchFamily="34" charset="0"/>
              </a:defRPr>
            </a:lvl2pPr>
            <a:lvl3pPr marL="1143000" indent="-228600">
              <a:spcBef>
                <a:spcPct val="20000"/>
              </a:spcBef>
              <a:buFont typeface="Wingdings 2" panose="05020102010507070707" pitchFamily="18" charset="2"/>
              <a:buChar char="±"/>
              <a:defRPr sz="2000">
                <a:solidFill>
                  <a:srgbClr val="606060"/>
                </a:solidFill>
                <a:latin typeface="Trebuchet MS" panose="020B0603020202020204" pitchFamily="34" charset="0"/>
                <a:cs typeface="Arial" panose="020B0604020202020204" pitchFamily="34" charset="0"/>
              </a:defRPr>
            </a:lvl3pPr>
            <a:lvl4pPr marL="1600200" indent="-228600">
              <a:spcBef>
                <a:spcPct val="20000"/>
              </a:spcBef>
              <a:buFont typeface="Wingdings 2" panose="05020102010507070707" pitchFamily="18" charset="2"/>
              <a:buChar char="³"/>
              <a:defRPr sz="2000">
                <a:solidFill>
                  <a:srgbClr val="606060"/>
                </a:solidFill>
                <a:latin typeface="Trebuchet MS" panose="020B0603020202020204" pitchFamily="34" charset="0"/>
                <a:cs typeface="Arial" panose="020B0604020202020204" pitchFamily="34" charset="0"/>
              </a:defRPr>
            </a:lvl4pPr>
            <a:lvl5pPr marL="2057400" indent="-228600">
              <a:spcBef>
                <a:spcPct val="20000"/>
              </a:spcBef>
              <a:buFont typeface="Wingdings 2" panose="05020102010507070707" pitchFamily="18" charset="2"/>
              <a:buChar char="°"/>
              <a:defRPr sz="1600">
                <a:solidFill>
                  <a:srgbClr val="606060"/>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Wingdings 2" panose="05020102010507070707" pitchFamily="18" charset="2"/>
              <a:buChar char="°"/>
              <a:defRPr sz="1600">
                <a:solidFill>
                  <a:srgbClr val="606060"/>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Wingdings 2" panose="05020102010507070707" pitchFamily="18" charset="2"/>
              <a:buChar char="°"/>
              <a:defRPr sz="1600">
                <a:solidFill>
                  <a:srgbClr val="606060"/>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Wingdings 2" panose="05020102010507070707" pitchFamily="18" charset="2"/>
              <a:buChar char="°"/>
              <a:defRPr sz="1600">
                <a:solidFill>
                  <a:srgbClr val="606060"/>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Wingdings 2" panose="05020102010507070707" pitchFamily="18" charset="2"/>
              <a:buChar char="°"/>
              <a:defRPr sz="1600">
                <a:solidFill>
                  <a:srgbClr val="606060"/>
                </a:solidFill>
                <a:latin typeface="Trebuchet MS" panose="020B0603020202020204" pitchFamily="34" charset="0"/>
                <a:cs typeface="Arial" panose="020B0604020202020204" pitchFamily="34" charset="0"/>
              </a:defRPr>
            </a:lvl9pPr>
          </a:lstStyle>
          <a:p>
            <a:pPr fontAlgn="base">
              <a:spcBef>
                <a:spcPct val="0"/>
              </a:spcBef>
              <a:spcAft>
                <a:spcPct val="0"/>
              </a:spcAft>
              <a:buFontTx/>
              <a:buNone/>
              <a:defRPr/>
            </a:pPr>
            <a:endParaRPr lang="en-GB" altLang="pl-PL" sz="1400" b="1" smtClean="0">
              <a:solidFill>
                <a:srgbClr val="333399"/>
              </a:solidFill>
              <a:effectLst>
                <a:outerShdw blurRad="38100" dist="38100" dir="2700000" algn="tl">
                  <a:srgbClr val="C0C0C0"/>
                </a:outerShdw>
              </a:effectLst>
              <a:latin typeface="Arial" panose="020B0604020202020204" pitchFamily="34" charset="0"/>
            </a:endParaRPr>
          </a:p>
        </p:txBody>
      </p:sp>
      <p:sp>
        <p:nvSpPr>
          <p:cNvPr id="423945" name="Oval 9"/>
          <p:cNvSpPr>
            <a:spLocks noChangeArrowheads="1"/>
          </p:cNvSpPr>
          <p:nvPr/>
        </p:nvSpPr>
        <p:spPr bwMode="auto">
          <a:xfrm>
            <a:off x="6269038" y="4703763"/>
            <a:ext cx="2260600" cy="835025"/>
          </a:xfrm>
          <a:prstGeom prst="ellipse">
            <a:avLst/>
          </a:prstGeom>
          <a:noFill/>
          <a:ln w="9525">
            <a:solidFill>
              <a:schemeClr val="accent2"/>
            </a:solidFill>
            <a:round/>
            <a:headEnd/>
            <a:tailEnd/>
          </a:ln>
          <a:effectLst/>
          <a:extLst/>
        </p:spPr>
        <p:txBody>
          <a:bodyPr wrap="none" anchor="ctr"/>
          <a:lstStyle/>
          <a:p>
            <a:pPr fontAlgn="base">
              <a:spcBef>
                <a:spcPct val="0"/>
              </a:spcBef>
              <a:spcAft>
                <a:spcPct val="0"/>
              </a:spcAft>
              <a:defRPr/>
            </a:pPr>
            <a:r>
              <a:rPr lang="pl-PL" sz="1400" b="1" dirty="0" err="1">
                <a:solidFill>
                  <a:srgbClr val="000000"/>
                </a:solidFill>
                <a:effectLst>
                  <a:outerShdw blurRad="38100" dist="38100" dir="2700000" algn="tl">
                    <a:srgbClr val="C0C0C0"/>
                  </a:outerShdw>
                </a:effectLst>
                <a:latin typeface="Arial" charset="0"/>
              </a:rPr>
              <a:t>Tooling</a:t>
            </a:r>
            <a:r>
              <a:rPr lang="pl-PL" sz="1400" b="1" dirty="0">
                <a:solidFill>
                  <a:srgbClr val="000000"/>
                </a:solidFill>
                <a:effectLst>
                  <a:outerShdw blurRad="38100" dist="38100" dir="2700000" algn="tl">
                    <a:srgbClr val="C0C0C0"/>
                  </a:outerShdw>
                </a:effectLst>
                <a:latin typeface="Arial" charset="0"/>
              </a:rPr>
              <a:t> </a:t>
            </a:r>
            <a:r>
              <a:rPr lang="pl-PL" sz="1400" b="1" dirty="0" err="1">
                <a:solidFill>
                  <a:srgbClr val="000000"/>
                </a:solidFill>
                <a:effectLst>
                  <a:outerShdw blurRad="38100" dist="38100" dir="2700000" algn="tl">
                    <a:srgbClr val="C0C0C0"/>
                  </a:outerShdw>
                </a:effectLst>
                <a:latin typeface="Arial" charset="0"/>
              </a:rPr>
              <a:t>companies</a:t>
            </a:r>
            <a:endParaRPr lang="pl-PL" sz="1400" b="1" dirty="0">
              <a:solidFill>
                <a:srgbClr val="000000"/>
              </a:solidFill>
              <a:effectLst>
                <a:outerShdw blurRad="38100" dist="38100" dir="2700000" algn="tl">
                  <a:srgbClr val="C0C0C0"/>
                </a:outerShdw>
              </a:effectLst>
              <a:latin typeface="Arial" charset="0"/>
            </a:endParaRPr>
          </a:p>
        </p:txBody>
      </p:sp>
      <p:sp>
        <p:nvSpPr>
          <p:cNvPr id="423946" name="Oval 10"/>
          <p:cNvSpPr>
            <a:spLocks noChangeArrowheads="1"/>
          </p:cNvSpPr>
          <p:nvPr/>
        </p:nvSpPr>
        <p:spPr bwMode="auto">
          <a:xfrm>
            <a:off x="-6350" y="4143375"/>
            <a:ext cx="2852738" cy="887413"/>
          </a:xfrm>
          <a:prstGeom prst="ellipse">
            <a:avLst/>
          </a:prstGeom>
          <a:noFill/>
          <a:ln w="9525">
            <a:solidFill>
              <a:schemeClr val="accent2"/>
            </a:solidFill>
            <a:round/>
            <a:headEnd/>
            <a:tailEnd/>
          </a:ln>
          <a:effectLst/>
          <a:extLst/>
        </p:spPr>
        <p:txBody>
          <a:bodyPr wrap="none" anchor="ctr"/>
          <a:lstStyle/>
          <a:p>
            <a:pPr fontAlgn="base">
              <a:spcBef>
                <a:spcPct val="0"/>
              </a:spcBef>
              <a:spcAft>
                <a:spcPct val="0"/>
              </a:spcAft>
              <a:defRPr/>
            </a:pPr>
            <a:r>
              <a:rPr lang="pl-PL" sz="1400" b="1" dirty="0" err="1">
                <a:solidFill>
                  <a:srgbClr val="000000"/>
                </a:solidFill>
                <a:effectLst>
                  <a:outerShdw blurRad="38100" dist="38100" dir="2700000" algn="tl">
                    <a:srgbClr val="C0C0C0"/>
                  </a:outerShdw>
                </a:effectLst>
                <a:latin typeface="Arial" charset="0"/>
              </a:rPr>
              <a:t>Regional</a:t>
            </a:r>
            <a:r>
              <a:rPr lang="pl-PL" sz="1400" b="1" dirty="0">
                <a:solidFill>
                  <a:srgbClr val="000000"/>
                </a:solidFill>
                <a:effectLst>
                  <a:outerShdw blurRad="38100" dist="38100" dir="2700000" algn="tl">
                    <a:srgbClr val="C0C0C0"/>
                  </a:outerShdw>
                </a:effectLst>
                <a:latin typeface="Arial" charset="0"/>
              </a:rPr>
              <a:t> Development </a:t>
            </a:r>
            <a:r>
              <a:rPr lang="pl-PL" sz="1400" b="1" dirty="0" err="1">
                <a:solidFill>
                  <a:srgbClr val="000000"/>
                </a:solidFill>
                <a:effectLst>
                  <a:outerShdw blurRad="38100" dist="38100" dir="2700000" algn="tl">
                    <a:srgbClr val="C0C0C0"/>
                  </a:outerShdw>
                </a:effectLst>
                <a:latin typeface="Arial" charset="0"/>
              </a:rPr>
              <a:t>Agencies</a:t>
            </a:r>
            <a:r>
              <a:rPr lang="pl-PL" sz="1400" b="1" dirty="0">
                <a:solidFill>
                  <a:srgbClr val="000000"/>
                </a:solidFill>
                <a:effectLst>
                  <a:outerShdw blurRad="38100" dist="38100" dir="2700000" algn="tl">
                    <a:srgbClr val="C0C0C0"/>
                  </a:outerShdw>
                </a:effectLst>
                <a:latin typeface="Arial" charset="0"/>
              </a:rPr>
              <a:t>/</a:t>
            </a:r>
          </a:p>
          <a:p>
            <a:pPr fontAlgn="base">
              <a:spcBef>
                <a:spcPct val="0"/>
              </a:spcBef>
              <a:spcAft>
                <a:spcPct val="0"/>
              </a:spcAft>
              <a:defRPr/>
            </a:pPr>
            <a:r>
              <a:rPr lang="pl-PL" sz="1400" b="1" dirty="0">
                <a:solidFill>
                  <a:srgbClr val="000000"/>
                </a:solidFill>
                <a:effectLst>
                  <a:outerShdw blurRad="38100" dist="38100" dir="2700000" algn="tl">
                    <a:srgbClr val="C0C0C0"/>
                  </a:outerShdw>
                </a:effectLst>
                <a:latin typeface="Arial" charset="0"/>
              </a:rPr>
              <a:t>Technology </a:t>
            </a:r>
            <a:r>
              <a:rPr lang="pl-PL" sz="1400" b="1" dirty="0" err="1">
                <a:solidFill>
                  <a:srgbClr val="000000"/>
                </a:solidFill>
                <a:effectLst>
                  <a:outerShdw blurRad="38100" dist="38100" dir="2700000" algn="tl">
                    <a:srgbClr val="C0C0C0"/>
                  </a:outerShdw>
                </a:effectLst>
                <a:latin typeface="Arial" charset="0"/>
              </a:rPr>
              <a:t>Parks</a:t>
            </a:r>
            <a:endParaRPr lang="pl-PL" sz="1400" b="1" dirty="0">
              <a:solidFill>
                <a:srgbClr val="000000"/>
              </a:solidFill>
              <a:effectLst>
                <a:outerShdw blurRad="38100" dist="38100" dir="2700000" algn="tl">
                  <a:srgbClr val="C0C0C0"/>
                </a:outerShdw>
              </a:effectLst>
              <a:latin typeface="Arial" charset="0"/>
            </a:endParaRPr>
          </a:p>
        </p:txBody>
      </p:sp>
      <p:sp>
        <p:nvSpPr>
          <p:cNvPr id="423947" name="Oval 11"/>
          <p:cNvSpPr>
            <a:spLocks noChangeArrowheads="1"/>
          </p:cNvSpPr>
          <p:nvPr/>
        </p:nvSpPr>
        <p:spPr bwMode="auto">
          <a:xfrm>
            <a:off x="736600" y="5064125"/>
            <a:ext cx="2120900" cy="885825"/>
          </a:xfrm>
          <a:prstGeom prst="ellipse">
            <a:avLst/>
          </a:prstGeom>
          <a:noFill/>
          <a:ln w="9525">
            <a:solidFill>
              <a:schemeClr val="tx1"/>
            </a:solidFill>
            <a:round/>
            <a:headEnd/>
            <a:tailEnd/>
          </a:ln>
          <a:extLst/>
        </p:spPr>
        <p:txBody>
          <a:bodyPr wrap="none" anchor="ctr"/>
          <a:lstStyle>
            <a:lvl1pPr>
              <a:spcBef>
                <a:spcPct val="20000"/>
              </a:spcBef>
              <a:buFont typeface="Wingdings" panose="05000000000000000000" pitchFamily="2" charset="2"/>
              <a:buChar char="v"/>
              <a:defRPr sz="2400">
                <a:solidFill>
                  <a:srgbClr val="606060"/>
                </a:solidFill>
                <a:latin typeface="Trebuchet MS" panose="020B0603020202020204" pitchFamily="34" charset="0"/>
                <a:cs typeface="Arial" panose="020B0604020202020204" pitchFamily="34" charset="0"/>
              </a:defRPr>
            </a:lvl1pPr>
            <a:lvl2pPr marL="742950" indent="-285750">
              <a:spcBef>
                <a:spcPct val="20000"/>
              </a:spcBef>
              <a:buFont typeface="Wingdings 2" panose="05020102010507070707" pitchFamily="18" charset="2"/>
              <a:buChar char="²"/>
              <a:defRPr sz="2200">
                <a:solidFill>
                  <a:srgbClr val="606060"/>
                </a:solidFill>
                <a:latin typeface="Trebuchet MS" panose="020B0603020202020204" pitchFamily="34" charset="0"/>
                <a:cs typeface="Arial" panose="020B0604020202020204" pitchFamily="34" charset="0"/>
              </a:defRPr>
            </a:lvl2pPr>
            <a:lvl3pPr marL="1143000" indent="-228600">
              <a:spcBef>
                <a:spcPct val="20000"/>
              </a:spcBef>
              <a:buFont typeface="Wingdings 2" panose="05020102010507070707" pitchFamily="18" charset="2"/>
              <a:buChar char="±"/>
              <a:defRPr sz="2000">
                <a:solidFill>
                  <a:srgbClr val="606060"/>
                </a:solidFill>
                <a:latin typeface="Trebuchet MS" panose="020B0603020202020204" pitchFamily="34" charset="0"/>
                <a:cs typeface="Arial" panose="020B0604020202020204" pitchFamily="34" charset="0"/>
              </a:defRPr>
            </a:lvl3pPr>
            <a:lvl4pPr marL="1600200" indent="-228600">
              <a:spcBef>
                <a:spcPct val="20000"/>
              </a:spcBef>
              <a:buFont typeface="Wingdings 2" panose="05020102010507070707" pitchFamily="18" charset="2"/>
              <a:buChar char="³"/>
              <a:defRPr sz="2000">
                <a:solidFill>
                  <a:srgbClr val="606060"/>
                </a:solidFill>
                <a:latin typeface="Trebuchet MS" panose="020B0603020202020204" pitchFamily="34" charset="0"/>
                <a:cs typeface="Arial" panose="020B0604020202020204" pitchFamily="34" charset="0"/>
              </a:defRPr>
            </a:lvl4pPr>
            <a:lvl5pPr marL="2057400" indent="-228600">
              <a:spcBef>
                <a:spcPct val="20000"/>
              </a:spcBef>
              <a:buFont typeface="Wingdings 2" panose="05020102010507070707" pitchFamily="18" charset="2"/>
              <a:buChar char="°"/>
              <a:defRPr sz="1600">
                <a:solidFill>
                  <a:srgbClr val="606060"/>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Wingdings 2" panose="05020102010507070707" pitchFamily="18" charset="2"/>
              <a:buChar char="°"/>
              <a:defRPr sz="1600">
                <a:solidFill>
                  <a:srgbClr val="606060"/>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Wingdings 2" panose="05020102010507070707" pitchFamily="18" charset="2"/>
              <a:buChar char="°"/>
              <a:defRPr sz="1600">
                <a:solidFill>
                  <a:srgbClr val="606060"/>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Wingdings 2" panose="05020102010507070707" pitchFamily="18" charset="2"/>
              <a:buChar char="°"/>
              <a:defRPr sz="1600">
                <a:solidFill>
                  <a:srgbClr val="606060"/>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Wingdings 2" panose="05020102010507070707" pitchFamily="18" charset="2"/>
              <a:buChar char="°"/>
              <a:defRPr sz="1600">
                <a:solidFill>
                  <a:srgbClr val="606060"/>
                </a:solidFill>
                <a:latin typeface="Trebuchet MS" panose="020B0603020202020204" pitchFamily="34" charset="0"/>
                <a:cs typeface="Arial" panose="020B0604020202020204" pitchFamily="34" charset="0"/>
              </a:defRPr>
            </a:lvl9pPr>
          </a:lstStyle>
          <a:p>
            <a:pPr fontAlgn="base">
              <a:spcBef>
                <a:spcPct val="0"/>
              </a:spcBef>
              <a:spcAft>
                <a:spcPct val="0"/>
              </a:spcAft>
              <a:buFontTx/>
              <a:buNone/>
              <a:defRPr/>
            </a:pPr>
            <a:endParaRPr lang="pl-PL" altLang="pl-PL" sz="1400" b="1" smtClean="0">
              <a:solidFill>
                <a:srgbClr val="333399"/>
              </a:solidFill>
              <a:effectLst>
                <a:outerShdw blurRad="38100" dist="38100" dir="2700000" algn="tl">
                  <a:srgbClr val="C0C0C0"/>
                </a:outerShdw>
              </a:effectLst>
              <a:latin typeface="Arial" panose="020B0604020202020204" pitchFamily="34" charset="0"/>
            </a:endParaRPr>
          </a:p>
        </p:txBody>
      </p:sp>
      <p:sp>
        <p:nvSpPr>
          <p:cNvPr id="31754" name="Oval 12"/>
          <p:cNvSpPr>
            <a:spLocks noChangeArrowheads="1"/>
          </p:cNvSpPr>
          <p:nvPr/>
        </p:nvSpPr>
        <p:spPr bwMode="auto">
          <a:xfrm>
            <a:off x="6846888" y="3794125"/>
            <a:ext cx="2228850" cy="8778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itchFamily="2" charset="2"/>
              <a:buChar char="v"/>
              <a:defRPr sz="2400">
                <a:solidFill>
                  <a:srgbClr val="606060"/>
                </a:solidFill>
                <a:latin typeface="Trebuchet MS" pitchFamily="34" charset="0"/>
                <a:cs typeface="Arial" charset="0"/>
              </a:defRPr>
            </a:lvl1pPr>
            <a:lvl2pPr marL="742950" indent="-285750">
              <a:spcBef>
                <a:spcPct val="20000"/>
              </a:spcBef>
              <a:buFont typeface="Wingdings 2" pitchFamily="18" charset="2"/>
              <a:buChar char="²"/>
              <a:defRPr sz="2200">
                <a:solidFill>
                  <a:srgbClr val="606060"/>
                </a:solidFill>
                <a:latin typeface="Trebuchet MS" pitchFamily="34" charset="0"/>
                <a:cs typeface="Arial" charset="0"/>
              </a:defRPr>
            </a:lvl2pPr>
            <a:lvl3pPr marL="1143000" indent="-228600">
              <a:spcBef>
                <a:spcPct val="20000"/>
              </a:spcBef>
              <a:buFont typeface="Wingdings 2" pitchFamily="18" charset="2"/>
              <a:buChar char="±"/>
              <a:defRPr sz="2000">
                <a:solidFill>
                  <a:srgbClr val="606060"/>
                </a:solidFill>
                <a:latin typeface="Trebuchet MS" pitchFamily="34" charset="0"/>
                <a:cs typeface="Arial" charset="0"/>
              </a:defRPr>
            </a:lvl3pPr>
            <a:lvl4pPr marL="1600200" indent="-228600">
              <a:spcBef>
                <a:spcPct val="20000"/>
              </a:spcBef>
              <a:buFont typeface="Wingdings 2" pitchFamily="18" charset="2"/>
              <a:buChar char="³"/>
              <a:defRPr sz="2000">
                <a:solidFill>
                  <a:srgbClr val="606060"/>
                </a:solidFill>
                <a:latin typeface="Trebuchet MS" pitchFamily="34" charset="0"/>
                <a:cs typeface="Arial" charset="0"/>
              </a:defRPr>
            </a:lvl4pPr>
            <a:lvl5pPr marL="2057400" indent="-228600">
              <a:spcBef>
                <a:spcPct val="20000"/>
              </a:spcBef>
              <a:buFont typeface="Wingdings 2" pitchFamily="18" charset="2"/>
              <a:buChar char="°"/>
              <a:defRPr sz="1600">
                <a:solidFill>
                  <a:srgbClr val="606060"/>
                </a:solidFill>
                <a:latin typeface="Trebuchet MS" pitchFamily="34" charset="0"/>
                <a:cs typeface="Arial" charset="0"/>
              </a:defRPr>
            </a:lvl5pPr>
            <a:lvl6pPr marL="25146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6pPr>
            <a:lvl7pPr marL="29718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7pPr>
            <a:lvl8pPr marL="34290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8pPr>
            <a:lvl9pPr marL="38862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9pPr>
          </a:lstStyle>
          <a:p>
            <a:pPr fontAlgn="base">
              <a:spcBef>
                <a:spcPct val="0"/>
              </a:spcBef>
              <a:spcAft>
                <a:spcPct val="0"/>
              </a:spcAft>
              <a:buFontTx/>
              <a:buNone/>
            </a:pPr>
            <a:r>
              <a:rPr lang="pl-PL" altLang="pl-PL" sz="1400" b="1" smtClean="0">
                <a:solidFill>
                  <a:srgbClr val="000000"/>
                </a:solidFill>
                <a:latin typeface="Arial" charset="0"/>
              </a:rPr>
              <a:t>Flight schools/ </a:t>
            </a:r>
          </a:p>
          <a:p>
            <a:pPr fontAlgn="base">
              <a:spcBef>
                <a:spcPct val="0"/>
              </a:spcBef>
              <a:spcAft>
                <a:spcPct val="0"/>
              </a:spcAft>
              <a:buFontTx/>
              <a:buNone/>
            </a:pPr>
            <a:r>
              <a:rPr lang="pl-PL" altLang="pl-PL" sz="1400" b="1" smtClean="0">
                <a:solidFill>
                  <a:srgbClr val="000000"/>
                </a:solidFill>
                <a:latin typeface="Arial" charset="0"/>
              </a:rPr>
              <a:t>personel trainning</a:t>
            </a:r>
          </a:p>
        </p:txBody>
      </p:sp>
      <p:sp>
        <p:nvSpPr>
          <p:cNvPr id="31755" name="Oval 13"/>
          <p:cNvSpPr>
            <a:spLocks noChangeArrowheads="1"/>
          </p:cNvSpPr>
          <p:nvPr/>
        </p:nvSpPr>
        <p:spPr bwMode="auto">
          <a:xfrm>
            <a:off x="4371975" y="1435100"/>
            <a:ext cx="2159000" cy="91440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itchFamily="2" charset="2"/>
              <a:buChar char="v"/>
              <a:defRPr sz="2400">
                <a:solidFill>
                  <a:srgbClr val="606060"/>
                </a:solidFill>
                <a:latin typeface="Trebuchet MS" pitchFamily="34" charset="0"/>
                <a:cs typeface="Arial" charset="0"/>
              </a:defRPr>
            </a:lvl1pPr>
            <a:lvl2pPr marL="742950" indent="-285750">
              <a:spcBef>
                <a:spcPct val="20000"/>
              </a:spcBef>
              <a:buFont typeface="Wingdings 2" pitchFamily="18" charset="2"/>
              <a:buChar char="²"/>
              <a:defRPr sz="2200">
                <a:solidFill>
                  <a:srgbClr val="606060"/>
                </a:solidFill>
                <a:latin typeface="Trebuchet MS" pitchFamily="34" charset="0"/>
                <a:cs typeface="Arial" charset="0"/>
              </a:defRPr>
            </a:lvl2pPr>
            <a:lvl3pPr marL="1143000" indent="-228600">
              <a:spcBef>
                <a:spcPct val="20000"/>
              </a:spcBef>
              <a:buFont typeface="Wingdings 2" pitchFamily="18" charset="2"/>
              <a:buChar char="±"/>
              <a:defRPr sz="2000">
                <a:solidFill>
                  <a:srgbClr val="606060"/>
                </a:solidFill>
                <a:latin typeface="Trebuchet MS" pitchFamily="34" charset="0"/>
                <a:cs typeface="Arial" charset="0"/>
              </a:defRPr>
            </a:lvl3pPr>
            <a:lvl4pPr marL="1600200" indent="-228600">
              <a:spcBef>
                <a:spcPct val="20000"/>
              </a:spcBef>
              <a:buFont typeface="Wingdings 2" pitchFamily="18" charset="2"/>
              <a:buChar char="³"/>
              <a:defRPr sz="2000">
                <a:solidFill>
                  <a:srgbClr val="606060"/>
                </a:solidFill>
                <a:latin typeface="Trebuchet MS" pitchFamily="34" charset="0"/>
                <a:cs typeface="Arial" charset="0"/>
              </a:defRPr>
            </a:lvl4pPr>
            <a:lvl5pPr marL="2057400" indent="-228600">
              <a:spcBef>
                <a:spcPct val="20000"/>
              </a:spcBef>
              <a:buFont typeface="Wingdings 2" pitchFamily="18" charset="2"/>
              <a:buChar char="°"/>
              <a:defRPr sz="1600">
                <a:solidFill>
                  <a:srgbClr val="606060"/>
                </a:solidFill>
                <a:latin typeface="Trebuchet MS" pitchFamily="34" charset="0"/>
                <a:cs typeface="Arial" charset="0"/>
              </a:defRPr>
            </a:lvl5pPr>
            <a:lvl6pPr marL="25146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6pPr>
            <a:lvl7pPr marL="29718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7pPr>
            <a:lvl8pPr marL="34290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8pPr>
            <a:lvl9pPr marL="38862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9pPr>
          </a:lstStyle>
          <a:p>
            <a:pPr fontAlgn="base">
              <a:spcBef>
                <a:spcPct val="0"/>
              </a:spcBef>
              <a:spcAft>
                <a:spcPct val="0"/>
              </a:spcAft>
              <a:buFontTx/>
              <a:buNone/>
            </a:pPr>
            <a:endParaRPr lang="en-US" altLang="pl-PL" sz="1400" b="1" smtClean="0">
              <a:solidFill>
                <a:srgbClr val="333399"/>
              </a:solidFill>
              <a:latin typeface="Arial" charset="0"/>
            </a:endParaRPr>
          </a:p>
        </p:txBody>
      </p:sp>
      <p:sp>
        <p:nvSpPr>
          <p:cNvPr id="423953" name="Rectangle 17"/>
          <p:cNvSpPr>
            <a:spLocks noChangeArrowheads="1"/>
          </p:cNvSpPr>
          <p:nvPr/>
        </p:nvSpPr>
        <p:spPr bwMode="auto">
          <a:xfrm>
            <a:off x="246063" y="5254625"/>
            <a:ext cx="3065462" cy="523875"/>
          </a:xfrm>
          <a:prstGeom prst="rect">
            <a:avLst/>
          </a:prstGeom>
          <a:noFill/>
          <a:ln>
            <a:noFill/>
          </a:ln>
          <a:effectLst/>
          <a:extLst/>
        </p:spPr>
        <p:txBody>
          <a:bodyPr>
            <a:spAutoFit/>
          </a:bodyPr>
          <a:lstStyle/>
          <a:p>
            <a:pPr fontAlgn="base">
              <a:spcBef>
                <a:spcPct val="0"/>
              </a:spcBef>
              <a:spcAft>
                <a:spcPct val="0"/>
              </a:spcAft>
              <a:defRPr/>
            </a:pPr>
            <a:r>
              <a:rPr lang="pl-PL" sz="1400" b="1" dirty="0">
                <a:solidFill>
                  <a:srgbClr val="000000"/>
                </a:solidFill>
                <a:effectLst>
                  <a:outerShdw blurRad="38100" dist="38100" dir="2700000" algn="tl">
                    <a:srgbClr val="C0C0C0"/>
                  </a:outerShdw>
                </a:effectLst>
                <a:latin typeface="Arial" charset="0"/>
              </a:rPr>
              <a:t>Consulting/ </a:t>
            </a:r>
            <a:r>
              <a:rPr lang="pl-PL" sz="1400" b="1" dirty="0" err="1">
                <a:solidFill>
                  <a:srgbClr val="000000"/>
                </a:solidFill>
                <a:effectLst>
                  <a:outerShdw blurRad="38100" dist="38100" dir="2700000" algn="tl">
                    <a:srgbClr val="C0C0C0"/>
                  </a:outerShdw>
                </a:effectLst>
                <a:latin typeface="Arial" charset="0"/>
              </a:rPr>
              <a:t>bussiness</a:t>
            </a:r>
            <a:r>
              <a:rPr lang="pl-PL" sz="1400" b="1" dirty="0">
                <a:solidFill>
                  <a:srgbClr val="000000"/>
                </a:solidFill>
                <a:effectLst>
                  <a:outerShdw blurRad="38100" dist="38100" dir="2700000" algn="tl">
                    <a:srgbClr val="C0C0C0"/>
                  </a:outerShdw>
                </a:effectLst>
                <a:latin typeface="Arial" charset="0"/>
              </a:rPr>
              <a:t> </a:t>
            </a:r>
          </a:p>
          <a:p>
            <a:pPr fontAlgn="base">
              <a:spcBef>
                <a:spcPct val="0"/>
              </a:spcBef>
              <a:spcAft>
                <a:spcPct val="0"/>
              </a:spcAft>
              <a:defRPr/>
            </a:pPr>
            <a:r>
              <a:rPr lang="pl-PL" sz="1400" b="1" dirty="0" err="1">
                <a:solidFill>
                  <a:srgbClr val="000000"/>
                </a:solidFill>
                <a:effectLst>
                  <a:outerShdw blurRad="38100" dist="38100" dir="2700000" algn="tl">
                    <a:srgbClr val="C0C0C0"/>
                  </a:outerShdw>
                </a:effectLst>
                <a:latin typeface="Arial" charset="0"/>
              </a:rPr>
              <a:t>support</a:t>
            </a:r>
            <a:r>
              <a:rPr lang="pl-PL" sz="1400" b="1" dirty="0">
                <a:solidFill>
                  <a:srgbClr val="000000"/>
                </a:solidFill>
                <a:effectLst>
                  <a:outerShdw blurRad="38100" dist="38100" dir="2700000" algn="tl">
                    <a:srgbClr val="C0C0C0"/>
                  </a:outerShdw>
                </a:effectLst>
                <a:latin typeface="Arial" charset="0"/>
              </a:rPr>
              <a:t> </a:t>
            </a:r>
            <a:r>
              <a:rPr lang="pl-PL" sz="1400" b="1" dirty="0" err="1">
                <a:solidFill>
                  <a:srgbClr val="000000"/>
                </a:solidFill>
                <a:effectLst>
                  <a:outerShdw blurRad="38100" dist="38100" dir="2700000" algn="tl">
                    <a:srgbClr val="C0C0C0"/>
                  </a:outerShdw>
                </a:effectLst>
                <a:latin typeface="Arial" charset="0"/>
              </a:rPr>
              <a:t>companies</a:t>
            </a:r>
            <a:endParaRPr lang="pl-PL" sz="1400" b="1" dirty="0">
              <a:solidFill>
                <a:srgbClr val="000000"/>
              </a:solidFill>
              <a:effectLst>
                <a:outerShdw blurRad="38100" dist="38100" dir="2700000" algn="tl">
                  <a:srgbClr val="C0C0C0"/>
                </a:outerShdw>
              </a:effectLst>
              <a:latin typeface="Arial" charset="0"/>
            </a:endParaRPr>
          </a:p>
        </p:txBody>
      </p:sp>
      <p:sp>
        <p:nvSpPr>
          <p:cNvPr id="31757" name="Rectangle 19"/>
          <p:cNvSpPr>
            <a:spLocks noChangeArrowheads="1"/>
          </p:cNvSpPr>
          <p:nvPr/>
        </p:nvSpPr>
        <p:spPr bwMode="auto">
          <a:xfrm>
            <a:off x="4294188" y="1639888"/>
            <a:ext cx="237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v"/>
              <a:defRPr sz="2400">
                <a:solidFill>
                  <a:srgbClr val="606060"/>
                </a:solidFill>
                <a:latin typeface="Trebuchet MS" pitchFamily="34" charset="0"/>
                <a:cs typeface="Arial" charset="0"/>
              </a:defRPr>
            </a:lvl1pPr>
            <a:lvl2pPr marL="742950" indent="-285750">
              <a:spcBef>
                <a:spcPct val="20000"/>
              </a:spcBef>
              <a:buFont typeface="Wingdings 2" pitchFamily="18" charset="2"/>
              <a:buChar char="²"/>
              <a:defRPr sz="2200">
                <a:solidFill>
                  <a:srgbClr val="606060"/>
                </a:solidFill>
                <a:latin typeface="Trebuchet MS" pitchFamily="34" charset="0"/>
                <a:cs typeface="Arial" charset="0"/>
              </a:defRPr>
            </a:lvl2pPr>
            <a:lvl3pPr marL="1143000" indent="-228600">
              <a:spcBef>
                <a:spcPct val="20000"/>
              </a:spcBef>
              <a:buFont typeface="Wingdings 2" pitchFamily="18" charset="2"/>
              <a:buChar char="±"/>
              <a:defRPr sz="2000">
                <a:solidFill>
                  <a:srgbClr val="606060"/>
                </a:solidFill>
                <a:latin typeface="Trebuchet MS" pitchFamily="34" charset="0"/>
                <a:cs typeface="Arial" charset="0"/>
              </a:defRPr>
            </a:lvl3pPr>
            <a:lvl4pPr marL="1600200" indent="-228600">
              <a:spcBef>
                <a:spcPct val="20000"/>
              </a:spcBef>
              <a:buFont typeface="Wingdings 2" pitchFamily="18" charset="2"/>
              <a:buChar char="³"/>
              <a:defRPr sz="2000">
                <a:solidFill>
                  <a:srgbClr val="606060"/>
                </a:solidFill>
                <a:latin typeface="Trebuchet MS" pitchFamily="34" charset="0"/>
                <a:cs typeface="Arial" charset="0"/>
              </a:defRPr>
            </a:lvl4pPr>
            <a:lvl5pPr marL="2057400" indent="-228600">
              <a:spcBef>
                <a:spcPct val="20000"/>
              </a:spcBef>
              <a:buFont typeface="Wingdings 2" pitchFamily="18" charset="2"/>
              <a:buChar char="°"/>
              <a:defRPr sz="1600">
                <a:solidFill>
                  <a:srgbClr val="606060"/>
                </a:solidFill>
                <a:latin typeface="Trebuchet MS" pitchFamily="34" charset="0"/>
                <a:cs typeface="Arial" charset="0"/>
              </a:defRPr>
            </a:lvl5pPr>
            <a:lvl6pPr marL="25146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6pPr>
            <a:lvl7pPr marL="29718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7pPr>
            <a:lvl8pPr marL="34290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8pPr>
            <a:lvl9pPr marL="38862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9pPr>
          </a:lstStyle>
          <a:p>
            <a:pPr fontAlgn="base">
              <a:spcBef>
                <a:spcPct val="0"/>
              </a:spcBef>
              <a:spcAft>
                <a:spcPct val="0"/>
              </a:spcAft>
              <a:buFontTx/>
              <a:buNone/>
            </a:pPr>
            <a:r>
              <a:rPr lang="pl-PL" altLang="pl-PL" sz="1400" b="1" smtClean="0">
                <a:solidFill>
                  <a:srgbClr val="000000"/>
                </a:solidFill>
                <a:latin typeface="Arial" charset="0"/>
              </a:rPr>
              <a:t>Medium size production </a:t>
            </a:r>
          </a:p>
          <a:p>
            <a:pPr fontAlgn="base">
              <a:spcBef>
                <a:spcPct val="0"/>
              </a:spcBef>
              <a:spcAft>
                <a:spcPct val="0"/>
              </a:spcAft>
              <a:buFontTx/>
              <a:buNone/>
            </a:pPr>
            <a:r>
              <a:rPr lang="pl-PL" altLang="pl-PL" sz="1400" b="1" smtClean="0">
                <a:solidFill>
                  <a:srgbClr val="000000"/>
                </a:solidFill>
                <a:latin typeface="Arial" charset="0"/>
              </a:rPr>
              <a:t>companies</a:t>
            </a:r>
          </a:p>
        </p:txBody>
      </p:sp>
      <p:sp>
        <p:nvSpPr>
          <p:cNvPr id="423956" name="Rectangle 20"/>
          <p:cNvSpPr>
            <a:spLocks noChangeArrowheads="1"/>
          </p:cNvSpPr>
          <p:nvPr/>
        </p:nvSpPr>
        <p:spPr bwMode="auto">
          <a:xfrm>
            <a:off x="174625" y="2312988"/>
            <a:ext cx="2563813" cy="523875"/>
          </a:xfrm>
          <a:prstGeom prst="rect">
            <a:avLst/>
          </a:prstGeom>
          <a:noFill/>
          <a:ln>
            <a:noFill/>
          </a:ln>
          <a:effectLst/>
          <a:extLst/>
        </p:spPr>
        <p:txBody>
          <a:bodyPr>
            <a:spAutoFit/>
          </a:bodyPr>
          <a:lstStyle/>
          <a:p>
            <a:pPr fontAlgn="base">
              <a:spcBef>
                <a:spcPct val="0"/>
              </a:spcBef>
              <a:spcAft>
                <a:spcPct val="0"/>
              </a:spcAft>
              <a:defRPr/>
            </a:pPr>
            <a:r>
              <a:rPr lang="en-GB" sz="1400" b="1" dirty="0">
                <a:solidFill>
                  <a:srgbClr val="000000"/>
                </a:solidFill>
                <a:effectLst>
                  <a:outerShdw blurRad="38100" dist="38100" dir="2700000" algn="tl">
                    <a:srgbClr val="C0C0C0"/>
                  </a:outerShdw>
                </a:effectLst>
                <a:latin typeface="Arial" charset="0"/>
              </a:rPr>
              <a:t>R&amp;D</a:t>
            </a:r>
            <a:r>
              <a:rPr lang="pl-PL" sz="1400" b="1" dirty="0">
                <a:solidFill>
                  <a:srgbClr val="000000"/>
                </a:solidFill>
                <a:effectLst>
                  <a:outerShdw blurRad="38100" dist="38100" dir="2700000" algn="tl">
                    <a:srgbClr val="C0C0C0"/>
                  </a:outerShdw>
                </a:effectLst>
                <a:latin typeface="Arial" charset="0"/>
              </a:rPr>
              <a:t> </a:t>
            </a:r>
            <a:r>
              <a:rPr lang="pl-PL" sz="1400" b="1" dirty="0" err="1">
                <a:solidFill>
                  <a:srgbClr val="000000"/>
                </a:solidFill>
                <a:effectLst>
                  <a:outerShdw blurRad="38100" dist="38100" dir="2700000" algn="tl">
                    <a:srgbClr val="C0C0C0"/>
                  </a:outerShdw>
                </a:effectLst>
                <a:latin typeface="Arial" charset="0"/>
              </a:rPr>
              <a:t>institutions</a:t>
            </a:r>
            <a:r>
              <a:rPr lang="pl-PL" sz="1400" b="1" dirty="0">
                <a:solidFill>
                  <a:srgbClr val="000000"/>
                </a:solidFill>
                <a:effectLst>
                  <a:outerShdw blurRad="38100" dist="38100" dir="2700000" algn="tl">
                    <a:srgbClr val="C0C0C0"/>
                  </a:outerShdw>
                </a:effectLst>
                <a:latin typeface="Arial" charset="0"/>
              </a:rPr>
              <a:t>/ </a:t>
            </a:r>
          </a:p>
          <a:p>
            <a:pPr fontAlgn="base">
              <a:spcBef>
                <a:spcPct val="0"/>
              </a:spcBef>
              <a:spcAft>
                <a:spcPct val="0"/>
              </a:spcAft>
              <a:defRPr/>
            </a:pPr>
            <a:r>
              <a:rPr lang="pl-PL" sz="1400" b="1" dirty="0">
                <a:solidFill>
                  <a:srgbClr val="000000"/>
                </a:solidFill>
                <a:effectLst>
                  <a:outerShdw blurRad="38100" dist="38100" dir="2700000" algn="tl">
                    <a:srgbClr val="C0C0C0"/>
                  </a:outerShdw>
                </a:effectLst>
                <a:latin typeface="Arial" charset="0"/>
              </a:rPr>
              <a:t>engineering </a:t>
            </a:r>
            <a:r>
              <a:rPr lang="pl-PL" sz="1400" b="1" dirty="0" err="1">
                <a:solidFill>
                  <a:srgbClr val="000000"/>
                </a:solidFill>
                <a:effectLst>
                  <a:outerShdw blurRad="38100" dist="38100" dir="2700000" algn="tl">
                    <a:srgbClr val="C0C0C0"/>
                  </a:outerShdw>
                </a:effectLst>
                <a:latin typeface="Arial" charset="0"/>
              </a:rPr>
              <a:t>companies</a:t>
            </a:r>
            <a:endParaRPr lang="pl-PL" sz="1400" b="1" dirty="0">
              <a:solidFill>
                <a:srgbClr val="000000"/>
              </a:solidFill>
              <a:effectLst>
                <a:outerShdw blurRad="38100" dist="38100" dir="2700000" algn="tl">
                  <a:srgbClr val="C0C0C0"/>
                </a:outerShdw>
              </a:effectLst>
              <a:latin typeface="Arial" charset="0"/>
            </a:endParaRPr>
          </a:p>
        </p:txBody>
      </p:sp>
      <p:sp>
        <p:nvSpPr>
          <p:cNvPr id="423957" name="Rectangle 21"/>
          <p:cNvSpPr>
            <a:spLocks noChangeArrowheads="1"/>
          </p:cNvSpPr>
          <p:nvPr/>
        </p:nvSpPr>
        <p:spPr bwMode="auto">
          <a:xfrm>
            <a:off x="152400" y="3344863"/>
            <a:ext cx="2155825" cy="523875"/>
          </a:xfrm>
          <a:prstGeom prst="rect">
            <a:avLst/>
          </a:prstGeom>
          <a:noFill/>
          <a:ln>
            <a:noFill/>
          </a:ln>
          <a:effectLst/>
          <a:extLst/>
        </p:spPr>
        <p:txBody>
          <a:bodyPr>
            <a:spAutoFit/>
          </a:bodyPr>
          <a:lstStyle/>
          <a:p>
            <a:pPr fontAlgn="base">
              <a:spcBef>
                <a:spcPct val="0"/>
              </a:spcBef>
              <a:spcAft>
                <a:spcPct val="0"/>
              </a:spcAft>
              <a:defRPr/>
            </a:pPr>
            <a:r>
              <a:rPr lang="pl-PL" sz="1400" b="1" dirty="0">
                <a:solidFill>
                  <a:srgbClr val="000000"/>
                </a:solidFill>
                <a:effectLst>
                  <a:outerShdw blurRad="38100" dist="38100" dir="2700000" algn="tl">
                    <a:srgbClr val="C0C0C0"/>
                  </a:outerShdw>
                </a:effectLst>
                <a:latin typeface="Arial" charset="0"/>
              </a:rPr>
              <a:t>Special </a:t>
            </a:r>
            <a:r>
              <a:rPr lang="pl-PL" sz="1400" b="1" dirty="0" err="1">
                <a:solidFill>
                  <a:srgbClr val="000000"/>
                </a:solidFill>
                <a:effectLst>
                  <a:outerShdw blurRad="38100" dist="38100" dir="2700000" algn="tl">
                    <a:srgbClr val="C0C0C0"/>
                  </a:outerShdw>
                </a:effectLst>
                <a:latin typeface="Arial" charset="0"/>
              </a:rPr>
              <a:t>processes</a:t>
            </a:r>
            <a:r>
              <a:rPr lang="pl-PL" sz="1400" b="1" dirty="0">
                <a:solidFill>
                  <a:srgbClr val="000000"/>
                </a:solidFill>
                <a:effectLst>
                  <a:outerShdw blurRad="38100" dist="38100" dir="2700000" algn="tl">
                    <a:srgbClr val="C0C0C0"/>
                  </a:outerShdw>
                </a:effectLst>
                <a:latin typeface="Arial" charset="0"/>
              </a:rPr>
              <a:t> </a:t>
            </a:r>
            <a:r>
              <a:rPr lang="pl-PL" sz="1400" b="1" dirty="0" err="1">
                <a:solidFill>
                  <a:srgbClr val="000000"/>
                </a:solidFill>
                <a:effectLst>
                  <a:outerShdw blurRad="38100" dist="38100" dir="2700000" algn="tl">
                    <a:srgbClr val="C0C0C0"/>
                  </a:outerShdw>
                </a:effectLst>
                <a:latin typeface="Arial" charset="0"/>
              </a:rPr>
              <a:t>companies</a:t>
            </a:r>
            <a:endParaRPr lang="pl-PL" sz="1400" b="1" dirty="0">
              <a:solidFill>
                <a:srgbClr val="000000"/>
              </a:solidFill>
              <a:effectLst>
                <a:outerShdw blurRad="38100" dist="38100" dir="2700000" algn="tl">
                  <a:srgbClr val="C0C0C0"/>
                </a:outerShdw>
              </a:effectLst>
              <a:latin typeface="Arial" charset="0"/>
            </a:endParaRPr>
          </a:p>
        </p:txBody>
      </p:sp>
      <p:sp>
        <p:nvSpPr>
          <p:cNvPr id="423958" name="Oval 22"/>
          <p:cNvSpPr>
            <a:spLocks noChangeArrowheads="1"/>
          </p:cNvSpPr>
          <p:nvPr/>
        </p:nvSpPr>
        <p:spPr bwMode="auto">
          <a:xfrm>
            <a:off x="4824413" y="5408613"/>
            <a:ext cx="2259012" cy="855662"/>
          </a:xfrm>
          <a:prstGeom prst="ellipse">
            <a:avLst/>
          </a:prstGeom>
          <a:noFill/>
          <a:ln w="9525">
            <a:solidFill>
              <a:schemeClr val="tx1"/>
            </a:solidFill>
            <a:round/>
            <a:headEnd/>
            <a:tailEnd/>
          </a:ln>
          <a:extLst/>
        </p:spPr>
        <p:txBody>
          <a:bodyPr wrap="none" anchor="ctr"/>
          <a:lstStyle/>
          <a:p>
            <a:pPr fontAlgn="base">
              <a:spcBef>
                <a:spcPct val="0"/>
              </a:spcBef>
              <a:spcAft>
                <a:spcPct val="0"/>
              </a:spcAft>
              <a:defRPr/>
            </a:pPr>
            <a:r>
              <a:rPr lang="pl-PL" sz="1400" b="1" dirty="0" err="1">
                <a:solidFill>
                  <a:srgbClr val="000000"/>
                </a:solidFill>
                <a:effectLst>
                  <a:outerShdw blurRad="38100" dist="38100" dir="2700000" algn="tl">
                    <a:srgbClr val="C0C0C0"/>
                  </a:outerShdw>
                </a:effectLst>
                <a:latin typeface="Arial" charset="0"/>
              </a:rPr>
              <a:t>Equipment</a:t>
            </a:r>
            <a:r>
              <a:rPr lang="pl-PL" sz="1400" b="1" dirty="0">
                <a:solidFill>
                  <a:srgbClr val="000000"/>
                </a:solidFill>
                <a:effectLst>
                  <a:outerShdw blurRad="38100" dist="38100" dir="2700000" algn="tl">
                    <a:srgbClr val="C0C0C0"/>
                  </a:outerShdw>
                </a:effectLst>
                <a:latin typeface="Arial" charset="0"/>
              </a:rPr>
              <a:t>/ </a:t>
            </a:r>
            <a:r>
              <a:rPr lang="pl-PL" sz="1400" b="1" dirty="0" err="1">
                <a:solidFill>
                  <a:srgbClr val="000000"/>
                </a:solidFill>
                <a:effectLst>
                  <a:outerShdw blurRad="38100" dist="38100" dir="2700000" algn="tl">
                    <a:srgbClr val="C0C0C0"/>
                  </a:outerShdw>
                </a:effectLst>
                <a:latin typeface="Arial" charset="0"/>
              </a:rPr>
              <a:t>material</a:t>
            </a:r>
            <a:r>
              <a:rPr lang="pl-PL" sz="1400" b="1" dirty="0">
                <a:solidFill>
                  <a:srgbClr val="000000"/>
                </a:solidFill>
                <a:effectLst>
                  <a:outerShdw blurRad="38100" dist="38100" dir="2700000" algn="tl">
                    <a:srgbClr val="C0C0C0"/>
                  </a:outerShdw>
                </a:effectLst>
                <a:latin typeface="Arial" charset="0"/>
              </a:rPr>
              <a:t> </a:t>
            </a:r>
          </a:p>
          <a:p>
            <a:pPr fontAlgn="base">
              <a:spcBef>
                <a:spcPct val="0"/>
              </a:spcBef>
              <a:spcAft>
                <a:spcPct val="0"/>
              </a:spcAft>
              <a:defRPr/>
            </a:pPr>
            <a:r>
              <a:rPr lang="pl-PL" sz="1400" b="1" dirty="0" err="1">
                <a:solidFill>
                  <a:srgbClr val="000000"/>
                </a:solidFill>
                <a:effectLst>
                  <a:outerShdw blurRad="38100" dist="38100" dir="2700000" algn="tl">
                    <a:srgbClr val="C0C0C0"/>
                  </a:outerShdw>
                </a:effectLst>
                <a:latin typeface="Arial" charset="0"/>
              </a:rPr>
              <a:t>suppliers</a:t>
            </a:r>
            <a:endParaRPr lang="pl-PL" sz="1400" b="1" dirty="0">
              <a:solidFill>
                <a:srgbClr val="000000"/>
              </a:solidFill>
              <a:effectLst>
                <a:outerShdw blurRad="38100" dist="38100" dir="2700000" algn="tl">
                  <a:srgbClr val="C0C0C0"/>
                </a:outerShdw>
              </a:effectLst>
              <a:latin typeface="Arial" charset="0"/>
            </a:endParaRPr>
          </a:p>
        </p:txBody>
      </p:sp>
      <p:pic>
        <p:nvPicPr>
          <p:cNvPr id="31761" name="Picture 24" descr="log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175" y="3195638"/>
            <a:ext cx="3781425" cy="973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 name="Oval 12"/>
          <p:cNvSpPr>
            <a:spLocks noChangeArrowheads="1"/>
          </p:cNvSpPr>
          <p:nvPr/>
        </p:nvSpPr>
        <p:spPr bwMode="auto">
          <a:xfrm>
            <a:off x="2647950" y="5516563"/>
            <a:ext cx="2114550" cy="830262"/>
          </a:xfrm>
          <a:prstGeom prst="ellipse">
            <a:avLst/>
          </a:prstGeom>
          <a:noFill/>
          <a:ln w="9525">
            <a:solidFill>
              <a:schemeClr val="accent2"/>
            </a:solidFill>
            <a:round/>
            <a:headEnd/>
            <a:tailEnd/>
          </a:ln>
          <a:effectLst/>
          <a:extLst/>
        </p:spPr>
        <p:txBody>
          <a:bodyPr wrap="none" anchor="ctr"/>
          <a:lstStyle/>
          <a:p>
            <a:pPr fontAlgn="base">
              <a:spcBef>
                <a:spcPct val="0"/>
              </a:spcBef>
              <a:spcAft>
                <a:spcPct val="0"/>
              </a:spcAft>
              <a:defRPr/>
            </a:pPr>
            <a:r>
              <a:rPr lang="pl-PL" sz="1400" b="1" dirty="0">
                <a:solidFill>
                  <a:srgbClr val="000000"/>
                </a:solidFill>
                <a:effectLst>
                  <a:outerShdw blurRad="38100" dist="38100" dir="2700000" algn="tl">
                    <a:srgbClr val="C0C0C0"/>
                  </a:outerShdw>
                </a:effectLst>
                <a:latin typeface="Arial" charset="0"/>
              </a:rPr>
              <a:t>Transport/ </a:t>
            </a:r>
            <a:r>
              <a:rPr lang="pl-PL" sz="1400" b="1" dirty="0" err="1">
                <a:solidFill>
                  <a:srgbClr val="000000"/>
                </a:solidFill>
                <a:effectLst>
                  <a:outerShdw blurRad="38100" dist="38100" dir="2700000" algn="tl">
                    <a:srgbClr val="C0C0C0"/>
                  </a:outerShdw>
                </a:effectLst>
                <a:latin typeface="Arial" charset="0"/>
              </a:rPr>
              <a:t>logistic</a:t>
            </a:r>
            <a:r>
              <a:rPr lang="pl-PL" sz="1400" b="1" dirty="0">
                <a:solidFill>
                  <a:srgbClr val="000000"/>
                </a:solidFill>
                <a:effectLst>
                  <a:outerShdw blurRad="38100" dist="38100" dir="2700000" algn="tl">
                    <a:srgbClr val="C0C0C0"/>
                  </a:outerShdw>
                </a:effectLst>
                <a:latin typeface="Arial" charset="0"/>
              </a:rPr>
              <a:t> </a:t>
            </a:r>
          </a:p>
          <a:p>
            <a:pPr fontAlgn="base">
              <a:spcBef>
                <a:spcPct val="0"/>
              </a:spcBef>
              <a:spcAft>
                <a:spcPct val="0"/>
              </a:spcAft>
              <a:defRPr/>
            </a:pPr>
            <a:r>
              <a:rPr lang="pl-PL" sz="1400" b="1" dirty="0" err="1">
                <a:solidFill>
                  <a:srgbClr val="000000"/>
                </a:solidFill>
                <a:effectLst>
                  <a:outerShdw blurRad="38100" dist="38100" dir="2700000" algn="tl">
                    <a:srgbClr val="C0C0C0"/>
                  </a:outerShdw>
                </a:effectLst>
                <a:latin typeface="Arial" charset="0"/>
              </a:rPr>
              <a:t>companies</a:t>
            </a:r>
            <a:endParaRPr lang="pl-PL" sz="1400" b="1" dirty="0">
              <a:solidFill>
                <a:srgbClr val="000000"/>
              </a:solidFill>
              <a:effectLst>
                <a:outerShdw blurRad="38100" dist="38100" dir="2700000" algn="tl">
                  <a:srgbClr val="C0C0C0"/>
                </a:outerShdw>
              </a:effectLst>
              <a:latin typeface="Arial" charset="0"/>
            </a:endParaRPr>
          </a:p>
        </p:txBody>
      </p:sp>
      <p:sp>
        <p:nvSpPr>
          <p:cNvPr id="31763" name="Rectangle 20"/>
          <p:cNvSpPr>
            <a:spLocks noChangeArrowheads="1"/>
          </p:cNvSpPr>
          <p:nvPr/>
        </p:nvSpPr>
        <p:spPr bwMode="auto">
          <a:xfrm>
            <a:off x="0" y="274638"/>
            <a:ext cx="91440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itchFamily="2" charset="2"/>
              <a:buChar char="v"/>
              <a:defRPr sz="2400">
                <a:solidFill>
                  <a:srgbClr val="606060"/>
                </a:solidFill>
                <a:latin typeface="Trebuchet MS" pitchFamily="34" charset="0"/>
                <a:cs typeface="Arial" charset="0"/>
              </a:defRPr>
            </a:lvl1pPr>
            <a:lvl2pPr marL="742950" indent="-285750">
              <a:spcBef>
                <a:spcPct val="20000"/>
              </a:spcBef>
              <a:buFont typeface="Wingdings 2" pitchFamily="18" charset="2"/>
              <a:buChar char="²"/>
              <a:defRPr sz="2200">
                <a:solidFill>
                  <a:srgbClr val="606060"/>
                </a:solidFill>
                <a:latin typeface="Trebuchet MS" pitchFamily="34" charset="0"/>
                <a:cs typeface="Arial" charset="0"/>
              </a:defRPr>
            </a:lvl2pPr>
            <a:lvl3pPr marL="1143000" indent="-228600">
              <a:spcBef>
                <a:spcPct val="20000"/>
              </a:spcBef>
              <a:buFont typeface="Wingdings 2" pitchFamily="18" charset="2"/>
              <a:buChar char="±"/>
              <a:defRPr sz="2000">
                <a:solidFill>
                  <a:srgbClr val="606060"/>
                </a:solidFill>
                <a:latin typeface="Trebuchet MS" pitchFamily="34" charset="0"/>
                <a:cs typeface="Arial" charset="0"/>
              </a:defRPr>
            </a:lvl3pPr>
            <a:lvl4pPr marL="1600200" indent="-228600">
              <a:spcBef>
                <a:spcPct val="20000"/>
              </a:spcBef>
              <a:buFont typeface="Wingdings 2" pitchFamily="18" charset="2"/>
              <a:buChar char="³"/>
              <a:defRPr sz="2000">
                <a:solidFill>
                  <a:srgbClr val="606060"/>
                </a:solidFill>
                <a:latin typeface="Trebuchet MS" pitchFamily="34" charset="0"/>
                <a:cs typeface="Arial" charset="0"/>
              </a:defRPr>
            </a:lvl4pPr>
            <a:lvl5pPr marL="2057400" indent="-228600">
              <a:spcBef>
                <a:spcPct val="20000"/>
              </a:spcBef>
              <a:buFont typeface="Wingdings 2" pitchFamily="18" charset="2"/>
              <a:buChar char="°"/>
              <a:defRPr sz="1600">
                <a:solidFill>
                  <a:srgbClr val="606060"/>
                </a:solidFill>
                <a:latin typeface="Trebuchet MS" pitchFamily="34" charset="0"/>
                <a:cs typeface="Arial" charset="0"/>
              </a:defRPr>
            </a:lvl5pPr>
            <a:lvl6pPr marL="25146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6pPr>
            <a:lvl7pPr marL="29718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7pPr>
            <a:lvl8pPr marL="34290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8pPr>
            <a:lvl9pPr marL="3886200" indent="-228600" eaLnBrk="0" fontAlgn="base" hangingPunct="0">
              <a:spcBef>
                <a:spcPct val="20000"/>
              </a:spcBef>
              <a:spcAft>
                <a:spcPct val="0"/>
              </a:spcAft>
              <a:buFont typeface="Wingdings 2" pitchFamily="18" charset="2"/>
              <a:buChar char="°"/>
              <a:defRPr sz="1600">
                <a:solidFill>
                  <a:srgbClr val="606060"/>
                </a:solidFill>
                <a:latin typeface="Trebuchet MS" pitchFamily="34" charset="0"/>
                <a:cs typeface="Arial" charset="0"/>
              </a:defRPr>
            </a:lvl9pPr>
          </a:lstStyle>
          <a:p>
            <a:pPr eaLnBrk="0" fontAlgn="base" hangingPunct="0">
              <a:spcBef>
                <a:spcPct val="0"/>
              </a:spcBef>
              <a:spcAft>
                <a:spcPct val="0"/>
              </a:spcAft>
              <a:buFontTx/>
              <a:buNone/>
            </a:pPr>
            <a:r>
              <a:rPr lang="pl-PL" altLang="pl-PL" sz="4000" b="1" smtClean="0">
                <a:solidFill>
                  <a:srgbClr val="333399"/>
                </a:solidFill>
                <a:latin typeface="Bookman Old Style" pitchFamily="18" charset="0"/>
              </a:rPr>
              <a:t>STRUCTURE</a:t>
            </a:r>
          </a:p>
        </p:txBody>
      </p:sp>
    </p:spTree>
    <p:extLst>
      <p:ext uri="{BB962C8B-B14F-4D97-AF65-F5344CB8AC3E}">
        <p14:creationId xmlns:p14="http://schemas.microsoft.com/office/powerpoint/2010/main" val="1213546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1"/>
            <a:ext cx="8991600" cy="6790577"/>
          </a:xfrm>
          <a:prstGeom prst="rect">
            <a:avLst/>
          </a:prstGeom>
        </p:spPr>
        <p:txBody>
          <a:bodyPr wrap="square">
            <a:spAutoFit/>
          </a:bodyPr>
          <a:lstStyle/>
          <a:p>
            <a:pPr>
              <a:lnSpc>
                <a:spcPct val="115000"/>
              </a:lnSpc>
              <a:spcAft>
                <a:spcPts val="1000"/>
              </a:spcAft>
            </a:pPr>
            <a:r>
              <a:rPr lang="en-US" sz="2800" b="1" dirty="0" smtClean="0">
                <a:ea typeface="Times New Roman"/>
                <a:cs typeface="Times New Roman"/>
              </a:rPr>
              <a:t>Three </a:t>
            </a:r>
            <a:r>
              <a:rPr lang="en-US" sz="2800" b="1" dirty="0">
                <a:ea typeface="Times New Roman"/>
                <a:cs typeface="Times New Roman"/>
              </a:rPr>
              <a:t>hypotheses to be verified:</a:t>
            </a:r>
            <a:endParaRPr lang="en-US" sz="2800" b="1"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800" u="sng" dirty="0">
                <a:ea typeface="Times New Roman"/>
                <a:cs typeface="Times New Roman"/>
              </a:rPr>
              <a:t>Hypothesis 1</a:t>
            </a:r>
            <a:r>
              <a:rPr lang="en-US" sz="2800" dirty="0">
                <a:ea typeface="Times New Roman"/>
                <a:cs typeface="Times New Roman"/>
              </a:rPr>
              <a:t>: The process of cluster development from its functional stage to the stage of the effective cluster is strongly influenced by increases in social capital</a:t>
            </a:r>
            <a:r>
              <a:rPr lang="en-US" sz="2800" dirty="0" smtClean="0">
                <a:ea typeface="Times New Roman"/>
                <a:cs typeface="Times New Roman"/>
              </a:rPr>
              <a:t>.</a:t>
            </a:r>
          </a:p>
          <a:p>
            <a:pPr marL="342900" marR="0" lvl="0" indent="-342900">
              <a:lnSpc>
                <a:spcPct val="115000"/>
              </a:lnSpc>
              <a:spcBef>
                <a:spcPts val="0"/>
              </a:spcBef>
              <a:spcAft>
                <a:spcPts val="0"/>
              </a:spcAft>
              <a:buFont typeface="Symbol"/>
              <a:buChar char=""/>
            </a:pPr>
            <a:endParaRPr lang="en-US" sz="2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800" u="sng" dirty="0">
                <a:ea typeface="Times New Roman"/>
                <a:cs typeface="Times New Roman"/>
              </a:rPr>
              <a:t>Hypothesis 2</a:t>
            </a:r>
            <a:r>
              <a:rPr lang="en-US" sz="2800" dirty="0">
                <a:ea typeface="Times New Roman"/>
                <a:cs typeface="Times New Roman"/>
              </a:rPr>
              <a:t>: The integration process of a cluster fueled by SC has a positive effect on its economic performance. </a:t>
            </a:r>
            <a:endParaRPr lang="en-US" sz="2800" dirty="0">
              <a:latin typeface="Calibri"/>
              <a:ea typeface="Calibri"/>
              <a:cs typeface="Times New Roman"/>
            </a:endParaRPr>
          </a:p>
          <a:p>
            <a:pPr marL="342900" marR="0" lvl="0" indent="-342900">
              <a:lnSpc>
                <a:spcPct val="115000"/>
              </a:lnSpc>
              <a:spcBef>
                <a:spcPts val="0"/>
              </a:spcBef>
              <a:spcAft>
                <a:spcPts val="1000"/>
              </a:spcAft>
              <a:buFont typeface="Symbol"/>
              <a:buChar char=""/>
            </a:pPr>
            <a:endParaRPr lang="en-US" sz="2800" dirty="0" smtClean="0">
              <a:ea typeface="Times New Roman"/>
              <a:cs typeface="Times New Roman"/>
            </a:endParaRPr>
          </a:p>
          <a:p>
            <a:pPr marL="342900" marR="0" lvl="0" indent="-342900">
              <a:lnSpc>
                <a:spcPct val="115000"/>
              </a:lnSpc>
              <a:spcBef>
                <a:spcPts val="0"/>
              </a:spcBef>
              <a:spcAft>
                <a:spcPts val="1000"/>
              </a:spcAft>
              <a:buFont typeface="Symbol"/>
              <a:buChar char=""/>
            </a:pPr>
            <a:r>
              <a:rPr lang="en-US" sz="2800" u="sng" dirty="0" smtClean="0">
                <a:ea typeface="Times New Roman"/>
                <a:cs typeface="Times New Roman"/>
              </a:rPr>
              <a:t>Hypothesis </a:t>
            </a:r>
            <a:r>
              <a:rPr lang="en-US" sz="2800" u="sng" dirty="0">
                <a:ea typeface="Times New Roman"/>
                <a:cs typeface="Times New Roman"/>
              </a:rPr>
              <a:t>3</a:t>
            </a:r>
            <a:r>
              <a:rPr lang="en-US" sz="2800" dirty="0">
                <a:ea typeface="Times New Roman"/>
                <a:cs typeface="Times New Roman"/>
              </a:rPr>
              <a:t>: The progress in cluster development accompanied by growing SC contributes to the sustainability of the regional economy.</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475363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457200" y="317500"/>
            <a:ext cx="7610475" cy="584200"/>
          </a:xfrm>
        </p:spPr>
        <p:txBody>
          <a:bodyPr/>
          <a:lstStyle/>
          <a:p>
            <a:pPr eaLnBrk="1" hangingPunct="1"/>
            <a:r>
              <a:rPr lang="en-US" altLang="en-US" sz="3200" dirty="0" smtClean="0">
                <a:solidFill>
                  <a:schemeClr val="tx1"/>
                </a:solidFill>
              </a:rPr>
              <a:t>Defining </a:t>
            </a:r>
            <a:r>
              <a:rPr lang="en-US" altLang="en-US" sz="3200" dirty="0" smtClean="0">
                <a:solidFill>
                  <a:schemeClr val="tx1"/>
                </a:solidFill>
              </a:rPr>
              <a:t>Capital</a:t>
            </a:r>
            <a:endParaRPr lang="en-US" altLang="en-US" sz="3200" dirty="0" smtClean="0">
              <a:solidFill>
                <a:schemeClr val="tx1"/>
              </a:solidFill>
            </a:endParaRPr>
          </a:p>
        </p:txBody>
      </p:sp>
      <p:sp>
        <p:nvSpPr>
          <p:cNvPr id="204803" name="Rectangle 3"/>
          <p:cNvSpPr>
            <a:spLocks noGrp="1" noChangeArrowheads="1"/>
          </p:cNvSpPr>
          <p:nvPr>
            <p:ph idx="1"/>
          </p:nvPr>
        </p:nvSpPr>
        <p:spPr>
          <a:xfrm>
            <a:off x="0" y="1371600"/>
            <a:ext cx="9144000" cy="5334000"/>
          </a:xfrm>
        </p:spPr>
        <p:txBody>
          <a:bodyPr>
            <a:normAutofit/>
          </a:bodyPr>
          <a:lstStyle/>
          <a:p>
            <a:pPr lvl="1" eaLnBrk="1" hangingPunct="1"/>
            <a:r>
              <a:rPr lang="en-US" altLang="en-US" dirty="0" smtClean="0"/>
              <a:t>From classical economists such as Adam Smith through neoclassical economists such G. Becker and T. Schultz – </a:t>
            </a:r>
            <a:r>
              <a:rPr lang="en-US" altLang="en-US" b="1" dirty="0" smtClean="0"/>
              <a:t>Capital</a:t>
            </a:r>
            <a:r>
              <a:rPr lang="en-US" altLang="en-US" dirty="0" smtClean="0"/>
              <a:t> is mainly defined as a </a:t>
            </a:r>
            <a:r>
              <a:rPr lang="en-US" altLang="en-US" b="1" dirty="0" smtClean="0"/>
              <a:t>stock of abilities to produce benefits </a:t>
            </a:r>
            <a:r>
              <a:rPr lang="en-US" altLang="en-US" dirty="0" smtClean="0"/>
              <a:t>– revenues, incomes or profits</a:t>
            </a:r>
            <a:r>
              <a:rPr lang="en-US" altLang="en-US" dirty="0" smtClean="0"/>
              <a:t>.</a:t>
            </a:r>
          </a:p>
          <a:p>
            <a:pPr lvl="1" eaLnBrk="1" hangingPunct="1"/>
            <a:endParaRPr lang="en-US" altLang="en-US" dirty="0" smtClean="0"/>
          </a:p>
          <a:p>
            <a:pPr lvl="1"/>
            <a:r>
              <a:rPr lang="en-US" altLang="en-US" dirty="0"/>
              <a:t>In a comprehensive study on SC, Lin (2001) defines capital, as “</a:t>
            </a:r>
            <a:r>
              <a:rPr lang="en-US" altLang="en-US" b="1" dirty="0"/>
              <a:t>investment of resources with expected returns in the marketplace</a:t>
            </a:r>
            <a:r>
              <a:rPr lang="en-US" altLang="en-US" dirty="0"/>
              <a:t>” (Lin 2001:3). </a:t>
            </a:r>
            <a:endParaRPr lang="en-US" altLang="en-US" dirty="0" smtClean="0"/>
          </a:p>
          <a:p>
            <a:pPr lvl="1"/>
            <a:endParaRPr lang="en-US" altLang="en-US" dirty="0"/>
          </a:p>
          <a:p>
            <a:pPr lvl="1"/>
            <a:r>
              <a:rPr lang="en-US" altLang="en-US" dirty="0" smtClean="0"/>
              <a:t>Four forms of capital: </a:t>
            </a:r>
            <a:r>
              <a:rPr lang="en-US" altLang="en-US" b="1" dirty="0" smtClean="0"/>
              <a:t>man-made</a:t>
            </a:r>
            <a:r>
              <a:rPr lang="en-US" altLang="en-US" dirty="0" smtClean="0"/>
              <a:t> (physical and financial), </a:t>
            </a:r>
            <a:r>
              <a:rPr lang="en-US" altLang="en-US" b="1" dirty="0" smtClean="0"/>
              <a:t>natural, human </a:t>
            </a:r>
            <a:r>
              <a:rPr lang="en-US" altLang="en-US" dirty="0" smtClean="0"/>
              <a:t>and </a:t>
            </a:r>
            <a:r>
              <a:rPr lang="en-US" altLang="en-US" b="1" dirty="0" smtClean="0"/>
              <a:t>social</a:t>
            </a:r>
            <a:endParaRPr lang="en-US" altLang="en-US" b="1" dirty="0" smtClean="0"/>
          </a:p>
        </p:txBody>
      </p:sp>
    </p:spTree>
    <p:extLst>
      <p:ext uri="{BB962C8B-B14F-4D97-AF65-F5344CB8AC3E}">
        <p14:creationId xmlns:p14="http://schemas.microsoft.com/office/powerpoint/2010/main" val="2754593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220200" cy="1200329"/>
          </a:xfrm>
        </p:spPr>
        <p:txBody>
          <a:bodyPr/>
          <a:lstStyle/>
          <a:p>
            <a:pPr algn="ctr"/>
            <a:r>
              <a:rPr lang="en-US" sz="3600" dirty="0" smtClean="0"/>
              <a:t>Initial Research Results from the Podkarpackie Region</a:t>
            </a:r>
            <a:endParaRPr lang="en-US" sz="3600" dirty="0"/>
          </a:p>
        </p:txBody>
      </p:sp>
      <p:sp>
        <p:nvSpPr>
          <p:cNvPr id="3" name="Subtitle 2"/>
          <p:cNvSpPr>
            <a:spLocks noGrp="1"/>
          </p:cNvSpPr>
          <p:nvPr>
            <p:ph type="subTitle" idx="1"/>
          </p:nvPr>
        </p:nvSpPr>
        <p:spPr>
          <a:xfrm>
            <a:off x="0" y="1295400"/>
            <a:ext cx="9144000" cy="5410200"/>
          </a:xfrm>
        </p:spPr>
        <p:txBody>
          <a:bodyPr/>
          <a:lstStyle/>
          <a:p>
            <a:pPr algn="l"/>
            <a:r>
              <a:rPr lang="en-US" sz="2400" u="sng" dirty="0" smtClean="0">
                <a:solidFill>
                  <a:schemeClr val="tx1"/>
                </a:solidFill>
              </a:rPr>
              <a:t>Hypothesis </a:t>
            </a:r>
            <a:r>
              <a:rPr lang="en-US" sz="2400" u="sng" dirty="0">
                <a:solidFill>
                  <a:schemeClr val="tx1"/>
                </a:solidFill>
              </a:rPr>
              <a:t>1</a:t>
            </a:r>
            <a:r>
              <a:rPr lang="en-US" sz="2400" dirty="0" smtClean="0">
                <a:solidFill>
                  <a:schemeClr val="tx1"/>
                </a:solidFill>
              </a:rPr>
              <a:t>:</a:t>
            </a:r>
          </a:p>
          <a:p>
            <a:pPr algn="l"/>
            <a:endParaRPr lang="en-US" sz="2400" dirty="0" smtClean="0">
              <a:solidFill>
                <a:schemeClr val="tx1"/>
              </a:solidFill>
            </a:endParaRPr>
          </a:p>
          <a:p>
            <a:pPr marL="514350" indent="-514350" algn="l">
              <a:buFont typeface="+mj-lt"/>
              <a:buAutoNum type="arabicPeriod"/>
            </a:pPr>
            <a:r>
              <a:rPr lang="en-US" sz="2400" dirty="0" smtClean="0">
                <a:solidFill>
                  <a:schemeClr val="tx1"/>
                </a:solidFill>
              </a:rPr>
              <a:t>Top leaders invested 12.5% of their time for cluster activities – about $900,000 in 2013.</a:t>
            </a:r>
          </a:p>
          <a:p>
            <a:pPr marL="514350" indent="-514350" algn="l">
              <a:buFont typeface="+mj-lt"/>
              <a:buAutoNum type="arabicPeriod"/>
            </a:pPr>
            <a:r>
              <a:rPr lang="en-US" sz="2400" dirty="0" smtClean="0">
                <a:solidFill>
                  <a:schemeClr val="tx1"/>
                </a:solidFill>
              </a:rPr>
              <a:t>Regular </a:t>
            </a:r>
            <a:r>
              <a:rPr lang="en-US" sz="2400" dirty="0">
                <a:solidFill>
                  <a:schemeClr val="tx1"/>
                </a:solidFill>
              </a:rPr>
              <a:t>monthly </a:t>
            </a:r>
            <a:r>
              <a:rPr lang="en-US" sz="2400" dirty="0" smtClean="0">
                <a:solidFill>
                  <a:schemeClr val="tx1"/>
                </a:solidFill>
              </a:rPr>
              <a:t>meetings, </a:t>
            </a:r>
            <a:r>
              <a:rPr lang="en-US" sz="2400" dirty="0">
                <a:solidFill>
                  <a:schemeClr val="tx1"/>
                </a:solidFill>
              </a:rPr>
              <a:t>established many working groups to resolve emerging problems and/or respond to future challenges and opportunities. </a:t>
            </a:r>
            <a:endParaRPr lang="en-US" sz="2400" dirty="0" smtClean="0">
              <a:solidFill>
                <a:schemeClr val="tx1"/>
              </a:solidFill>
            </a:endParaRPr>
          </a:p>
          <a:p>
            <a:pPr marL="514350" indent="-514350" algn="l">
              <a:buAutoNum type="arabicPeriod"/>
            </a:pPr>
            <a:r>
              <a:rPr lang="en-US" sz="2400" dirty="0" smtClean="0">
                <a:solidFill>
                  <a:schemeClr val="tx1"/>
                </a:solidFill>
              </a:rPr>
              <a:t>The number of cluster members has increased from 18 in 2003 to 120 in 2014. </a:t>
            </a:r>
          </a:p>
          <a:p>
            <a:pPr marL="514350" indent="-514350" algn="l">
              <a:buAutoNum type="arabicPeriod"/>
            </a:pPr>
            <a:r>
              <a:rPr lang="en-US" sz="2400" dirty="0" smtClean="0">
                <a:solidFill>
                  <a:schemeClr val="tx1"/>
                </a:solidFill>
              </a:rPr>
              <a:t>The total value of SC created in 2013 was 3,180,000PLN = $1mln</a:t>
            </a:r>
          </a:p>
          <a:p>
            <a:pPr algn="l"/>
            <a:r>
              <a:rPr lang="en-US" sz="2400" b="1" dirty="0" smtClean="0">
                <a:solidFill>
                  <a:schemeClr val="tx1"/>
                </a:solidFill>
              </a:rPr>
              <a:t>Conclusion: Investing </a:t>
            </a:r>
            <a:r>
              <a:rPr lang="en-US" sz="2400" b="1" dirty="0">
                <a:solidFill>
                  <a:schemeClr val="tx1"/>
                </a:solidFill>
              </a:rPr>
              <a:t>in SC supports integration of the cluster and increases its synergies and positive externalities</a:t>
            </a:r>
            <a:endParaRPr lang="en-US" sz="2400" b="1" dirty="0" smtClean="0">
              <a:solidFill>
                <a:schemeClr val="tx1"/>
              </a:solidFill>
            </a:endParaRPr>
          </a:p>
          <a:p>
            <a:pPr marL="514350" indent="-514350" algn="l">
              <a:buAutoNum type="arabicPeriod" startAt="4"/>
            </a:pPr>
            <a:endParaRPr lang="en-US" dirty="0" smtClean="0"/>
          </a:p>
        </p:txBody>
      </p:sp>
    </p:spTree>
    <p:extLst>
      <p:ext uri="{BB962C8B-B14F-4D97-AF65-F5344CB8AC3E}">
        <p14:creationId xmlns:p14="http://schemas.microsoft.com/office/powerpoint/2010/main" val="190279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220200" cy="1200329"/>
          </a:xfrm>
        </p:spPr>
        <p:txBody>
          <a:bodyPr/>
          <a:lstStyle/>
          <a:p>
            <a:pPr algn="ctr"/>
            <a:r>
              <a:rPr lang="en-US" sz="3600" dirty="0" smtClean="0"/>
              <a:t>Initial Research Results from the Podkarpackie Region</a:t>
            </a:r>
            <a:endParaRPr lang="en-US" sz="3600" dirty="0"/>
          </a:p>
        </p:txBody>
      </p:sp>
      <p:sp>
        <p:nvSpPr>
          <p:cNvPr id="3" name="Subtitle 2"/>
          <p:cNvSpPr>
            <a:spLocks noGrp="1"/>
          </p:cNvSpPr>
          <p:nvPr>
            <p:ph type="subTitle" idx="1"/>
          </p:nvPr>
        </p:nvSpPr>
        <p:spPr>
          <a:xfrm>
            <a:off x="0" y="1295400"/>
            <a:ext cx="9144000" cy="5410200"/>
          </a:xfrm>
        </p:spPr>
        <p:txBody>
          <a:bodyPr/>
          <a:lstStyle/>
          <a:p>
            <a:pPr algn="l"/>
            <a:r>
              <a:rPr lang="en-US" sz="2400" u="sng" dirty="0" smtClean="0">
                <a:solidFill>
                  <a:schemeClr val="tx1"/>
                </a:solidFill>
              </a:rPr>
              <a:t>Hypothesis 2</a:t>
            </a:r>
            <a:r>
              <a:rPr lang="en-US" sz="2400" dirty="0" smtClean="0">
                <a:solidFill>
                  <a:schemeClr val="tx1"/>
                </a:solidFill>
              </a:rPr>
              <a:t>:</a:t>
            </a:r>
          </a:p>
          <a:p>
            <a:pPr algn="l"/>
            <a:endParaRPr lang="en-US" sz="2400" dirty="0" smtClean="0">
              <a:solidFill>
                <a:schemeClr val="tx1"/>
              </a:solidFill>
            </a:endParaRPr>
          </a:p>
          <a:p>
            <a:pPr marL="514350" indent="-514350" algn="l">
              <a:buFont typeface="+mj-lt"/>
              <a:buAutoNum type="arabicPeriod"/>
            </a:pPr>
            <a:r>
              <a:rPr lang="en-US" sz="2400" dirty="0" smtClean="0">
                <a:solidFill>
                  <a:schemeClr val="tx1"/>
                </a:solidFill>
              </a:rPr>
              <a:t>The </a:t>
            </a:r>
            <a:r>
              <a:rPr lang="en-US" sz="2400" dirty="0">
                <a:solidFill>
                  <a:schemeClr val="tx1"/>
                </a:solidFill>
              </a:rPr>
              <a:t>cluster has been growing drastically, with sales quadrupling during the period of  2003–2008 </a:t>
            </a:r>
            <a:r>
              <a:rPr lang="en-US" sz="2400" dirty="0" smtClean="0">
                <a:solidFill>
                  <a:schemeClr val="tx1"/>
                </a:solidFill>
              </a:rPr>
              <a:t>(PAIZ, 2012).</a:t>
            </a:r>
          </a:p>
          <a:p>
            <a:pPr marL="514350" indent="-514350" algn="l">
              <a:buFont typeface="+mj-lt"/>
              <a:buAutoNum type="arabicPeriod"/>
            </a:pPr>
            <a:endParaRPr lang="en-US" sz="2400" dirty="0" smtClean="0">
              <a:solidFill>
                <a:schemeClr val="tx1"/>
              </a:solidFill>
            </a:endParaRPr>
          </a:p>
          <a:p>
            <a:pPr marL="514350" indent="-514350" algn="l">
              <a:buFont typeface="+mj-lt"/>
              <a:buAutoNum type="arabicPeriod"/>
            </a:pPr>
            <a:r>
              <a:rPr lang="en-US" sz="2400" dirty="0">
                <a:solidFill>
                  <a:schemeClr val="tx1"/>
                </a:solidFill>
              </a:rPr>
              <a:t>This unprecedented dynamic is closely tied to </a:t>
            </a:r>
            <a:r>
              <a:rPr lang="en-US" sz="2400" dirty="0" smtClean="0">
                <a:solidFill>
                  <a:schemeClr val="tx1"/>
                </a:solidFill>
              </a:rPr>
              <a:t>FDI, </a:t>
            </a:r>
            <a:r>
              <a:rPr lang="en-US" sz="2400" dirty="0">
                <a:solidFill>
                  <a:schemeClr val="tx1"/>
                </a:solidFill>
              </a:rPr>
              <a:t>since the majority of sales came out of companies that were privatized by large multinational corporations. </a:t>
            </a:r>
            <a:endParaRPr lang="en-US" sz="2400" dirty="0" smtClean="0">
              <a:solidFill>
                <a:schemeClr val="tx1"/>
              </a:solidFill>
            </a:endParaRPr>
          </a:p>
          <a:p>
            <a:pPr marL="514350" indent="-514350" algn="l">
              <a:buFont typeface="+mj-lt"/>
              <a:buAutoNum type="arabicPeriod"/>
            </a:pPr>
            <a:endParaRPr lang="en-US" sz="2400" dirty="0" smtClean="0">
              <a:solidFill>
                <a:schemeClr val="tx1"/>
              </a:solidFill>
            </a:endParaRPr>
          </a:p>
          <a:p>
            <a:pPr algn="l"/>
            <a:r>
              <a:rPr lang="en-US" sz="2800" b="1" dirty="0">
                <a:solidFill>
                  <a:schemeClr val="tx1"/>
                </a:solidFill>
              </a:rPr>
              <a:t>Conclusion</a:t>
            </a:r>
            <a:r>
              <a:rPr lang="en-US" sz="2800" b="1" dirty="0" smtClean="0">
                <a:solidFill>
                  <a:schemeClr val="tx1"/>
                </a:solidFill>
              </a:rPr>
              <a:t>: Progressing </a:t>
            </a:r>
            <a:r>
              <a:rPr lang="en-US" sz="2800" b="1" dirty="0">
                <a:solidFill>
                  <a:schemeClr val="tx1"/>
                </a:solidFill>
              </a:rPr>
              <a:t>integration of the cluster improves its economic performance</a:t>
            </a:r>
            <a:r>
              <a:rPr lang="en-US" dirty="0">
                <a:solidFill>
                  <a:schemeClr val="tx1"/>
                </a:solidFill>
              </a:rPr>
              <a:t>.</a:t>
            </a:r>
            <a:endParaRPr lang="en-US" dirty="0" smtClean="0">
              <a:solidFill>
                <a:schemeClr val="tx1"/>
              </a:solidFill>
            </a:endParaRPr>
          </a:p>
        </p:txBody>
      </p:sp>
    </p:spTree>
    <p:extLst>
      <p:ext uri="{BB962C8B-B14F-4D97-AF65-F5344CB8AC3E}">
        <p14:creationId xmlns:p14="http://schemas.microsoft.com/office/powerpoint/2010/main" val="3864059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220200" cy="1200329"/>
          </a:xfrm>
        </p:spPr>
        <p:txBody>
          <a:bodyPr/>
          <a:lstStyle/>
          <a:p>
            <a:pPr algn="ctr"/>
            <a:r>
              <a:rPr lang="en-US" sz="3600" dirty="0" smtClean="0"/>
              <a:t>Initial Research Results from the Podkarpackie Region</a:t>
            </a:r>
            <a:endParaRPr lang="en-US" sz="3600" dirty="0"/>
          </a:p>
        </p:txBody>
      </p:sp>
      <p:sp>
        <p:nvSpPr>
          <p:cNvPr id="3" name="Subtitle 2"/>
          <p:cNvSpPr>
            <a:spLocks noGrp="1"/>
          </p:cNvSpPr>
          <p:nvPr>
            <p:ph type="subTitle" idx="1"/>
          </p:nvPr>
        </p:nvSpPr>
        <p:spPr>
          <a:xfrm>
            <a:off x="0" y="1295400"/>
            <a:ext cx="9144000" cy="5410200"/>
          </a:xfrm>
        </p:spPr>
        <p:txBody>
          <a:bodyPr>
            <a:normAutofit lnSpcReduction="10000"/>
          </a:bodyPr>
          <a:lstStyle/>
          <a:p>
            <a:pPr algn="l"/>
            <a:r>
              <a:rPr lang="en-US" sz="2400" u="sng" dirty="0" smtClean="0">
                <a:solidFill>
                  <a:schemeClr val="tx1"/>
                </a:solidFill>
              </a:rPr>
              <a:t>Hypothesis 3</a:t>
            </a:r>
            <a:r>
              <a:rPr lang="en-US" sz="2400" dirty="0" smtClean="0">
                <a:solidFill>
                  <a:schemeClr val="tx1"/>
                </a:solidFill>
              </a:rPr>
              <a:t>:</a:t>
            </a:r>
          </a:p>
          <a:p>
            <a:pPr algn="l"/>
            <a:endParaRPr lang="en-US" sz="2400" dirty="0" smtClean="0">
              <a:solidFill>
                <a:schemeClr val="tx1"/>
              </a:solidFill>
            </a:endParaRPr>
          </a:p>
          <a:p>
            <a:pPr marL="514350" indent="-514350" algn="l">
              <a:buFont typeface="+mj-lt"/>
              <a:buAutoNum type="arabicPeriod"/>
            </a:pPr>
            <a:r>
              <a:rPr lang="en-US" sz="2400" dirty="0" smtClean="0">
                <a:solidFill>
                  <a:schemeClr val="tx1"/>
                </a:solidFill>
              </a:rPr>
              <a:t>The vast majority of the AV products and services were exported to the most competitive economies securing relatively high level of salaries of their employees and thus contributing to the wealth of their families </a:t>
            </a:r>
          </a:p>
          <a:p>
            <a:pPr marL="514350" indent="-514350" algn="l">
              <a:buFont typeface="+mj-lt"/>
              <a:buAutoNum type="arabicPeriod"/>
            </a:pPr>
            <a:r>
              <a:rPr lang="en-US" sz="2400" dirty="0" smtClean="0">
                <a:solidFill>
                  <a:schemeClr val="tx1"/>
                </a:solidFill>
              </a:rPr>
              <a:t>The prospering AV companies contribute systematically to regional communities.</a:t>
            </a:r>
          </a:p>
          <a:p>
            <a:pPr marL="514350" indent="-514350" algn="l">
              <a:buFont typeface="+mj-lt"/>
              <a:buAutoNum type="arabicPeriod"/>
            </a:pPr>
            <a:r>
              <a:rPr lang="en-US" sz="2400" dirty="0" smtClean="0">
                <a:solidFill>
                  <a:schemeClr val="tx1"/>
                </a:solidFill>
              </a:rPr>
              <a:t>The total sales of the AC exceeded $1 billion in 2012.</a:t>
            </a:r>
          </a:p>
          <a:p>
            <a:pPr marL="514350" indent="-514350" algn="l">
              <a:buFont typeface="+mj-lt"/>
              <a:buAutoNum type="arabicPeriod"/>
            </a:pPr>
            <a:endParaRPr lang="en-US" sz="2400" dirty="0" smtClean="0">
              <a:solidFill>
                <a:schemeClr val="tx1"/>
              </a:solidFill>
            </a:endParaRPr>
          </a:p>
          <a:p>
            <a:pPr algn="l"/>
            <a:r>
              <a:rPr lang="en-US" sz="2800" b="1" dirty="0">
                <a:solidFill>
                  <a:schemeClr val="tx1"/>
                </a:solidFill>
              </a:rPr>
              <a:t>Conclusion</a:t>
            </a:r>
            <a:r>
              <a:rPr lang="en-US" sz="2800" b="1" dirty="0" smtClean="0">
                <a:solidFill>
                  <a:schemeClr val="tx1"/>
                </a:solidFill>
              </a:rPr>
              <a:t>: Progress </a:t>
            </a:r>
            <a:r>
              <a:rPr lang="en-US" sz="2800" b="1" dirty="0">
                <a:solidFill>
                  <a:schemeClr val="tx1"/>
                </a:solidFill>
              </a:rPr>
              <a:t>in cluster development accompanied by growth of its SC contributes to sustainable development of the whole region.</a:t>
            </a:r>
            <a:endParaRPr lang="en-US" dirty="0" smtClean="0">
              <a:solidFill>
                <a:schemeClr val="tx1"/>
              </a:solidFill>
            </a:endParaRPr>
          </a:p>
        </p:txBody>
      </p:sp>
    </p:spTree>
    <p:extLst>
      <p:ext uri="{BB962C8B-B14F-4D97-AF65-F5344CB8AC3E}">
        <p14:creationId xmlns:p14="http://schemas.microsoft.com/office/powerpoint/2010/main" val="3472518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p:cNvSpPr>
          <p:nvPr>
            <p:ph type="title"/>
          </p:nvPr>
        </p:nvSpPr>
        <p:spPr>
          <a:xfrm>
            <a:off x="457200" y="476250"/>
            <a:ext cx="8229600" cy="1066800"/>
          </a:xfrm>
        </p:spPr>
        <p:txBody>
          <a:bodyPr/>
          <a:lstStyle/>
          <a:p>
            <a:r>
              <a:rPr lang="en-US" dirty="0" smtClean="0"/>
              <a:t>Some of the Additional Questions</a:t>
            </a:r>
          </a:p>
        </p:txBody>
      </p:sp>
      <p:sp>
        <p:nvSpPr>
          <p:cNvPr id="151556" name="Rectangle 4"/>
          <p:cNvSpPr>
            <a:spLocks noChangeArrowheads="1"/>
          </p:cNvSpPr>
          <p:nvPr/>
        </p:nvSpPr>
        <p:spPr bwMode="auto">
          <a:xfrm>
            <a:off x="7696200" y="5334000"/>
            <a:ext cx="1371600" cy="129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smtClean="0">
              <a:solidFill>
                <a:prstClr val="black"/>
              </a:solidFill>
              <a:latin typeface="Verdana" pitchFamily="34" charset="0"/>
            </a:endParaRPr>
          </a:p>
        </p:txBody>
      </p:sp>
      <p:sp>
        <p:nvSpPr>
          <p:cNvPr id="151555" name="Rectangle 3"/>
          <p:cNvSpPr>
            <a:spLocks noGrp="1"/>
          </p:cNvSpPr>
          <p:nvPr>
            <p:ph type="body" idx="1"/>
          </p:nvPr>
        </p:nvSpPr>
        <p:spPr>
          <a:xfrm>
            <a:off x="228600" y="1524000"/>
            <a:ext cx="8763000" cy="4953000"/>
          </a:xfrm>
        </p:spPr>
        <p:txBody>
          <a:bodyPr/>
          <a:lstStyle/>
          <a:p>
            <a:r>
              <a:rPr lang="en-US" sz="2600" dirty="0" smtClean="0"/>
              <a:t>How the New Theory of Networking (NTN) contributes to building/strengthening SC and speeding up the process of transformation from Functional to Effective Cluster with maximum of synergetic impact?</a:t>
            </a:r>
          </a:p>
          <a:p>
            <a:endParaRPr lang="en-US" sz="2600" dirty="0" smtClean="0"/>
          </a:p>
          <a:p>
            <a:r>
              <a:rPr lang="en-US" sz="2600" dirty="0" smtClean="0"/>
              <a:t>Could we apply NTN to better measure SC and thus performance of clusters?</a:t>
            </a:r>
          </a:p>
          <a:p>
            <a:endParaRPr lang="en-US" sz="2600" dirty="0" smtClean="0"/>
          </a:p>
          <a:p>
            <a:r>
              <a:rPr lang="en-US" sz="2600" dirty="0" smtClean="0"/>
              <a:t>Using NTN could we develop a meta-methodology of cluster evaluation? </a:t>
            </a:r>
          </a:p>
        </p:txBody>
      </p:sp>
    </p:spTree>
    <p:extLst>
      <p:ext uri="{BB962C8B-B14F-4D97-AF65-F5344CB8AC3E}">
        <p14:creationId xmlns:p14="http://schemas.microsoft.com/office/powerpoint/2010/main" val="4074246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186309"/>
          </a:xfrm>
          <a:prstGeom prst="rect">
            <a:avLst/>
          </a:prstGeom>
        </p:spPr>
        <p:txBody>
          <a:bodyPr wrap="square">
            <a:spAutoFit/>
          </a:bodyPr>
          <a:lstStyle/>
          <a:p>
            <a:endParaRPr lang="en-US" sz="4400" b="1" dirty="0" smtClean="0"/>
          </a:p>
          <a:p>
            <a:endParaRPr lang="en-US" sz="4400" b="1" dirty="0"/>
          </a:p>
          <a:p>
            <a:endParaRPr lang="en-US" sz="4400" b="1" dirty="0" smtClean="0"/>
          </a:p>
          <a:p>
            <a:r>
              <a:rPr lang="en-US" sz="4400" b="1" dirty="0" smtClean="0"/>
              <a:t>Thank </a:t>
            </a:r>
            <a:r>
              <a:rPr lang="en-US" sz="4400" b="1" dirty="0"/>
              <a:t>you for your attention!</a:t>
            </a:r>
            <a:endParaRPr lang="en-US" sz="4400" dirty="0"/>
          </a:p>
          <a:p>
            <a:endParaRPr lang="en-US" sz="4400" b="1" dirty="0" smtClean="0"/>
          </a:p>
          <a:p>
            <a:r>
              <a:rPr lang="en-US" sz="4400" b="1" dirty="0"/>
              <a:t> </a:t>
            </a:r>
            <a:endParaRPr lang="en-US" sz="4400" dirty="0"/>
          </a:p>
          <a:p>
            <a:r>
              <a:rPr lang="en-US" sz="4400" b="1" dirty="0"/>
              <a:t>Questions please</a:t>
            </a:r>
            <a:r>
              <a:rPr lang="en-US" sz="4400" b="1" dirty="0" smtClean="0"/>
              <a:t>.</a:t>
            </a:r>
          </a:p>
          <a:p>
            <a:endParaRPr lang="en-US" sz="4400" b="1" dirty="0"/>
          </a:p>
          <a:p>
            <a:endParaRPr lang="en-US" sz="4400" b="1" dirty="0" smtClean="0"/>
          </a:p>
        </p:txBody>
      </p:sp>
    </p:spTree>
    <p:extLst>
      <p:ext uri="{BB962C8B-B14F-4D97-AF65-F5344CB8AC3E}">
        <p14:creationId xmlns:p14="http://schemas.microsoft.com/office/powerpoint/2010/main" val="219576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457200" y="317500"/>
            <a:ext cx="7610475" cy="584200"/>
          </a:xfrm>
        </p:spPr>
        <p:txBody>
          <a:bodyPr/>
          <a:lstStyle/>
          <a:p>
            <a:pPr eaLnBrk="1" hangingPunct="1"/>
            <a:r>
              <a:rPr lang="en-US" altLang="en-US" sz="3200" dirty="0" smtClean="0">
                <a:solidFill>
                  <a:schemeClr val="tx1"/>
                </a:solidFill>
              </a:rPr>
              <a:t>Defining </a:t>
            </a:r>
            <a:r>
              <a:rPr lang="en-US" altLang="en-US" sz="3200" dirty="0" smtClean="0">
                <a:solidFill>
                  <a:schemeClr val="tx1"/>
                </a:solidFill>
              </a:rPr>
              <a:t>Human Capital </a:t>
            </a:r>
            <a:r>
              <a:rPr lang="en-US" altLang="en-US" sz="3200" dirty="0" smtClean="0">
                <a:solidFill>
                  <a:schemeClr val="tx1"/>
                </a:solidFill>
              </a:rPr>
              <a:t>- 1</a:t>
            </a:r>
          </a:p>
        </p:txBody>
      </p:sp>
      <p:sp>
        <p:nvSpPr>
          <p:cNvPr id="204803" name="Rectangle 3"/>
          <p:cNvSpPr>
            <a:spLocks noGrp="1" noChangeArrowheads="1"/>
          </p:cNvSpPr>
          <p:nvPr>
            <p:ph idx="1"/>
          </p:nvPr>
        </p:nvSpPr>
        <p:spPr>
          <a:xfrm>
            <a:off x="0" y="1371600"/>
            <a:ext cx="9144000" cy="5334000"/>
          </a:xfrm>
        </p:spPr>
        <p:txBody>
          <a:bodyPr>
            <a:normAutofit/>
          </a:bodyPr>
          <a:lstStyle/>
          <a:p>
            <a:pPr lvl="1" eaLnBrk="1" hangingPunct="1"/>
            <a:endParaRPr lang="en-US" altLang="en-US" b="1" dirty="0" smtClean="0"/>
          </a:p>
          <a:p>
            <a:pPr marL="457200" lvl="1" indent="0" eaLnBrk="1" hangingPunct="1">
              <a:buNone/>
            </a:pPr>
            <a:r>
              <a:rPr lang="en-US" altLang="en-US" b="1" dirty="0" smtClean="0"/>
              <a:t>Human </a:t>
            </a:r>
            <a:r>
              <a:rPr lang="en-US" altLang="en-US" b="1" dirty="0" smtClean="0"/>
              <a:t>Capital</a:t>
            </a:r>
            <a:r>
              <a:rPr lang="en-US" altLang="en-US" dirty="0" smtClean="0"/>
              <a:t> (HC) presents the </a:t>
            </a:r>
            <a:r>
              <a:rPr lang="en-US" altLang="en-US" b="1" dirty="0" smtClean="0"/>
              <a:t>unique form of capital</a:t>
            </a:r>
            <a:r>
              <a:rPr lang="en-US" altLang="en-US" dirty="0" smtClean="0"/>
              <a:t> that has the ability to put other forms of capital – tools, infrastructure (man-made capital) and land (natural capital) in motion to produce goods &amp; services and thus to </a:t>
            </a:r>
            <a:r>
              <a:rPr lang="en-US" altLang="en-US" b="1" dirty="0" smtClean="0"/>
              <a:t>create new values</a:t>
            </a:r>
            <a:r>
              <a:rPr lang="en-US" altLang="en-US" dirty="0" smtClean="0"/>
              <a:t>.</a:t>
            </a:r>
          </a:p>
          <a:p>
            <a:pPr marL="457200" lvl="1" indent="0" eaLnBrk="1" hangingPunct="1">
              <a:buNone/>
            </a:pPr>
            <a:endParaRPr lang="en-US" altLang="en-US" dirty="0"/>
          </a:p>
          <a:p>
            <a:pPr marL="457200" lvl="1" indent="0">
              <a:buNone/>
            </a:pPr>
            <a:r>
              <a:rPr lang="en-US" altLang="en-US" dirty="0"/>
              <a:t>The </a:t>
            </a:r>
            <a:r>
              <a:rPr lang="en-US" altLang="en-US" b="1" dirty="0"/>
              <a:t>value of HC </a:t>
            </a:r>
            <a:r>
              <a:rPr lang="en-US" altLang="en-US" dirty="0"/>
              <a:t>depends on the </a:t>
            </a:r>
            <a:r>
              <a:rPr lang="en-US" altLang="en-US" b="1" dirty="0"/>
              <a:t>previous investments </a:t>
            </a:r>
            <a:r>
              <a:rPr lang="en-US" altLang="en-US" dirty="0"/>
              <a:t>in developing new and useful </a:t>
            </a:r>
            <a:r>
              <a:rPr lang="en-US" altLang="en-US" b="1" dirty="0"/>
              <a:t>knowledge, skills </a:t>
            </a:r>
            <a:r>
              <a:rPr lang="en-US" altLang="en-US" dirty="0"/>
              <a:t>and </a:t>
            </a:r>
            <a:r>
              <a:rPr lang="en-US" altLang="en-US" b="1" dirty="0"/>
              <a:t>attitudes</a:t>
            </a:r>
            <a:r>
              <a:rPr lang="en-US" altLang="en-US" dirty="0"/>
              <a:t>. </a:t>
            </a:r>
          </a:p>
          <a:p>
            <a:pPr marL="457200" lvl="1" indent="0" eaLnBrk="1" hangingPunct="1">
              <a:buNone/>
            </a:pPr>
            <a:endParaRPr lang="en-US" altLang="en-US" dirty="0" smtClean="0"/>
          </a:p>
        </p:txBody>
      </p:sp>
    </p:spTree>
    <p:extLst>
      <p:ext uri="{BB962C8B-B14F-4D97-AF65-F5344CB8AC3E}">
        <p14:creationId xmlns:p14="http://schemas.microsoft.com/office/powerpoint/2010/main" val="370942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317500"/>
            <a:ext cx="7610475" cy="584200"/>
          </a:xfrm>
        </p:spPr>
        <p:txBody>
          <a:bodyPr/>
          <a:lstStyle/>
          <a:p>
            <a:pPr eaLnBrk="1" hangingPunct="1"/>
            <a:r>
              <a:rPr lang="en-US" altLang="en-US" sz="3200" smtClean="0">
                <a:solidFill>
                  <a:schemeClr val="tx1"/>
                </a:solidFill>
              </a:rPr>
              <a:t>Defining Human Capital - 2</a:t>
            </a:r>
          </a:p>
        </p:txBody>
      </p:sp>
      <p:sp>
        <p:nvSpPr>
          <p:cNvPr id="205827" name="Rectangle 3"/>
          <p:cNvSpPr>
            <a:spLocks noGrp="1" noChangeArrowheads="1"/>
          </p:cNvSpPr>
          <p:nvPr>
            <p:ph idx="1"/>
          </p:nvPr>
        </p:nvSpPr>
        <p:spPr>
          <a:xfrm>
            <a:off x="0" y="1371600"/>
            <a:ext cx="9144000" cy="5257800"/>
          </a:xfrm>
        </p:spPr>
        <p:txBody>
          <a:bodyPr/>
          <a:lstStyle/>
          <a:p>
            <a:pPr marL="457200" lvl="1" indent="0" eaLnBrk="1" hangingPunct="1">
              <a:buNone/>
            </a:pPr>
            <a:r>
              <a:rPr lang="en-US" altLang="en-US" dirty="0" smtClean="0"/>
              <a:t>As </a:t>
            </a:r>
            <a:r>
              <a:rPr lang="en-US" altLang="en-US" dirty="0" smtClean="0"/>
              <a:t>any capital, it requires </a:t>
            </a:r>
            <a:r>
              <a:rPr lang="en-US" altLang="en-US" b="1" dirty="0" smtClean="0"/>
              <a:t>continuing investment </a:t>
            </a:r>
            <a:r>
              <a:rPr lang="en-US" altLang="en-US" dirty="0" smtClean="0"/>
              <a:t>in developing new knowledge and skills.</a:t>
            </a:r>
          </a:p>
          <a:p>
            <a:pPr marL="457200" lvl="1" indent="0" eaLnBrk="1" hangingPunct="1">
              <a:buNone/>
            </a:pPr>
            <a:endParaRPr lang="en-US" altLang="en-US" dirty="0" smtClean="0"/>
          </a:p>
          <a:p>
            <a:pPr marL="457200" lvl="1" indent="0" eaLnBrk="1" hangingPunct="1">
              <a:buNone/>
            </a:pPr>
            <a:r>
              <a:rPr lang="en-US" altLang="en-US" dirty="0" smtClean="0"/>
              <a:t> </a:t>
            </a:r>
            <a:r>
              <a:rPr lang="en-US" altLang="en-US" b="1" dirty="0" smtClean="0"/>
              <a:t>Academia</a:t>
            </a:r>
            <a:r>
              <a:rPr lang="en-US" altLang="en-US" dirty="0" smtClean="0"/>
              <a:t> plays enormous role in building new human capital but its effectiveness depends on many other factors, including </a:t>
            </a:r>
            <a:r>
              <a:rPr lang="en-US" altLang="en-US" b="1" dirty="0" smtClean="0"/>
              <a:t>political system</a:t>
            </a:r>
            <a:r>
              <a:rPr lang="en-US" altLang="en-US" dirty="0" smtClean="0"/>
              <a:t> and </a:t>
            </a:r>
            <a:r>
              <a:rPr lang="en-US" altLang="en-US" b="1" dirty="0" smtClean="0"/>
              <a:t>culture</a:t>
            </a:r>
            <a:r>
              <a:rPr lang="en-US" altLang="en-US" dirty="0" smtClean="0"/>
              <a:t>, which could </a:t>
            </a:r>
            <a:r>
              <a:rPr lang="en-US" altLang="en-US" b="1" dirty="0" smtClean="0"/>
              <a:t>encourage or suppress</a:t>
            </a:r>
            <a:r>
              <a:rPr lang="en-US" altLang="en-US" dirty="0" smtClean="0"/>
              <a:t> critical thinking and creativity – the unlimited ability of this capital to create values.</a:t>
            </a:r>
          </a:p>
          <a:p>
            <a:pPr lvl="1" eaLnBrk="1" hangingPunct="1"/>
            <a:endParaRPr lang="en-US" altLang="en-US" dirty="0" smtClean="0"/>
          </a:p>
        </p:txBody>
      </p:sp>
    </p:spTree>
    <p:extLst>
      <p:ext uri="{BB962C8B-B14F-4D97-AF65-F5344CB8AC3E}">
        <p14:creationId xmlns:p14="http://schemas.microsoft.com/office/powerpoint/2010/main" val="329018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4400"/>
          </a:xfrm>
        </p:spPr>
        <p:txBody>
          <a:bodyPr>
            <a:normAutofit/>
          </a:bodyPr>
          <a:lstStyle/>
          <a:p>
            <a:r>
              <a:rPr lang="en-US" sz="2000" b="1" dirty="0"/>
              <a:t>Defining Social </a:t>
            </a:r>
            <a:r>
              <a:rPr lang="en-US" sz="2000" b="1" dirty="0" smtClean="0"/>
              <a:t>Capital - 1</a:t>
            </a:r>
            <a:endParaRPr lang="en-US" sz="2000" b="1" dirty="0"/>
          </a:p>
        </p:txBody>
      </p:sp>
      <p:sp>
        <p:nvSpPr>
          <p:cNvPr id="3" name="Subtitle 2"/>
          <p:cNvSpPr>
            <a:spLocks noGrp="1"/>
          </p:cNvSpPr>
          <p:nvPr>
            <p:ph type="subTitle" idx="1"/>
          </p:nvPr>
        </p:nvSpPr>
        <p:spPr>
          <a:xfrm>
            <a:off x="0" y="1295400"/>
            <a:ext cx="9067800" cy="5334000"/>
          </a:xfrm>
        </p:spPr>
        <p:txBody>
          <a:bodyPr>
            <a:normAutofit/>
          </a:bodyPr>
          <a:lstStyle/>
          <a:p>
            <a:pPr marL="109537" lvl="0" algn="l" fontAlgn="base">
              <a:spcBef>
                <a:spcPts val="300"/>
              </a:spcBef>
              <a:spcAft>
                <a:spcPct val="0"/>
              </a:spcAft>
              <a:buClr>
                <a:srgbClr val="2B4A5E"/>
              </a:buClr>
            </a:pPr>
            <a:r>
              <a:rPr lang="en-US" dirty="0">
                <a:solidFill>
                  <a:prstClr val="black"/>
                </a:solidFill>
                <a:latin typeface="Calibri" pitchFamily="34" charset="0"/>
              </a:rPr>
              <a:t>Two basic approaches to Social </a:t>
            </a:r>
            <a:r>
              <a:rPr lang="en-US" dirty="0" smtClean="0">
                <a:solidFill>
                  <a:prstClr val="black"/>
                </a:solidFill>
                <a:latin typeface="Calibri" pitchFamily="34" charset="0"/>
              </a:rPr>
              <a:t>Capital (SC):</a:t>
            </a:r>
          </a:p>
          <a:p>
            <a:pPr marL="365125" lvl="0" indent="-255588" algn="l" fontAlgn="base">
              <a:spcBef>
                <a:spcPts val="300"/>
              </a:spcBef>
              <a:spcAft>
                <a:spcPct val="0"/>
              </a:spcAft>
              <a:buClr>
                <a:srgbClr val="2B4A5E"/>
              </a:buClr>
              <a:buFont typeface="Wingdings" pitchFamily="2" charset="2"/>
              <a:buChar char="§"/>
            </a:pPr>
            <a:endParaRPr lang="en-US" dirty="0">
              <a:solidFill>
                <a:prstClr val="black"/>
              </a:solidFill>
              <a:latin typeface="Calibri" pitchFamily="34" charset="0"/>
            </a:endParaRPr>
          </a:p>
          <a:p>
            <a:pPr marL="657225" lvl="1" indent="-246063" algn="l" fontAlgn="base">
              <a:spcBef>
                <a:spcPts val="300"/>
              </a:spcBef>
              <a:spcAft>
                <a:spcPct val="0"/>
              </a:spcAft>
              <a:buClr>
                <a:srgbClr val="2B4A5E"/>
              </a:buClr>
              <a:buFont typeface="Wingdings" pitchFamily="2" charset="2"/>
              <a:buChar char="§"/>
            </a:pPr>
            <a:r>
              <a:rPr lang="en-US" sz="3200" dirty="0" smtClean="0">
                <a:solidFill>
                  <a:schemeClr val="tx1"/>
                </a:solidFill>
                <a:latin typeface="Calibri" pitchFamily="34" charset="0"/>
              </a:rPr>
              <a:t>A private </a:t>
            </a:r>
            <a:r>
              <a:rPr lang="en-US" sz="3200" dirty="0">
                <a:solidFill>
                  <a:schemeClr val="tx1"/>
                </a:solidFill>
                <a:latin typeface="Calibri" pitchFamily="34" charset="0"/>
              </a:rPr>
              <a:t>good [Bourdieu 1986, 1993, Coleman 1988, </a:t>
            </a:r>
            <a:r>
              <a:rPr lang="en-US" sz="3200" dirty="0" err="1">
                <a:solidFill>
                  <a:schemeClr val="tx1"/>
                </a:solidFill>
                <a:latin typeface="Calibri" pitchFamily="34" charset="0"/>
              </a:rPr>
              <a:t>Portes</a:t>
            </a:r>
            <a:r>
              <a:rPr lang="en-US" sz="3200" dirty="0">
                <a:solidFill>
                  <a:schemeClr val="tx1"/>
                </a:solidFill>
                <a:latin typeface="Calibri" pitchFamily="34" charset="0"/>
              </a:rPr>
              <a:t> 1998, Lin </a:t>
            </a:r>
            <a:r>
              <a:rPr lang="en-US" sz="3200" dirty="0" smtClean="0">
                <a:solidFill>
                  <a:schemeClr val="tx1"/>
                </a:solidFill>
                <a:latin typeface="Calibri" pitchFamily="34" charset="0"/>
              </a:rPr>
              <a:t>2001]</a:t>
            </a:r>
          </a:p>
          <a:p>
            <a:pPr marL="657225" lvl="1" indent="-246063" algn="l" fontAlgn="base">
              <a:spcBef>
                <a:spcPts val="300"/>
              </a:spcBef>
              <a:spcAft>
                <a:spcPct val="0"/>
              </a:spcAft>
              <a:buClr>
                <a:srgbClr val="2B4A5E"/>
              </a:buClr>
              <a:buFont typeface="Wingdings" pitchFamily="2" charset="2"/>
              <a:buChar char="§"/>
            </a:pPr>
            <a:endParaRPr lang="en-US" sz="3200" dirty="0">
              <a:solidFill>
                <a:schemeClr val="tx1"/>
              </a:solidFill>
              <a:latin typeface="Calibri" pitchFamily="34" charset="0"/>
            </a:endParaRPr>
          </a:p>
          <a:p>
            <a:pPr marL="657225" lvl="1" indent="-246063" algn="l" fontAlgn="base">
              <a:spcBef>
                <a:spcPts val="300"/>
              </a:spcBef>
              <a:spcAft>
                <a:spcPct val="0"/>
              </a:spcAft>
              <a:buClr>
                <a:srgbClr val="2B4A5E"/>
              </a:buClr>
              <a:buFont typeface="Wingdings" pitchFamily="2" charset="2"/>
              <a:buChar char="§"/>
            </a:pPr>
            <a:r>
              <a:rPr lang="en-US" sz="3200" dirty="0" smtClean="0">
                <a:solidFill>
                  <a:schemeClr val="tx1"/>
                </a:solidFill>
                <a:latin typeface="Calibri" pitchFamily="34" charset="0"/>
              </a:rPr>
              <a:t>A </a:t>
            </a:r>
            <a:r>
              <a:rPr lang="en-US" sz="3200" dirty="0">
                <a:solidFill>
                  <a:schemeClr val="tx1"/>
                </a:solidFill>
                <a:latin typeface="Calibri" pitchFamily="34" charset="0"/>
              </a:rPr>
              <a:t>collective or public good [Fukuyama 1997, 2000; Putnam 2000, </a:t>
            </a:r>
            <a:r>
              <a:rPr lang="en-US" sz="3200" dirty="0" smtClean="0">
                <a:solidFill>
                  <a:schemeClr val="tx1"/>
                </a:solidFill>
                <a:latin typeface="Calibri" pitchFamily="34" charset="0"/>
              </a:rPr>
              <a:t>2003; Cook 2007; Huber 2008; Roman 2011]</a:t>
            </a:r>
            <a:endParaRPr lang="en-US" sz="3200" dirty="0">
              <a:solidFill>
                <a:schemeClr val="tx1"/>
              </a:solidFill>
              <a:latin typeface="Calibri" pitchFamily="34" charset="0"/>
            </a:endParaRPr>
          </a:p>
          <a:p>
            <a:pPr marL="657225" lvl="1" indent="-246063" algn="l" fontAlgn="base">
              <a:spcBef>
                <a:spcPts val="300"/>
              </a:spcBef>
              <a:spcAft>
                <a:spcPct val="0"/>
              </a:spcAft>
              <a:buClr>
                <a:srgbClr val="2B4A5E"/>
              </a:buClr>
              <a:buFont typeface="Wingdings" pitchFamily="2" charset="2"/>
              <a:buChar char="§"/>
            </a:pPr>
            <a:endParaRPr lang="en-US" sz="2400" dirty="0">
              <a:solidFill>
                <a:schemeClr val="tx1"/>
              </a:solidFill>
              <a:latin typeface="Calibri" pitchFamily="34" charset="0"/>
            </a:endParaRPr>
          </a:p>
          <a:p>
            <a:pPr algn="l"/>
            <a:endParaRPr lang="en-US" b="1" i="1" dirty="0" smtClean="0"/>
          </a:p>
        </p:txBody>
      </p:sp>
    </p:spTree>
    <p:extLst>
      <p:ext uri="{BB962C8B-B14F-4D97-AF65-F5344CB8AC3E}">
        <p14:creationId xmlns:p14="http://schemas.microsoft.com/office/powerpoint/2010/main" val="1030017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62000"/>
          </a:xfrm>
        </p:spPr>
        <p:txBody>
          <a:bodyPr>
            <a:normAutofit/>
          </a:bodyPr>
          <a:lstStyle/>
          <a:p>
            <a:r>
              <a:rPr lang="en-US" sz="2000" b="1" dirty="0" smtClean="0"/>
              <a:t>Defining Social Capital - 2</a:t>
            </a:r>
            <a:endParaRPr lang="en-US" sz="2000" b="1" dirty="0"/>
          </a:p>
        </p:txBody>
      </p:sp>
      <p:sp>
        <p:nvSpPr>
          <p:cNvPr id="3" name="Subtitle 2"/>
          <p:cNvSpPr>
            <a:spLocks noGrp="1"/>
          </p:cNvSpPr>
          <p:nvPr>
            <p:ph type="subTitle" idx="1"/>
          </p:nvPr>
        </p:nvSpPr>
        <p:spPr>
          <a:xfrm>
            <a:off x="0" y="1295400"/>
            <a:ext cx="9067800" cy="5334000"/>
          </a:xfrm>
        </p:spPr>
        <p:txBody>
          <a:bodyPr>
            <a:normAutofit/>
          </a:bodyPr>
          <a:lstStyle/>
          <a:p>
            <a:pPr marL="411162" lvl="1" algn="l" fontAlgn="base">
              <a:spcBef>
                <a:spcPts val="300"/>
              </a:spcBef>
              <a:spcAft>
                <a:spcPct val="0"/>
              </a:spcAft>
              <a:buClr>
                <a:srgbClr val="2B4A5E"/>
              </a:buClr>
            </a:pPr>
            <a:r>
              <a:rPr lang="en-US" sz="2400" b="1" dirty="0" smtClean="0">
                <a:solidFill>
                  <a:schemeClr val="tx1"/>
                </a:solidFill>
                <a:latin typeface="Calibri" pitchFamily="34" charset="0"/>
              </a:rPr>
              <a:t>Private </a:t>
            </a:r>
            <a:r>
              <a:rPr lang="en-US" sz="2400" b="1" dirty="0">
                <a:solidFill>
                  <a:schemeClr val="tx1"/>
                </a:solidFill>
                <a:latin typeface="Calibri" pitchFamily="34" charset="0"/>
              </a:rPr>
              <a:t>good [Bourdieu 1986, 1993, Coleman 1988, </a:t>
            </a:r>
            <a:r>
              <a:rPr lang="en-US" sz="2400" b="1" dirty="0" err="1">
                <a:solidFill>
                  <a:schemeClr val="tx1"/>
                </a:solidFill>
                <a:latin typeface="Calibri" pitchFamily="34" charset="0"/>
              </a:rPr>
              <a:t>Portes</a:t>
            </a:r>
            <a:r>
              <a:rPr lang="en-US" sz="2400" b="1" dirty="0">
                <a:solidFill>
                  <a:schemeClr val="tx1"/>
                </a:solidFill>
                <a:latin typeface="Calibri" pitchFamily="34" charset="0"/>
              </a:rPr>
              <a:t> 1998, Lin 2001</a:t>
            </a:r>
            <a:r>
              <a:rPr lang="en-US" sz="2400" b="1" dirty="0" smtClean="0">
                <a:solidFill>
                  <a:schemeClr val="tx1"/>
                </a:solidFill>
                <a:latin typeface="Calibri" pitchFamily="34" charset="0"/>
              </a:rPr>
              <a:t>]:</a:t>
            </a:r>
          </a:p>
          <a:p>
            <a:pPr marL="657225" lvl="1" indent="-246063" algn="l" fontAlgn="base">
              <a:spcBef>
                <a:spcPts val="300"/>
              </a:spcBef>
              <a:spcAft>
                <a:spcPct val="0"/>
              </a:spcAft>
              <a:buClr>
                <a:srgbClr val="2B4A5E"/>
              </a:buClr>
              <a:buFont typeface="Wingdings" pitchFamily="2" charset="2"/>
              <a:buChar char="§"/>
            </a:pPr>
            <a:endParaRPr lang="en-US" sz="2400" dirty="0">
              <a:solidFill>
                <a:schemeClr val="tx1"/>
              </a:solidFill>
              <a:latin typeface="Calibri" pitchFamily="34" charset="0"/>
            </a:endParaRPr>
          </a:p>
          <a:p>
            <a:pPr marL="1143000" lvl="2" indent="-228600" algn="l" fontAlgn="base">
              <a:spcBef>
                <a:spcPts val="300"/>
              </a:spcBef>
              <a:spcAft>
                <a:spcPct val="0"/>
              </a:spcAft>
              <a:buClr>
                <a:srgbClr val="2B4A5E"/>
              </a:buClr>
              <a:buFont typeface="Wingdings" pitchFamily="2" charset="2"/>
              <a:buChar char="§"/>
            </a:pPr>
            <a:r>
              <a:rPr lang="en-US" sz="2200" dirty="0">
                <a:solidFill>
                  <a:schemeClr val="tx1"/>
                </a:solidFill>
                <a:latin typeface="Calibri" pitchFamily="34" charset="0"/>
              </a:rPr>
              <a:t>For Bourdieu the social capital (SC) is </a:t>
            </a:r>
            <a:r>
              <a:rPr lang="en-US" sz="2200" b="1" dirty="0">
                <a:solidFill>
                  <a:schemeClr val="tx1"/>
                </a:solidFill>
                <a:latin typeface="Calibri" pitchFamily="34" charset="0"/>
              </a:rPr>
              <a:t>a private investment in social networks </a:t>
            </a:r>
            <a:r>
              <a:rPr lang="en-US" sz="2200" dirty="0">
                <a:solidFill>
                  <a:schemeClr val="tx1"/>
                </a:solidFill>
                <a:latin typeface="Calibri" pitchFamily="34" charset="0"/>
              </a:rPr>
              <a:t>that brings the owner expected benefits such as wealth,  and “symbolic capital” – representing symbols of social position/strata. </a:t>
            </a:r>
          </a:p>
          <a:p>
            <a:pPr marL="1143000" lvl="2" indent="-228600" algn="l" fontAlgn="base">
              <a:spcBef>
                <a:spcPts val="300"/>
              </a:spcBef>
              <a:spcAft>
                <a:spcPct val="0"/>
              </a:spcAft>
              <a:buClr>
                <a:srgbClr val="2B4A5E"/>
              </a:buClr>
              <a:buFont typeface="Wingdings" pitchFamily="2" charset="2"/>
              <a:buChar char="§"/>
            </a:pPr>
            <a:endParaRPr lang="en-US" sz="2200" dirty="0">
              <a:solidFill>
                <a:schemeClr val="tx1"/>
              </a:solidFill>
              <a:latin typeface="Calibri" pitchFamily="34" charset="0"/>
            </a:endParaRPr>
          </a:p>
          <a:p>
            <a:pPr marL="1143000" lvl="2" indent="-228600" algn="l" fontAlgn="base">
              <a:spcBef>
                <a:spcPts val="300"/>
              </a:spcBef>
              <a:spcAft>
                <a:spcPct val="0"/>
              </a:spcAft>
              <a:buClr>
                <a:srgbClr val="2B4A5E"/>
              </a:buClr>
              <a:buFont typeface="Wingdings" pitchFamily="2" charset="2"/>
              <a:buChar char="§"/>
            </a:pPr>
            <a:r>
              <a:rPr lang="en-US" sz="2200" dirty="0">
                <a:solidFill>
                  <a:schemeClr val="tx1"/>
                </a:solidFill>
                <a:latin typeface="Calibri" pitchFamily="34" charset="0"/>
              </a:rPr>
              <a:t>For Coleman as for the earlier sociologists </a:t>
            </a:r>
            <a:r>
              <a:rPr lang="en-US" sz="2200" b="1" dirty="0">
                <a:solidFill>
                  <a:schemeClr val="tx1"/>
                </a:solidFill>
                <a:latin typeface="Calibri" pitchFamily="34" charset="0"/>
              </a:rPr>
              <a:t>the SC is first of all an individual good that could be however traded through the social networks </a:t>
            </a:r>
            <a:r>
              <a:rPr lang="en-US" sz="2200" dirty="0">
                <a:solidFill>
                  <a:schemeClr val="tx1"/>
                </a:solidFill>
                <a:latin typeface="Calibri" pitchFamily="34" charset="0"/>
              </a:rPr>
              <a:t>for the advance of the human capital or get things done</a:t>
            </a:r>
            <a:r>
              <a:rPr lang="en-US" sz="2200" dirty="0" smtClean="0">
                <a:solidFill>
                  <a:schemeClr val="tx1"/>
                </a:solidFill>
                <a:latin typeface="Calibri" pitchFamily="34" charset="0"/>
              </a:rPr>
              <a:t>.</a:t>
            </a:r>
          </a:p>
          <a:p>
            <a:pPr marL="1143000" lvl="2" indent="-228600" algn="l" fontAlgn="base">
              <a:spcBef>
                <a:spcPts val="300"/>
              </a:spcBef>
              <a:spcAft>
                <a:spcPct val="0"/>
              </a:spcAft>
              <a:buClr>
                <a:srgbClr val="2B4A5E"/>
              </a:buClr>
              <a:buFont typeface="Wingdings" pitchFamily="2" charset="2"/>
              <a:buChar char="§"/>
            </a:pPr>
            <a:endParaRPr lang="en-US" sz="2200" dirty="0">
              <a:solidFill>
                <a:schemeClr val="tx1"/>
              </a:solidFill>
              <a:latin typeface="Calibri" pitchFamily="34" charset="0"/>
            </a:endParaRPr>
          </a:p>
          <a:p>
            <a:pPr marL="1143000" lvl="2" indent="-228600" algn="l" fontAlgn="base">
              <a:spcBef>
                <a:spcPts val="300"/>
              </a:spcBef>
              <a:spcAft>
                <a:spcPct val="0"/>
              </a:spcAft>
              <a:buClr>
                <a:srgbClr val="2B4A5E"/>
              </a:buClr>
              <a:buFont typeface="Wingdings" pitchFamily="2" charset="2"/>
              <a:buChar char="§"/>
            </a:pPr>
            <a:r>
              <a:rPr lang="en-US" sz="2200" dirty="0" smtClean="0">
                <a:solidFill>
                  <a:schemeClr val="tx1"/>
                </a:solidFill>
                <a:latin typeface="Calibri" pitchFamily="34" charset="0"/>
              </a:rPr>
              <a:t>Lin </a:t>
            </a:r>
            <a:r>
              <a:rPr lang="en-US" sz="2200" dirty="0">
                <a:solidFill>
                  <a:schemeClr val="tx1"/>
                </a:solidFill>
                <a:latin typeface="Calibri" pitchFamily="34" charset="0"/>
              </a:rPr>
              <a:t>defines </a:t>
            </a:r>
            <a:r>
              <a:rPr lang="en-US" sz="2200" dirty="0" smtClean="0">
                <a:solidFill>
                  <a:schemeClr val="tx1"/>
                </a:solidFill>
                <a:latin typeface="Calibri" pitchFamily="34" charset="0"/>
              </a:rPr>
              <a:t>SC </a:t>
            </a:r>
            <a:r>
              <a:rPr lang="en-US" sz="2200" dirty="0">
                <a:solidFill>
                  <a:schemeClr val="tx1"/>
                </a:solidFill>
                <a:latin typeface="Calibri" pitchFamily="34" charset="0"/>
              </a:rPr>
              <a:t>“</a:t>
            </a:r>
            <a:r>
              <a:rPr lang="en-US" sz="2200" b="1" dirty="0">
                <a:solidFill>
                  <a:schemeClr val="tx1"/>
                </a:solidFill>
                <a:latin typeface="Calibri" pitchFamily="34" charset="0"/>
              </a:rPr>
              <a:t>investment in social relations with expected returns in the marketplace</a:t>
            </a:r>
            <a:r>
              <a:rPr lang="en-US" sz="2200" dirty="0">
                <a:solidFill>
                  <a:schemeClr val="tx1"/>
                </a:solidFill>
                <a:latin typeface="Calibri" pitchFamily="34" charset="0"/>
              </a:rPr>
              <a:t>” </a:t>
            </a:r>
            <a:r>
              <a:rPr lang="en-US" sz="2200" dirty="0" smtClean="0">
                <a:solidFill>
                  <a:schemeClr val="tx1"/>
                </a:solidFill>
                <a:latin typeface="Calibri" pitchFamily="34" charset="0"/>
              </a:rPr>
              <a:t>(2001:19</a:t>
            </a:r>
            <a:r>
              <a:rPr lang="en-US" sz="2200" dirty="0">
                <a:solidFill>
                  <a:schemeClr val="tx1"/>
                </a:solidFill>
                <a:latin typeface="Calibri" pitchFamily="34" charset="0"/>
              </a:rPr>
              <a:t>). </a:t>
            </a:r>
            <a:endParaRPr lang="en-US" sz="2200" dirty="0">
              <a:solidFill>
                <a:schemeClr val="tx1"/>
              </a:solidFill>
              <a:latin typeface="Calibri" pitchFamily="34" charset="0"/>
            </a:endParaRPr>
          </a:p>
          <a:p>
            <a:pPr algn="l"/>
            <a:endParaRPr lang="en-US" b="1" i="1" dirty="0" smtClean="0"/>
          </a:p>
        </p:txBody>
      </p:sp>
    </p:spTree>
    <p:extLst>
      <p:ext uri="{BB962C8B-B14F-4D97-AF65-F5344CB8AC3E}">
        <p14:creationId xmlns:p14="http://schemas.microsoft.com/office/powerpoint/2010/main" val="4286419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752600"/>
          </a:xfrm>
        </p:spPr>
        <p:txBody>
          <a:bodyPr>
            <a:normAutofit/>
          </a:bodyPr>
          <a:lstStyle/>
          <a:p>
            <a:r>
              <a:rPr lang="en-US" sz="2000" b="1" dirty="0" smtClean="0"/>
              <a:t>Defining Social Capital - 3 </a:t>
            </a:r>
            <a:endParaRPr lang="en-US" sz="2000" b="1" dirty="0"/>
          </a:p>
        </p:txBody>
      </p:sp>
      <p:sp>
        <p:nvSpPr>
          <p:cNvPr id="3" name="Subtitle 2"/>
          <p:cNvSpPr>
            <a:spLocks noGrp="1"/>
          </p:cNvSpPr>
          <p:nvPr>
            <p:ph type="subTitle" idx="1"/>
          </p:nvPr>
        </p:nvSpPr>
        <p:spPr>
          <a:xfrm>
            <a:off x="0" y="990600"/>
            <a:ext cx="9067800" cy="5638800"/>
          </a:xfrm>
        </p:spPr>
        <p:txBody>
          <a:bodyPr>
            <a:normAutofit/>
          </a:bodyPr>
          <a:lstStyle/>
          <a:p>
            <a:pPr marL="109537" lvl="0" algn="l" fontAlgn="base">
              <a:spcBef>
                <a:spcPts val="300"/>
              </a:spcBef>
              <a:spcAft>
                <a:spcPct val="0"/>
              </a:spcAft>
              <a:buClr>
                <a:srgbClr val="2B4A5E"/>
              </a:buClr>
            </a:pPr>
            <a:endParaRPr lang="en-US" sz="2400" dirty="0">
              <a:solidFill>
                <a:schemeClr val="tx1"/>
              </a:solidFill>
              <a:latin typeface="Calibri" pitchFamily="34" charset="0"/>
            </a:endParaRPr>
          </a:p>
          <a:p>
            <a:pPr marL="657225" lvl="1" indent="-246063" algn="l" fontAlgn="base">
              <a:spcBef>
                <a:spcPts val="300"/>
              </a:spcBef>
              <a:spcAft>
                <a:spcPct val="0"/>
              </a:spcAft>
              <a:buClr>
                <a:srgbClr val="2B4A5E"/>
              </a:buClr>
            </a:pPr>
            <a:r>
              <a:rPr lang="en-US" sz="2400" b="1" dirty="0">
                <a:solidFill>
                  <a:schemeClr val="tx1"/>
                </a:solidFill>
                <a:latin typeface="Calibri" pitchFamily="34" charset="0"/>
              </a:rPr>
              <a:t>A collective or public good [Fukuyama 1997, 2000; Putnam 2000, </a:t>
            </a:r>
            <a:r>
              <a:rPr lang="en-US" sz="2400" b="1" dirty="0" smtClean="0">
                <a:solidFill>
                  <a:schemeClr val="tx1"/>
                </a:solidFill>
                <a:latin typeface="Calibri" pitchFamily="34" charset="0"/>
              </a:rPr>
              <a:t>2003, Huber 2008]:</a:t>
            </a:r>
            <a:endParaRPr lang="en-US" sz="2400" b="1" dirty="0" smtClean="0">
              <a:solidFill>
                <a:schemeClr val="tx1"/>
              </a:solidFill>
              <a:latin typeface="Calibri" pitchFamily="34" charset="0"/>
            </a:endParaRPr>
          </a:p>
          <a:p>
            <a:pPr marL="657225" lvl="1" indent="-246063" algn="l" fontAlgn="base">
              <a:spcBef>
                <a:spcPts val="300"/>
              </a:spcBef>
              <a:spcAft>
                <a:spcPct val="0"/>
              </a:spcAft>
              <a:buClr>
                <a:srgbClr val="2B4A5E"/>
              </a:buClr>
            </a:pPr>
            <a:endParaRPr lang="en-US" sz="2400" dirty="0">
              <a:solidFill>
                <a:schemeClr val="tx1"/>
              </a:solidFill>
              <a:latin typeface="Calibri" pitchFamily="34" charset="0"/>
            </a:endParaRPr>
          </a:p>
          <a:p>
            <a:pPr marL="1143000" lvl="2" indent="-228600" algn="l" fontAlgn="base">
              <a:spcBef>
                <a:spcPts val="300"/>
              </a:spcBef>
              <a:spcAft>
                <a:spcPct val="0"/>
              </a:spcAft>
              <a:buClr>
                <a:srgbClr val="2B4A5E"/>
              </a:buClr>
              <a:buFont typeface="Wingdings" pitchFamily="2" charset="2"/>
              <a:buChar char="§"/>
            </a:pPr>
            <a:r>
              <a:rPr lang="en-US" sz="2200" dirty="0">
                <a:solidFill>
                  <a:schemeClr val="tx1"/>
                </a:solidFill>
                <a:latin typeface="Calibri" pitchFamily="34" charset="0"/>
              </a:rPr>
              <a:t>For Fukuyama the SC is “</a:t>
            </a:r>
            <a:r>
              <a:rPr lang="en-US" sz="2200" b="1" dirty="0">
                <a:solidFill>
                  <a:schemeClr val="tx1"/>
                </a:solidFill>
                <a:latin typeface="Calibri" pitchFamily="34" charset="0"/>
              </a:rPr>
              <a:t>set of informal rules and ethical values common for social groups that enable them to act effectively</a:t>
            </a:r>
            <a:r>
              <a:rPr lang="en-US" sz="2200" dirty="0">
                <a:solidFill>
                  <a:schemeClr val="tx1"/>
                </a:solidFill>
                <a:latin typeface="Calibri" pitchFamily="34" charset="0"/>
              </a:rPr>
              <a:t>.”  </a:t>
            </a:r>
          </a:p>
          <a:p>
            <a:pPr marL="1143000" lvl="2" indent="-228600" algn="l" fontAlgn="base">
              <a:spcBef>
                <a:spcPts val="300"/>
              </a:spcBef>
              <a:spcAft>
                <a:spcPct val="0"/>
              </a:spcAft>
              <a:buClr>
                <a:srgbClr val="2B4A5E"/>
              </a:buClr>
              <a:buFont typeface="Wingdings" pitchFamily="2" charset="2"/>
              <a:buChar char="§"/>
            </a:pPr>
            <a:endParaRPr lang="en-US" sz="2200" dirty="0">
              <a:solidFill>
                <a:schemeClr val="tx1"/>
              </a:solidFill>
              <a:latin typeface="Calibri" pitchFamily="34" charset="0"/>
            </a:endParaRPr>
          </a:p>
          <a:p>
            <a:pPr marL="1143000" lvl="2" indent="-228600" algn="l" fontAlgn="base">
              <a:spcBef>
                <a:spcPts val="300"/>
              </a:spcBef>
              <a:spcAft>
                <a:spcPct val="0"/>
              </a:spcAft>
              <a:buClr>
                <a:srgbClr val="2B4A5E"/>
              </a:buClr>
              <a:buFont typeface="Wingdings" pitchFamily="2" charset="2"/>
              <a:buChar char="§"/>
            </a:pPr>
            <a:r>
              <a:rPr lang="en-US" sz="2200" dirty="0">
                <a:solidFill>
                  <a:schemeClr val="tx1"/>
                </a:solidFill>
                <a:latin typeface="Calibri" pitchFamily="34" charset="0"/>
              </a:rPr>
              <a:t>For Putnam the </a:t>
            </a:r>
            <a:r>
              <a:rPr lang="en-US" sz="2200" b="1" dirty="0">
                <a:solidFill>
                  <a:schemeClr val="tx1"/>
                </a:solidFill>
                <a:latin typeface="Calibri" pitchFamily="34" charset="0"/>
              </a:rPr>
              <a:t>SC does not belong to anybody but is a public good representing set of social norms and civic attitudes supporting common actions and trust </a:t>
            </a:r>
            <a:r>
              <a:rPr lang="en-US" sz="2200" dirty="0">
                <a:solidFill>
                  <a:schemeClr val="tx1"/>
                </a:solidFill>
                <a:latin typeface="Calibri" pitchFamily="34" charset="0"/>
              </a:rPr>
              <a:t>– both interpersonal and in public institutions. </a:t>
            </a:r>
            <a:endParaRPr lang="en-US" sz="2200" dirty="0" smtClean="0">
              <a:solidFill>
                <a:schemeClr val="tx1"/>
              </a:solidFill>
              <a:latin typeface="Calibri" pitchFamily="34" charset="0"/>
            </a:endParaRPr>
          </a:p>
          <a:p>
            <a:pPr marL="1143000" lvl="2" indent="-228600" algn="l" fontAlgn="base">
              <a:spcBef>
                <a:spcPts val="300"/>
              </a:spcBef>
              <a:spcAft>
                <a:spcPct val="0"/>
              </a:spcAft>
              <a:buClr>
                <a:srgbClr val="2B4A5E"/>
              </a:buClr>
              <a:buFont typeface="Wingdings" pitchFamily="2" charset="2"/>
              <a:buChar char="§"/>
            </a:pPr>
            <a:endParaRPr lang="en-US" sz="2200" dirty="0" smtClean="0">
              <a:solidFill>
                <a:schemeClr val="tx1"/>
              </a:solidFill>
              <a:latin typeface="Calibri" pitchFamily="34" charset="0"/>
            </a:endParaRPr>
          </a:p>
          <a:p>
            <a:pPr marL="1143000" lvl="2" indent="-228600" algn="l" fontAlgn="base">
              <a:spcBef>
                <a:spcPts val="300"/>
              </a:spcBef>
              <a:spcAft>
                <a:spcPct val="0"/>
              </a:spcAft>
              <a:buClr>
                <a:srgbClr val="2B4A5E"/>
              </a:buClr>
              <a:buFont typeface="Wingdings" pitchFamily="2" charset="2"/>
              <a:buChar char="§"/>
            </a:pPr>
            <a:r>
              <a:rPr lang="en-US" sz="2400" dirty="0" smtClean="0">
                <a:solidFill>
                  <a:schemeClr val="tx1"/>
                </a:solidFill>
                <a:latin typeface="Calibri" pitchFamily="34" charset="0"/>
              </a:rPr>
              <a:t>Huber defines SC </a:t>
            </a:r>
            <a:r>
              <a:rPr lang="en-US" sz="2400" dirty="0">
                <a:solidFill>
                  <a:schemeClr val="tx1"/>
                </a:solidFill>
                <a:latin typeface="Calibri" pitchFamily="34" charset="0"/>
              </a:rPr>
              <a:t>as “…</a:t>
            </a:r>
            <a:r>
              <a:rPr lang="en-US" sz="2400" b="1" dirty="0">
                <a:solidFill>
                  <a:schemeClr val="tx1"/>
                </a:solidFill>
                <a:latin typeface="Calibri" pitchFamily="34" charset="0"/>
              </a:rPr>
              <a:t>resources embedded in social networks which can be potentially accessed or are actually used by individuals for action</a:t>
            </a:r>
            <a:r>
              <a:rPr lang="en-US" sz="2400" dirty="0">
                <a:solidFill>
                  <a:schemeClr val="tx1"/>
                </a:solidFill>
                <a:latin typeface="Calibri" pitchFamily="34" charset="0"/>
              </a:rPr>
              <a:t>…” (Huber 2008:19).</a:t>
            </a:r>
            <a:endParaRPr lang="en-US" sz="2400" dirty="0">
              <a:solidFill>
                <a:schemeClr val="tx1"/>
              </a:solidFill>
              <a:latin typeface="Calibri" pitchFamily="34" charset="0"/>
            </a:endParaRPr>
          </a:p>
          <a:p>
            <a:pPr algn="l"/>
            <a:endParaRPr lang="en-US" b="1" i="1" dirty="0" smtClean="0"/>
          </a:p>
        </p:txBody>
      </p:sp>
    </p:spTree>
    <p:extLst>
      <p:ext uri="{BB962C8B-B14F-4D97-AF65-F5344CB8AC3E}">
        <p14:creationId xmlns:p14="http://schemas.microsoft.com/office/powerpoint/2010/main" val="2572848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1752600"/>
          </a:xfrm>
        </p:spPr>
        <p:txBody>
          <a:bodyPr>
            <a:normAutofit/>
          </a:bodyPr>
          <a:lstStyle/>
          <a:p>
            <a:r>
              <a:rPr lang="en-US" sz="2000" b="1" dirty="0"/>
              <a:t>Defining Social </a:t>
            </a:r>
            <a:r>
              <a:rPr lang="en-US" sz="2000" b="1" dirty="0" smtClean="0"/>
              <a:t>Capital - 4</a:t>
            </a:r>
            <a:endParaRPr lang="en-US" sz="2000" b="1" dirty="0"/>
          </a:p>
        </p:txBody>
      </p:sp>
      <p:sp>
        <p:nvSpPr>
          <p:cNvPr id="3" name="Subtitle 2"/>
          <p:cNvSpPr>
            <a:spLocks noGrp="1"/>
          </p:cNvSpPr>
          <p:nvPr>
            <p:ph type="subTitle" idx="1"/>
          </p:nvPr>
        </p:nvSpPr>
        <p:spPr>
          <a:xfrm>
            <a:off x="0" y="1066800"/>
            <a:ext cx="9067800" cy="5105400"/>
          </a:xfrm>
        </p:spPr>
        <p:txBody>
          <a:bodyPr>
            <a:normAutofit lnSpcReduction="10000"/>
          </a:bodyPr>
          <a:lstStyle/>
          <a:p>
            <a:pPr lvl="0" algn="l" fontAlgn="base">
              <a:spcAft>
                <a:spcPct val="0"/>
              </a:spcAft>
            </a:pPr>
            <a:r>
              <a:rPr lang="en-US" sz="2800" b="1" dirty="0">
                <a:solidFill>
                  <a:srgbClr val="000000"/>
                </a:solidFill>
                <a:latin typeface="Arial"/>
              </a:rPr>
              <a:t>Defining </a:t>
            </a:r>
            <a:r>
              <a:rPr lang="en-US" sz="2800" b="1" dirty="0" smtClean="0">
                <a:solidFill>
                  <a:srgbClr val="000000"/>
                </a:solidFill>
                <a:latin typeface="Arial"/>
              </a:rPr>
              <a:t>SC as a Public/Collective Good:</a:t>
            </a:r>
            <a:endParaRPr lang="en-US" sz="2800" b="1" dirty="0">
              <a:solidFill>
                <a:srgbClr val="000000"/>
              </a:solidFill>
              <a:latin typeface="Arial"/>
            </a:endParaRPr>
          </a:p>
          <a:p>
            <a:pPr lvl="0" algn="l" fontAlgn="base">
              <a:spcAft>
                <a:spcPct val="0"/>
              </a:spcAft>
              <a:buFont typeface="Wingdings" pitchFamily="2" charset="2"/>
              <a:buChar char="q"/>
            </a:pPr>
            <a:endParaRPr lang="en-US" sz="2800" b="1" dirty="0">
              <a:solidFill>
                <a:srgbClr val="000000"/>
              </a:solidFill>
              <a:latin typeface="Arial"/>
            </a:endParaRPr>
          </a:p>
          <a:p>
            <a:pPr marL="457200" lvl="0" indent="-457200" algn="l" fontAlgn="base">
              <a:spcAft>
                <a:spcPct val="0"/>
              </a:spcAft>
              <a:buFont typeface="Arial" panose="020B0604020202020204" pitchFamily="34" charset="0"/>
              <a:buChar char="•"/>
            </a:pPr>
            <a:r>
              <a:rPr lang="en-US" sz="2800" dirty="0">
                <a:solidFill>
                  <a:srgbClr val="000000"/>
                </a:solidFill>
                <a:latin typeface="Arial"/>
              </a:rPr>
              <a:t>SC refers to “networks together with shared norms, values and understanding that facilitate cooperation within or among groups.” [OECD 2001]</a:t>
            </a:r>
          </a:p>
          <a:p>
            <a:pPr lvl="0" algn="l" fontAlgn="base">
              <a:spcAft>
                <a:spcPct val="0"/>
              </a:spcAft>
              <a:buFont typeface="Wingdings" pitchFamily="2" charset="2"/>
              <a:buChar char="q"/>
            </a:pPr>
            <a:endParaRPr lang="en-US" sz="2800" dirty="0">
              <a:solidFill>
                <a:srgbClr val="000000"/>
              </a:solidFill>
              <a:latin typeface="Arial"/>
            </a:endParaRPr>
          </a:p>
          <a:p>
            <a:pPr marL="457200" lvl="0" indent="-457200" algn="l" fontAlgn="base">
              <a:spcAft>
                <a:spcPct val="0"/>
              </a:spcAft>
              <a:buFont typeface="Arial" panose="020B0604020202020204" pitchFamily="34" charset="0"/>
              <a:buChar char="•"/>
            </a:pPr>
            <a:r>
              <a:rPr lang="en-US" sz="2800" dirty="0">
                <a:solidFill>
                  <a:srgbClr val="000000"/>
                </a:solidFill>
                <a:latin typeface="Arial"/>
              </a:rPr>
              <a:t>SC capital is defined as “institutions, relationships, attitudes and values that govern interactions among people and contribute to economic and social development.” [Grootaert &amp; van Bestelaer, World Bank 2002]</a:t>
            </a:r>
          </a:p>
        </p:txBody>
      </p:sp>
    </p:spTree>
    <p:extLst>
      <p:ext uri="{BB962C8B-B14F-4D97-AF65-F5344CB8AC3E}">
        <p14:creationId xmlns:p14="http://schemas.microsoft.com/office/powerpoint/2010/main" val="942270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1890</Words>
  <Application>Microsoft Office PowerPoint</Application>
  <PresentationFormat>On-screen Show (4:3)</PresentationFormat>
  <Paragraphs>250</Paragraphs>
  <Slides>34</Slides>
  <Notes>12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 </vt:lpstr>
      <vt:lpstr>Introduction  1. Defining Capital – Human and Social Capital  2. The Role of Social Capital (SC) in Economic  Development?  3. How to assess or measure SC?  4. The Case of SC Assessment and Its Role in Regional  Economic Development: The Aviation Valley  Cluster/Network in Podkarpackie Region of Poland</vt:lpstr>
      <vt:lpstr>Defining Capital</vt:lpstr>
      <vt:lpstr>Defining Human Capital - 1</vt:lpstr>
      <vt:lpstr>Defining Human Capital - 2</vt:lpstr>
      <vt:lpstr>Defining Social Capital - 1</vt:lpstr>
      <vt:lpstr>Defining Social Capital - 2</vt:lpstr>
      <vt:lpstr>Defining Social Capital - 3 </vt:lpstr>
      <vt:lpstr>Defining Social Capital - 4</vt:lpstr>
      <vt:lpstr>Defining Social Capital - 5</vt:lpstr>
      <vt:lpstr>PowerPoint Presentation</vt:lpstr>
      <vt:lpstr>Classifying Social Capital</vt:lpstr>
      <vt:lpstr>PowerPoint Presentation</vt:lpstr>
      <vt:lpstr>PowerPoint Presentation</vt:lpstr>
      <vt:lpstr>PowerPoint Presentation</vt:lpstr>
      <vt:lpstr>Functional Clusters, Clumps, and Working Clusters (D. Andreoli)</vt:lpstr>
      <vt:lpstr>Functional Clusters, Clumps, and Working Clusters (D. Andreoli)</vt:lpstr>
      <vt:lpstr>The Role of SC in Economic Development: Clusters  </vt:lpstr>
      <vt:lpstr>PowerPoint Presentation</vt:lpstr>
      <vt:lpstr>PowerPoint Presentation</vt:lpstr>
      <vt:lpstr>Measuring SC</vt:lpstr>
      <vt:lpstr>Measuring SC according to C. Roman</vt:lpstr>
      <vt:lpstr>PowerPoint Presentation</vt:lpstr>
      <vt:lpstr>GEOGRAPHIC LOCATION  CENTRAL/EASTERN EUROPE</vt:lpstr>
      <vt:lpstr>PowerPoint Presentation</vt:lpstr>
      <vt:lpstr>Statistics</vt:lpstr>
      <vt:lpstr>PowerPoint Presentation</vt:lpstr>
      <vt:lpstr>PowerPoint Presentation</vt:lpstr>
      <vt:lpstr>PowerPoint Presentation</vt:lpstr>
      <vt:lpstr>Initial Research Results from the Podkarpackie Region</vt:lpstr>
      <vt:lpstr>Initial Research Results from the Podkarpackie Region</vt:lpstr>
      <vt:lpstr>Initial Research Results from the Podkarpackie Region</vt:lpstr>
      <vt:lpstr>Some of the Additional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Zbigniew</dc:creator>
  <cp:lastModifiedBy>Zbigniew</cp:lastModifiedBy>
  <cp:revision>24</cp:revision>
  <dcterms:created xsi:type="dcterms:W3CDTF">2014-09-02T20:23:41Z</dcterms:created>
  <dcterms:modified xsi:type="dcterms:W3CDTF">2014-09-05T06:19:12Z</dcterms:modified>
</cp:coreProperties>
</file>