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5" r:id="rId2"/>
    <p:sldId id="261" r:id="rId3"/>
    <p:sldId id="260" r:id="rId4"/>
    <p:sldId id="262" r:id="rId5"/>
    <p:sldId id="263" r:id="rId6"/>
    <p:sldId id="264" r:id="rId7"/>
    <p:sldId id="257" r:id="rId8"/>
    <p:sldId id="259" r:id="rId9"/>
    <p:sldId id="266" r:id="rId10"/>
    <p:sldId id="268"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73" d="100"/>
          <a:sy n="73" d="100"/>
        </p:scale>
        <p:origin x="67" y="47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A62B9-A8E1-4492-A899-C20D68986C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A3FDFFB8-3918-4C65-A7FF-9A8669B633EF}">
      <dgm:prSet phldrT="[Text]" custT="1"/>
      <dgm:spPr>
        <a:solidFill>
          <a:srgbClr val="002060"/>
        </a:solidFill>
      </dgm:spPr>
      <dgm:t>
        <a:bodyPr/>
        <a:lstStyle/>
        <a:p>
          <a:r>
            <a:rPr lang="en-US" sz="2500" b="1" dirty="0" smtClean="0"/>
            <a:t>INDIVIDUALS</a:t>
          </a:r>
        </a:p>
        <a:p>
          <a:r>
            <a:rPr lang="en-US" sz="2500" b="1" dirty="0" smtClean="0"/>
            <a:t>Capacities, Intentions</a:t>
          </a:r>
          <a:br>
            <a:rPr lang="en-US" sz="2500" b="1" dirty="0" smtClean="0"/>
          </a:br>
          <a:r>
            <a:rPr lang="en-US" sz="2500" b="1" dirty="0" smtClean="0"/>
            <a:t>&amp; Actions</a:t>
          </a:r>
          <a:endParaRPr lang="en-IN" sz="2500" b="1" dirty="0"/>
        </a:p>
      </dgm:t>
    </dgm:pt>
    <dgm:pt modelId="{36AD82A0-E379-4845-8144-C863587437A3}" type="parTrans" cxnId="{551A0E3B-3F2B-45E9-A228-0CDD51A7918B}">
      <dgm:prSet/>
      <dgm:spPr/>
      <dgm:t>
        <a:bodyPr/>
        <a:lstStyle/>
        <a:p>
          <a:endParaRPr lang="en-IN"/>
        </a:p>
      </dgm:t>
    </dgm:pt>
    <dgm:pt modelId="{289B374D-B7F1-4601-A8D1-0B87DFEAF90D}" type="sibTrans" cxnId="{551A0E3B-3F2B-45E9-A228-0CDD51A7918B}">
      <dgm:prSet/>
      <dgm:spPr/>
      <dgm:t>
        <a:bodyPr/>
        <a:lstStyle/>
        <a:p>
          <a:endParaRPr lang="en-IN"/>
        </a:p>
      </dgm:t>
    </dgm:pt>
    <dgm:pt modelId="{0B870812-03CA-4003-8EAA-A13FB63C82A6}">
      <dgm:prSet phldrT="[Text]" custT="1"/>
      <dgm:spPr>
        <a:solidFill>
          <a:srgbClr val="C00000"/>
        </a:solidFill>
      </dgm:spPr>
      <dgm:t>
        <a:bodyPr/>
        <a:lstStyle/>
        <a:p>
          <a:r>
            <a:rPr lang="en-US" sz="2500" b="1" dirty="0" smtClean="0"/>
            <a:t>ORGANIZATIONS &amp; GROUPS</a:t>
          </a:r>
        </a:p>
        <a:p>
          <a:r>
            <a:rPr lang="en-US" sz="2400" b="1" dirty="0" smtClean="0"/>
            <a:t>Formal &amp; Informal</a:t>
          </a:r>
          <a:endParaRPr lang="en-IN" sz="2400" b="1" dirty="0"/>
        </a:p>
      </dgm:t>
    </dgm:pt>
    <dgm:pt modelId="{0EA8DC7B-E0A9-4008-B305-F249175F5AFF}" type="parTrans" cxnId="{229AE027-883A-497A-8FB0-CC28C1A7925D}">
      <dgm:prSet/>
      <dgm:spPr/>
      <dgm:t>
        <a:bodyPr/>
        <a:lstStyle/>
        <a:p>
          <a:endParaRPr lang="en-IN"/>
        </a:p>
      </dgm:t>
    </dgm:pt>
    <dgm:pt modelId="{BCA270AB-BEA2-4A13-BB99-2AC865A0DDB7}" type="sibTrans" cxnId="{229AE027-883A-497A-8FB0-CC28C1A7925D}">
      <dgm:prSet/>
      <dgm:spPr/>
      <dgm:t>
        <a:bodyPr/>
        <a:lstStyle/>
        <a:p>
          <a:endParaRPr lang="en-IN"/>
        </a:p>
      </dgm:t>
    </dgm:pt>
    <dgm:pt modelId="{98836B93-8748-42A9-9F72-525864FA2BCD}">
      <dgm:prSet phldrT="[Text]" custT="1"/>
      <dgm:spPr>
        <a:solidFill>
          <a:schemeClr val="accent4">
            <a:lumMod val="50000"/>
          </a:schemeClr>
        </a:solidFill>
      </dgm:spPr>
      <dgm:t>
        <a:bodyPr anchor="t" anchorCtr="0"/>
        <a:lstStyle/>
        <a:p>
          <a:pPr>
            <a:lnSpc>
              <a:spcPct val="100000"/>
            </a:lnSpc>
            <a:spcBef>
              <a:spcPts val="600"/>
            </a:spcBef>
            <a:spcAft>
              <a:spcPts val="600"/>
            </a:spcAft>
          </a:pPr>
          <a:r>
            <a:rPr lang="en-US" sz="2500" b="1" dirty="0" smtClean="0"/>
            <a:t>ENVIRONMENT</a:t>
          </a:r>
        </a:p>
        <a:p>
          <a:pPr>
            <a:lnSpc>
              <a:spcPct val="90000"/>
            </a:lnSpc>
            <a:spcBef>
              <a:spcPct val="0"/>
            </a:spcBef>
            <a:spcAft>
              <a:spcPct val="35000"/>
            </a:spcAft>
          </a:pPr>
          <a:r>
            <a:rPr lang="en-US" sz="2500" b="1" dirty="0" smtClean="0"/>
            <a:t>Geography &amp; Spatial Relationships</a:t>
          </a:r>
          <a:br>
            <a:rPr lang="en-US" sz="2500" b="1" dirty="0" smtClean="0"/>
          </a:br>
          <a:endParaRPr lang="en-IN" sz="2500" b="1" dirty="0"/>
        </a:p>
      </dgm:t>
    </dgm:pt>
    <dgm:pt modelId="{31CE7290-77A3-405F-9D7E-E58FA435C1E8}" type="parTrans" cxnId="{441ED9A9-178D-421C-AA6F-46652209E2E8}">
      <dgm:prSet/>
      <dgm:spPr/>
      <dgm:t>
        <a:bodyPr/>
        <a:lstStyle/>
        <a:p>
          <a:endParaRPr lang="en-IN"/>
        </a:p>
      </dgm:t>
    </dgm:pt>
    <dgm:pt modelId="{193A448B-FF00-41A0-B11A-FB7B6C546DEA}" type="sibTrans" cxnId="{441ED9A9-178D-421C-AA6F-46652209E2E8}">
      <dgm:prSet/>
      <dgm:spPr/>
      <dgm:t>
        <a:bodyPr/>
        <a:lstStyle/>
        <a:p>
          <a:endParaRPr lang="en-IN"/>
        </a:p>
      </dgm:t>
    </dgm:pt>
    <dgm:pt modelId="{65DAFC1F-4450-420F-A952-12A3F3EC2DE4}">
      <dgm:prSet phldrT="[Text]" custT="1"/>
      <dgm:spPr>
        <a:solidFill>
          <a:schemeClr val="bg2">
            <a:lumMod val="25000"/>
          </a:schemeClr>
        </a:solidFill>
      </dgm:spPr>
      <dgm:t>
        <a:bodyPr/>
        <a:lstStyle/>
        <a:p>
          <a:r>
            <a:rPr lang="en-US" sz="2500" b="1" dirty="0" smtClean="0"/>
            <a:t>SOCIAL &amp; CULTURE MILIEU</a:t>
          </a:r>
        </a:p>
        <a:p>
          <a:r>
            <a:rPr lang="en-US" sz="2500" b="1" dirty="0" smtClean="0"/>
            <a:t>Mental Concepts, Values &amp; Ideals</a:t>
          </a:r>
          <a:endParaRPr lang="en-IN" sz="2500" b="1" dirty="0"/>
        </a:p>
      </dgm:t>
    </dgm:pt>
    <dgm:pt modelId="{578D188B-9D0D-42FA-9CCB-832DD3220BC8}" type="sibTrans" cxnId="{5730A2C3-E81F-46FD-A407-63E73A988516}">
      <dgm:prSet/>
      <dgm:spPr/>
      <dgm:t>
        <a:bodyPr/>
        <a:lstStyle/>
        <a:p>
          <a:endParaRPr lang="en-IN"/>
        </a:p>
      </dgm:t>
    </dgm:pt>
    <dgm:pt modelId="{670A4D54-B5A4-4E4A-BB2C-D1ED8DC140E5}" type="parTrans" cxnId="{5730A2C3-E81F-46FD-A407-63E73A988516}">
      <dgm:prSet/>
      <dgm:spPr/>
      <dgm:t>
        <a:bodyPr/>
        <a:lstStyle/>
        <a:p>
          <a:endParaRPr lang="en-IN"/>
        </a:p>
      </dgm:t>
    </dgm:pt>
    <dgm:pt modelId="{544AE253-EA46-4776-8951-D0D9E013DE83}" type="pres">
      <dgm:prSet presAssocID="{423A62B9-A8E1-4492-A899-C20D68986CB1}" presName="diagram" presStyleCnt="0">
        <dgm:presLayoutVars>
          <dgm:dir/>
          <dgm:resizeHandles val="exact"/>
        </dgm:presLayoutVars>
      </dgm:prSet>
      <dgm:spPr/>
      <dgm:t>
        <a:bodyPr/>
        <a:lstStyle/>
        <a:p>
          <a:endParaRPr lang="en-IN"/>
        </a:p>
      </dgm:t>
    </dgm:pt>
    <dgm:pt modelId="{CC739911-43BD-464E-9732-F65977EEA820}" type="pres">
      <dgm:prSet presAssocID="{65DAFC1F-4450-420F-A952-12A3F3EC2DE4}" presName="node" presStyleLbl="node1" presStyleIdx="0" presStyleCnt="4" custScaleX="142969" custScaleY="136188" custLinFactY="56328" custLinFactNeighborX="-22296" custLinFactNeighborY="100000">
        <dgm:presLayoutVars>
          <dgm:bulletEnabled val="1"/>
        </dgm:presLayoutVars>
      </dgm:prSet>
      <dgm:spPr/>
      <dgm:t>
        <a:bodyPr/>
        <a:lstStyle/>
        <a:p>
          <a:endParaRPr lang="en-IN"/>
        </a:p>
      </dgm:t>
    </dgm:pt>
    <dgm:pt modelId="{FE11FE07-DFFA-4BDD-9CE4-12005E71D9C4}" type="pres">
      <dgm:prSet presAssocID="{578D188B-9D0D-42FA-9CCB-832DD3220BC8}" presName="sibTrans" presStyleCnt="0"/>
      <dgm:spPr/>
    </dgm:pt>
    <dgm:pt modelId="{2544A37C-88C2-404A-A315-09095AF6DF74}" type="pres">
      <dgm:prSet presAssocID="{A3FDFFB8-3918-4C65-A7FF-9A8669B633EF}" presName="node" presStyleLbl="node1" presStyleIdx="1" presStyleCnt="4" custScaleX="142074" custScaleY="138451" custLinFactX="-75363" custLinFactNeighborX="-100000" custLinFactNeighborY="-33">
        <dgm:presLayoutVars>
          <dgm:bulletEnabled val="1"/>
        </dgm:presLayoutVars>
      </dgm:prSet>
      <dgm:spPr/>
      <dgm:t>
        <a:bodyPr/>
        <a:lstStyle/>
        <a:p>
          <a:endParaRPr lang="en-IN"/>
        </a:p>
      </dgm:t>
    </dgm:pt>
    <dgm:pt modelId="{54FA9DAB-043F-4C6F-A0CC-B84E533BF6D0}" type="pres">
      <dgm:prSet presAssocID="{289B374D-B7F1-4601-A8D1-0B87DFEAF90D}" presName="sibTrans" presStyleCnt="0"/>
      <dgm:spPr/>
    </dgm:pt>
    <dgm:pt modelId="{A62009F4-1137-4E13-A62C-A672439B3664}" type="pres">
      <dgm:prSet presAssocID="{98836B93-8748-42A9-9F72-525864FA2BCD}" presName="node" presStyleLbl="node1" presStyleIdx="2" presStyleCnt="4" custScaleX="141015" custScaleY="133767" custLinFactX="74587" custLinFactNeighborX="100000" custLinFactNeighborY="2174">
        <dgm:presLayoutVars>
          <dgm:bulletEnabled val="1"/>
        </dgm:presLayoutVars>
      </dgm:prSet>
      <dgm:spPr/>
      <dgm:t>
        <a:bodyPr/>
        <a:lstStyle/>
        <a:p>
          <a:endParaRPr lang="en-IN"/>
        </a:p>
      </dgm:t>
    </dgm:pt>
    <dgm:pt modelId="{EC4D8E6B-7919-4026-9C80-9DFEF2D41EBE}" type="pres">
      <dgm:prSet presAssocID="{193A448B-FF00-41A0-B11A-FB7B6C546DEA}" presName="sibTrans" presStyleCnt="0"/>
      <dgm:spPr/>
    </dgm:pt>
    <dgm:pt modelId="{2879FEE2-2A29-4B35-859A-EF50E3614820}" type="pres">
      <dgm:prSet presAssocID="{0B870812-03CA-4003-8EAA-A13FB63C82A6}" presName="node" presStyleLbl="node1" presStyleIdx="3" presStyleCnt="4" custScaleX="140553" custScaleY="138945" custLinFactY="-55151" custLinFactNeighborX="24132" custLinFactNeighborY="-100000">
        <dgm:presLayoutVars>
          <dgm:bulletEnabled val="1"/>
        </dgm:presLayoutVars>
      </dgm:prSet>
      <dgm:spPr/>
      <dgm:t>
        <a:bodyPr/>
        <a:lstStyle/>
        <a:p>
          <a:endParaRPr lang="en-IN"/>
        </a:p>
      </dgm:t>
    </dgm:pt>
  </dgm:ptLst>
  <dgm:cxnLst>
    <dgm:cxn modelId="{5730A2C3-E81F-46FD-A407-63E73A988516}" srcId="{423A62B9-A8E1-4492-A899-C20D68986CB1}" destId="{65DAFC1F-4450-420F-A952-12A3F3EC2DE4}" srcOrd="0" destOrd="0" parTransId="{670A4D54-B5A4-4E4A-BB2C-D1ED8DC140E5}" sibTransId="{578D188B-9D0D-42FA-9CCB-832DD3220BC8}"/>
    <dgm:cxn modelId="{551A0E3B-3F2B-45E9-A228-0CDD51A7918B}" srcId="{423A62B9-A8E1-4492-A899-C20D68986CB1}" destId="{A3FDFFB8-3918-4C65-A7FF-9A8669B633EF}" srcOrd="1" destOrd="0" parTransId="{36AD82A0-E379-4845-8144-C863587437A3}" sibTransId="{289B374D-B7F1-4601-A8D1-0B87DFEAF90D}"/>
    <dgm:cxn modelId="{1DABBC48-C8F2-4F09-ADB7-1C5061437336}" type="presOf" srcId="{423A62B9-A8E1-4492-A899-C20D68986CB1}" destId="{544AE253-EA46-4776-8951-D0D9E013DE83}" srcOrd="0" destOrd="0" presId="urn:microsoft.com/office/officeart/2005/8/layout/default"/>
    <dgm:cxn modelId="{702A48F7-7C0F-400E-9D29-AF4B12EB4DA3}" type="presOf" srcId="{65DAFC1F-4450-420F-A952-12A3F3EC2DE4}" destId="{CC739911-43BD-464E-9732-F65977EEA820}" srcOrd="0" destOrd="0" presId="urn:microsoft.com/office/officeart/2005/8/layout/default"/>
    <dgm:cxn modelId="{96B15D8B-4409-4C1F-ACC8-B01E486C021F}" type="presOf" srcId="{A3FDFFB8-3918-4C65-A7FF-9A8669B633EF}" destId="{2544A37C-88C2-404A-A315-09095AF6DF74}" srcOrd="0" destOrd="0" presId="urn:microsoft.com/office/officeart/2005/8/layout/default"/>
    <dgm:cxn modelId="{DFB7B38D-B196-4322-B12B-FB22C620B3CA}" type="presOf" srcId="{0B870812-03CA-4003-8EAA-A13FB63C82A6}" destId="{2879FEE2-2A29-4B35-859A-EF50E3614820}" srcOrd="0" destOrd="0" presId="urn:microsoft.com/office/officeart/2005/8/layout/default"/>
    <dgm:cxn modelId="{229AE027-883A-497A-8FB0-CC28C1A7925D}" srcId="{423A62B9-A8E1-4492-A899-C20D68986CB1}" destId="{0B870812-03CA-4003-8EAA-A13FB63C82A6}" srcOrd="3" destOrd="0" parTransId="{0EA8DC7B-E0A9-4008-B305-F249175F5AFF}" sibTransId="{BCA270AB-BEA2-4A13-BB99-2AC865A0DDB7}"/>
    <dgm:cxn modelId="{F97C95F0-7089-43A2-8D38-110A7ECDD433}" type="presOf" srcId="{98836B93-8748-42A9-9F72-525864FA2BCD}" destId="{A62009F4-1137-4E13-A62C-A672439B3664}" srcOrd="0" destOrd="0" presId="urn:microsoft.com/office/officeart/2005/8/layout/default"/>
    <dgm:cxn modelId="{441ED9A9-178D-421C-AA6F-46652209E2E8}" srcId="{423A62B9-A8E1-4492-A899-C20D68986CB1}" destId="{98836B93-8748-42A9-9F72-525864FA2BCD}" srcOrd="2" destOrd="0" parTransId="{31CE7290-77A3-405F-9D7E-E58FA435C1E8}" sibTransId="{193A448B-FF00-41A0-B11A-FB7B6C546DEA}"/>
    <dgm:cxn modelId="{2DF2A80E-0A19-4186-8B27-0D4E22311190}" type="presParOf" srcId="{544AE253-EA46-4776-8951-D0D9E013DE83}" destId="{CC739911-43BD-464E-9732-F65977EEA820}" srcOrd="0" destOrd="0" presId="urn:microsoft.com/office/officeart/2005/8/layout/default"/>
    <dgm:cxn modelId="{EF42E4DE-D41B-4E9F-9465-02D66126941C}" type="presParOf" srcId="{544AE253-EA46-4776-8951-D0D9E013DE83}" destId="{FE11FE07-DFFA-4BDD-9CE4-12005E71D9C4}" srcOrd="1" destOrd="0" presId="urn:microsoft.com/office/officeart/2005/8/layout/default"/>
    <dgm:cxn modelId="{E8611237-6691-4EDA-82A0-D56E2E3ADFEB}" type="presParOf" srcId="{544AE253-EA46-4776-8951-D0D9E013DE83}" destId="{2544A37C-88C2-404A-A315-09095AF6DF74}" srcOrd="2" destOrd="0" presId="urn:microsoft.com/office/officeart/2005/8/layout/default"/>
    <dgm:cxn modelId="{BF547061-D706-4C9C-8314-6F68B62A2F02}" type="presParOf" srcId="{544AE253-EA46-4776-8951-D0D9E013DE83}" destId="{54FA9DAB-043F-4C6F-A0CC-B84E533BF6D0}" srcOrd="3" destOrd="0" presId="urn:microsoft.com/office/officeart/2005/8/layout/default"/>
    <dgm:cxn modelId="{48C650C6-23FD-4ABA-B2A0-E6C7D5862909}" type="presParOf" srcId="{544AE253-EA46-4776-8951-D0D9E013DE83}" destId="{A62009F4-1137-4E13-A62C-A672439B3664}" srcOrd="4" destOrd="0" presId="urn:microsoft.com/office/officeart/2005/8/layout/default"/>
    <dgm:cxn modelId="{C19C9081-99F7-4BE6-B1AD-93B6EF404A9B}" type="presParOf" srcId="{544AE253-EA46-4776-8951-D0D9E013DE83}" destId="{EC4D8E6B-7919-4026-9C80-9DFEF2D41EBE}" srcOrd="5" destOrd="0" presId="urn:microsoft.com/office/officeart/2005/8/layout/default"/>
    <dgm:cxn modelId="{62C97050-6E10-4E29-BAB2-7791E8881409}" type="presParOf" srcId="{544AE253-EA46-4776-8951-D0D9E013DE83}" destId="{2879FEE2-2A29-4B35-859A-EF50E361482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43939-6A82-41AF-9B2C-2CEDC15B5226}" type="doc">
      <dgm:prSet loTypeId="urn:microsoft.com/office/officeart/2005/8/layout/process1" loCatId="process" qsTypeId="urn:microsoft.com/office/officeart/2005/8/quickstyle/simple3" qsCatId="simple" csTypeId="urn:microsoft.com/office/officeart/2005/8/colors/accent6_4" csCatId="accent6" phldr="1"/>
      <dgm:spPr/>
      <dgm:t>
        <a:bodyPr/>
        <a:lstStyle/>
        <a:p>
          <a:endParaRPr lang="en-IN"/>
        </a:p>
      </dgm:t>
    </dgm:pt>
    <dgm:pt modelId="{537F34E9-702F-44EB-B0E6-806B19572518}">
      <dgm:prSet/>
      <dgm:spPr>
        <a:solidFill>
          <a:srgbClr val="83157E"/>
        </a:solidFill>
      </dgm:spPr>
      <dgm:t>
        <a:bodyPr/>
        <a:lstStyle/>
        <a:p>
          <a:pPr rtl="0"/>
          <a:r>
            <a:rPr lang="en-IN" b="1" dirty="0" smtClean="0">
              <a:solidFill>
                <a:schemeClr val="bg1"/>
              </a:solidFill>
            </a:rPr>
            <a:t>Is Accomplishment a Science?</a:t>
          </a:r>
          <a:endParaRPr lang="en-IN" b="1" dirty="0">
            <a:solidFill>
              <a:schemeClr val="bg1"/>
            </a:solidFill>
          </a:endParaRPr>
        </a:p>
      </dgm:t>
    </dgm:pt>
    <dgm:pt modelId="{145E9FE5-AD15-408D-B041-F13C725F5EBA}" type="parTrans" cxnId="{7149556E-FEAF-4E22-81AE-EB90B7AE5450}">
      <dgm:prSet/>
      <dgm:spPr/>
      <dgm:t>
        <a:bodyPr/>
        <a:lstStyle/>
        <a:p>
          <a:endParaRPr lang="en-IN"/>
        </a:p>
      </dgm:t>
    </dgm:pt>
    <dgm:pt modelId="{CEAB092D-9A78-4C19-912B-6759C8CD8F8B}" type="sibTrans" cxnId="{7149556E-FEAF-4E22-81AE-EB90B7AE5450}">
      <dgm:prSet/>
      <dgm:spPr/>
      <dgm:t>
        <a:bodyPr/>
        <a:lstStyle/>
        <a:p>
          <a:endParaRPr lang="en-IN"/>
        </a:p>
      </dgm:t>
    </dgm:pt>
    <dgm:pt modelId="{C2A79698-41F4-4DA6-B494-39E1925B48BA}" type="pres">
      <dgm:prSet presAssocID="{0A743939-6A82-41AF-9B2C-2CEDC15B5226}" presName="Name0" presStyleCnt="0">
        <dgm:presLayoutVars>
          <dgm:dir/>
          <dgm:resizeHandles val="exact"/>
        </dgm:presLayoutVars>
      </dgm:prSet>
      <dgm:spPr/>
      <dgm:t>
        <a:bodyPr/>
        <a:lstStyle/>
        <a:p>
          <a:endParaRPr lang="en-IN"/>
        </a:p>
      </dgm:t>
    </dgm:pt>
    <dgm:pt modelId="{20BB17D7-FE54-4CF2-81AE-69C4FA43E0DF}" type="pres">
      <dgm:prSet presAssocID="{537F34E9-702F-44EB-B0E6-806B19572518}" presName="node" presStyleLbl="node1" presStyleIdx="0" presStyleCnt="1">
        <dgm:presLayoutVars>
          <dgm:bulletEnabled val="1"/>
        </dgm:presLayoutVars>
      </dgm:prSet>
      <dgm:spPr/>
      <dgm:t>
        <a:bodyPr/>
        <a:lstStyle/>
        <a:p>
          <a:endParaRPr lang="en-IN"/>
        </a:p>
      </dgm:t>
    </dgm:pt>
  </dgm:ptLst>
  <dgm:cxnLst>
    <dgm:cxn modelId="{7149556E-FEAF-4E22-81AE-EB90B7AE5450}" srcId="{0A743939-6A82-41AF-9B2C-2CEDC15B5226}" destId="{537F34E9-702F-44EB-B0E6-806B19572518}" srcOrd="0" destOrd="0" parTransId="{145E9FE5-AD15-408D-B041-F13C725F5EBA}" sibTransId="{CEAB092D-9A78-4C19-912B-6759C8CD8F8B}"/>
    <dgm:cxn modelId="{EFB5A158-AE61-4D12-8A57-7FAD95BBF78F}" type="presOf" srcId="{537F34E9-702F-44EB-B0E6-806B19572518}" destId="{20BB17D7-FE54-4CF2-81AE-69C4FA43E0DF}" srcOrd="0" destOrd="0" presId="urn:microsoft.com/office/officeart/2005/8/layout/process1"/>
    <dgm:cxn modelId="{51042913-A9D5-4438-992B-70F96E0E1AE1}" type="presOf" srcId="{0A743939-6A82-41AF-9B2C-2CEDC15B5226}" destId="{C2A79698-41F4-4DA6-B494-39E1925B48BA}" srcOrd="0" destOrd="0" presId="urn:microsoft.com/office/officeart/2005/8/layout/process1"/>
    <dgm:cxn modelId="{359253C3-98CC-4630-A130-60B7ADA471CF}" type="presParOf" srcId="{C2A79698-41F4-4DA6-B494-39E1925B48BA}" destId="{20BB17D7-FE54-4CF2-81AE-69C4FA43E0D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206A6-5749-49F2-BE8D-0B1E42368D6A}" type="doc">
      <dgm:prSet loTypeId="urn:microsoft.com/office/officeart/2005/8/layout/pyramid2" loCatId="list" qsTypeId="urn:microsoft.com/office/officeart/2005/8/quickstyle/simple1" qsCatId="simple" csTypeId="urn:microsoft.com/office/officeart/2005/8/colors/accent1_2" csCatId="accent1" phldr="1"/>
      <dgm:spPr/>
    </dgm:pt>
    <dgm:pt modelId="{42ECDC90-742D-48C8-9F99-74C7D000C905}">
      <dgm:prSet custT="1"/>
      <dgm:spPr>
        <a:solidFill>
          <a:srgbClr val="006800">
            <a:alpha val="90000"/>
          </a:srgbClr>
        </a:solidFill>
        <a:ln>
          <a:solidFill>
            <a:srgbClr val="00B050"/>
          </a:solidFill>
        </a:ln>
      </dgm:spPr>
      <dgm:t>
        <a:bodyPr/>
        <a:lstStyle/>
        <a:p>
          <a:pPr algn="ctr"/>
          <a:r>
            <a:rPr lang="en-IN" sz="2800" b="1" dirty="0" smtClean="0">
              <a:solidFill>
                <a:schemeClr val="bg1"/>
              </a:solidFill>
            </a:rPr>
            <a:t>Are their common underlying principles applicable to accomplishment in all fields?</a:t>
          </a:r>
        </a:p>
      </dgm:t>
    </dgm:pt>
    <dgm:pt modelId="{EA7B7327-D44E-4B7C-9F76-C43ABA849FED}" type="parTrans" cxnId="{B70760FB-1C4D-4C2F-A002-8FC1CA0EB63B}">
      <dgm:prSet/>
      <dgm:spPr/>
      <dgm:t>
        <a:bodyPr/>
        <a:lstStyle/>
        <a:p>
          <a:endParaRPr lang="en-IN"/>
        </a:p>
      </dgm:t>
    </dgm:pt>
    <dgm:pt modelId="{98D58072-9C9D-46F4-8DBA-59DBFD59D99E}" type="sibTrans" cxnId="{B70760FB-1C4D-4C2F-A002-8FC1CA0EB63B}">
      <dgm:prSet/>
      <dgm:spPr/>
      <dgm:t>
        <a:bodyPr/>
        <a:lstStyle/>
        <a:p>
          <a:endParaRPr lang="en-IN"/>
        </a:p>
      </dgm:t>
    </dgm:pt>
    <dgm:pt modelId="{BDA3F736-3BBA-4820-B099-C4A5D53AF35E}">
      <dgm:prSet custT="1"/>
      <dgm:spPr>
        <a:solidFill>
          <a:srgbClr val="002060">
            <a:alpha val="90000"/>
          </a:srgbClr>
        </a:solidFill>
        <a:ln>
          <a:solidFill>
            <a:srgbClr val="002060"/>
          </a:solidFill>
        </a:ln>
      </dgm:spPr>
      <dgm:t>
        <a:bodyPr/>
        <a:lstStyle/>
        <a:p>
          <a:r>
            <a:rPr lang="en-IN" sz="2800" b="1" dirty="0" smtClean="0">
              <a:solidFill>
                <a:schemeClr val="bg1"/>
              </a:solidFill>
            </a:rPr>
            <a:t>Is there a common process applicable </a:t>
          </a:r>
          <a:br>
            <a:rPr lang="en-IN" sz="2800" b="1" dirty="0" smtClean="0">
              <a:solidFill>
                <a:schemeClr val="bg1"/>
              </a:solidFill>
            </a:rPr>
          </a:br>
          <a:r>
            <a:rPr lang="en-IN" sz="2800" b="1" dirty="0" smtClean="0">
              <a:solidFill>
                <a:schemeClr val="bg1"/>
              </a:solidFill>
            </a:rPr>
            <a:t>to all types of accomplishment?</a:t>
          </a:r>
        </a:p>
      </dgm:t>
    </dgm:pt>
    <dgm:pt modelId="{CF3AC50F-6872-4A51-BAA9-7477661D6B4B}" type="parTrans" cxnId="{708E75F4-FC23-4D6D-8A04-B19D335810E2}">
      <dgm:prSet/>
      <dgm:spPr/>
      <dgm:t>
        <a:bodyPr/>
        <a:lstStyle/>
        <a:p>
          <a:endParaRPr lang="en-IN"/>
        </a:p>
      </dgm:t>
    </dgm:pt>
    <dgm:pt modelId="{BD9BF8FB-6918-4050-95C5-967B1FE372E1}" type="sibTrans" cxnId="{708E75F4-FC23-4D6D-8A04-B19D335810E2}">
      <dgm:prSet/>
      <dgm:spPr/>
      <dgm:t>
        <a:bodyPr/>
        <a:lstStyle/>
        <a:p>
          <a:endParaRPr lang="en-IN"/>
        </a:p>
      </dgm:t>
    </dgm:pt>
    <dgm:pt modelId="{501824AF-5FD1-49DE-8D5F-A65C43AC936F}">
      <dgm:prSet custT="1"/>
      <dgm:spPr>
        <a:solidFill>
          <a:srgbClr val="990033">
            <a:alpha val="90000"/>
          </a:srgbClr>
        </a:solidFill>
        <a:ln>
          <a:solidFill>
            <a:schemeClr val="bg2"/>
          </a:solidFill>
        </a:ln>
      </dgm:spPr>
      <dgm:t>
        <a:bodyPr/>
        <a:lstStyle/>
        <a:p>
          <a:r>
            <a:rPr lang="en-IN" sz="2800" b="1" dirty="0" smtClean="0">
              <a:solidFill>
                <a:schemeClr val="bg1"/>
              </a:solidFill>
            </a:rPr>
            <a:t>What is the relationship between individual, the organizational and social accomplishment?</a:t>
          </a:r>
        </a:p>
      </dgm:t>
    </dgm:pt>
    <dgm:pt modelId="{2AA78312-0F1B-40D7-B71A-7D122A293311}" type="parTrans" cxnId="{AE16D0F9-7327-4F5A-BC7B-C2AB7C1B2DFA}">
      <dgm:prSet/>
      <dgm:spPr/>
      <dgm:t>
        <a:bodyPr/>
        <a:lstStyle/>
        <a:p>
          <a:endParaRPr lang="en-IN"/>
        </a:p>
      </dgm:t>
    </dgm:pt>
    <dgm:pt modelId="{23ACC9F6-91E4-4A00-843A-F0367CBEEB54}" type="sibTrans" cxnId="{AE16D0F9-7327-4F5A-BC7B-C2AB7C1B2DFA}">
      <dgm:prSet/>
      <dgm:spPr/>
      <dgm:t>
        <a:bodyPr/>
        <a:lstStyle/>
        <a:p>
          <a:endParaRPr lang="en-IN"/>
        </a:p>
      </dgm:t>
    </dgm:pt>
    <dgm:pt modelId="{31F36ADB-BFAC-460C-8F2A-5509F789EE62}" type="pres">
      <dgm:prSet presAssocID="{558206A6-5749-49F2-BE8D-0B1E42368D6A}" presName="compositeShape" presStyleCnt="0">
        <dgm:presLayoutVars>
          <dgm:dir/>
          <dgm:resizeHandles/>
        </dgm:presLayoutVars>
      </dgm:prSet>
      <dgm:spPr/>
    </dgm:pt>
    <dgm:pt modelId="{DCAF3BEA-AC4F-441E-9ADD-11525B60C7F1}" type="pres">
      <dgm:prSet presAssocID="{558206A6-5749-49F2-BE8D-0B1E42368D6A}" presName="pyramid" presStyleLbl="node1" presStyleIdx="0" presStyleCnt="1" custLinFactNeighborX="-19648"/>
      <dgm:spPr>
        <a:solidFill>
          <a:schemeClr val="bg1"/>
        </a:solidFill>
      </dgm:spPr>
    </dgm:pt>
    <dgm:pt modelId="{3A68C4EE-FD0C-44FB-89EF-F1F6FD576E03}" type="pres">
      <dgm:prSet presAssocID="{558206A6-5749-49F2-BE8D-0B1E42368D6A}" presName="theList" presStyleCnt="0"/>
      <dgm:spPr/>
    </dgm:pt>
    <dgm:pt modelId="{D458DDE3-73D5-4191-B50F-C8E3693FB400}" type="pres">
      <dgm:prSet presAssocID="{42ECDC90-742D-48C8-9F99-74C7D000C905}" presName="aNode" presStyleLbl="fgAcc1" presStyleIdx="0" presStyleCnt="3" custScaleX="202885" custScaleY="644080" custLinFactY="-100000" custLinFactNeighborX="30068" custLinFactNeighborY="-102233">
        <dgm:presLayoutVars>
          <dgm:bulletEnabled val="1"/>
        </dgm:presLayoutVars>
      </dgm:prSet>
      <dgm:spPr/>
      <dgm:t>
        <a:bodyPr/>
        <a:lstStyle/>
        <a:p>
          <a:endParaRPr lang="en-IN"/>
        </a:p>
      </dgm:t>
    </dgm:pt>
    <dgm:pt modelId="{CF2313CC-882E-4BF5-A3EB-57DAE9E21769}" type="pres">
      <dgm:prSet presAssocID="{42ECDC90-742D-48C8-9F99-74C7D000C905}" presName="aSpace" presStyleCnt="0"/>
      <dgm:spPr/>
    </dgm:pt>
    <dgm:pt modelId="{08D4B6FC-EC58-461C-8376-01660FD186C9}" type="pres">
      <dgm:prSet presAssocID="{BDA3F736-3BBA-4820-B099-C4A5D53AF35E}" presName="aNode" presStyleLbl="fgAcc1" presStyleIdx="1" presStyleCnt="3" custScaleX="212298" custScaleY="488407" custLinFactNeighborX="30308" custLinFactNeighborY="-30852">
        <dgm:presLayoutVars>
          <dgm:bulletEnabled val="1"/>
        </dgm:presLayoutVars>
      </dgm:prSet>
      <dgm:spPr/>
      <dgm:t>
        <a:bodyPr/>
        <a:lstStyle/>
        <a:p>
          <a:endParaRPr lang="en-IN"/>
        </a:p>
      </dgm:t>
    </dgm:pt>
    <dgm:pt modelId="{1D60520F-1FD7-4FEE-955B-450A90E24E9F}" type="pres">
      <dgm:prSet presAssocID="{BDA3F736-3BBA-4820-B099-C4A5D53AF35E}" presName="aSpace" presStyleCnt="0"/>
      <dgm:spPr/>
    </dgm:pt>
    <dgm:pt modelId="{DF86631B-27C5-498D-903F-39D97D7F1BD4}" type="pres">
      <dgm:prSet presAssocID="{501824AF-5FD1-49DE-8D5F-A65C43AC936F}" presName="aNode" presStyleLbl="fgAcc1" presStyleIdx="2" presStyleCnt="3" custScaleX="268510" custScaleY="624639" custLinFactY="50385" custLinFactNeighborX="5890" custLinFactNeighborY="100000">
        <dgm:presLayoutVars>
          <dgm:bulletEnabled val="1"/>
        </dgm:presLayoutVars>
      </dgm:prSet>
      <dgm:spPr/>
      <dgm:t>
        <a:bodyPr/>
        <a:lstStyle/>
        <a:p>
          <a:endParaRPr lang="en-IN"/>
        </a:p>
      </dgm:t>
    </dgm:pt>
    <dgm:pt modelId="{FBEE1464-7C8A-4800-AB8A-E43B3E6187C3}" type="pres">
      <dgm:prSet presAssocID="{501824AF-5FD1-49DE-8D5F-A65C43AC936F}" presName="aSpace" presStyleCnt="0"/>
      <dgm:spPr/>
    </dgm:pt>
  </dgm:ptLst>
  <dgm:cxnLst>
    <dgm:cxn modelId="{E4EB49A8-301C-4C10-A775-F9E3D2173C40}" type="presOf" srcId="{BDA3F736-3BBA-4820-B099-C4A5D53AF35E}" destId="{08D4B6FC-EC58-461C-8376-01660FD186C9}" srcOrd="0" destOrd="0" presId="urn:microsoft.com/office/officeart/2005/8/layout/pyramid2"/>
    <dgm:cxn modelId="{BB031CD4-B266-4F51-962F-FDDB7A5FFA4B}" type="presOf" srcId="{501824AF-5FD1-49DE-8D5F-A65C43AC936F}" destId="{DF86631B-27C5-498D-903F-39D97D7F1BD4}" srcOrd="0" destOrd="0" presId="urn:microsoft.com/office/officeart/2005/8/layout/pyramid2"/>
    <dgm:cxn modelId="{B70760FB-1C4D-4C2F-A002-8FC1CA0EB63B}" srcId="{558206A6-5749-49F2-BE8D-0B1E42368D6A}" destId="{42ECDC90-742D-48C8-9F99-74C7D000C905}" srcOrd="0" destOrd="0" parTransId="{EA7B7327-D44E-4B7C-9F76-C43ABA849FED}" sibTransId="{98D58072-9C9D-46F4-8DBA-59DBFD59D99E}"/>
    <dgm:cxn modelId="{044AA91C-1AB7-4A72-BC68-3F96F23BDC1D}" type="presOf" srcId="{558206A6-5749-49F2-BE8D-0B1E42368D6A}" destId="{31F36ADB-BFAC-460C-8F2A-5509F789EE62}" srcOrd="0" destOrd="0" presId="urn:microsoft.com/office/officeart/2005/8/layout/pyramid2"/>
    <dgm:cxn modelId="{AE16D0F9-7327-4F5A-BC7B-C2AB7C1B2DFA}" srcId="{558206A6-5749-49F2-BE8D-0B1E42368D6A}" destId="{501824AF-5FD1-49DE-8D5F-A65C43AC936F}" srcOrd="2" destOrd="0" parTransId="{2AA78312-0F1B-40D7-B71A-7D122A293311}" sibTransId="{23ACC9F6-91E4-4A00-843A-F0367CBEEB54}"/>
    <dgm:cxn modelId="{6D804BD0-30E7-4EF6-99BE-0FB013E7ACF3}" type="presOf" srcId="{42ECDC90-742D-48C8-9F99-74C7D000C905}" destId="{D458DDE3-73D5-4191-B50F-C8E3693FB400}" srcOrd="0" destOrd="0" presId="urn:microsoft.com/office/officeart/2005/8/layout/pyramid2"/>
    <dgm:cxn modelId="{708E75F4-FC23-4D6D-8A04-B19D335810E2}" srcId="{558206A6-5749-49F2-BE8D-0B1E42368D6A}" destId="{BDA3F736-3BBA-4820-B099-C4A5D53AF35E}" srcOrd="1" destOrd="0" parTransId="{CF3AC50F-6872-4A51-BAA9-7477661D6B4B}" sibTransId="{BD9BF8FB-6918-4050-95C5-967B1FE372E1}"/>
    <dgm:cxn modelId="{F83439C4-1EA3-4EFD-A22A-CF0BD328E226}" type="presParOf" srcId="{31F36ADB-BFAC-460C-8F2A-5509F789EE62}" destId="{DCAF3BEA-AC4F-441E-9ADD-11525B60C7F1}" srcOrd="0" destOrd="0" presId="urn:microsoft.com/office/officeart/2005/8/layout/pyramid2"/>
    <dgm:cxn modelId="{00A7E494-BAE0-4A77-9F4C-111C0D1791AC}" type="presParOf" srcId="{31F36ADB-BFAC-460C-8F2A-5509F789EE62}" destId="{3A68C4EE-FD0C-44FB-89EF-F1F6FD576E03}" srcOrd="1" destOrd="0" presId="urn:microsoft.com/office/officeart/2005/8/layout/pyramid2"/>
    <dgm:cxn modelId="{21802E5A-6B53-4CF7-97AF-03C33B9DCFB3}" type="presParOf" srcId="{3A68C4EE-FD0C-44FB-89EF-F1F6FD576E03}" destId="{D458DDE3-73D5-4191-B50F-C8E3693FB400}" srcOrd="0" destOrd="0" presId="urn:microsoft.com/office/officeart/2005/8/layout/pyramid2"/>
    <dgm:cxn modelId="{849605B0-A9F2-4C8E-8C17-41183C53FAF1}" type="presParOf" srcId="{3A68C4EE-FD0C-44FB-89EF-F1F6FD576E03}" destId="{CF2313CC-882E-4BF5-A3EB-57DAE9E21769}" srcOrd="1" destOrd="0" presId="urn:microsoft.com/office/officeart/2005/8/layout/pyramid2"/>
    <dgm:cxn modelId="{16B64232-28DF-4F66-AC54-F722F17BCE6E}" type="presParOf" srcId="{3A68C4EE-FD0C-44FB-89EF-F1F6FD576E03}" destId="{08D4B6FC-EC58-461C-8376-01660FD186C9}" srcOrd="2" destOrd="0" presId="urn:microsoft.com/office/officeart/2005/8/layout/pyramid2"/>
    <dgm:cxn modelId="{5CBE2C0D-58ED-4A38-A018-4079F3D856AE}" type="presParOf" srcId="{3A68C4EE-FD0C-44FB-89EF-F1F6FD576E03}" destId="{1D60520F-1FD7-4FEE-955B-450A90E24E9F}" srcOrd="3" destOrd="0" presId="urn:microsoft.com/office/officeart/2005/8/layout/pyramid2"/>
    <dgm:cxn modelId="{FD0402D5-5492-43DA-8ED5-AB11F6BBAFCD}" type="presParOf" srcId="{3A68C4EE-FD0C-44FB-89EF-F1F6FD576E03}" destId="{DF86631B-27C5-498D-903F-39D97D7F1BD4}" srcOrd="4" destOrd="0" presId="urn:microsoft.com/office/officeart/2005/8/layout/pyramid2"/>
    <dgm:cxn modelId="{ADC32F9F-C23D-46C0-971B-454CF4701D1D}" type="presParOf" srcId="{3A68C4EE-FD0C-44FB-89EF-F1F6FD576E03}" destId="{FBEE1464-7C8A-4800-AB8A-E43B3E6187C3}"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39911-43BD-464E-9732-F65977EEA820}">
      <dsp:nvSpPr>
        <dsp:cNvPr id="0" name=""/>
        <dsp:cNvSpPr/>
      </dsp:nvSpPr>
      <dsp:spPr>
        <a:xfrm>
          <a:off x="1" y="2162486"/>
          <a:ext cx="3271782" cy="1869961"/>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SOCIAL &amp; CULTURE MILIEU</a:t>
          </a:r>
        </a:p>
        <a:p>
          <a:pPr lvl="0" algn="ctr" defTabSz="1111250">
            <a:lnSpc>
              <a:spcPct val="90000"/>
            </a:lnSpc>
            <a:spcBef>
              <a:spcPct val="0"/>
            </a:spcBef>
            <a:spcAft>
              <a:spcPct val="35000"/>
            </a:spcAft>
          </a:pPr>
          <a:r>
            <a:rPr lang="en-US" sz="2500" b="1" kern="1200" dirty="0" smtClean="0"/>
            <a:t>Mental Concepts, Values &amp; Ideals</a:t>
          </a:r>
          <a:endParaRPr lang="en-IN" sz="2500" b="1" kern="1200" dirty="0"/>
        </a:p>
      </dsp:txBody>
      <dsp:txXfrm>
        <a:off x="1" y="2162486"/>
        <a:ext cx="3271782" cy="1869961"/>
      </dsp:txXfrm>
    </dsp:sp>
    <dsp:sp modelId="{2544A37C-88C2-404A-A315-09095AF6DF74}">
      <dsp:nvSpPr>
        <dsp:cNvPr id="0" name=""/>
        <dsp:cNvSpPr/>
      </dsp:nvSpPr>
      <dsp:spPr>
        <a:xfrm>
          <a:off x="0" y="0"/>
          <a:ext cx="3251300" cy="190103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INDIVIDUALS</a:t>
          </a:r>
        </a:p>
        <a:p>
          <a:pPr lvl="0" algn="ctr" defTabSz="1111250">
            <a:lnSpc>
              <a:spcPct val="90000"/>
            </a:lnSpc>
            <a:spcBef>
              <a:spcPct val="0"/>
            </a:spcBef>
            <a:spcAft>
              <a:spcPct val="35000"/>
            </a:spcAft>
          </a:pPr>
          <a:r>
            <a:rPr lang="en-US" sz="2500" b="1" kern="1200" dirty="0" smtClean="0"/>
            <a:t>Capacities, Intentions</a:t>
          </a:r>
          <a:br>
            <a:rPr lang="en-US" sz="2500" b="1" kern="1200" dirty="0" smtClean="0"/>
          </a:br>
          <a:r>
            <a:rPr lang="en-US" sz="2500" b="1" kern="1200" dirty="0" smtClean="0"/>
            <a:t>&amp; Actions</a:t>
          </a:r>
          <a:endParaRPr lang="en-IN" sz="2500" b="1" kern="1200" dirty="0"/>
        </a:p>
      </dsp:txBody>
      <dsp:txXfrm>
        <a:off x="0" y="0"/>
        <a:ext cx="3251300" cy="1901033"/>
      </dsp:txXfrm>
    </dsp:sp>
    <dsp:sp modelId="{A62009F4-1137-4E13-A62C-A672439B3664}">
      <dsp:nvSpPr>
        <dsp:cNvPr id="0" name=""/>
        <dsp:cNvSpPr/>
      </dsp:nvSpPr>
      <dsp:spPr>
        <a:xfrm>
          <a:off x="4545334" y="2195730"/>
          <a:ext cx="3227065" cy="1836719"/>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ctr" defTabSz="1111250">
            <a:lnSpc>
              <a:spcPct val="100000"/>
            </a:lnSpc>
            <a:spcBef>
              <a:spcPct val="0"/>
            </a:spcBef>
            <a:spcAft>
              <a:spcPts val="600"/>
            </a:spcAft>
          </a:pPr>
          <a:r>
            <a:rPr lang="en-US" sz="2500" b="1" kern="1200" dirty="0" smtClean="0"/>
            <a:t>ENVIRONMENT</a:t>
          </a:r>
        </a:p>
        <a:p>
          <a:pPr lvl="0" algn="ctr" defTabSz="1111250">
            <a:lnSpc>
              <a:spcPct val="90000"/>
            </a:lnSpc>
            <a:spcBef>
              <a:spcPct val="0"/>
            </a:spcBef>
            <a:spcAft>
              <a:spcPct val="35000"/>
            </a:spcAft>
          </a:pPr>
          <a:r>
            <a:rPr lang="en-US" sz="2500" b="1" kern="1200" dirty="0" smtClean="0"/>
            <a:t>Geography &amp; Spatial Relationships</a:t>
          </a:r>
          <a:br>
            <a:rPr lang="en-US" sz="2500" b="1" kern="1200" dirty="0" smtClean="0"/>
          </a:br>
          <a:endParaRPr lang="en-IN" sz="2500" b="1" kern="1200" dirty="0"/>
        </a:p>
      </dsp:txBody>
      <dsp:txXfrm>
        <a:off x="4545334" y="2195730"/>
        <a:ext cx="3227065" cy="1836719"/>
      </dsp:txXfrm>
    </dsp:sp>
    <dsp:sp modelId="{2879FEE2-2A29-4B35-859A-EF50E3614820}">
      <dsp:nvSpPr>
        <dsp:cNvPr id="0" name=""/>
        <dsp:cNvSpPr/>
      </dsp:nvSpPr>
      <dsp:spPr>
        <a:xfrm>
          <a:off x="4555906" y="0"/>
          <a:ext cx="3216493" cy="1907816"/>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ORGANIZATIONS &amp; GROUPS</a:t>
          </a:r>
        </a:p>
        <a:p>
          <a:pPr lvl="0" algn="ctr" defTabSz="1111250">
            <a:lnSpc>
              <a:spcPct val="90000"/>
            </a:lnSpc>
            <a:spcBef>
              <a:spcPct val="0"/>
            </a:spcBef>
            <a:spcAft>
              <a:spcPct val="35000"/>
            </a:spcAft>
          </a:pPr>
          <a:r>
            <a:rPr lang="en-US" sz="2400" b="1" kern="1200" dirty="0" smtClean="0"/>
            <a:t>Formal &amp; Informal</a:t>
          </a:r>
          <a:endParaRPr lang="en-IN" sz="2400" b="1" kern="1200" dirty="0"/>
        </a:p>
      </dsp:txBody>
      <dsp:txXfrm>
        <a:off x="4555906" y="0"/>
        <a:ext cx="3216493" cy="1907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B17D7-FE54-4CF2-81AE-69C4FA43E0DF}">
      <dsp:nvSpPr>
        <dsp:cNvPr id="0" name=""/>
        <dsp:cNvSpPr/>
      </dsp:nvSpPr>
      <dsp:spPr>
        <a:xfrm>
          <a:off x="4018" y="0"/>
          <a:ext cx="8221563" cy="1143000"/>
        </a:xfrm>
        <a:prstGeom prst="roundRect">
          <a:avLst>
            <a:gd name="adj" fmla="val 10000"/>
          </a:avLst>
        </a:prstGeom>
        <a:solidFill>
          <a:srgbClr val="83157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IN" sz="4900" b="1" kern="1200" dirty="0" smtClean="0">
              <a:solidFill>
                <a:schemeClr val="bg1"/>
              </a:solidFill>
            </a:rPr>
            <a:t>Is Accomplishment a Science?</a:t>
          </a:r>
          <a:endParaRPr lang="en-IN" sz="4900" b="1" kern="1200" dirty="0">
            <a:solidFill>
              <a:schemeClr val="bg1"/>
            </a:solidFill>
          </a:endParaRPr>
        </a:p>
      </dsp:txBody>
      <dsp:txXfrm>
        <a:off x="37495" y="33477"/>
        <a:ext cx="8154609" cy="1076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F3BEA-AC4F-441E-9ADD-11525B60C7F1}">
      <dsp:nvSpPr>
        <dsp:cNvPr id="0" name=""/>
        <dsp:cNvSpPr/>
      </dsp:nvSpPr>
      <dsp:spPr>
        <a:xfrm>
          <a:off x="0" y="0"/>
          <a:ext cx="4679950" cy="4679950"/>
        </a:xfrm>
        <a:prstGeom prst="triangl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8DDE3-73D5-4191-B50F-C8E3693FB400}">
      <dsp:nvSpPr>
        <dsp:cNvPr id="0" name=""/>
        <dsp:cNvSpPr/>
      </dsp:nvSpPr>
      <dsp:spPr>
        <a:xfrm>
          <a:off x="1870547" y="236958"/>
          <a:ext cx="6171697" cy="1340978"/>
        </a:xfrm>
        <a:prstGeom prst="roundRect">
          <a:avLst/>
        </a:prstGeom>
        <a:solidFill>
          <a:srgbClr val="006800">
            <a:alpha val="90000"/>
          </a:srgb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kern="1200" dirty="0" smtClean="0">
              <a:solidFill>
                <a:schemeClr val="bg1"/>
              </a:solidFill>
            </a:rPr>
            <a:t>Are their common underlying principles applicable to accomplishment in all fields?</a:t>
          </a:r>
        </a:p>
      </dsp:txBody>
      <dsp:txXfrm>
        <a:off x="1936008" y="302419"/>
        <a:ext cx="6040775" cy="1210056"/>
      </dsp:txXfrm>
    </dsp:sp>
    <dsp:sp modelId="{08D4B6FC-EC58-461C-8376-01660FD186C9}">
      <dsp:nvSpPr>
        <dsp:cNvPr id="0" name=""/>
        <dsp:cNvSpPr/>
      </dsp:nvSpPr>
      <dsp:spPr>
        <a:xfrm>
          <a:off x="1625437" y="1830738"/>
          <a:ext cx="6458037" cy="1016866"/>
        </a:xfrm>
        <a:prstGeom prst="roundRect">
          <a:avLst/>
        </a:prstGeom>
        <a:solidFill>
          <a:srgbClr val="002060">
            <a:alpha val="9000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kern="1200" dirty="0" smtClean="0">
              <a:solidFill>
                <a:schemeClr val="bg1"/>
              </a:solidFill>
            </a:rPr>
            <a:t>Is there a common process applicable </a:t>
          </a:r>
          <a:br>
            <a:rPr lang="en-IN" sz="2800" b="1" kern="1200" dirty="0" smtClean="0">
              <a:solidFill>
                <a:schemeClr val="bg1"/>
              </a:solidFill>
            </a:rPr>
          </a:br>
          <a:r>
            <a:rPr lang="en-IN" sz="2800" b="1" kern="1200" dirty="0" smtClean="0">
              <a:solidFill>
                <a:schemeClr val="bg1"/>
              </a:solidFill>
            </a:rPr>
            <a:t>to all types of accomplishment?</a:t>
          </a:r>
        </a:p>
      </dsp:txBody>
      <dsp:txXfrm>
        <a:off x="1675076" y="1880377"/>
        <a:ext cx="6358759" cy="917588"/>
      </dsp:txXfrm>
    </dsp:sp>
    <dsp:sp modelId="{DF86631B-27C5-498D-903F-39D97D7F1BD4}">
      <dsp:nvSpPr>
        <dsp:cNvPr id="0" name=""/>
        <dsp:cNvSpPr/>
      </dsp:nvSpPr>
      <dsp:spPr>
        <a:xfrm>
          <a:off x="-42256" y="3012586"/>
          <a:ext cx="8167988" cy="1300501"/>
        </a:xfrm>
        <a:prstGeom prst="roundRect">
          <a:avLst/>
        </a:prstGeom>
        <a:solidFill>
          <a:srgbClr val="990033">
            <a:alpha val="90000"/>
          </a:srgb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kern="1200" dirty="0" smtClean="0">
              <a:solidFill>
                <a:schemeClr val="bg1"/>
              </a:solidFill>
            </a:rPr>
            <a:t>What is the relationship between individual, the organizational and social accomplishment?</a:t>
          </a:r>
        </a:p>
      </dsp:txBody>
      <dsp:txXfrm>
        <a:off x="21229" y="3076071"/>
        <a:ext cx="8041018" cy="11735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A54B4-98B8-49EC-8AC8-52A2FD11BC7B}" type="datetimeFigureOut">
              <a:rPr lang="en-IN" smtClean="0"/>
              <a:t>06-09-2014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ADACB-3AF0-4559-A0C6-0375636D056E}" type="slidenum">
              <a:rPr lang="en-IN" smtClean="0"/>
              <a:t>‹#›</a:t>
            </a:fld>
            <a:endParaRPr lang="en-IN"/>
          </a:p>
        </p:txBody>
      </p:sp>
    </p:spTree>
    <p:extLst>
      <p:ext uri="{BB962C8B-B14F-4D97-AF65-F5344CB8AC3E}">
        <p14:creationId xmlns:p14="http://schemas.microsoft.com/office/powerpoint/2010/main" val="209627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dirty="0" smtClean="0"/>
              <a:t>B. </a:t>
            </a:r>
            <a:r>
              <a:rPr lang="en-IN" dirty="0" err="1" smtClean="0"/>
              <a:t>Nicolescu,Manifesto</a:t>
            </a:r>
            <a:r>
              <a:rPr lang="en-IN" dirty="0" smtClean="0"/>
              <a:t> of </a:t>
            </a:r>
            <a:r>
              <a:rPr lang="en-IN" dirty="0" err="1" smtClean="0"/>
              <a:t>Transdisciplinarity</a:t>
            </a:r>
            <a:r>
              <a:rPr lang="en-IN" dirty="0" smtClean="0"/>
              <a:t>, translated by K. Claire Voss(</a:t>
            </a:r>
            <a:r>
              <a:rPr lang="en-IN" dirty="0" err="1" smtClean="0"/>
              <a:t>Albany:State</a:t>
            </a:r>
            <a:r>
              <a:rPr lang="en-IN" dirty="0" smtClean="0"/>
              <a:t> University of New York Press, 2002),pp. 147-152.</a:t>
            </a:r>
          </a:p>
          <a:p>
            <a:endParaRPr lang="en-IN" dirty="0"/>
          </a:p>
        </p:txBody>
      </p:sp>
      <p:sp>
        <p:nvSpPr>
          <p:cNvPr id="4" name="Slide Number Placeholder 3"/>
          <p:cNvSpPr>
            <a:spLocks noGrp="1"/>
          </p:cNvSpPr>
          <p:nvPr>
            <p:ph type="sldNum" sz="quarter" idx="10"/>
          </p:nvPr>
        </p:nvSpPr>
        <p:spPr/>
        <p:txBody>
          <a:bodyPr/>
          <a:lstStyle/>
          <a:p>
            <a:fld id="{2D8F1E16-F063-448F-AEAB-79AC720E7E7D}" type="slidenum">
              <a:rPr lang="en-IN" smtClean="0"/>
              <a:t>3</a:t>
            </a:fld>
            <a:endParaRPr lang="en-IN"/>
          </a:p>
        </p:txBody>
      </p:sp>
    </p:spTree>
    <p:extLst>
      <p:ext uri="{BB962C8B-B14F-4D97-AF65-F5344CB8AC3E}">
        <p14:creationId xmlns:p14="http://schemas.microsoft.com/office/powerpoint/2010/main" val="340955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FE4AC8-25B8-47F0-965C-1A0BF38E85C2}" type="slidenum">
              <a:rPr lang="en-US" smtClean="0"/>
              <a:t>6</a:t>
            </a:fld>
            <a:endParaRPr lang="en-US"/>
          </a:p>
        </p:txBody>
      </p:sp>
    </p:spTree>
    <p:extLst>
      <p:ext uri="{BB962C8B-B14F-4D97-AF65-F5344CB8AC3E}">
        <p14:creationId xmlns:p14="http://schemas.microsoft.com/office/powerpoint/2010/main" val="419603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FB6ED3-9DAA-4C5E-924D-39097FA532E6}" type="datetimeFigureOut">
              <a:rPr lang="en-IN" smtClean="0"/>
              <a:t>06-09-2014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292076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FB6ED3-9DAA-4C5E-924D-39097FA532E6}" type="datetimeFigureOut">
              <a:rPr lang="en-IN" smtClean="0"/>
              <a:t>06-09-2014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63631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FB6ED3-9DAA-4C5E-924D-39097FA532E6}" type="datetimeFigureOut">
              <a:rPr lang="en-IN" smtClean="0"/>
              <a:t>06-09-2014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288078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2699E5D-FB24-44E8-BEE4-3A4386A3BA62}" type="datetime1">
              <a:rPr lang="en-IN" smtClean="0"/>
              <a:t>06-09-2014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2E8456-34BD-40D9-BCF8-691D61048EA6}" type="slidenum">
              <a:rPr lang="en-IN" smtClean="0"/>
              <a:t>‹#›</a:t>
            </a:fld>
            <a:endParaRPr lang="en-IN"/>
          </a:p>
        </p:txBody>
      </p:sp>
    </p:spTree>
    <p:extLst>
      <p:ext uri="{BB962C8B-B14F-4D97-AF65-F5344CB8AC3E}">
        <p14:creationId xmlns:p14="http://schemas.microsoft.com/office/powerpoint/2010/main" val="282443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FB6ED3-9DAA-4C5E-924D-39097FA532E6}" type="datetimeFigureOut">
              <a:rPr lang="en-IN" smtClean="0"/>
              <a:t>06-09-2014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246504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B6ED3-9DAA-4C5E-924D-39097FA532E6}" type="datetimeFigureOut">
              <a:rPr lang="en-IN" smtClean="0"/>
              <a:t>06-09-2014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106547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FB6ED3-9DAA-4C5E-924D-39097FA532E6}" type="datetimeFigureOut">
              <a:rPr lang="en-IN" smtClean="0"/>
              <a:t>06-09-2014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152892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FB6ED3-9DAA-4C5E-924D-39097FA532E6}" type="datetimeFigureOut">
              <a:rPr lang="en-IN" smtClean="0"/>
              <a:t>06-09-2014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205615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FB6ED3-9DAA-4C5E-924D-39097FA532E6}" type="datetimeFigureOut">
              <a:rPr lang="en-IN" smtClean="0"/>
              <a:t>06-09-2014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411036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B6ED3-9DAA-4C5E-924D-39097FA532E6}" type="datetimeFigureOut">
              <a:rPr lang="en-IN" smtClean="0"/>
              <a:t>06-09-2014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28678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B6ED3-9DAA-4C5E-924D-39097FA532E6}" type="datetimeFigureOut">
              <a:rPr lang="en-IN" smtClean="0"/>
              <a:t>06-09-2014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422245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B6ED3-9DAA-4C5E-924D-39097FA532E6}" type="datetimeFigureOut">
              <a:rPr lang="en-IN" smtClean="0"/>
              <a:t>06-09-2014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ED0484A-D41C-42EB-BDC2-A5C40EE9D160}" type="slidenum">
              <a:rPr lang="en-IN" smtClean="0"/>
              <a:t>‹#›</a:t>
            </a:fld>
            <a:endParaRPr lang="en-IN"/>
          </a:p>
        </p:txBody>
      </p:sp>
    </p:spTree>
    <p:extLst>
      <p:ext uri="{BB962C8B-B14F-4D97-AF65-F5344CB8AC3E}">
        <p14:creationId xmlns:p14="http://schemas.microsoft.com/office/powerpoint/2010/main" val="228316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B6ED3-9DAA-4C5E-924D-39097FA532E6}" type="datetimeFigureOut">
              <a:rPr lang="en-IN" smtClean="0"/>
              <a:t>06-09-2014</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0484A-D41C-42EB-BDC2-A5C40EE9D160}" type="slidenum">
              <a:rPr lang="en-IN" smtClean="0"/>
              <a:t>‹#›</a:t>
            </a:fld>
            <a:endParaRPr lang="en-IN"/>
          </a:p>
        </p:txBody>
      </p:sp>
    </p:spTree>
    <p:extLst>
      <p:ext uri="{BB962C8B-B14F-4D97-AF65-F5344CB8AC3E}">
        <p14:creationId xmlns:p14="http://schemas.microsoft.com/office/powerpoint/2010/main" val="1693716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7200" y="541414"/>
            <a:ext cx="6679447" cy="1491924"/>
          </a:xfrm>
          <a:solidFill>
            <a:srgbClr val="C00000"/>
          </a:solidFill>
          <a:ln>
            <a:solidFill>
              <a:srgbClr val="C00000"/>
            </a:solidFill>
          </a:ln>
          <a:scene3d>
            <a:camera prst="orthographicFront"/>
            <a:lightRig rig="threePt" dir="t"/>
          </a:scene3d>
          <a:sp3d>
            <a:bevelT w="152400" h="50800" prst="softRound"/>
          </a:sp3d>
        </p:spPr>
        <p:txBody>
          <a:bodyPr>
            <a:normAutofit fontScale="90000"/>
          </a:bodyPr>
          <a:lstStyle/>
          <a:p>
            <a:r>
              <a:rPr lang="en-IN" sz="4400" b="0" i="0" u="none" strike="noStrike" kern="1400" baseline="0" dirty="0" smtClean="0">
                <a:solidFill>
                  <a:schemeClr val="bg1"/>
                </a:solidFill>
                <a:latin typeface="Times New Roman" panose="02020603050405020304" pitchFamily="18" charset="0"/>
              </a:rPr>
              <a:t>Trans-disciplinary</a:t>
            </a:r>
            <a:r>
              <a:rPr lang="en-IN" sz="4400" b="0" i="0" u="none" strike="noStrike" kern="1400" dirty="0" smtClean="0">
                <a:solidFill>
                  <a:schemeClr val="bg1"/>
                </a:solidFill>
                <a:latin typeface="Times New Roman" panose="02020603050405020304" pitchFamily="18" charset="0"/>
              </a:rPr>
              <a:t> </a:t>
            </a:r>
            <a:r>
              <a:rPr lang="en-IN" sz="4400" b="0" i="0" u="none" strike="noStrike" kern="1400" baseline="0" dirty="0" smtClean="0">
                <a:solidFill>
                  <a:schemeClr val="bg1"/>
                </a:solidFill>
                <a:latin typeface="Times New Roman" panose="02020603050405020304" pitchFamily="18" charset="0"/>
              </a:rPr>
              <a:t>Course on Science of Society</a:t>
            </a:r>
            <a:r>
              <a:rPr lang="en-IN" sz="4800" b="0" i="0" u="none" strike="noStrike" kern="1400" baseline="0" dirty="0" smtClean="0">
                <a:solidFill>
                  <a:schemeClr val="bg1"/>
                </a:solidFill>
                <a:latin typeface="Times New Roman" panose="02020603050405020304" pitchFamily="18" charset="0"/>
              </a:rPr>
              <a:t/>
            </a:r>
            <a:br>
              <a:rPr lang="en-IN" sz="4800" b="0" i="0" u="none" strike="noStrike" kern="1400" baseline="0" dirty="0" smtClean="0">
                <a:solidFill>
                  <a:schemeClr val="bg1"/>
                </a:solidFill>
                <a:latin typeface="Times New Roman" panose="02020603050405020304" pitchFamily="18" charset="0"/>
              </a:rPr>
            </a:br>
            <a:r>
              <a:rPr lang="en-US" sz="2700" b="1" i="1" dirty="0">
                <a:solidFill>
                  <a:srgbClr val="FFFF00"/>
                </a:solidFill>
                <a:latin typeface="Times New Roman" pitchFamily="18" charset="0"/>
                <a:ea typeface="Verdana" pitchFamily="34" charset="0"/>
                <a:cs typeface="Times New Roman" pitchFamily="18" charset="0"/>
              </a:rPr>
              <a:t>IUC Dubrovnik </a:t>
            </a:r>
            <a:r>
              <a:rPr lang="en-US" sz="2700" b="1" i="1" dirty="0" smtClean="0">
                <a:solidFill>
                  <a:srgbClr val="FFFF00"/>
                </a:solidFill>
                <a:latin typeface="Times New Roman" pitchFamily="18" charset="0"/>
                <a:ea typeface="Verdana" pitchFamily="34" charset="0"/>
                <a:cs typeface="Times New Roman" pitchFamily="18" charset="0"/>
              </a:rPr>
              <a:t>September 1-6, </a:t>
            </a:r>
            <a:r>
              <a:rPr lang="en-US" sz="2700" b="1" i="1" dirty="0">
                <a:solidFill>
                  <a:srgbClr val="FFFF00"/>
                </a:solidFill>
                <a:latin typeface="Times New Roman" pitchFamily="18" charset="0"/>
                <a:ea typeface="Verdana" pitchFamily="34" charset="0"/>
                <a:cs typeface="Times New Roman" pitchFamily="18" charset="0"/>
              </a:rPr>
              <a:t>2014</a:t>
            </a:r>
            <a:endParaRPr lang="en-IN" sz="2700" b="0" i="0" u="none" strike="noStrike" kern="1400" baseline="0" dirty="0" smtClean="0">
              <a:solidFill>
                <a:srgbClr val="FFFF00"/>
              </a:solidFill>
              <a:latin typeface="Times New Roman" panose="02020603050405020304"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636FB116-49AE-4044-BAB9-E2939E16295C}" type="slidenum">
              <a:rPr lang="en-IN" smtClean="0"/>
              <a:t>1</a:t>
            </a:fld>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52" y="549187"/>
            <a:ext cx="15843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52" y="2133512"/>
            <a:ext cx="66675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Latha\Desktop\accomplishmen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904" y="2236536"/>
            <a:ext cx="3033295" cy="303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97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Panelists	</a:t>
            </a:r>
            <a:endParaRPr lang="en-IN" dirty="0"/>
          </a:p>
        </p:txBody>
      </p:sp>
      <p:sp>
        <p:nvSpPr>
          <p:cNvPr id="3" name="Content Placeholder 2"/>
          <p:cNvSpPr>
            <a:spLocks noGrp="1"/>
          </p:cNvSpPr>
          <p:nvPr>
            <p:ph idx="1"/>
          </p:nvPr>
        </p:nvSpPr>
        <p:spPr/>
        <p:txBody>
          <a:bodyPr>
            <a:normAutofit lnSpcReduction="10000"/>
          </a:bodyPr>
          <a:lstStyle/>
          <a:p>
            <a:r>
              <a:rPr lang="en-US" dirty="0" smtClean="0"/>
              <a:t>Masa </a:t>
            </a:r>
            <a:r>
              <a:rPr lang="en-US" dirty="0" err="1" smtClean="0"/>
              <a:t>Anisic</a:t>
            </a:r>
            <a:endParaRPr lang="en-US" dirty="0" smtClean="0"/>
          </a:p>
          <a:p>
            <a:r>
              <a:rPr lang="en-US" dirty="0" err="1" smtClean="0"/>
              <a:t>Olena</a:t>
            </a:r>
            <a:r>
              <a:rPr lang="en-US" dirty="0" smtClean="0"/>
              <a:t> </a:t>
            </a:r>
            <a:r>
              <a:rPr lang="en-US" dirty="0" err="1" smtClean="0"/>
              <a:t>Bekreniova</a:t>
            </a:r>
            <a:endParaRPr lang="en-US" dirty="0" smtClean="0"/>
          </a:p>
          <a:p>
            <a:r>
              <a:rPr lang="en-US" dirty="0" smtClean="0"/>
              <a:t>Goran Bandov</a:t>
            </a:r>
          </a:p>
          <a:p>
            <a:r>
              <a:rPr lang="en-US" dirty="0" smtClean="0"/>
              <a:t>Gadija Kahn </a:t>
            </a:r>
          </a:p>
          <a:p>
            <a:r>
              <a:rPr lang="en-US" dirty="0" smtClean="0"/>
              <a:t>Ashok Natarajan</a:t>
            </a:r>
          </a:p>
          <a:p>
            <a:r>
              <a:rPr lang="en-US" dirty="0" smtClean="0"/>
              <a:t>Sasa Popovic</a:t>
            </a:r>
          </a:p>
          <a:p>
            <a:r>
              <a:rPr lang="en-US" dirty="0" smtClean="0"/>
              <a:t>Mura </a:t>
            </a:r>
            <a:r>
              <a:rPr lang="en-US" dirty="0" err="1" smtClean="0"/>
              <a:t>Palasek</a:t>
            </a:r>
            <a:endParaRPr lang="en-US" dirty="0" smtClean="0"/>
          </a:p>
          <a:p>
            <a:r>
              <a:rPr lang="en-US" dirty="0" err="1" smtClean="0"/>
              <a:t>Rodica</a:t>
            </a:r>
            <a:r>
              <a:rPr lang="en-US" dirty="0" smtClean="0"/>
              <a:t> </a:t>
            </a:r>
            <a:r>
              <a:rPr lang="en-US" dirty="0" err="1" smtClean="0"/>
              <a:t>Stephanescu</a:t>
            </a:r>
            <a:endParaRPr lang="en-US" dirty="0" smtClean="0"/>
          </a:p>
          <a:p>
            <a:r>
              <a:rPr lang="en-US" dirty="0" smtClean="0"/>
              <a:t>Dana </a:t>
            </a:r>
          </a:p>
        </p:txBody>
      </p:sp>
    </p:spTree>
    <p:extLst>
      <p:ext uri="{BB962C8B-B14F-4D97-AF65-F5344CB8AC3E}">
        <p14:creationId xmlns:p14="http://schemas.microsoft.com/office/powerpoint/2010/main" val="99355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MSS Staff	</a:t>
            </a:r>
            <a:endParaRPr lang="en-IN" dirty="0"/>
          </a:p>
        </p:txBody>
      </p:sp>
      <p:sp>
        <p:nvSpPr>
          <p:cNvPr id="3" name="Content Placeholder 2"/>
          <p:cNvSpPr>
            <a:spLocks noGrp="1"/>
          </p:cNvSpPr>
          <p:nvPr>
            <p:ph idx="1"/>
          </p:nvPr>
        </p:nvSpPr>
        <p:spPr/>
        <p:txBody>
          <a:bodyPr/>
          <a:lstStyle/>
          <a:p>
            <a:r>
              <a:rPr lang="en-US" dirty="0" smtClean="0"/>
              <a:t>Vasugi Balaji</a:t>
            </a:r>
          </a:p>
          <a:p>
            <a:r>
              <a:rPr lang="en-US" dirty="0" smtClean="0"/>
              <a:t>M. Chandrasekaran</a:t>
            </a:r>
          </a:p>
          <a:p>
            <a:r>
              <a:rPr lang="en-US" dirty="0" smtClean="0"/>
              <a:t>Latha Chandrasekaran</a:t>
            </a:r>
          </a:p>
          <a:p>
            <a:r>
              <a:rPr lang="en-US" dirty="0" smtClean="0"/>
              <a:t>Shweta Rangan</a:t>
            </a:r>
          </a:p>
          <a:p>
            <a:r>
              <a:rPr lang="en-US" dirty="0" smtClean="0"/>
              <a:t>Ranjani Ravi</a:t>
            </a:r>
          </a:p>
          <a:p>
            <a:r>
              <a:rPr lang="en-US" dirty="0" smtClean="0"/>
              <a:t>Vani Senthil</a:t>
            </a:r>
          </a:p>
          <a:p>
            <a:r>
              <a:rPr lang="en-US" dirty="0" smtClean="0"/>
              <a:t>Ranganayaki Somaskandan</a:t>
            </a:r>
            <a:endParaRPr lang="en-IN" dirty="0" smtClean="0"/>
          </a:p>
        </p:txBody>
      </p:sp>
    </p:spTree>
    <p:extLst>
      <p:ext uri="{BB962C8B-B14F-4D97-AF65-F5344CB8AC3E}">
        <p14:creationId xmlns:p14="http://schemas.microsoft.com/office/powerpoint/2010/main" val="66430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5326" y="1479887"/>
            <a:ext cx="5765704" cy="4781300"/>
          </a:xfrm>
        </p:spPr>
        <p:txBody>
          <a:bodyPr>
            <a:normAutofit/>
          </a:bodyPr>
          <a:lstStyle/>
          <a:p>
            <a:r>
              <a:rPr lang="en-IN" sz="3000" b="1" i="0" u="none" strike="noStrike" baseline="0" dirty="0" smtClean="0">
                <a:solidFill>
                  <a:srgbClr val="002060"/>
                </a:solidFill>
              </a:rPr>
              <a:t>The multi-dimensional challenges confronting humanity today defy comprehension and resolution based on the prevailing principles and specialized knowledge developed by separate social science disciplines. </a:t>
            </a:r>
          </a:p>
          <a:p>
            <a:r>
              <a:rPr lang="en-IN" sz="3000" b="1" i="0" u="none" strike="noStrike" baseline="0" dirty="0" smtClean="0">
                <a:solidFill>
                  <a:srgbClr val="002060"/>
                </a:solidFill>
              </a:rPr>
              <a:t>Knowledge which is power needs to evolve to keep pace with the evolution of society</a:t>
            </a:r>
            <a:r>
              <a:rPr lang="en-IN" b="1" i="0" u="none" strike="noStrike" baseline="0" dirty="0" smtClean="0">
                <a:solidFill>
                  <a:srgbClr val="002060"/>
                </a:solidFill>
                <a:latin typeface="Times New Roman" panose="02020603050405020304" pitchFamily="18" charset="0"/>
              </a:rPr>
              <a:t>. </a:t>
            </a:r>
          </a:p>
        </p:txBody>
      </p:sp>
      <p:sp>
        <p:nvSpPr>
          <p:cNvPr id="2" name="Title 1"/>
          <p:cNvSpPr>
            <a:spLocks noGrp="1"/>
          </p:cNvSpPr>
          <p:nvPr>
            <p:ph type="title"/>
          </p:nvPr>
        </p:nvSpPr>
        <p:spPr>
          <a:xfrm>
            <a:off x="628650" y="517353"/>
            <a:ext cx="7886700" cy="866279"/>
          </a:xfrm>
          <a:solidFill>
            <a:srgbClr val="5D2884"/>
          </a:solidFill>
        </p:spPr>
        <p:txBody>
          <a:bodyPr/>
          <a:lstStyle/>
          <a:p>
            <a:pPr algn="ctr"/>
            <a:r>
              <a:rPr lang="en-US" b="1" i="0" u="none" strike="noStrike" baseline="0" dirty="0" smtClean="0">
                <a:solidFill>
                  <a:schemeClr val="bg1"/>
                </a:solidFill>
                <a:latin typeface="Times New Roman" panose="02020603050405020304" pitchFamily="18" charset="0"/>
              </a:rPr>
              <a:t>Rationale for this Course</a:t>
            </a:r>
          </a:p>
        </p:txBody>
      </p:sp>
      <p:sp>
        <p:nvSpPr>
          <p:cNvPr id="4" name="Slide Number Placeholder 3"/>
          <p:cNvSpPr>
            <a:spLocks noGrp="1"/>
          </p:cNvSpPr>
          <p:nvPr>
            <p:ph type="sldNum" sz="quarter" idx="12"/>
          </p:nvPr>
        </p:nvSpPr>
        <p:spPr/>
        <p:txBody>
          <a:bodyPr/>
          <a:lstStyle/>
          <a:p>
            <a:fld id="{392E8456-34BD-40D9-BCF8-691D61048EA6}" type="slidenum">
              <a:rPr lang="en-IN" smtClean="0"/>
              <a:t>2</a:t>
            </a:fld>
            <a:endParaRPr lang="en-IN"/>
          </a:p>
        </p:txBody>
      </p:sp>
      <p:grpSp>
        <p:nvGrpSpPr>
          <p:cNvPr id="5" name="Group 4"/>
          <p:cNvGrpSpPr/>
          <p:nvPr/>
        </p:nvGrpSpPr>
        <p:grpSpPr>
          <a:xfrm>
            <a:off x="6271030" y="1849862"/>
            <a:ext cx="2377106" cy="3829065"/>
            <a:chOff x="6162742" y="1825798"/>
            <a:chExt cx="2377106" cy="3829065"/>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183" y="1825798"/>
              <a:ext cx="18002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742" y="4398315"/>
              <a:ext cx="2377106" cy="125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34935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7035"/>
            <a:ext cx="7886700" cy="926432"/>
          </a:xfrm>
          <a:solidFill>
            <a:schemeClr val="accent4">
              <a:lumMod val="75000"/>
            </a:schemeClr>
          </a:solidFill>
          <a:scene3d>
            <a:camera prst="orthographicFront"/>
            <a:lightRig rig="threePt" dir="t"/>
          </a:scene3d>
          <a:sp3d>
            <a:bevelT prst="angle"/>
          </a:sp3d>
        </p:spPr>
        <p:txBody>
          <a:bodyPr/>
          <a:lstStyle/>
          <a:p>
            <a:pPr algn="ctr"/>
            <a:r>
              <a:rPr lang="en-US" sz="5400" b="1" i="0" u="none" strike="noStrike" baseline="0" dirty="0" smtClean="0">
                <a:solidFill>
                  <a:schemeClr val="bg1"/>
                </a:solidFill>
                <a:latin typeface="Times New Roman" panose="02020603050405020304" pitchFamily="18" charset="0"/>
              </a:rPr>
              <a:t>Trans-</a:t>
            </a:r>
            <a:r>
              <a:rPr lang="en-US" sz="5400" b="1" i="0" u="none" strike="noStrike" baseline="0" dirty="0" err="1" smtClean="0">
                <a:solidFill>
                  <a:schemeClr val="bg1"/>
                </a:solidFill>
                <a:latin typeface="Times New Roman" panose="02020603050405020304" pitchFamily="18" charset="0"/>
              </a:rPr>
              <a:t>disciplinarity</a:t>
            </a:r>
            <a:r>
              <a:rPr lang="en-US" b="1" i="0" u="none" strike="noStrike" baseline="0" dirty="0" smtClean="0">
                <a:solidFill>
                  <a:srgbClr val="2E74B5"/>
                </a:solidFill>
                <a:latin typeface="Times New Roman" panose="02020603050405020304" pitchFamily="18" charset="0"/>
              </a:rPr>
              <a:t> </a:t>
            </a:r>
          </a:p>
        </p:txBody>
      </p:sp>
      <p:sp>
        <p:nvSpPr>
          <p:cNvPr id="3" name="Text Placeholder 2"/>
          <p:cNvSpPr>
            <a:spLocks noGrp="1"/>
          </p:cNvSpPr>
          <p:nvPr>
            <p:ph type="body" idx="1"/>
          </p:nvPr>
        </p:nvSpPr>
        <p:spPr>
          <a:xfrm>
            <a:off x="433137" y="1431758"/>
            <a:ext cx="8458199" cy="4944979"/>
          </a:xfrm>
        </p:spPr>
        <p:txBody>
          <a:bodyPr>
            <a:noAutofit/>
          </a:bodyPr>
          <a:lstStyle/>
          <a:p>
            <a:r>
              <a:rPr lang="en-IN" sz="2400" b="1" i="0" u="none" strike="noStrike" baseline="0" dirty="0" smtClean="0">
                <a:solidFill>
                  <a:schemeClr val="accent4">
                    <a:lumMod val="50000"/>
                  </a:schemeClr>
                </a:solidFill>
                <a:latin typeface="Arial Narrow" pitchFamily="34" charset="0"/>
              </a:rPr>
              <a:t>“Concerns that which is at once between </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the disciplines, across the</a:t>
            </a:r>
            <a:r>
              <a:rPr lang="en-IN" sz="2400" b="1" i="0" u="none" strike="noStrike" dirty="0" smtClean="0">
                <a:solidFill>
                  <a:schemeClr val="accent4">
                    <a:lumMod val="50000"/>
                  </a:schemeClr>
                </a:solidFill>
                <a:latin typeface="Arial Narrow" pitchFamily="34" charset="0"/>
              </a:rPr>
              <a:t> </a:t>
            </a:r>
            <a:r>
              <a:rPr lang="en-IN" sz="2400" b="1" i="0" u="none" strike="noStrike" baseline="0" dirty="0" smtClean="0">
                <a:solidFill>
                  <a:schemeClr val="accent4">
                    <a:lumMod val="50000"/>
                  </a:schemeClr>
                </a:solidFill>
                <a:latin typeface="Arial Narrow" pitchFamily="34" charset="0"/>
              </a:rPr>
              <a:t>different </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disciplines, and beyond each individual </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discipline.”  </a:t>
            </a:r>
          </a:p>
          <a:p>
            <a:r>
              <a:rPr lang="en-IN" sz="2400" b="1" i="0" u="none" strike="noStrike" baseline="0" dirty="0" smtClean="0">
                <a:solidFill>
                  <a:schemeClr val="accent4">
                    <a:lumMod val="50000"/>
                  </a:schemeClr>
                </a:solidFill>
                <a:latin typeface="Arial Narrow" pitchFamily="34" charset="0"/>
              </a:rPr>
              <a:t>Based on the premise</a:t>
            </a:r>
            <a:r>
              <a:rPr lang="en-IN" sz="2400" b="1" i="0" u="none" strike="noStrike" dirty="0" smtClean="0">
                <a:solidFill>
                  <a:schemeClr val="accent4">
                    <a:lumMod val="50000"/>
                  </a:schemeClr>
                </a:solidFill>
                <a:latin typeface="Arial Narrow" pitchFamily="34" charset="0"/>
              </a:rPr>
              <a:t> </a:t>
            </a:r>
            <a:r>
              <a:rPr lang="en-IN" sz="2400" b="1" i="0" u="none" strike="noStrike" baseline="0" dirty="0" smtClean="0">
                <a:solidFill>
                  <a:schemeClr val="accent4">
                    <a:lumMod val="50000"/>
                  </a:schemeClr>
                </a:solidFill>
                <a:latin typeface="Arial Narrow" pitchFamily="34" charset="0"/>
              </a:rPr>
              <a:t>that human society </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and individuality cannot</a:t>
            </a:r>
            <a:r>
              <a:rPr lang="en-IN" sz="2400" b="1" i="0" u="none" strike="noStrike" dirty="0" smtClean="0">
                <a:solidFill>
                  <a:schemeClr val="accent4">
                    <a:lumMod val="50000"/>
                  </a:schemeClr>
                </a:solidFill>
                <a:latin typeface="Arial Narrow" pitchFamily="34" charset="0"/>
              </a:rPr>
              <a:t> </a:t>
            </a:r>
            <a:r>
              <a:rPr lang="en-IN" sz="2400" b="1" i="0" u="none" strike="noStrike" baseline="0" dirty="0" smtClean="0">
                <a:solidFill>
                  <a:schemeClr val="accent4">
                    <a:lumMod val="50000"/>
                  </a:schemeClr>
                </a:solidFill>
                <a:latin typeface="Arial Narrow" pitchFamily="34" charset="0"/>
              </a:rPr>
              <a:t>be adequately </a:t>
            </a:r>
            <a:r>
              <a:rPr lang="en-IN" sz="2400" b="1" dirty="0">
                <a:solidFill>
                  <a:schemeClr val="accent4">
                    <a:lumMod val="50000"/>
                  </a:schemeClr>
                </a:solidFill>
                <a:latin typeface="Arial Narrow" pitchFamily="34" charset="0"/>
              </a:rPr>
              <a:t/>
            </a:r>
            <a:br>
              <a:rPr lang="en-IN" sz="2400" b="1" dirty="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understood in </a:t>
            </a:r>
            <a:r>
              <a:rPr lang="en-IN" sz="2400" b="1" i="0" u="none" strike="noStrike" baseline="0" dirty="0" smtClean="0">
                <a:solidFill>
                  <a:schemeClr val="accent4">
                    <a:lumMod val="50000"/>
                  </a:schemeClr>
                </a:solidFill>
              </a:rPr>
              <a:t>terms</a:t>
            </a:r>
            <a:r>
              <a:rPr lang="en-IN" sz="2400" b="1" i="0" u="none" strike="noStrike" baseline="0" dirty="0" smtClean="0">
                <a:solidFill>
                  <a:schemeClr val="accent4">
                    <a:lumMod val="50000"/>
                  </a:schemeClr>
                </a:solidFill>
                <a:latin typeface="Arial Narrow" pitchFamily="34" charset="0"/>
              </a:rPr>
              <a:t> of positivism, </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reductionism, formalism and naturalism.</a:t>
            </a:r>
          </a:p>
          <a:p>
            <a:r>
              <a:rPr lang="en-IN" sz="2400" b="1" i="0" u="none" strike="noStrike" baseline="0" dirty="0" smtClean="0">
                <a:solidFill>
                  <a:schemeClr val="accent4">
                    <a:lumMod val="50000"/>
                  </a:schemeClr>
                </a:solidFill>
                <a:latin typeface="Arial Narrow" pitchFamily="34" charset="0"/>
              </a:rPr>
              <a:t>This implies that there are fundamental constructs, forces,</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processes and characteristics that underlie all social phenomena, knowledge of which can generate greater understanding and more effective action in the real world. </a:t>
            </a:r>
          </a:p>
          <a:p>
            <a:endParaRPr lang="en-IN" sz="2200" b="1" i="0" u="none" strike="noStrike" baseline="0" dirty="0" smtClean="0">
              <a:solidFill>
                <a:schemeClr val="accent4">
                  <a:lumMod val="50000"/>
                </a:schemeClr>
              </a:solidFill>
              <a:latin typeface="Arial Narrow" pitchFamily="34" charset="0"/>
            </a:endParaRPr>
          </a:p>
        </p:txBody>
      </p:sp>
      <p:sp>
        <p:nvSpPr>
          <p:cNvPr id="4" name="Slide Number Placeholder 3"/>
          <p:cNvSpPr>
            <a:spLocks noGrp="1"/>
          </p:cNvSpPr>
          <p:nvPr>
            <p:ph type="sldNum" sz="quarter" idx="12"/>
          </p:nvPr>
        </p:nvSpPr>
        <p:spPr/>
        <p:txBody>
          <a:bodyPr/>
          <a:lstStyle/>
          <a:p>
            <a:fld id="{392E8456-34BD-40D9-BCF8-691D61048EA6}" type="slidenum">
              <a:rPr lang="en-IN" smtClean="0"/>
              <a:t>3</a:t>
            </a:fld>
            <a:endParaRPr lang="en-IN"/>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911" y="1536241"/>
            <a:ext cx="2720439" cy="235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104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45527"/>
          </a:xfrm>
          <a:solidFill>
            <a:schemeClr val="accent2">
              <a:lumMod val="75000"/>
            </a:schemeClr>
          </a:solidFill>
          <a:ln>
            <a:solidFill>
              <a:schemeClr val="accent2">
                <a:lumMod val="75000"/>
              </a:schemeClr>
            </a:solidFill>
          </a:ln>
          <a:scene3d>
            <a:camera prst="orthographicFront"/>
            <a:lightRig rig="threePt" dir="t"/>
          </a:scene3d>
          <a:sp3d>
            <a:bevelT/>
          </a:sp3d>
        </p:spPr>
        <p:txBody>
          <a:bodyPr>
            <a:noAutofit/>
          </a:bodyPr>
          <a:lstStyle/>
          <a:p>
            <a:pPr algn="ctr"/>
            <a:r>
              <a:rPr lang="en-US" b="1" i="0" u="none" strike="noStrike" baseline="0" dirty="0" smtClean="0">
                <a:solidFill>
                  <a:schemeClr val="bg1"/>
                </a:solidFill>
                <a:latin typeface="Times New Roman" panose="02020603050405020304" pitchFamily="18" charset="0"/>
              </a:rPr>
              <a:t>Course Objectives</a:t>
            </a:r>
          </a:p>
        </p:txBody>
      </p:sp>
      <p:sp>
        <p:nvSpPr>
          <p:cNvPr id="3" name="Text Placeholder 2"/>
          <p:cNvSpPr>
            <a:spLocks noGrp="1"/>
          </p:cNvSpPr>
          <p:nvPr>
            <p:ph type="body" idx="1"/>
          </p:nvPr>
        </p:nvSpPr>
        <p:spPr>
          <a:xfrm>
            <a:off x="628650" y="1155031"/>
            <a:ext cx="8058150" cy="5281863"/>
          </a:xfrm>
        </p:spPr>
        <p:txBody>
          <a:bodyPr>
            <a:noAutofit/>
          </a:bodyPr>
          <a:lstStyle/>
          <a:p>
            <a:r>
              <a:rPr lang="en-IN" sz="2000" b="1" i="0" u="none" strike="noStrike" baseline="0" dirty="0" smtClean="0">
                <a:solidFill>
                  <a:srgbClr val="006600"/>
                </a:solidFill>
                <a:latin typeface="Arial Narrow" pitchFamily="34" charset="0"/>
              </a:rPr>
              <a:t>To look beyond the boundaries fixed by present concepts, theories and disciplines at the linkages and interdependences between different fields of social activity to identify points at which current theory can expand to encompass factors now regarded as externalities</a:t>
            </a:r>
          </a:p>
          <a:p>
            <a:r>
              <a:rPr lang="en-IN" sz="2000" b="1" i="0" u="none" strike="noStrike" baseline="0" dirty="0" smtClean="0">
                <a:solidFill>
                  <a:srgbClr val="BC5610"/>
                </a:solidFill>
                <a:latin typeface="Arial Narrow" pitchFamily="34" charset="0"/>
              </a:rPr>
              <a:t>To explore fundamental concepts, common principles and social processes applicable to all fields and levels of society</a:t>
            </a:r>
          </a:p>
          <a:p>
            <a:r>
              <a:rPr lang="en-IN" sz="2000" b="1" i="0" u="none" strike="noStrike" baseline="0" dirty="0" smtClean="0">
                <a:solidFill>
                  <a:srgbClr val="006600"/>
                </a:solidFill>
                <a:latin typeface="Arial Narrow" pitchFamily="34" charset="0"/>
              </a:rPr>
              <a:t>To clarity similarities and differences between the natural and social sciences that influence our approach to social science to draw relevant insights regarding the future development of social science</a:t>
            </a:r>
          </a:p>
          <a:p>
            <a:r>
              <a:rPr lang="en-IN" sz="2000" b="1" i="0" u="none" strike="noStrike" baseline="0" dirty="0" smtClean="0">
                <a:solidFill>
                  <a:srgbClr val="BC5610"/>
                </a:solidFill>
                <a:latin typeface="Arial Narrow" pitchFamily="34" charset="0"/>
              </a:rPr>
              <a:t>To integrate </a:t>
            </a:r>
            <a:r>
              <a:rPr lang="en-IN" sz="2000" b="1" i="0" u="none" strike="noStrike" dirty="0" smtClean="0">
                <a:solidFill>
                  <a:srgbClr val="BC5610"/>
                </a:solidFill>
                <a:latin typeface="Arial Narrow" pitchFamily="34" charset="0"/>
              </a:rPr>
              <a:t>the role </a:t>
            </a:r>
            <a:r>
              <a:rPr lang="en-IN" sz="2000" b="1" i="0" u="none" strike="noStrike" baseline="0" dirty="0" smtClean="0">
                <a:solidFill>
                  <a:srgbClr val="BC5610"/>
                </a:solidFill>
                <a:latin typeface="Arial Narrow" pitchFamily="34" charset="0"/>
              </a:rPr>
              <a:t>of the Individual in sciences of society</a:t>
            </a:r>
          </a:p>
          <a:p>
            <a:r>
              <a:rPr lang="en-IN" sz="2000" b="1" i="0" u="none" strike="noStrike" baseline="0" dirty="0" smtClean="0">
                <a:solidFill>
                  <a:srgbClr val="006600"/>
                </a:solidFill>
                <a:latin typeface="Arial Narrow" pitchFamily="34" charset="0"/>
              </a:rPr>
              <a:t>To re-examine assumptions about time and causality, including anticipation of the future </a:t>
            </a:r>
          </a:p>
          <a:p>
            <a:r>
              <a:rPr lang="en-IN" sz="2000" b="1" i="0" u="none" strike="noStrike" baseline="0" dirty="0" smtClean="0">
                <a:solidFill>
                  <a:srgbClr val="BC5610"/>
                </a:solidFill>
                <a:latin typeface="Arial Narrow" pitchFamily="34" charset="0"/>
              </a:rPr>
              <a:t>To develop common trans-disciplinary terminology, free as possible from discipline-specific terminology</a:t>
            </a:r>
          </a:p>
          <a:p>
            <a:r>
              <a:rPr lang="en-IN" sz="2000" b="1" i="0" u="none" strike="noStrike" baseline="0" dirty="0" smtClean="0">
                <a:solidFill>
                  <a:srgbClr val="006600"/>
                </a:solidFill>
                <a:latin typeface="Arial Narrow" pitchFamily="34" charset="0"/>
              </a:rPr>
              <a:t>To examine the prospects and requirements for evolving a trans-disciplinary science of society</a:t>
            </a:r>
            <a:r>
              <a:rPr lang="en-IN" sz="2000" b="1" i="0" u="none" strike="noStrike" baseline="0" dirty="0" smtClean="0">
                <a:solidFill>
                  <a:srgbClr val="006600"/>
                </a:solidFill>
                <a:latin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392E8456-34BD-40D9-BCF8-691D61048EA6}" type="slidenum">
              <a:rPr lang="en-IN" smtClean="0"/>
              <a:t>4</a:t>
            </a:fld>
            <a:endParaRPr lang="en-IN"/>
          </a:p>
        </p:txBody>
      </p:sp>
    </p:spTree>
    <p:extLst>
      <p:ext uri="{BB962C8B-B14F-4D97-AF65-F5344CB8AC3E}">
        <p14:creationId xmlns:p14="http://schemas.microsoft.com/office/powerpoint/2010/main" val="54795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240629"/>
            <a:ext cx="8410074" cy="806432"/>
          </a:xfrm>
          <a:solidFill>
            <a:srgbClr val="95177A"/>
          </a:solidFill>
          <a:scene3d>
            <a:camera prst="orthographicFront"/>
            <a:lightRig rig="threePt" dir="t"/>
          </a:scene3d>
          <a:sp3d>
            <a:bevelT w="152400" h="50800" prst="softRound"/>
          </a:sp3d>
        </p:spPr>
        <p:txBody>
          <a:bodyPr/>
          <a:lstStyle/>
          <a:p>
            <a:pPr algn="ctr"/>
            <a:r>
              <a:rPr lang="en-US" b="1" i="0" u="none" strike="noStrike" baseline="0" dirty="0" smtClean="0">
                <a:solidFill>
                  <a:schemeClr val="bg1"/>
                </a:solidFill>
                <a:latin typeface="Times New Roman" panose="02020603050405020304" pitchFamily="18" charset="0"/>
              </a:rPr>
              <a:t>Fundamental Questions </a:t>
            </a:r>
          </a:p>
        </p:txBody>
      </p:sp>
      <p:sp>
        <p:nvSpPr>
          <p:cNvPr id="3" name="Text Placeholder 2"/>
          <p:cNvSpPr>
            <a:spLocks noGrp="1"/>
          </p:cNvSpPr>
          <p:nvPr>
            <p:ph type="body" idx="1"/>
          </p:nvPr>
        </p:nvSpPr>
        <p:spPr>
          <a:xfrm>
            <a:off x="268945" y="1142999"/>
            <a:ext cx="8627630" cy="5402179"/>
          </a:xfrm>
        </p:spPr>
        <p:txBody>
          <a:bodyPr>
            <a:noAutofit/>
          </a:bodyPr>
          <a:lstStyle/>
          <a:p>
            <a:r>
              <a:rPr lang="en-IN" sz="1800" b="1" dirty="0">
                <a:solidFill>
                  <a:srgbClr val="008000"/>
                </a:solidFill>
                <a:latin typeface="Arial Narrow" pitchFamily="34" charset="0"/>
              </a:rPr>
              <a:t>What are the </a:t>
            </a:r>
            <a:r>
              <a:rPr lang="en-IN" sz="1800" b="1" dirty="0" smtClean="0">
                <a:solidFill>
                  <a:srgbClr val="008000"/>
                </a:solidFill>
                <a:latin typeface="Arial Narrow" pitchFamily="34" charset="0"/>
              </a:rPr>
              <a:t>similarities </a:t>
            </a:r>
            <a:r>
              <a:rPr lang="en-IN" sz="1800" b="1" dirty="0">
                <a:solidFill>
                  <a:srgbClr val="008000"/>
                </a:solidFill>
                <a:latin typeface="Arial Narrow" pitchFamily="34" charset="0"/>
              </a:rPr>
              <a:t>and differences between the natural and social sciences which impact on future development of the social sciences? </a:t>
            </a:r>
          </a:p>
          <a:p>
            <a:r>
              <a:rPr lang="en-IN" sz="1800" b="1" dirty="0">
                <a:solidFill>
                  <a:srgbClr val="95177A"/>
                </a:solidFill>
                <a:latin typeface="Arial Narrow" pitchFamily="34" charset="0"/>
              </a:rPr>
              <a:t>What is the nature of the relationship between the different fields of social science that are traditionally regarded as separate subjects? </a:t>
            </a:r>
            <a:endParaRPr lang="en-IN" sz="1800" b="1" dirty="0" smtClean="0">
              <a:solidFill>
                <a:srgbClr val="95177A"/>
              </a:solidFill>
              <a:latin typeface="Arial Narrow" pitchFamily="34" charset="0"/>
            </a:endParaRPr>
          </a:p>
          <a:p>
            <a:r>
              <a:rPr lang="en-IN" sz="1800" b="1" dirty="0" smtClean="0">
                <a:solidFill>
                  <a:schemeClr val="accent4">
                    <a:lumMod val="50000"/>
                  </a:schemeClr>
                </a:solidFill>
                <a:latin typeface="Arial Narrow" pitchFamily="34" charset="0"/>
              </a:rPr>
              <a:t>How </a:t>
            </a:r>
            <a:r>
              <a:rPr lang="en-IN" sz="1800" b="1" dirty="0">
                <a:solidFill>
                  <a:schemeClr val="accent4">
                    <a:lumMod val="50000"/>
                  </a:schemeClr>
                </a:solidFill>
                <a:latin typeface="Arial Narrow" pitchFamily="34" charset="0"/>
              </a:rPr>
              <a:t>do developments in each field interact with its development in other fields? </a:t>
            </a:r>
          </a:p>
          <a:p>
            <a:r>
              <a:rPr lang="en-IN" sz="1800" b="1" dirty="0">
                <a:solidFill>
                  <a:srgbClr val="C00000"/>
                </a:solidFill>
                <a:latin typeface="Arial Narrow" pitchFamily="34" charset="0"/>
              </a:rPr>
              <a:t>What common underlying principles govern the operation and development of apparently separate and disparate fields of society? </a:t>
            </a:r>
          </a:p>
          <a:p>
            <a:r>
              <a:rPr lang="en-IN" sz="1800" b="1" dirty="0">
                <a:solidFill>
                  <a:srgbClr val="002060"/>
                </a:solidFill>
                <a:latin typeface="Arial Narrow" pitchFamily="34" charset="0"/>
              </a:rPr>
              <a:t>What </a:t>
            </a:r>
            <a:r>
              <a:rPr lang="en-IN" sz="1800" b="1" dirty="0" smtClean="0">
                <a:solidFill>
                  <a:srgbClr val="002060"/>
                </a:solidFill>
                <a:latin typeface="Arial Narrow" pitchFamily="34" charset="0"/>
              </a:rPr>
              <a:t>is the role of the </a:t>
            </a:r>
            <a:r>
              <a:rPr lang="en-IN" sz="1800" b="1" dirty="0">
                <a:solidFill>
                  <a:srgbClr val="002060"/>
                </a:solidFill>
                <a:latin typeface="Arial Narrow" pitchFamily="34" charset="0"/>
              </a:rPr>
              <a:t>individual in </a:t>
            </a:r>
            <a:r>
              <a:rPr lang="en-IN" sz="1800" b="1" dirty="0" smtClean="0">
                <a:solidFill>
                  <a:srgbClr val="002060"/>
                </a:solidFill>
                <a:latin typeface="Arial Narrow" pitchFamily="34" charset="0"/>
              </a:rPr>
              <a:t>development </a:t>
            </a:r>
            <a:r>
              <a:rPr lang="en-IN" sz="1800" b="1" dirty="0">
                <a:solidFill>
                  <a:srgbClr val="002060"/>
                </a:solidFill>
                <a:latin typeface="Arial Narrow" pitchFamily="34" charset="0"/>
              </a:rPr>
              <a:t>of </a:t>
            </a:r>
            <a:r>
              <a:rPr lang="en-IN" sz="1800" b="1" dirty="0" smtClean="0">
                <a:solidFill>
                  <a:srgbClr val="002060"/>
                </a:solidFill>
                <a:latin typeface="Arial Narrow" pitchFamily="34" charset="0"/>
              </a:rPr>
              <a:t>society? </a:t>
            </a:r>
            <a:endParaRPr lang="en-IN" sz="1800" b="1" dirty="0">
              <a:solidFill>
                <a:srgbClr val="002060"/>
              </a:solidFill>
              <a:latin typeface="Arial Narrow" pitchFamily="34" charset="0"/>
            </a:endParaRPr>
          </a:p>
          <a:p>
            <a:r>
              <a:rPr lang="en-IN" sz="1800" b="1" dirty="0">
                <a:solidFill>
                  <a:srgbClr val="006600"/>
                </a:solidFill>
                <a:latin typeface="Arial Narrow" pitchFamily="34" charset="0"/>
              </a:rPr>
              <a:t>What is the role of ideas and values in the development </a:t>
            </a:r>
            <a:r>
              <a:rPr lang="en-IN" sz="1800" b="1" dirty="0" smtClean="0">
                <a:solidFill>
                  <a:srgbClr val="006600"/>
                </a:solidFill>
                <a:latin typeface="Arial Narrow" pitchFamily="34" charset="0"/>
              </a:rPr>
              <a:t>of society, </a:t>
            </a:r>
            <a:r>
              <a:rPr lang="en-IN" sz="1800" b="1" dirty="0">
                <a:solidFill>
                  <a:srgbClr val="006600"/>
                </a:solidFill>
                <a:latin typeface="Arial Narrow" pitchFamily="34" charset="0"/>
              </a:rPr>
              <a:t>by what process do they </a:t>
            </a:r>
            <a:r>
              <a:rPr lang="en-IN" sz="1800" b="1" dirty="0" smtClean="0">
                <a:solidFill>
                  <a:srgbClr val="006600"/>
                </a:solidFill>
                <a:latin typeface="Arial Narrow" pitchFamily="34" charset="0"/>
              </a:rPr>
              <a:t>act, and what </a:t>
            </a:r>
            <a:r>
              <a:rPr lang="en-IN" sz="1800" b="1" dirty="0">
                <a:solidFill>
                  <a:srgbClr val="006600"/>
                </a:solidFill>
                <a:latin typeface="Arial Narrow" pitchFamily="34" charset="0"/>
              </a:rPr>
              <a:t>accounts for their remarkable </a:t>
            </a:r>
            <a:r>
              <a:rPr lang="en-IN" sz="1800" b="1" dirty="0" smtClean="0">
                <a:solidFill>
                  <a:srgbClr val="006600"/>
                </a:solidFill>
                <a:latin typeface="Arial Narrow" pitchFamily="34" charset="0"/>
              </a:rPr>
              <a:t>power?</a:t>
            </a:r>
            <a:endParaRPr lang="en-IN" sz="1800" b="1" dirty="0">
              <a:solidFill>
                <a:srgbClr val="006600"/>
              </a:solidFill>
              <a:latin typeface="Arial Narrow" pitchFamily="34" charset="0"/>
            </a:endParaRPr>
          </a:p>
          <a:p>
            <a:r>
              <a:rPr lang="en-IN" sz="1800" b="1" dirty="0">
                <a:solidFill>
                  <a:srgbClr val="95177A"/>
                </a:solidFill>
                <a:latin typeface="Arial Narrow" pitchFamily="34" charset="0"/>
              </a:rPr>
              <a:t>What is the relationship between objective external social reality and subjective human perception and will? </a:t>
            </a:r>
          </a:p>
          <a:p>
            <a:r>
              <a:rPr lang="en-IN" sz="1800" b="1" dirty="0">
                <a:solidFill>
                  <a:schemeClr val="accent4">
                    <a:lumMod val="50000"/>
                  </a:schemeClr>
                </a:solidFill>
                <a:latin typeface="Arial Narrow" pitchFamily="34" charset="0"/>
              </a:rPr>
              <a:t>How </a:t>
            </a:r>
            <a:r>
              <a:rPr lang="en-IN" sz="1800" b="1" dirty="0" smtClean="0">
                <a:solidFill>
                  <a:schemeClr val="accent4">
                    <a:lumMod val="50000"/>
                  </a:schemeClr>
                </a:solidFill>
                <a:latin typeface="Arial Narrow" pitchFamily="34" charset="0"/>
              </a:rPr>
              <a:t>do social constructions </a:t>
            </a:r>
            <a:r>
              <a:rPr lang="en-IN" sz="1800" b="1" dirty="0">
                <a:solidFill>
                  <a:schemeClr val="accent4">
                    <a:lumMod val="50000"/>
                  </a:schemeClr>
                </a:solidFill>
                <a:latin typeface="Arial Narrow" pitchFamily="34" charset="0"/>
              </a:rPr>
              <a:t>of knowledge, </a:t>
            </a:r>
            <a:r>
              <a:rPr lang="en-IN" sz="1800" b="1" dirty="0" smtClean="0">
                <a:solidFill>
                  <a:schemeClr val="accent4">
                    <a:lumMod val="50000"/>
                  </a:schemeClr>
                </a:solidFill>
                <a:latin typeface="Arial Narrow" pitchFamily="34" charset="0"/>
              </a:rPr>
              <a:t>individual motives, differences in </a:t>
            </a:r>
            <a:r>
              <a:rPr lang="en-IN" sz="1800" b="1" dirty="0">
                <a:solidFill>
                  <a:schemeClr val="accent4">
                    <a:lumMod val="50000"/>
                  </a:schemeClr>
                </a:solidFill>
                <a:latin typeface="Arial Narrow" pitchFamily="34" charset="0"/>
              </a:rPr>
              <a:t>social </a:t>
            </a:r>
            <a:r>
              <a:rPr lang="en-IN" sz="1800" b="1" dirty="0" smtClean="0">
                <a:solidFill>
                  <a:schemeClr val="accent4">
                    <a:lumMod val="50000"/>
                  </a:schemeClr>
                </a:solidFill>
                <a:latin typeface="Arial Narrow" pitchFamily="34" charset="0"/>
              </a:rPr>
              <a:t>attitudes </a:t>
            </a:r>
            <a:r>
              <a:rPr lang="en-IN" sz="1800" b="1" dirty="0">
                <a:solidFill>
                  <a:schemeClr val="accent4">
                    <a:lumMod val="50000"/>
                  </a:schemeClr>
                </a:solidFill>
                <a:latin typeface="Arial Narrow" pitchFamily="34" charset="0"/>
              </a:rPr>
              <a:t>and </a:t>
            </a:r>
            <a:r>
              <a:rPr lang="en-IN" sz="1800" b="1" dirty="0" smtClean="0">
                <a:solidFill>
                  <a:schemeClr val="accent4">
                    <a:lumMod val="50000"/>
                  </a:schemeClr>
                </a:solidFill>
                <a:latin typeface="Arial Narrow" pitchFamily="34" charset="0"/>
              </a:rPr>
              <a:t>cultural values impact </a:t>
            </a:r>
            <a:r>
              <a:rPr lang="en-IN" sz="1800" b="1" dirty="0">
                <a:solidFill>
                  <a:schemeClr val="accent4">
                    <a:lumMod val="50000"/>
                  </a:schemeClr>
                </a:solidFill>
                <a:latin typeface="Arial Narrow" pitchFamily="34" charset="0"/>
              </a:rPr>
              <a:t>on </a:t>
            </a:r>
            <a:r>
              <a:rPr lang="en-IN" sz="1800" b="1" dirty="0" smtClean="0">
                <a:solidFill>
                  <a:schemeClr val="accent4">
                    <a:lumMod val="50000"/>
                  </a:schemeClr>
                </a:solidFill>
                <a:latin typeface="Arial Narrow" pitchFamily="34" charset="0"/>
              </a:rPr>
              <a:t>diverse </a:t>
            </a:r>
            <a:r>
              <a:rPr lang="en-IN" sz="1800" b="1" dirty="0">
                <a:solidFill>
                  <a:schemeClr val="accent4">
                    <a:lumMod val="50000"/>
                  </a:schemeClr>
                </a:solidFill>
                <a:latin typeface="Arial Narrow" pitchFamily="34" charset="0"/>
              </a:rPr>
              <a:t>operations of society? </a:t>
            </a:r>
          </a:p>
          <a:p>
            <a:r>
              <a:rPr lang="en-IN" sz="1800" b="1" dirty="0">
                <a:solidFill>
                  <a:srgbClr val="C00000"/>
                </a:solidFill>
                <a:latin typeface="Arial Narrow" pitchFamily="34" charset="0"/>
              </a:rPr>
              <a:t>What </a:t>
            </a:r>
            <a:r>
              <a:rPr lang="en-IN" sz="1800" b="1" dirty="0" smtClean="0">
                <a:solidFill>
                  <a:srgbClr val="C00000"/>
                </a:solidFill>
                <a:latin typeface="Arial Narrow" pitchFamily="34" charset="0"/>
              </a:rPr>
              <a:t>are the stages in the growth</a:t>
            </a:r>
            <a:r>
              <a:rPr lang="en-IN" sz="1800" b="1" dirty="0">
                <a:solidFill>
                  <a:srgbClr val="C00000"/>
                </a:solidFill>
                <a:latin typeface="Arial Narrow" pitchFamily="34" charset="0"/>
              </a:rPr>
              <a:t>, development and evolution </a:t>
            </a:r>
            <a:r>
              <a:rPr lang="en-IN" sz="1800" b="1" dirty="0" smtClean="0">
                <a:solidFill>
                  <a:srgbClr val="C00000"/>
                </a:solidFill>
                <a:latin typeface="Arial Narrow" pitchFamily="34" charset="0"/>
              </a:rPr>
              <a:t>of society? </a:t>
            </a:r>
            <a:endParaRPr lang="en-IN" sz="1800" b="1" dirty="0">
              <a:solidFill>
                <a:srgbClr val="C00000"/>
              </a:solidFill>
              <a:latin typeface="Arial Narrow" pitchFamily="34" charset="0"/>
            </a:endParaRPr>
          </a:p>
          <a:p>
            <a:r>
              <a:rPr lang="en-IN" sz="1800" b="1" dirty="0">
                <a:solidFill>
                  <a:srgbClr val="002060"/>
                </a:solidFill>
                <a:latin typeface="Arial Narrow" pitchFamily="34" charset="0"/>
              </a:rPr>
              <a:t>What </a:t>
            </a:r>
            <a:r>
              <a:rPr lang="en-IN" sz="1800" b="1" dirty="0" smtClean="0">
                <a:solidFill>
                  <a:srgbClr val="002060"/>
                </a:solidFill>
                <a:latin typeface="Arial Narrow" pitchFamily="34" charset="0"/>
              </a:rPr>
              <a:t>impact might </a:t>
            </a:r>
            <a:r>
              <a:rPr lang="en-IN" sz="1800" b="1" dirty="0">
                <a:solidFill>
                  <a:srgbClr val="002060"/>
                </a:solidFill>
                <a:latin typeface="Arial Narrow" pitchFamily="34" charset="0"/>
              </a:rPr>
              <a:t>an integrated science of society have </a:t>
            </a:r>
            <a:r>
              <a:rPr lang="en-IN" sz="1800" b="1" dirty="0" smtClean="0">
                <a:solidFill>
                  <a:srgbClr val="002060"/>
                </a:solidFill>
                <a:latin typeface="Arial Narrow" pitchFamily="34" charset="0"/>
              </a:rPr>
              <a:t>on public </a:t>
            </a:r>
            <a:r>
              <a:rPr lang="en-IN" sz="1800" b="1" dirty="0">
                <a:solidFill>
                  <a:srgbClr val="002060"/>
                </a:solidFill>
                <a:latin typeface="Arial Narrow" pitchFamily="34" charset="0"/>
              </a:rPr>
              <a:t>policy and social strategies for addressing </a:t>
            </a:r>
            <a:r>
              <a:rPr lang="en-IN" sz="1800" b="1" dirty="0" smtClean="0">
                <a:solidFill>
                  <a:srgbClr val="002060"/>
                </a:solidFill>
                <a:latin typeface="Arial Narrow" pitchFamily="34" charset="0"/>
              </a:rPr>
              <a:t>fundamental global challenges?</a:t>
            </a:r>
            <a:endParaRPr lang="en-IN" sz="1600" b="1" dirty="0">
              <a:solidFill>
                <a:srgbClr val="002060"/>
              </a:solidFill>
              <a:latin typeface="Arial Narrow" pitchFamily="34" charset="0"/>
            </a:endParaRPr>
          </a:p>
        </p:txBody>
      </p:sp>
      <p:sp>
        <p:nvSpPr>
          <p:cNvPr id="4" name="Slide Number Placeholder 3"/>
          <p:cNvSpPr>
            <a:spLocks noGrp="1"/>
          </p:cNvSpPr>
          <p:nvPr>
            <p:ph type="sldNum" sz="quarter" idx="12"/>
          </p:nvPr>
        </p:nvSpPr>
        <p:spPr>
          <a:xfrm>
            <a:off x="6457950" y="6500735"/>
            <a:ext cx="2057400" cy="365125"/>
          </a:xfrm>
        </p:spPr>
        <p:txBody>
          <a:bodyPr/>
          <a:lstStyle/>
          <a:p>
            <a:fld id="{392E8456-34BD-40D9-BCF8-691D61048EA6}" type="slidenum">
              <a:rPr lang="en-IN" smtClean="0"/>
              <a:t>5</a:t>
            </a:fld>
            <a:endParaRPr lang="en-IN" dirty="0"/>
          </a:p>
        </p:txBody>
      </p:sp>
    </p:spTree>
    <p:extLst>
      <p:ext uri="{BB962C8B-B14F-4D97-AF65-F5344CB8AC3E}">
        <p14:creationId xmlns:p14="http://schemas.microsoft.com/office/powerpoint/2010/main" val="2337428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4000" dirty="0">
                <a:solidFill>
                  <a:schemeClr val="lt1"/>
                </a:solidFill>
                <a:latin typeface="+mn-lt"/>
                <a:ea typeface="+mn-ea"/>
                <a:cs typeface="+mn-cs"/>
              </a:rPr>
              <a:t>Summary of Conclusions</a:t>
            </a:r>
          </a:p>
        </p:txBody>
      </p:sp>
      <p:sp>
        <p:nvSpPr>
          <p:cNvPr id="3" name="Content Placeholder 2"/>
          <p:cNvSpPr>
            <a:spLocks noGrp="1"/>
          </p:cNvSpPr>
          <p:nvPr>
            <p:ph idx="1"/>
          </p:nvPr>
        </p:nvSpPr>
        <p:spPr>
          <a:xfrm>
            <a:off x="228600" y="1066800"/>
            <a:ext cx="8839200" cy="5562600"/>
          </a:xfrm>
        </p:spPr>
        <p:txBody>
          <a:bodyPr>
            <a:normAutofit fontScale="92500" lnSpcReduction="10000"/>
          </a:bodyPr>
          <a:lstStyle/>
          <a:p>
            <a:pPr>
              <a:spcBef>
                <a:spcPts val="1200"/>
              </a:spcBef>
            </a:pPr>
            <a:r>
              <a:rPr lang="en-US" b="1" dirty="0" smtClean="0"/>
              <a:t>Mechanistic, reductionist, materialistic, compartmentalized social theory is inadequate to deal with the multi-dimensional complexity of social events and outcomes.</a:t>
            </a:r>
          </a:p>
          <a:p>
            <a:pPr>
              <a:spcBef>
                <a:spcPts val="1200"/>
              </a:spcBef>
            </a:pPr>
            <a:r>
              <a:rPr lang="en-US" b="1" dirty="0" smtClean="0"/>
              <a:t>Society is a complex, open, multi-leveled, conscious, </a:t>
            </a:r>
            <a:r>
              <a:rPr lang="en-US" b="1" dirty="0"/>
              <a:t>creative web of human relationships </a:t>
            </a:r>
            <a:r>
              <a:rPr lang="en-US" b="1" dirty="0" smtClean="0"/>
              <a:t>– a </a:t>
            </a:r>
            <a:r>
              <a:rPr lang="en-US" b="1" u="sng" dirty="0" smtClean="0"/>
              <a:t>living organism</a:t>
            </a:r>
            <a:r>
              <a:rPr lang="en-US" b="1" dirty="0" smtClean="0"/>
              <a:t>.</a:t>
            </a:r>
          </a:p>
          <a:p>
            <a:pPr>
              <a:spcBef>
                <a:spcPts val="1200"/>
              </a:spcBef>
            </a:pPr>
            <a:r>
              <a:rPr lang="en-US" b="1" dirty="0" smtClean="0"/>
              <a:t>Social science needs to </a:t>
            </a:r>
            <a:r>
              <a:rPr lang="en-US" b="1" u="sng" dirty="0" smtClean="0"/>
              <a:t>unpack</a:t>
            </a:r>
            <a:r>
              <a:rPr lang="en-US" b="1" dirty="0" smtClean="0"/>
              <a:t> the significant characteristics that differentiate physical, biological and social systems. </a:t>
            </a:r>
          </a:p>
          <a:p>
            <a:pPr>
              <a:spcBef>
                <a:spcPts val="1200"/>
              </a:spcBef>
            </a:pPr>
            <a:r>
              <a:rPr lang="en-US" b="1" dirty="0" smtClean="0"/>
              <a:t>The </a:t>
            </a:r>
            <a:r>
              <a:rPr lang="en-US" b="1" u="sng" dirty="0" smtClean="0"/>
              <a:t>Individual</a:t>
            </a:r>
            <a:r>
              <a:rPr lang="en-US" b="1" dirty="0" smtClean="0"/>
              <a:t> occupies a unique position in society as both determinate and determination – as active pioneer and initiator of social novelty and as passive beneficiary of acquired social capacities. </a:t>
            </a:r>
          </a:p>
          <a:p>
            <a:pPr>
              <a:spcBef>
                <a:spcPts val="1200"/>
              </a:spcBef>
            </a:pPr>
            <a:r>
              <a:rPr lang="en-US" b="1" dirty="0" smtClean="0"/>
              <a:t>An effective </a:t>
            </a:r>
            <a:r>
              <a:rPr lang="en-US" b="1" u="sng" dirty="0" smtClean="0"/>
              <a:t>science of society </a:t>
            </a:r>
            <a:r>
              <a:rPr lang="en-US" b="1" dirty="0" smtClean="0"/>
              <a:t>would necessarily have to transcend disciplinary boundaries to identify principles &amp; processes fundamental to all fields and forms of social activity, change, development and evolution. </a:t>
            </a:r>
          </a:p>
        </p:txBody>
      </p:sp>
      <p:sp>
        <p:nvSpPr>
          <p:cNvPr id="4" name="Slide Number Placeholder 3"/>
          <p:cNvSpPr>
            <a:spLocks noGrp="1"/>
          </p:cNvSpPr>
          <p:nvPr>
            <p:ph type="sldNum" sz="quarter" idx="12"/>
          </p:nvPr>
        </p:nvSpPr>
        <p:spPr/>
        <p:txBody>
          <a:bodyPr/>
          <a:lstStyle/>
          <a:p>
            <a:fld id="{C253AE47-8797-4952-971E-FCE26132EE09}" type="slidenum">
              <a:rPr lang="en-US" smtClean="0"/>
              <a:t>6</a:t>
            </a:fld>
            <a:endParaRPr lang="en-US" dirty="0"/>
          </a:p>
        </p:txBody>
      </p:sp>
    </p:spTree>
    <p:extLst>
      <p:ext uri="{BB962C8B-B14F-4D97-AF65-F5344CB8AC3E}">
        <p14:creationId xmlns:p14="http://schemas.microsoft.com/office/powerpoint/2010/main" val="575681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491CA6-7E58-4515-BAE8-85BADF5573E3}" type="slidenum">
              <a:rPr lang="en-US" smtClean="0"/>
              <a:t>7</a:t>
            </a:fld>
            <a:endParaRPr lang="en-US" dirty="0"/>
          </a:p>
        </p:txBody>
      </p:sp>
      <p:sp>
        <p:nvSpPr>
          <p:cNvPr id="5" name="Rounded Rectangle 4"/>
          <p:cNvSpPr/>
          <p:nvPr/>
        </p:nvSpPr>
        <p:spPr>
          <a:xfrm>
            <a:off x="533400" y="533400"/>
            <a:ext cx="7848600" cy="685800"/>
          </a:xfrm>
          <a:prstGeom prst="roundRect">
            <a:avLst/>
          </a:prstGeom>
          <a:solidFill>
            <a:srgbClr val="8315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Multiple Forces</a:t>
            </a:r>
            <a:endParaRPr lang="en-IN" b="1" dirty="0">
              <a:solidFill>
                <a:schemeClr val="bg1"/>
              </a:solidFill>
            </a:endParaRPr>
          </a:p>
        </p:txBody>
      </p:sp>
      <p:sp>
        <p:nvSpPr>
          <p:cNvPr id="7" name="Content Placeholder 2"/>
          <p:cNvSpPr txBox="1">
            <a:spLocks/>
          </p:cNvSpPr>
          <p:nvPr/>
        </p:nvSpPr>
        <p:spPr>
          <a:xfrm>
            <a:off x="381000" y="1295400"/>
            <a:ext cx="8229600" cy="83820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pPr>
            <a:r>
              <a:rPr lang="en-US" sz="5100" b="1" dirty="0">
                <a:solidFill>
                  <a:schemeClr val="tx1"/>
                </a:solidFill>
              </a:rPr>
              <a:t>Accomplishment is a product of interactions between multiple forces</a:t>
            </a:r>
            <a:endParaRPr lang="en-IN" sz="5100" b="1" dirty="0">
              <a:solidFill>
                <a:schemeClr val="tx1"/>
              </a:solidFill>
            </a:endParaRPr>
          </a:p>
          <a:p>
            <a:endParaRPr lang="en-IN" b="1" dirty="0">
              <a:solidFill>
                <a:schemeClr val="tx1"/>
              </a:solidFill>
            </a:endParaRPr>
          </a:p>
        </p:txBody>
      </p:sp>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9" name="Diagram 8"/>
          <p:cNvGraphicFramePr/>
          <p:nvPr>
            <p:extLst/>
          </p:nvPr>
        </p:nvGraphicFramePr>
        <p:xfrm>
          <a:off x="685800" y="2204864"/>
          <a:ext cx="7772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3491880" y="2996952"/>
            <a:ext cx="2232248" cy="2232248"/>
          </a:xfrm>
          <a:prstGeom prst="ellipse">
            <a:avLst/>
          </a:prstGeom>
          <a:solidFill>
            <a:srgbClr val="0068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LIFE EVENTS IN SPACE &amp; TIME</a:t>
            </a:r>
            <a:endParaRPr lang="en-IN" sz="2800" b="1" dirty="0"/>
          </a:p>
        </p:txBody>
      </p:sp>
    </p:spTree>
    <p:extLst>
      <p:ext uri="{BB962C8B-B14F-4D97-AF65-F5344CB8AC3E}">
        <p14:creationId xmlns:p14="http://schemas.microsoft.com/office/powerpoint/2010/main" val="3689320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752600"/>
            <a:ext cx="1503217" cy="1636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8261930-F5CC-4285-A780-F722F3E05A8D}" type="slidenum">
              <a:rPr lang="en-US" smtClean="0"/>
              <a:pPr/>
              <a:t>8</a:t>
            </a:fld>
            <a:endParaRPr lang="en-US" dirty="0"/>
          </a:p>
        </p:txBody>
      </p:sp>
      <p:graphicFrame>
        <p:nvGraphicFramePr>
          <p:cNvPr id="12" name="Diagram 11"/>
          <p:cNvGraphicFramePr/>
          <p:nvPr>
            <p:extLst/>
          </p:nvPr>
        </p:nvGraphicFramePr>
        <p:xfrm>
          <a:off x="748551" y="1676399"/>
          <a:ext cx="8083475" cy="46799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83181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t>
            </a:r>
            <a:endParaRPr lang="en-IN" dirty="0"/>
          </a:p>
        </p:txBody>
      </p:sp>
      <p:sp>
        <p:nvSpPr>
          <p:cNvPr id="3" name="Content Placeholder 2"/>
          <p:cNvSpPr>
            <a:spLocks noGrp="1"/>
          </p:cNvSpPr>
          <p:nvPr>
            <p:ph idx="1"/>
          </p:nvPr>
        </p:nvSpPr>
        <p:spPr/>
        <p:txBody>
          <a:bodyPr>
            <a:normAutofit lnSpcReduction="10000"/>
          </a:bodyPr>
          <a:lstStyle/>
          <a:p>
            <a:r>
              <a:rPr lang="en-US" dirty="0" smtClean="0"/>
              <a:t>Janani Harish</a:t>
            </a:r>
          </a:p>
          <a:p>
            <a:r>
              <a:rPr lang="en-US" dirty="0" smtClean="0"/>
              <a:t>Alberto Zucconi</a:t>
            </a:r>
          </a:p>
          <a:p>
            <a:r>
              <a:rPr lang="en-US" dirty="0" smtClean="0"/>
              <a:t>Mila Popovic</a:t>
            </a:r>
          </a:p>
          <a:p>
            <a:r>
              <a:rPr lang="en-US" dirty="0" smtClean="0"/>
              <a:t>Ivo Slaus</a:t>
            </a:r>
          </a:p>
          <a:p>
            <a:r>
              <a:rPr lang="en-US" dirty="0" smtClean="0"/>
              <a:t>Roberto Poli</a:t>
            </a:r>
            <a:endParaRPr lang="en-IN" dirty="0" smtClean="0"/>
          </a:p>
          <a:p>
            <a:r>
              <a:rPr lang="en-US" dirty="0" smtClean="0"/>
              <a:t>Winston Nagan</a:t>
            </a:r>
          </a:p>
          <a:p>
            <a:r>
              <a:rPr lang="en-US" dirty="0" smtClean="0"/>
              <a:t>Zbigniew Bochniarz</a:t>
            </a:r>
          </a:p>
          <a:p>
            <a:r>
              <a:rPr lang="en-US" dirty="0" smtClean="0"/>
              <a:t>Ian Johnson </a:t>
            </a:r>
          </a:p>
          <a:p>
            <a:r>
              <a:rPr lang="en-US" dirty="0" smtClean="0"/>
              <a:t>Karl Wagner </a:t>
            </a:r>
          </a:p>
        </p:txBody>
      </p:sp>
    </p:spTree>
    <p:extLst>
      <p:ext uri="{BB962C8B-B14F-4D97-AF65-F5344CB8AC3E}">
        <p14:creationId xmlns:p14="http://schemas.microsoft.com/office/powerpoint/2010/main" val="31295014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686</Words>
  <Application>Microsoft Office PowerPoint</Application>
  <PresentationFormat>On-screen Show (4:3)</PresentationFormat>
  <Paragraphs>87</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Narrow</vt:lpstr>
      <vt:lpstr>Calibri</vt:lpstr>
      <vt:lpstr>Calibri Light</vt:lpstr>
      <vt:lpstr>Times New Roman</vt:lpstr>
      <vt:lpstr>Verdana</vt:lpstr>
      <vt:lpstr>Office Theme</vt:lpstr>
      <vt:lpstr>Trans-disciplinary Course on Science of Society IUC Dubrovnik September 1-6, 2014</vt:lpstr>
      <vt:lpstr>Rationale for this Course</vt:lpstr>
      <vt:lpstr>Trans-disciplinarity </vt:lpstr>
      <vt:lpstr>Course Objectives</vt:lpstr>
      <vt:lpstr>Fundamental Questions </vt:lpstr>
      <vt:lpstr>Summary of Conclusions</vt:lpstr>
      <vt:lpstr>PowerPoint Presentation</vt:lpstr>
      <vt:lpstr>PowerPoint Presentation</vt:lpstr>
      <vt:lpstr>Faculty </vt:lpstr>
      <vt:lpstr>Panelists </vt:lpstr>
      <vt:lpstr>MSS Staff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Garry Jacobs</dc:creator>
  <cp:lastModifiedBy>Garry Jacobs</cp:lastModifiedBy>
  <cp:revision>11</cp:revision>
  <dcterms:created xsi:type="dcterms:W3CDTF">2014-09-05T09:42:13Z</dcterms:created>
  <dcterms:modified xsi:type="dcterms:W3CDTF">2014-09-06T12:08:10Z</dcterms:modified>
</cp:coreProperties>
</file>