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66" r:id="rId3"/>
    <p:sldId id="258" r:id="rId4"/>
    <p:sldId id="259" r:id="rId5"/>
    <p:sldId id="288" r:id="rId6"/>
    <p:sldId id="278" r:id="rId7"/>
    <p:sldId id="263" r:id="rId8"/>
    <p:sldId id="281" r:id="rId9"/>
    <p:sldId id="282" r:id="rId10"/>
    <p:sldId id="283" r:id="rId11"/>
    <p:sldId id="284" r:id="rId12"/>
    <p:sldId id="285" r:id="rId13"/>
    <p:sldId id="286" r:id="rId14"/>
    <p:sldId id="287" r:id="rId15"/>
    <p:sldId id="290" r:id="rId16"/>
    <p:sldId id="260" r:id="rId17"/>
    <p:sldId id="261" r:id="rId18"/>
    <p:sldId id="267" r:id="rId19"/>
    <p:sldId id="268" r:id="rId20"/>
    <p:sldId id="271" r:id="rId21"/>
    <p:sldId id="270" r:id="rId22"/>
    <p:sldId id="269" r:id="rId23"/>
    <p:sldId id="272" r:id="rId24"/>
    <p:sldId id="262" r:id="rId25"/>
    <p:sldId id="289" r:id="rId26"/>
    <p:sldId id="291" r:id="rId27"/>
    <p:sldId id="292" r:id="rId28"/>
    <p:sldId id="295" r:id="rId29"/>
    <p:sldId id="296" r:id="rId30"/>
    <p:sldId id="299" r:id="rId31"/>
    <p:sldId id="298" r:id="rId32"/>
    <p:sldId id="297"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A. Sterner" initials="k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sorterViewPr>
    <p:cViewPr>
      <p:scale>
        <a:sx n="65" d="100"/>
        <a:sy n="65" d="100"/>
      </p:scale>
      <p:origin x="0" y="54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3-02T12:12:41.629" idx="1">
    <p:pos x="5568" y="240"/>
    <p:text>Zbig, I recommend creating a higher quality version of this equation image.  It may not translate to the screen very well as it 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B4356-CDA1-4EE5-98C7-49A5B5C08E55}" type="datetimeFigureOut">
              <a:rPr lang="en-US" smtClean="0"/>
              <a:t>9/6/2014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98CDA-9985-461F-9575-482E3C194920}" type="slidenum">
              <a:rPr lang="en-US" smtClean="0"/>
              <a:t>‹#›</a:t>
            </a:fld>
            <a:endParaRPr lang="en-US"/>
          </a:p>
        </p:txBody>
      </p:sp>
    </p:spTree>
    <p:extLst>
      <p:ext uri="{BB962C8B-B14F-4D97-AF65-F5344CB8AC3E}">
        <p14:creationId xmlns:p14="http://schemas.microsoft.com/office/powerpoint/2010/main" val="158918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my 1</a:t>
            </a:r>
            <a:r>
              <a:rPr lang="en-US" baseline="30000" dirty="0" smtClean="0"/>
              <a:t>st</a:t>
            </a:r>
            <a:r>
              <a:rPr lang="en-US" baseline="0" dirty="0" smtClean="0"/>
              <a:t> of 3 lectures focusing on social development from an economics perspective. The next will be on SC and on Sustainability.</a:t>
            </a:r>
            <a:endParaRPr lang="en-US" dirty="0"/>
          </a:p>
        </p:txBody>
      </p:sp>
      <p:sp>
        <p:nvSpPr>
          <p:cNvPr id="4" name="Slide Number Placeholder 3"/>
          <p:cNvSpPr>
            <a:spLocks noGrp="1"/>
          </p:cNvSpPr>
          <p:nvPr>
            <p:ph type="sldNum" sz="quarter" idx="10"/>
          </p:nvPr>
        </p:nvSpPr>
        <p:spPr/>
        <p:txBody>
          <a:bodyPr/>
          <a:lstStyle/>
          <a:p>
            <a:fld id="{2970B4EF-E418-4867-A418-05FCC7FBA6EF}" type="slidenum">
              <a:rPr lang="en-US" smtClean="0"/>
              <a:t>2</a:t>
            </a:fld>
            <a:endParaRPr lang="en-US" dirty="0"/>
          </a:p>
        </p:txBody>
      </p:sp>
    </p:spTree>
    <p:extLst>
      <p:ext uri="{BB962C8B-B14F-4D97-AF65-F5344CB8AC3E}">
        <p14:creationId xmlns:p14="http://schemas.microsoft.com/office/powerpoint/2010/main" val="392788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D1FD1683-FB17-4DBB-BC6B-5AA8EACBCC15}" type="slidenum">
              <a:rPr lang="en-US" altLang="en-US" sz="1200" smtClean="0"/>
              <a:pPr/>
              <a:t>11</a:t>
            </a:fld>
            <a:endParaRPr lang="en-US" altLang="en-US" sz="1200"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B809AE7F-DE81-4DC2-A225-90B4B378A2C1}" type="slidenum">
              <a:rPr lang="en-US" altLang="en-US" sz="1200" smtClean="0"/>
              <a:pPr/>
              <a:t>12</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97003771-6490-4DE3-B6B9-1A49673CB690}" type="slidenum">
              <a:rPr lang="en-US" altLang="en-US" sz="1200" smtClean="0"/>
              <a:pPr/>
              <a:t>13</a:t>
            </a:fld>
            <a:endParaRPr lang="en-US" altLang="en-US" sz="120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fld id="{7D665B92-5E29-401E-A50B-F93EEA85E711}" type="slidenum">
              <a:rPr lang="en-US" altLang="en-US" sz="1200">
                <a:solidFill>
                  <a:prstClr val="black"/>
                </a:solidFill>
              </a:rPr>
              <a:pPr/>
              <a:t>16</a:t>
            </a:fld>
            <a:endParaRPr lang="en-US" altLang="en-US" sz="1200">
              <a:solidFill>
                <a:prstClr val="black"/>
              </a:solidFill>
            </a:endParaRPr>
          </a:p>
        </p:txBody>
      </p:sp>
      <p:sp>
        <p:nvSpPr>
          <p:cNvPr id="137219" name="Rectangle 2"/>
          <p:cNvSpPr>
            <a:spLocks noGrp="1" noRot="1" noChangeAspect="1" noChangeArrowheads="1" noTextEdit="1"/>
          </p:cNvSpPr>
          <p:nvPr>
            <p:ph type="sldImg"/>
          </p:nvPr>
        </p:nvSpPr>
        <p:spPr>
          <a:xfrm>
            <a:off x="1162050" y="679450"/>
            <a:ext cx="4535488" cy="3402013"/>
          </a:xfrm>
          <a:ln/>
        </p:spPr>
      </p:sp>
      <p:sp>
        <p:nvSpPr>
          <p:cNvPr id="137220" name="Rectangle 3"/>
          <p:cNvSpPr>
            <a:spLocks noGrp="1" noChangeArrowheads="1"/>
          </p:cNvSpPr>
          <p:nvPr>
            <p:ph type="body" idx="1"/>
          </p:nvPr>
        </p:nvSpPr>
        <p:spPr>
          <a:xfrm>
            <a:off x="914400" y="4306888"/>
            <a:ext cx="5029200" cy="4157662"/>
          </a:xfrm>
          <a:noFill/>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pPr eaLnBrk="1" hangingPunct="1"/>
            <a:fld id="{6E584737-FC5D-460C-A1C7-4A6A8B518BC5}" type="slidenum">
              <a:rPr lang="en-US" altLang="en-US" sz="1200">
                <a:solidFill>
                  <a:srgbClr val="000000"/>
                </a:solidFill>
              </a:rPr>
              <a:pPr eaLnBrk="1" hangingPunct="1"/>
              <a:t>17</a:t>
            </a:fld>
            <a:endParaRPr lang="en-US" altLang="en-US" sz="1200">
              <a:solidFill>
                <a:srgbClr val="000000"/>
              </a:solidFill>
            </a:endParaRPr>
          </a:p>
        </p:txBody>
      </p:sp>
      <p:sp>
        <p:nvSpPr>
          <p:cNvPr id="513027" name="Rectangle 2"/>
          <p:cNvSpPr>
            <a:spLocks noGrp="1" noRot="1" noChangeAspect="1" noChangeArrowheads="1" noTextEdit="1"/>
          </p:cNvSpPr>
          <p:nvPr>
            <p:ph type="sldImg"/>
          </p:nvPr>
        </p:nvSpPr>
        <p:spPr>
          <a:ln/>
        </p:spPr>
      </p:sp>
      <p:sp>
        <p:nvSpPr>
          <p:cNvPr id="513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CDC865D-CF83-48FD-9D8D-46EE06436C63}" type="slidenum">
              <a:rPr lang="en-US" altLang="en-US" sz="1200" smtClean="0">
                <a:solidFill>
                  <a:srgbClr val="000000"/>
                </a:solidFill>
              </a:rPr>
              <a:pPr eaLnBrk="1" hangingPunct="1"/>
              <a:t>18</a:t>
            </a:fld>
            <a:endParaRPr lang="en-US" altLang="en-US" sz="1200" smtClean="0">
              <a:solidFill>
                <a:srgbClr val="000000"/>
              </a:solidFill>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CEE10 achieved about 10% of their net savings – similar level as the EU15.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2"/>
                </a:solidFill>
                <a:latin typeface="Times New Roman" pitchFamily="18" charset="0"/>
              </a:defRPr>
            </a:lvl1pPr>
            <a:lvl2pPr marL="702756" indent="-270291" defTabSz="914485" eaLnBrk="0" hangingPunct="0">
              <a:defRPr sz="2300">
                <a:solidFill>
                  <a:schemeClr val="tx2"/>
                </a:solidFill>
                <a:latin typeface="Times New Roman" pitchFamily="18" charset="0"/>
              </a:defRPr>
            </a:lvl2pPr>
            <a:lvl3pPr marL="1081164" indent="-216233" defTabSz="914485" eaLnBrk="0" hangingPunct="0">
              <a:defRPr sz="2300">
                <a:solidFill>
                  <a:schemeClr val="tx2"/>
                </a:solidFill>
                <a:latin typeface="Times New Roman" pitchFamily="18" charset="0"/>
              </a:defRPr>
            </a:lvl3pPr>
            <a:lvl4pPr marL="1513629" indent="-216233" defTabSz="914485" eaLnBrk="0" hangingPunct="0">
              <a:defRPr sz="2300">
                <a:solidFill>
                  <a:schemeClr val="tx2"/>
                </a:solidFill>
                <a:latin typeface="Times New Roman" pitchFamily="18" charset="0"/>
              </a:defRPr>
            </a:lvl4pPr>
            <a:lvl5pPr marL="1946095" indent="-216233" defTabSz="914485" eaLnBrk="0" hangingPunct="0">
              <a:defRPr sz="2300">
                <a:solidFill>
                  <a:schemeClr val="tx2"/>
                </a:solidFill>
                <a:latin typeface="Times New Roman" pitchFamily="18" charset="0"/>
              </a:defRPr>
            </a:lvl5pPr>
            <a:lvl6pPr marL="2378560" indent="-216233" algn="ctr" defTabSz="914485" eaLnBrk="0" fontAlgn="base" hangingPunct="0">
              <a:spcBef>
                <a:spcPct val="0"/>
              </a:spcBef>
              <a:spcAft>
                <a:spcPct val="0"/>
              </a:spcAft>
              <a:defRPr sz="2300">
                <a:solidFill>
                  <a:schemeClr val="tx2"/>
                </a:solidFill>
                <a:latin typeface="Times New Roman" pitchFamily="18" charset="0"/>
              </a:defRPr>
            </a:lvl6pPr>
            <a:lvl7pPr marL="2811026" indent="-216233" algn="ctr" defTabSz="914485" eaLnBrk="0" fontAlgn="base" hangingPunct="0">
              <a:spcBef>
                <a:spcPct val="0"/>
              </a:spcBef>
              <a:spcAft>
                <a:spcPct val="0"/>
              </a:spcAft>
              <a:defRPr sz="2300">
                <a:solidFill>
                  <a:schemeClr val="tx2"/>
                </a:solidFill>
                <a:latin typeface="Times New Roman" pitchFamily="18" charset="0"/>
              </a:defRPr>
            </a:lvl7pPr>
            <a:lvl8pPr marL="3243491" indent="-216233" algn="ctr" defTabSz="914485" eaLnBrk="0" fontAlgn="base" hangingPunct="0">
              <a:spcBef>
                <a:spcPct val="0"/>
              </a:spcBef>
              <a:spcAft>
                <a:spcPct val="0"/>
              </a:spcAft>
              <a:defRPr sz="2300">
                <a:solidFill>
                  <a:schemeClr val="tx2"/>
                </a:solidFill>
                <a:latin typeface="Times New Roman" pitchFamily="18" charset="0"/>
              </a:defRPr>
            </a:lvl8pPr>
            <a:lvl9pPr marL="3675957" indent="-216233" algn="ctr" defTabSz="914485" eaLnBrk="0" fontAlgn="base" hangingPunct="0">
              <a:spcBef>
                <a:spcPct val="0"/>
              </a:spcBef>
              <a:spcAft>
                <a:spcPct val="0"/>
              </a:spcAft>
              <a:defRPr sz="2300">
                <a:solidFill>
                  <a:schemeClr val="tx2"/>
                </a:solidFill>
                <a:latin typeface="Times New Roman" pitchFamily="18" charset="0"/>
              </a:defRPr>
            </a:lvl9pPr>
          </a:lstStyle>
          <a:p>
            <a:pPr eaLnBrk="1" hangingPunct="1"/>
            <a:fld id="{644D270E-E44C-461A-8341-B58DBC50A90E}" type="slidenum">
              <a:rPr lang="en-US" altLang="en-US" sz="1200">
                <a:solidFill>
                  <a:schemeClr val="tx1"/>
                </a:solidFill>
              </a:rPr>
              <a:pPr eaLnBrk="1" hangingPunct="1"/>
              <a:t>19</a:t>
            </a:fld>
            <a:endParaRPr lang="en-US" altLang="en-US" sz="1200">
              <a:solidFill>
                <a:schemeClr val="tx1"/>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2"/>
                </a:solidFill>
                <a:latin typeface="Times New Roman" pitchFamily="18" charset="0"/>
              </a:defRPr>
            </a:lvl1pPr>
            <a:lvl2pPr marL="702756" indent="-270291" defTabSz="914485" eaLnBrk="0" hangingPunct="0">
              <a:defRPr sz="2300">
                <a:solidFill>
                  <a:schemeClr val="tx2"/>
                </a:solidFill>
                <a:latin typeface="Times New Roman" pitchFamily="18" charset="0"/>
              </a:defRPr>
            </a:lvl2pPr>
            <a:lvl3pPr marL="1081164" indent="-216233" defTabSz="914485" eaLnBrk="0" hangingPunct="0">
              <a:defRPr sz="2300">
                <a:solidFill>
                  <a:schemeClr val="tx2"/>
                </a:solidFill>
                <a:latin typeface="Times New Roman" pitchFamily="18" charset="0"/>
              </a:defRPr>
            </a:lvl3pPr>
            <a:lvl4pPr marL="1513629" indent="-216233" defTabSz="914485" eaLnBrk="0" hangingPunct="0">
              <a:defRPr sz="2300">
                <a:solidFill>
                  <a:schemeClr val="tx2"/>
                </a:solidFill>
                <a:latin typeface="Times New Roman" pitchFamily="18" charset="0"/>
              </a:defRPr>
            </a:lvl4pPr>
            <a:lvl5pPr marL="1946095" indent="-216233" defTabSz="914485" eaLnBrk="0" hangingPunct="0">
              <a:defRPr sz="2300">
                <a:solidFill>
                  <a:schemeClr val="tx2"/>
                </a:solidFill>
                <a:latin typeface="Times New Roman" pitchFamily="18" charset="0"/>
              </a:defRPr>
            </a:lvl5pPr>
            <a:lvl6pPr marL="2378560" indent="-216233" algn="ctr" defTabSz="914485" eaLnBrk="0" fontAlgn="base" hangingPunct="0">
              <a:spcBef>
                <a:spcPct val="0"/>
              </a:spcBef>
              <a:spcAft>
                <a:spcPct val="0"/>
              </a:spcAft>
              <a:defRPr sz="2300">
                <a:solidFill>
                  <a:schemeClr val="tx2"/>
                </a:solidFill>
                <a:latin typeface="Times New Roman" pitchFamily="18" charset="0"/>
              </a:defRPr>
            </a:lvl6pPr>
            <a:lvl7pPr marL="2811026" indent="-216233" algn="ctr" defTabSz="914485" eaLnBrk="0" fontAlgn="base" hangingPunct="0">
              <a:spcBef>
                <a:spcPct val="0"/>
              </a:spcBef>
              <a:spcAft>
                <a:spcPct val="0"/>
              </a:spcAft>
              <a:defRPr sz="2300">
                <a:solidFill>
                  <a:schemeClr val="tx2"/>
                </a:solidFill>
                <a:latin typeface="Times New Roman" pitchFamily="18" charset="0"/>
              </a:defRPr>
            </a:lvl7pPr>
            <a:lvl8pPr marL="3243491" indent="-216233" algn="ctr" defTabSz="914485" eaLnBrk="0" fontAlgn="base" hangingPunct="0">
              <a:spcBef>
                <a:spcPct val="0"/>
              </a:spcBef>
              <a:spcAft>
                <a:spcPct val="0"/>
              </a:spcAft>
              <a:defRPr sz="2300">
                <a:solidFill>
                  <a:schemeClr val="tx2"/>
                </a:solidFill>
                <a:latin typeface="Times New Roman" pitchFamily="18" charset="0"/>
              </a:defRPr>
            </a:lvl8pPr>
            <a:lvl9pPr marL="3675957" indent="-216233" algn="ctr" defTabSz="914485" eaLnBrk="0" fontAlgn="base" hangingPunct="0">
              <a:spcBef>
                <a:spcPct val="0"/>
              </a:spcBef>
              <a:spcAft>
                <a:spcPct val="0"/>
              </a:spcAft>
              <a:defRPr sz="2300">
                <a:solidFill>
                  <a:schemeClr val="tx2"/>
                </a:solidFill>
                <a:latin typeface="Times New Roman" pitchFamily="18" charset="0"/>
              </a:defRPr>
            </a:lvl9pPr>
          </a:lstStyle>
          <a:p>
            <a:pPr eaLnBrk="1" hangingPunct="1"/>
            <a:fld id="{0F452619-EF14-4013-853D-F8413ACF0181}" type="slidenum">
              <a:rPr lang="en-US" altLang="en-US" sz="1200">
                <a:solidFill>
                  <a:schemeClr val="tx1"/>
                </a:solidFill>
              </a:rPr>
              <a:pPr eaLnBrk="1" hangingPunct="1"/>
              <a:t>20</a:t>
            </a:fld>
            <a:endParaRPr lang="en-US" altLang="en-US" sz="1200">
              <a:solidFill>
                <a:schemeClr val="tx1"/>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2"/>
                </a:solidFill>
                <a:latin typeface="Times New Roman" pitchFamily="18" charset="0"/>
              </a:defRPr>
            </a:lvl1pPr>
            <a:lvl2pPr marL="702756" indent="-270291" defTabSz="914485" eaLnBrk="0" hangingPunct="0">
              <a:defRPr sz="2300">
                <a:solidFill>
                  <a:schemeClr val="tx2"/>
                </a:solidFill>
                <a:latin typeface="Times New Roman" pitchFamily="18" charset="0"/>
              </a:defRPr>
            </a:lvl2pPr>
            <a:lvl3pPr marL="1081164" indent="-216233" defTabSz="914485" eaLnBrk="0" hangingPunct="0">
              <a:defRPr sz="2300">
                <a:solidFill>
                  <a:schemeClr val="tx2"/>
                </a:solidFill>
                <a:latin typeface="Times New Roman" pitchFamily="18" charset="0"/>
              </a:defRPr>
            </a:lvl3pPr>
            <a:lvl4pPr marL="1513629" indent="-216233" defTabSz="914485" eaLnBrk="0" hangingPunct="0">
              <a:defRPr sz="2300">
                <a:solidFill>
                  <a:schemeClr val="tx2"/>
                </a:solidFill>
                <a:latin typeface="Times New Roman" pitchFamily="18" charset="0"/>
              </a:defRPr>
            </a:lvl4pPr>
            <a:lvl5pPr marL="1946095" indent="-216233" defTabSz="914485" eaLnBrk="0" hangingPunct="0">
              <a:defRPr sz="2300">
                <a:solidFill>
                  <a:schemeClr val="tx2"/>
                </a:solidFill>
                <a:latin typeface="Times New Roman" pitchFamily="18" charset="0"/>
              </a:defRPr>
            </a:lvl5pPr>
            <a:lvl6pPr marL="2378560" indent="-216233" algn="ctr" defTabSz="914485" eaLnBrk="0" fontAlgn="base" hangingPunct="0">
              <a:spcBef>
                <a:spcPct val="0"/>
              </a:spcBef>
              <a:spcAft>
                <a:spcPct val="0"/>
              </a:spcAft>
              <a:defRPr sz="2300">
                <a:solidFill>
                  <a:schemeClr val="tx2"/>
                </a:solidFill>
                <a:latin typeface="Times New Roman" pitchFamily="18" charset="0"/>
              </a:defRPr>
            </a:lvl6pPr>
            <a:lvl7pPr marL="2811026" indent="-216233" algn="ctr" defTabSz="914485" eaLnBrk="0" fontAlgn="base" hangingPunct="0">
              <a:spcBef>
                <a:spcPct val="0"/>
              </a:spcBef>
              <a:spcAft>
                <a:spcPct val="0"/>
              </a:spcAft>
              <a:defRPr sz="2300">
                <a:solidFill>
                  <a:schemeClr val="tx2"/>
                </a:solidFill>
                <a:latin typeface="Times New Roman" pitchFamily="18" charset="0"/>
              </a:defRPr>
            </a:lvl7pPr>
            <a:lvl8pPr marL="3243491" indent="-216233" algn="ctr" defTabSz="914485" eaLnBrk="0" fontAlgn="base" hangingPunct="0">
              <a:spcBef>
                <a:spcPct val="0"/>
              </a:spcBef>
              <a:spcAft>
                <a:spcPct val="0"/>
              </a:spcAft>
              <a:defRPr sz="2300">
                <a:solidFill>
                  <a:schemeClr val="tx2"/>
                </a:solidFill>
                <a:latin typeface="Times New Roman" pitchFamily="18" charset="0"/>
              </a:defRPr>
            </a:lvl8pPr>
            <a:lvl9pPr marL="3675957" indent="-216233" algn="ctr" defTabSz="914485" eaLnBrk="0" fontAlgn="base" hangingPunct="0">
              <a:spcBef>
                <a:spcPct val="0"/>
              </a:spcBef>
              <a:spcAft>
                <a:spcPct val="0"/>
              </a:spcAft>
              <a:defRPr sz="2300">
                <a:solidFill>
                  <a:schemeClr val="tx2"/>
                </a:solidFill>
                <a:latin typeface="Times New Roman" pitchFamily="18" charset="0"/>
              </a:defRPr>
            </a:lvl9pPr>
          </a:lstStyle>
          <a:p>
            <a:pPr eaLnBrk="1" hangingPunct="1"/>
            <a:fld id="{5F09F33B-416C-4248-A646-8A9AAF828D63}" type="slidenum">
              <a:rPr lang="en-US" altLang="en-US" sz="1200">
                <a:solidFill>
                  <a:schemeClr val="tx1"/>
                </a:solidFill>
              </a:rPr>
              <a:pPr eaLnBrk="1" hangingPunct="1"/>
              <a:t>21</a:t>
            </a:fld>
            <a:endParaRPr lang="en-US" altLang="en-US" sz="1200">
              <a:solidFill>
                <a:schemeClr val="tx1"/>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2"/>
                </a:solidFill>
                <a:latin typeface="Times New Roman" pitchFamily="18" charset="0"/>
              </a:defRPr>
            </a:lvl1pPr>
            <a:lvl2pPr marL="702756" indent="-270291" defTabSz="914485" eaLnBrk="0" hangingPunct="0">
              <a:defRPr sz="2300">
                <a:solidFill>
                  <a:schemeClr val="tx2"/>
                </a:solidFill>
                <a:latin typeface="Times New Roman" pitchFamily="18" charset="0"/>
              </a:defRPr>
            </a:lvl2pPr>
            <a:lvl3pPr marL="1081164" indent="-216233" defTabSz="914485" eaLnBrk="0" hangingPunct="0">
              <a:defRPr sz="2300">
                <a:solidFill>
                  <a:schemeClr val="tx2"/>
                </a:solidFill>
                <a:latin typeface="Times New Roman" pitchFamily="18" charset="0"/>
              </a:defRPr>
            </a:lvl3pPr>
            <a:lvl4pPr marL="1513629" indent="-216233" defTabSz="914485" eaLnBrk="0" hangingPunct="0">
              <a:defRPr sz="2300">
                <a:solidFill>
                  <a:schemeClr val="tx2"/>
                </a:solidFill>
                <a:latin typeface="Times New Roman" pitchFamily="18" charset="0"/>
              </a:defRPr>
            </a:lvl4pPr>
            <a:lvl5pPr marL="1946095" indent="-216233" defTabSz="914485" eaLnBrk="0" hangingPunct="0">
              <a:defRPr sz="2300">
                <a:solidFill>
                  <a:schemeClr val="tx2"/>
                </a:solidFill>
                <a:latin typeface="Times New Roman" pitchFamily="18" charset="0"/>
              </a:defRPr>
            </a:lvl5pPr>
            <a:lvl6pPr marL="2378560" indent="-216233" algn="ctr" defTabSz="914485" eaLnBrk="0" fontAlgn="base" hangingPunct="0">
              <a:spcBef>
                <a:spcPct val="0"/>
              </a:spcBef>
              <a:spcAft>
                <a:spcPct val="0"/>
              </a:spcAft>
              <a:defRPr sz="2300">
                <a:solidFill>
                  <a:schemeClr val="tx2"/>
                </a:solidFill>
                <a:latin typeface="Times New Roman" pitchFamily="18" charset="0"/>
              </a:defRPr>
            </a:lvl6pPr>
            <a:lvl7pPr marL="2811026" indent="-216233" algn="ctr" defTabSz="914485" eaLnBrk="0" fontAlgn="base" hangingPunct="0">
              <a:spcBef>
                <a:spcPct val="0"/>
              </a:spcBef>
              <a:spcAft>
                <a:spcPct val="0"/>
              </a:spcAft>
              <a:defRPr sz="2300">
                <a:solidFill>
                  <a:schemeClr val="tx2"/>
                </a:solidFill>
                <a:latin typeface="Times New Roman" pitchFamily="18" charset="0"/>
              </a:defRPr>
            </a:lvl7pPr>
            <a:lvl8pPr marL="3243491" indent="-216233" algn="ctr" defTabSz="914485" eaLnBrk="0" fontAlgn="base" hangingPunct="0">
              <a:spcBef>
                <a:spcPct val="0"/>
              </a:spcBef>
              <a:spcAft>
                <a:spcPct val="0"/>
              </a:spcAft>
              <a:defRPr sz="2300">
                <a:solidFill>
                  <a:schemeClr val="tx2"/>
                </a:solidFill>
                <a:latin typeface="Times New Roman" pitchFamily="18" charset="0"/>
              </a:defRPr>
            </a:lvl8pPr>
            <a:lvl9pPr marL="3675957" indent="-216233" algn="ctr" defTabSz="914485" eaLnBrk="0" fontAlgn="base" hangingPunct="0">
              <a:spcBef>
                <a:spcPct val="0"/>
              </a:spcBef>
              <a:spcAft>
                <a:spcPct val="0"/>
              </a:spcAft>
              <a:defRPr sz="2300">
                <a:solidFill>
                  <a:schemeClr val="tx2"/>
                </a:solidFill>
                <a:latin typeface="Times New Roman" pitchFamily="18" charset="0"/>
              </a:defRPr>
            </a:lvl9pPr>
          </a:lstStyle>
          <a:p>
            <a:pPr eaLnBrk="1" hangingPunct="1"/>
            <a:fld id="{257A5407-D4AA-4E84-B755-DDE6C30F5751}" type="slidenum">
              <a:rPr lang="en-US" altLang="en-US" sz="1200">
                <a:solidFill>
                  <a:schemeClr val="tx1"/>
                </a:solidFill>
              </a:rPr>
              <a:pPr eaLnBrk="1" hangingPunct="1"/>
              <a:t>22</a:t>
            </a:fld>
            <a:endParaRPr lang="en-US" altLang="en-US" sz="1200">
              <a:solidFill>
                <a:schemeClr val="tx1"/>
              </a:solidFill>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fld id="{23250EDD-E03A-419F-8B5E-AF62FCE811AA}" type="slidenum">
              <a:rPr lang="en-US" altLang="en-US" sz="1200">
                <a:solidFill>
                  <a:prstClr val="black"/>
                </a:solidFill>
              </a:rPr>
              <a:pPr/>
              <a:t>3</a:t>
            </a:fld>
            <a:endParaRPr lang="en-US" altLang="en-US" sz="120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2"/>
                </a:solidFill>
                <a:latin typeface="Times New Roman" pitchFamily="18" charset="0"/>
              </a:defRPr>
            </a:lvl1pPr>
            <a:lvl2pPr marL="702756" indent="-270291" defTabSz="914485" eaLnBrk="0" hangingPunct="0">
              <a:defRPr sz="2300">
                <a:solidFill>
                  <a:schemeClr val="tx2"/>
                </a:solidFill>
                <a:latin typeface="Times New Roman" pitchFamily="18" charset="0"/>
              </a:defRPr>
            </a:lvl2pPr>
            <a:lvl3pPr marL="1081164" indent="-216233" defTabSz="914485" eaLnBrk="0" hangingPunct="0">
              <a:defRPr sz="2300">
                <a:solidFill>
                  <a:schemeClr val="tx2"/>
                </a:solidFill>
                <a:latin typeface="Times New Roman" pitchFamily="18" charset="0"/>
              </a:defRPr>
            </a:lvl3pPr>
            <a:lvl4pPr marL="1513629" indent="-216233" defTabSz="914485" eaLnBrk="0" hangingPunct="0">
              <a:defRPr sz="2300">
                <a:solidFill>
                  <a:schemeClr val="tx2"/>
                </a:solidFill>
                <a:latin typeface="Times New Roman" pitchFamily="18" charset="0"/>
              </a:defRPr>
            </a:lvl4pPr>
            <a:lvl5pPr marL="1946095" indent="-216233" defTabSz="914485" eaLnBrk="0" hangingPunct="0">
              <a:defRPr sz="2300">
                <a:solidFill>
                  <a:schemeClr val="tx2"/>
                </a:solidFill>
                <a:latin typeface="Times New Roman" pitchFamily="18" charset="0"/>
              </a:defRPr>
            </a:lvl5pPr>
            <a:lvl6pPr marL="2378560" indent="-216233" algn="ctr" defTabSz="914485" eaLnBrk="0" fontAlgn="base" hangingPunct="0">
              <a:spcBef>
                <a:spcPct val="0"/>
              </a:spcBef>
              <a:spcAft>
                <a:spcPct val="0"/>
              </a:spcAft>
              <a:defRPr sz="2300">
                <a:solidFill>
                  <a:schemeClr val="tx2"/>
                </a:solidFill>
                <a:latin typeface="Times New Roman" pitchFamily="18" charset="0"/>
              </a:defRPr>
            </a:lvl6pPr>
            <a:lvl7pPr marL="2811026" indent="-216233" algn="ctr" defTabSz="914485" eaLnBrk="0" fontAlgn="base" hangingPunct="0">
              <a:spcBef>
                <a:spcPct val="0"/>
              </a:spcBef>
              <a:spcAft>
                <a:spcPct val="0"/>
              </a:spcAft>
              <a:defRPr sz="2300">
                <a:solidFill>
                  <a:schemeClr val="tx2"/>
                </a:solidFill>
                <a:latin typeface="Times New Roman" pitchFamily="18" charset="0"/>
              </a:defRPr>
            </a:lvl7pPr>
            <a:lvl8pPr marL="3243491" indent="-216233" algn="ctr" defTabSz="914485" eaLnBrk="0" fontAlgn="base" hangingPunct="0">
              <a:spcBef>
                <a:spcPct val="0"/>
              </a:spcBef>
              <a:spcAft>
                <a:spcPct val="0"/>
              </a:spcAft>
              <a:defRPr sz="2300">
                <a:solidFill>
                  <a:schemeClr val="tx2"/>
                </a:solidFill>
                <a:latin typeface="Times New Roman" pitchFamily="18" charset="0"/>
              </a:defRPr>
            </a:lvl8pPr>
            <a:lvl9pPr marL="3675957" indent="-216233" algn="ctr" defTabSz="914485" eaLnBrk="0" fontAlgn="base" hangingPunct="0">
              <a:spcBef>
                <a:spcPct val="0"/>
              </a:spcBef>
              <a:spcAft>
                <a:spcPct val="0"/>
              </a:spcAft>
              <a:defRPr sz="2300">
                <a:solidFill>
                  <a:schemeClr val="tx2"/>
                </a:solidFill>
                <a:latin typeface="Times New Roman" pitchFamily="18" charset="0"/>
              </a:defRPr>
            </a:lvl9pPr>
          </a:lstStyle>
          <a:p>
            <a:pPr eaLnBrk="1" hangingPunct="1"/>
            <a:fld id="{14B0E5A0-3081-42DA-8BC1-2A0B7384076C}" type="slidenum">
              <a:rPr lang="en-US" altLang="en-US" sz="1200">
                <a:solidFill>
                  <a:schemeClr val="tx1"/>
                </a:solidFill>
              </a:rPr>
              <a:pPr eaLnBrk="1" hangingPunct="1"/>
              <a:t>23</a:t>
            </a:fld>
            <a:endParaRPr lang="en-US" altLang="en-US" sz="1200">
              <a:solidFill>
                <a:schemeClr val="tx1"/>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pPr eaLnBrk="1" hangingPunct="1"/>
            <a:fld id="{00F43496-3E71-4B70-B04B-C989DB9A90ED}" type="slidenum">
              <a:rPr lang="en-US" altLang="en-US" sz="1200">
                <a:solidFill>
                  <a:srgbClr val="000000"/>
                </a:solidFill>
              </a:rPr>
              <a:pPr eaLnBrk="1" hangingPunct="1"/>
              <a:t>24</a:t>
            </a:fld>
            <a:endParaRPr lang="en-US" altLang="en-US" sz="1200">
              <a:solidFill>
                <a:srgbClr val="000000"/>
              </a:solidFill>
            </a:endParaRPr>
          </a:p>
        </p:txBody>
      </p:sp>
      <p:sp>
        <p:nvSpPr>
          <p:cNvPr id="516099" name="Rectangle 2"/>
          <p:cNvSpPr>
            <a:spLocks noGrp="1" noRot="1" noChangeAspect="1" noChangeArrowheads="1" noTextEdit="1"/>
          </p:cNvSpPr>
          <p:nvPr>
            <p:ph type="sldImg"/>
          </p:nvPr>
        </p:nvSpPr>
        <p:spPr>
          <a:ln/>
        </p:spPr>
      </p:sp>
      <p:sp>
        <p:nvSpPr>
          <p:cNvPr id="516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Inspired by works A. Sen, D. North and J. Stieglitz – calculated by</a:t>
            </a:r>
            <a:r>
              <a:rPr lang="en-US" baseline="0" dirty="0" smtClean="0"/>
              <a:t> academic staff from MIT, Harvard and Columbia Universities</a:t>
            </a:r>
            <a:r>
              <a:rPr lang="en-US" dirty="0" smtClean="0"/>
              <a:t>.</a:t>
            </a:r>
            <a:endParaRPr lang="en-US" dirty="0"/>
          </a:p>
        </p:txBody>
      </p:sp>
      <p:sp>
        <p:nvSpPr>
          <p:cNvPr id="4" name="Slide Number Placeholder 3"/>
          <p:cNvSpPr>
            <a:spLocks noGrp="1"/>
          </p:cNvSpPr>
          <p:nvPr>
            <p:ph type="sldNum" sz="quarter" idx="10"/>
          </p:nvPr>
        </p:nvSpPr>
        <p:spPr/>
        <p:txBody>
          <a:bodyPr/>
          <a:lstStyle/>
          <a:p>
            <a:fld id="{B3B98CDA-9985-461F-9575-482E3C194920}" type="slidenum">
              <a:rPr lang="en-US" smtClean="0"/>
              <a:t>25</a:t>
            </a:fld>
            <a:endParaRPr lang="en-US"/>
          </a:p>
        </p:txBody>
      </p:sp>
    </p:spTree>
    <p:extLst>
      <p:ext uri="{BB962C8B-B14F-4D97-AF65-F5344CB8AC3E}">
        <p14:creationId xmlns:p14="http://schemas.microsoft.com/office/powerpoint/2010/main" val="3917215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a:t>
            </a:r>
            <a:endParaRPr lang="en-US" dirty="0"/>
          </a:p>
        </p:txBody>
      </p:sp>
      <p:sp>
        <p:nvSpPr>
          <p:cNvPr id="4" name="Slide Number Placeholder 3"/>
          <p:cNvSpPr>
            <a:spLocks noGrp="1"/>
          </p:cNvSpPr>
          <p:nvPr>
            <p:ph type="sldNum" sz="quarter" idx="10"/>
          </p:nvPr>
        </p:nvSpPr>
        <p:spPr/>
        <p:txBody>
          <a:bodyPr/>
          <a:lstStyle/>
          <a:p>
            <a:fld id="{B3B98CDA-9985-461F-9575-482E3C194920}" type="slidenum">
              <a:rPr lang="en-US" smtClean="0"/>
              <a:t>26</a:t>
            </a:fld>
            <a:endParaRPr lang="en-US"/>
          </a:p>
        </p:txBody>
      </p:sp>
    </p:spTree>
    <p:extLst>
      <p:ext uri="{BB962C8B-B14F-4D97-AF65-F5344CB8AC3E}">
        <p14:creationId xmlns:p14="http://schemas.microsoft.com/office/powerpoint/2010/main" val="142073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fld id="{08C631D0-9D9B-4400-B89B-B90A62C67279}" type="slidenum">
              <a:rPr lang="en-US" altLang="en-US" sz="1200">
                <a:solidFill>
                  <a:prstClr val="black"/>
                </a:solidFill>
              </a:rPr>
              <a:pPr/>
              <a:t>4</a:t>
            </a:fld>
            <a:endParaRPr lang="en-US" altLang="en-US" sz="1200">
              <a:solidFill>
                <a:prstClr val="black"/>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B055AAE-AE4F-4CDD-8D98-52F28D07898B}" type="slidenum">
              <a:rPr lang="en-US" altLang="en-US" sz="1200" smtClean="0">
                <a:solidFill>
                  <a:srgbClr val="000000"/>
                </a:solidFill>
              </a:rPr>
              <a:pPr eaLnBrk="1" hangingPunct="1"/>
              <a:t>5</a:t>
            </a:fld>
            <a:endParaRPr lang="en-US" altLang="en-US" sz="1200" smtClean="0">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defTabSz="909638">
              <a:defRPr sz="2000">
                <a:solidFill>
                  <a:schemeClr val="tx1"/>
                </a:solidFill>
                <a:latin typeface="Times New Roman" pitchFamily="18" charset="0"/>
              </a:defRPr>
            </a:lvl1pPr>
            <a:lvl2pPr marL="742950" indent="-285750" defTabSz="909638">
              <a:defRPr sz="2000">
                <a:solidFill>
                  <a:schemeClr val="tx1"/>
                </a:solidFill>
                <a:latin typeface="Times New Roman" pitchFamily="18" charset="0"/>
              </a:defRPr>
            </a:lvl2pPr>
            <a:lvl3pPr marL="1143000" indent="-228600" defTabSz="909638">
              <a:defRPr sz="2000">
                <a:solidFill>
                  <a:schemeClr val="tx1"/>
                </a:solidFill>
                <a:latin typeface="Times New Roman" pitchFamily="18" charset="0"/>
              </a:defRPr>
            </a:lvl3pPr>
            <a:lvl4pPr marL="1600200" indent="-228600" defTabSz="909638">
              <a:defRPr sz="2000">
                <a:solidFill>
                  <a:schemeClr val="tx1"/>
                </a:solidFill>
                <a:latin typeface="Times New Roman" pitchFamily="18" charset="0"/>
              </a:defRPr>
            </a:lvl4pPr>
            <a:lvl5pPr marL="2057400" indent="-228600" defTabSz="909638">
              <a:defRPr sz="2000">
                <a:solidFill>
                  <a:schemeClr val="tx1"/>
                </a:solidFill>
                <a:latin typeface="Times New Roman" pitchFamily="18" charset="0"/>
              </a:defRPr>
            </a:lvl5pPr>
            <a:lvl6pPr marL="2514600" indent="-228600" defTabSz="909638" eaLnBrk="0" fontAlgn="base" hangingPunct="0">
              <a:spcBef>
                <a:spcPct val="0"/>
              </a:spcBef>
              <a:spcAft>
                <a:spcPct val="0"/>
              </a:spcAft>
              <a:defRPr sz="2000">
                <a:solidFill>
                  <a:schemeClr val="tx1"/>
                </a:solidFill>
                <a:latin typeface="Times New Roman" pitchFamily="18" charset="0"/>
              </a:defRPr>
            </a:lvl6pPr>
            <a:lvl7pPr marL="2971800" indent="-228600" defTabSz="909638" eaLnBrk="0" fontAlgn="base" hangingPunct="0">
              <a:spcBef>
                <a:spcPct val="0"/>
              </a:spcBef>
              <a:spcAft>
                <a:spcPct val="0"/>
              </a:spcAft>
              <a:defRPr sz="2000">
                <a:solidFill>
                  <a:schemeClr val="tx1"/>
                </a:solidFill>
                <a:latin typeface="Times New Roman" pitchFamily="18" charset="0"/>
              </a:defRPr>
            </a:lvl7pPr>
            <a:lvl8pPr marL="3429000" indent="-228600" defTabSz="909638" eaLnBrk="0" fontAlgn="base" hangingPunct="0">
              <a:spcBef>
                <a:spcPct val="0"/>
              </a:spcBef>
              <a:spcAft>
                <a:spcPct val="0"/>
              </a:spcAft>
              <a:defRPr sz="2000">
                <a:solidFill>
                  <a:schemeClr val="tx1"/>
                </a:solidFill>
                <a:latin typeface="Times New Roman" pitchFamily="18" charset="0"/>
              </a:defRPr>
            </a:lvl8pPr>
            <a:lvl9pPr marL="3886200" indent="-228600" defTabSz="909638" eaLnBrk="0" fontAlgn="base" hangingPunct="0">
              <a:spcBef>
                <a:spcPct val="0"/>
              </a:spcBef>
              <a:spcAft>
                <a:spcPct val="0"/>
              </a:spcAft>
              <a:defRPr sz="2000">
                <a:solidFill>
                  <a:schemeClr val="tx1"/>
                </a:solidFill>
                <a:latin typeface="Times New Roman" pitchFamily="18" charset="0"/>
              </a:defRPr>
            </a:lvl9pPr>
          </a:lstStyle>
          <a:p>
            <a:pPr eaLnBrk="1" hangingPunct="1"/>
            <a:fld id="{75330530-A801-469B-BF29-2595AD48850A}" type="slidenum">
              <a:rPr lang="en-US" altLang="en-US" sz="1200" smtClean="0">
                <a:solidFill>
                  <a:srgbClr val="1F497D"/>
                </a:solidFill>
              </a:rPr>
              <a:pPr eaLnBrk="1" hangingPunct="1"/>
              <a:t>6</a:t>
            </a:fld>
            <a:endParaRPr lang="en-US" altLang="en-US" sz="1200" smtClean="0">
              <a:solidFill>
                <a:srgbClr val="1F497D"/>
              </a:solidFill>
            </a:endParaRPr>
          </a:p>
        </p:txBody>
      </p:sp>
      <p:sp>
        <p:nvSpPr>
          <p:cNvPr id="135171" name="Rectangle 2"/>
          <p:cNvSpPr>
            <a:spLocks noGrp="1" noRot="1" noChangeAspect="1" noChangeArrowheads="1" noTextEdit="1"/>
          </p:cNvSpPr>
          <p:nvPr>
            <p:ph type="sldImg"/>
          </p:nvPr>
        </p:nvSpPr>
        <p:spPr>
          <a:xfrm>
            <a:off x="1144588" y="685800"/>
            <a:ext cx="4570412" cy="3429000"/>
          </a:xfrm>
          <a:ln/>
        </p:spPr>
      </p:sp>
      <p:sp>
        <p:nvSpPr>
          <p:cNvPr id="135172" name="Rectangle 3"/>
          <p:cNvSpPr>
            <a:spLocks noGrp="1" noChangeArrowheads="1"/>
          </p:cNvSpPr>
          <p:nvPr>
            <p:ph type="body" idx="1"/>
          </p:nvPr>
        </p:nvSpPr>
        <p:spPr>
          <a:xfrm>
            <a:off x="685800" y="4343401"/>
            <a:ext cx="5486400" cy="4114800"/>
          </a:xfrm>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fld id="{B63B58B8-866B-47C2-A6E3-DB3248F9AFD3}" type="slidenum">
              <a:rPr lang="en-US" altLang="en-US" sz="1200">
                <a:solidFill>
                  <a:prstClr val="black"/>
                </a:solidFill>
              </a:rPr>
              <a:pPr/>
              <a:t>7</a:t>
            </a:fld>
            <a:endParaRPr lang="en-US" altLang="en-US" sz="1200">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590330E1-9CA6-427B-B568-B769DDED9E80}" type="slidenum">
              <a:rPr lang="en-US" altLang="en-US" sz="1200" smtClean="0"/>
              <a:pPr/>
              <a:t>8</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883" indent="-285724">
              <a:defRPr sz="2000">
                <a:solidFill>
                  <a:schemeClr val="tx1"/>
                </a:solidFill>
                <a:latin typeface="Times New Roman" pitchFamily="18" charset="0"/>
              </a:defRPr>
            </a:lvl2pPr>
            <a:lvl3pPr marL="1142898" indent="-228580">
              <a:defRPr sz="2000">
                <a:solidFill>
                  <a:schemeClr val="tx1"/>
                </a:solidFill>
                <a:latin typeface="Times New Roman" pitchFamily="18" charset="0"/>
              </a:defRPr>
            </a:lvl3pPr>
            <a:lvl4pPr marL="1600057" indent="-228580">
              <a:defRPr sz="2000">
                <a:solidFill>
                  <a:schemeClr val="tx1"/>
                </a:solidFill>
                <a:latin typeface="Times New Roman" pitchFamily="18" charset="0"/>
              </a:defRPr>
            </a:lvl4pPr>
            <a:lvl5pPr marL="2057217" indent="-228580">
              <a:defRPr sz="2000">
                <a:solidFill>
                  <a:schemeClr val="tx1"/>
                </a:solidFill>
                <a:latin typeface="Times New Roman" pitchFamily="18" charset="0"/>
              </a:defRPr>
            </a:lvl5pPr>
            <a:lvl6pPr marL="2514376" indent="-228580" eaLnBrk="0" fontAlgn="base" hangingPunct="0">
              <a:spcBef>
                <a:spcPct val="0"/>
              </a:spcBef>
              <a:spcAft>
                <a:spcPct val="0"/>
              </a:spcAft>
              <a:defRPr sz="2000">
                <a:solidFill>
                  <a:schemeClr val="tx1"/>
                </a:solidFill>
                <a:latin typeface="Times New Roman" pitchFamily="18" charset="0"/>
              </a:defRPr>
            </a:lvl6pPr>
            <a:lvl7pPr marL="2971535" indent="-228580" eaLnBrk="0" fontAlgn="base" hangingPunct="0">
              <a:spcBef>
                <a:spcPct val="0"/>
              </a:spcBef>
              <a:spcAft>
                <a:spcPct val="0"/>
              </a:spcAft>
              <a:defRPr sz="2000">
                <a:solidFill>
                  <a:schemeClr val="tx1"/>
                </a:solidFill>
                <a:latin typeface="Times New Roman" pitchFamily="18" charset="0"/>
              </a:defRPr>
            </a:lvl7pPr>
            <a:lvl8pPr marL="3428695" indent="-228580" eaLnBrk="0" fontAlgn="base" hangingPunct="0">
              <a:spcBef>
                <a:spcPct val="0"/>
              </a:spcBef>
              <a:spcAft>
                <a:spcPct val="0"/>
              </a:spcAft>
              <a:defRPr sz="2000">
                <a:solidFill>
                  <a:schemeClr val="tx1"/>
                </a:solidFill>
                <a:latin typeface="Times New Roman" pitchFamily="18" charset="0"/>
              </a:defRPr>
            </a:lvl8pPr>
            <a:lvl9pPr marL="3885854" indent="-228580" eaLnBrk="0" fontAlgn="base" hangingPunct="0">
              <a:spcBef>
                <a:spcPct val="0"/>
              </a:spcBef>
              <a:spcAft>
                <a:spcPct val="0"/>
              </a:spcAft>
              <a:defRPr sz="2000">
                <a:solidFill>
                  <a:schemeClr val="tx1"/>
                </a:solidFill>
                <a:latin typeface="Times New Roman" pitchFamily="18" charset="0"/>
              </a:defRPr>
            </a:lvl9pPr>
          </a:lstStyle>
          <a:p>
            <a:fld id="{6B803F86-676A-49ED-89DB-F78461EB9475}" type="slidenum">
              <a:rPr lang="en-US" altLang="en-US" sz="1200"/>
              <a:pPr/>
              <a:t>9</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4E244D57-8E79-424F-8287-056008418495}" type="slidenum">
              <a:rPr lang="en-US" altLang="en-US" sz="1200" smtClean="0"/>
              <a:pPr/>
              <a:t>10</a:t>
            </a:fld>
            <a:endParaRPr lang="en-US" altLang="en-US" sz="1200" smtClean="0"/>
          </a:p>
        </p:txBody>
      </p:sp>
      <p:sp>
        <p:nvSpPr>
          <p:cNvPr id="142339" name="Rectangle 2"/>
          <p:cNvSpPr>
            <a:spLocks noGrp="1" noRot="1" noChangeAspect="1" noChangeArrowheads="1" noTextEdit="1"/>
          </p:cNvSpPr>
          <p:nvPr>
            <p:ph type="sldImg"/>
          </p:nvPr>
        </p:nvSpPr>
        <p:spPr>
          <a:xfrm>
            <a:off x="1146175" y="684213"/>
            <a:ext cx="4567238" cy="3425825"/>
          </a:xfrm>
          <a:ln/>
        </p:spPr>
      </p:sp>
      <p:sp>
        <p:nvSpPr>
          <p:cNvPr id="142340" name="Rectangle 3"/>
          <p:cNvSpPr>
            <a:spLocks noGrp="1" noChangeArrowheads="1"/>
          </p:cNvSpPr>
          <p:nvPr>
            <p:ph type="body" idx="1"/>
          </p:nvPr>
        </p:nvSpPr>
        <p:spPr>
          <a:xfrm>
            <a:off x="919163" y="4344988"/>
            <a:ext cx="5019675" cy="4114800"/>
          </a:xfrm>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FE717D-8158-45DC-BD58-EB5B420AF362}" type="datetimeFigureOut">
              <a:rPr lang="en-US" smtClean="0"/>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108437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E717D-8158-45DC-BD58-EB5B420AF362}" type="datetimeFigureOut">
              <a:rPr lang="en-US" smtClean="0"/>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666897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E717D-8158-45DC-BD58-EB5B420AF362}" type="datetimeFigureOut">
              <a:rPr lang="en-US" smtClean="0"/>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391302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E717D-8158-45DC-BD58-EB5B420AF362}" type="datetimeFigureOut">
              <a:rPr lang="en-US" smtClean="0"/>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54459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E717D-8158-45DC-BD58-EB5B420AF362}" type="datetimeFigureOut">
              <a:rPr lang="en-US" smtClean="0"/>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287272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FE717D-8158-45DC-BD58-EB5B420AF362}" type="datetimeFigureOut">
              <a:rPr lang="en-US" smtClean="0"/>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162742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FE717D-8158-45DC-BD58-EB5B420AF362}" type="datetimeFigureOut">
              <a:rPr lang="en-US" smtClean="0"/>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105599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E717D-8158-45DC-BD58-EB5B420AF362}" type="datetimeFigureOut">
              <a:rPr lang="en-US" smtClean="0"/>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240822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E717D-8158-45DC-BD58-EB5B420AF362}" type="datetimeFigureOut">
              <a:rPr lang="en-US" smtClean="0"/>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353592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E717D-8158-45DC-BD58-EB5B420AF362}" type="datetimeFigureOut">
              <a:rPr lang="en-US" smtClean="0"/>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116270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E717D-8158-45DC-BD58-EB5B420AF362}" type="datetimeFigureOut">
              <a:rPr lang="en-US" smtClean="0"/>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5DB1-2765-4F31-ABD7-31C395C29362}" type="slidenum">
              <a:rPr lang="en-US" smtClean="0"/>
              <a:t>‹#›</a:t>
            </a:fld>
            <a:endParaRPr lang="en-US"/>
          </a:p>
        </p:txBody>
      </p:sp>
    </p:spTree>
    <p:extLst>
      <p:ext uri="{BB962C8B-B14F-4D97-AF65-F5344CB8AC3E}">
        <p14:creationId xmlns:p14="http://schemas.microsoft.com/office/powerpoint/2010/main" val="295262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E717D-8158-45DC-BD58-EB5B420AF362}" type="datetimeFigureOut">
              <a:rPr lang="en-US" smtClean="0"/>
              <a:t>9/6/2014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F5DB1-2765-4F31-ABD7-31C395C29362}" type="slidenum">
              <a:rPr lang="en-US" smtClean="0"/>
              <a:t>‹#›</a:t>
            </a:fld>
            <a:endParaRPr lang="en-US"/>
          </a:p>
        </p:txBody>
      </p:sp>
    </p:spTree>
    <p:extLst>
      <p:ext uri="{BB962C8B-B14F-4D97-AF65-F5344CB8AC3E}">
        <p14:creationId xmlns:p14="http://schemas.microsoft.com/office/powerpoint/2010/main" val="414686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991600" cy="3429000"/>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76200" y="3429000"/>
            <a:ext cx="9067800" cy="3429000"/>
          </a:xfrm>
        </p:spPr>
        <p:txBody>
          <a:bodyPr>
            <a:normAutofit/>
          </a:bodyPr>
          <a:lstStyle/>
          <a:p>
            <a:endParaRPr lang="en-US" b="1" i="1" dirty="0" smtClean="0"/>
          </a:p>
          <a:p>
            <a:r>
              <a:rPr lang="en-US" b="1" i="1" dirty="0" smtClean="0">
                <a:solidFill>
                  <a:schemeClr val="tx1"/>
                </a:solidFill>
              </a:rPr>
              <a:t>Sustainable Societies: Theory and Practice</a:t>
            </a:r>
          </a:p>
          <a:p>
            <a:r>
              <a:rPr lang="en-US" b="1" dirty="0" smtClean="0">
                <a:solidFill>
                  <a:schemeClr val="tx1"/>
                </a:solidFill>
              </a:rPr>
              <a:t>Zbigniew Bochniarz</a:t>
            </a:r>
          </a:p>
          <a:p>
            <a:r>
              <a:rPr lang="en-US" b="1" dirty="0" smtClean="0">
                <a:solidFill>
                  <a:schemeClr val="tx1"/>
                </a:solidFill>
              </a:rPr>
              <a:t>University of Washington</a:t>
            </a:r>
          </a:p>
          <a:p>
            <a:r>
              <a:rPr lang="en-US" b="1" dirty="0" smtClean="0">
                <a:solidFill>
                  <a:schemeClr val="tx1"/>
                </a:solidFill>
              </a:rPr>
              <a:t>Dubrovnik, </a:t>
            </a:r>
            <a:r>
              <a:rPr lang="en-US" b="1" smtClean="0">
                <a:solidFill>
                  <a:schemeClr val="tx1"/>
                </a:solidFill>
              </a:rPr>
              <a:t>September 6, </a:t>
            </a:r>
            <a:r>
              <a:rPr lang="en-US" b="1" dirty="0" smtClean="0">
                <a:solidFill>
                  <a:schemeClr val="tx1"/>
                </a:solidFill>
              </a:rPr>
              <a:t>2014</a:t>
            </a:r>
          </a:p>
          <a:p>
            <a:endParaRPr lang="en-US" sz="2800" dirty="0" smtClean="0"/>
          </a:p>
          <a:p>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442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0"/>
            <a:ext cx="9144000" cy="1103313"/>
          </a:xfrm>
        </p:spPr>
        <p:txBody>
          <a:bodyPr/>
          <a:lstStyle/>
          <a:p>
            <a:pPr eaLnBrk="1" hangingPunct="1"/>
            <a:r>
              <a:rPr lang="en-US" altLang="en-US" sz="3200" smtClean="0"/>
              <a:t>Two Types of Competitive Advantage (M. Porter)</a:t>
            </a:r>
          </a:p>
        </p:txBody>
      </p:sp>
      <p:pic>
        <p:nvPicPr>
          <p:cNvPr id="11571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5713" y="1677988"/>
            <a:ext cx="5307012" cy="4541837"/>
          </a:xfrm>
          <a:noFill/>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Tree>
    <p:extLst>
      <p:ext uri="{BB962C8B-B14F-4D97-AF65-F5344CB8AC3E}">
        <p14:creationId xmlns:p14="http://schemas.microsoft.com/office/powerpoint/2010/main" val="62783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rtlCol="0">
            <a:normAutofit/>
          </a:bodyPr>
          <a:lstStyle/>
          <a:p>
            <a:pPr eaLnBrk="1" fontAlgn="auto" hangingPunct="1">
              <a:spcAft>
                <a:spcPts val="0"/>
              </a:spcAft>
              <a:defRPr/>
            </a:pPr>
            <a:r>
              <a:rPr lang="en-US">
                <a:solidFill>
                  <a:schemeClr val="bg2"/>
                </a:solidFill>
              </a:rPr>
              <a:t>How to Teach Sustainability?</a:t>
            </a:r>
          </a:p>
        </p:txBody>
      </p:sp>
      <p:sp>
        <p:nvSpPr>
          <p:cNvPr id="116739" name="Rectangle 3"/>
          <p:cNvSpPr>
            <a:spLocks noGrp="1" noChangeArrowheads="1"/>
          </p:cNvSpPr>
          <p:nvPr>
            <p:ph idx="1"/>
          </p:nvPr>
        </p:nvSpPr>
        <p:spPr/>
        <p:txBody>
          <a:bodyPr/>
          <a:lstStyle/>
          <a:p>
            <a:pPr eaLnBrk="1" hangingPunct="1"/>
            <a:endParaRPr lang="en-US" altLang="en-US" smtClean="0"/>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413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rtlCol="0">
            <a:normAutofit/>
          </a:bodyPr>
          <a:lstStyle/>
          <a:p>
            <a:pPr eaLnBrk="1" fontAlgn="auto" hangingPunct="1">
              <a:spcAft>
                <a:spcPts val="0"/>
              </a:spcAft>
              <a:defRPr/>
            </a:pPr>
            <a:r>
              <a:rPr lang="en-US">
                <a:solidFill>
                  <a:schemeClr val="bg2"/>
                </a:solidFill>
              </a:rPr>
              <a:t>Defining Sustainable Business</a:t>
            </a:r>
          </a:p>
        </p:txBody>
      </p:sp>
      <p:sp>
        <p:nvSpPr>
          <p:cNvPr id="117763" name="Rectangle 3"/>
          <p:cNvSpPr>
            <a:spLocks noGrp="1" noChangeArrowheads="1"/>
          </p:cNvSpPr>
          <p:nvPr>
            <p:ph idx="1"/>
          </p:nvPr>
        </p:nvSpPr>
        <p:spPr/>
        <p:txBody>
          <a:bodyPr/>
          <a:lstStyle/>
          <a:p>
            <a:pPr eaLnBrk="1" hangingPunct="1"/>
            <a:r>
              <a:rPr lang="en-US" altLang="en-US" smtClean="0"/>
              <a:t>From economic point of view, the SB means an enterprise that maintains its competitive advantage coming from its unique value chain (Porter 2008) </a:t>
            </a:r>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3"/>
            <a:ext cx="9144000" cy="755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59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0"/>
            <a:ext cx="9144000" cy="762000"/>
          </a:xfrm>
        </p:spPr>
        <p:txBody>
          <a:bodyPr rtlCol="0">
            <a:normAutofit/>
          </a:bodyPr>
          <a:lstStyle/>
          <a:p>
            <a:pPr eaLnBrk="1" fontAlgn="auto" hangingPunct="1">
              <a:spcAft>
                <a:spcPts val="0"/>
              </a:spcAft>
              <a:defRPr/>
            </a:pPr>
            <a:r>
              <a:rPr lang="en-US" sz="3200" dirty="0" smtClean="0">
                <a:solidFill>
                  <a:schemeClr val="tx1"/>
                </a:solidFill>
              </a:rPr>
              <a:t>M. Porter &amp; M. Kramer- Strategy &amp; Society –HBR 2008</a:t>
            </a:r>
            <a:endParaRPr lang="en-US" sz="3200" dirty="0">
              <a:solidFill>
                <a:schemeClr val="tx1"/>
              </a:solidFill>
            </a:endParaRPr>
          </a:p>
        </p:txBody>
      </p:sp>
      <p:pic>
        <p:nvPicPr>
          <p:cNvPr id="11878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075" y="838200"/>
            <a:ext cx="9236075" cy="6096000"/>
          </a:xfrm>
          <a:noFill/>
        </p:spPr>
      </p:pic>
      <p:pic>
        <p:nvPicPr>
          <p:cNvPr id="1187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6767513"/>
            <a:ext cx="3049588"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5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64650"/>
          </a:xfrm>
          <a:prstGeom prst="rect">
            <a:avLst/>
          </a:prstGeom>
        </p:spPr>
        <p:txBody>
          <a:bodyPr>
            <a:spAutoFit/>
          </a:bodyPr>
          <a:lstStyle/>
          <a:p>
            <a:pPr>
              <a:defRPr/>
            </a:pPr>
            <a:r>
              <a:rPr lang="en-US" sz="3200" kern="0" dirty="0">
                <a:solidFill>
                  <a:srgbClr val="000000"/>
                </a:solidFill>
                <a:latin typeface="Arial Black"/>
                <a:ea typeface="+mj-ea"/>
                <a:cs typeface="+mj-cs"/>
              </a:rPr>
              <a:t>M. Porter &amp; M. Kramer- The Big Idea: Creating Shared Value –HBR 2011</a:t>
            </a: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sz="3200" kern="0" dirty="0">
              <a:solidFill>
                <a:srgbClr val="000000"/>
              </a:solidFill>
              <a:latin typeface="Arial Black"/>
              <a:ea typeface="+mj-ea"/>
              <a:cs typeface="+mj-cs"/>
            </a:endParaRPr>
          </a:p>
          <a:p>
            <a:pPr>
              <a:defRPr/>
            </a:pPr>
            <a:endParaRPr lang="en-US" dirty="0"/>
          </a:p>
        </p:txBody>
      </p:sp>
      <p:pic>
        <p:nvPicPr>
          <p:cNvPr id="1198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 y="914400"/>
            <a:ext cx="77946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81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1"/>
            <a:ext cx="8458200" cy="1371599"/>
          </a:xfrm>
        </p:spPr>
        <p:txBody>
          <a:bodyPr/>
          <a:lstStyle/>
          <a:p>
            <a:r>
              <a:rPr lang="en-US" dirty="0" smtClean="0"/>
              <a:t>Sustainable Society</a:t>
            </a:r>
            <a:endParaRPr lang="en-US" dirty="0"/>
          </a:p>
        </p:txBody>
      </p:sp>
      <p:sp>
        <p:nvSpPr>
          <p:cNvPr id="3" name="Subtitle 2"/>
          <p:cNvSpPr>
            <a:spLocks noGrp="1"/>
          </p:cNvSpPr>
          <p:nvPr>
            <p:ph type="subTitle" idx="1"/>
          </p:nvPr>
        </p:nvSpPr>
        <p:spPr>
          <a:xfrm>
            <a:off x="152400" y="1524000"/>
            <a:ext cx="8991600" cy="4114800"/>
          </a:xfrm>
        </p:spPr>
        <p:txBody>
          <a:bodyPr>
            <a:noAutofit/>
          </a:bodyPr>
          <a:lstStyle/>
          <a:p>
            <a:pPr algn="l">
              <a:lnSpc>
                <a:spcPct val="115000"/>
              </a:lnSpc>
              <a:spcBef>
                <a:spcPts val="0"/>
              </a:spcBef>
              <a:spcAft>
                <a:spcPts val="1000"/>
              </a:spcAft>
            </a:pPr>
            <a:r>
              <a:rPr lang="en-US" b="1" dirty="0">
                <a:solidFill>
                  <a:schemeClr val="tx1"/>
                </a:solidFill>
                <a:ea typeface="Calibri"/>
                <a:cs typeface="Times New Roman"/>
              </a:rPr>
              <a:t>A sustainable society is one that ensures the health and vitality of human life and culture </a:t>
            </a:r>
            <a:r>
              <a:rPr lang="en-US" b="1" i="1" dirty="0">
                <a:solidFill>
                  <a:schemeClr val="tx1"/>
                </a:solidFill>
                <a:ea typeface="Calibri"/>
                <a:cs typeface="Times New Roman"/>
              </a:rPr>
              <a:t>and</a:t>
            </a:r>
            <a:r>
              <a:rPr lang="en-US" b="1" dirty="0">
                <a:solidFill>
                  <a:schemeClr val="tx1"/>
                </a:solidFill>
                <a:ea typeface="Calibri"/>
                <a:cs typeface="Times New Roman"/>
              </a:rPr>
              <a:t> nature’s capital, for present and future generations. Such a society acts to </a:t>
            </a:r>
            <a:r>
              <a:rPr lang="en-US" b="1" i="1" dirty="0">
                <a:solidFill>
                  <a:schemeClr val="tx1"/>
                </a:solidFill>
                <a:ea typeface="Calibri"/>
                <a:cs typeface="Times New Roman"/>
              </a:rPr>
              <a:t>stop</a:t>
            </a:r>
            <a:r>
              <a:rPr lang="en-US" b="1" dirty="0">
                <a:solidFill>
                  <a:schemeClr val="tx1"/>
                </a:solidFill>
                <a:ea typeface="Calibri"/>
                <a:cs typeface="Times New Roman"/>
              </a:rPr>
              <a:t> the activities that serve to destroy human life and culture and nature’s capital, and to encourage those activities that serve to </a:t>
            </a:r>
            <a:r>
              <a:rPr lang="en-US" b="1" i="1" dirty="0">
                <a:solidFill>
                  <a:schemeClr val="tx1"/>
                </a:solidFill>
                <a:ea typeface="Calibri"/>
                <a:cs typeface="Times New Roman"/>
              </a:rPr>
              <a:t>conserve</a:t>
            </a:r>
            <a:r>
              <a:rPr lang="en-US" b="1" dirty="0">
                <a:solidFill>
                  <a:schemeClr val="tx1"/>
                </a:solidFill>
                <a:ea typeface="Calibri"/>
                <a:cs typeface="Times New Roman"/>
              </a:rPr>
              <a:t> what exists, </a:t>
            </a:r>
            <a:r>
              <a:rPr lang="en-US" b="1" i="1" dirty="0">
                <a:solidFill>
                  <a:schemeClr val="tx1"/>
                </a:solidFill>
                <a:ea typeface="Calibri"/>
                <a:cs typeface="Times New Roman"/>
              </a:rPr>
              <a:t>restore</a:t>
            </a:r>
            <a:r>
              <a:rPr lang="en-US" b="1" dirty="0">
                <a:solidFill>
                  <a:schemeClr val="tx1"/>
                </a:solidFill>
                <a:ea typeface="Calibri"/>
                <a:cs typeface="Times New Roman"/>
              </a:rPr>
              <a:t> what has been damaged, and </a:t>
            </a:r>
            <a:r>
              <a:rPr lang="en-US" b="1" i="1" dirty="0">
                <a:solidFill>
                  <a:schemeClr val="tx1"/>
                </a:solidFill>
                <a:ea typeface="Calibri"/>
                <a:cs typeface="Times New Roman"/>
              </a:rPr>
              <a:t>prevent</a:t>
            </a:r>
            <a:r>
              <a:rPr lang="en-US" b="1" dirty="0">
                <a:solidFill>
                  <a:schemeClr val="tx1"/>
                </a:solidFill>
                <a:ea typeface="Calibri"/>
                <a:cs typeface="Times New Roman"/>
              </a:rPr>
              <a:t> future </a:t>
            </a:r>
            <a:r>
              <a:rPr lang="en-US" b="1" dirty="0" smtClean="0">
                <a:solidFill>
                  <a:schemeClr val="tx1"/>
                </a:solidFill>
                <a:ea typeface="Calibri"/>
                <a:cs typeface="Times New Roman"/>
              </a:rPr>
              <a:t>harm (</a:t>
            </a:r>
            <a:r>
              <a:rPr lang="en-US" b="1" dirty="0" err="1" smtClean="0">
                <a:solidFill>
                  <a:schemeClr val="tx1"/>
                </a:solidFill>
                <a:ea typeface="Calibri"/>
                <a:cs typeface="Times New Roman"/>
              </a:rPr>
              <a:t>Viederman</a:t>
            </a:r>
            <a:r>
              <a:rPr lang="en-US" b="1" dirty="0" smtClean="0">
                <a:solidFill>
                  <a:schemeClr val="tx1"/>
                </a:solidFill>
                <a:ea typeface="Calibri"/>
                <a:cs typeface="Times New Roman"/>
              </a:rPr>
              <a:t> 1993:34).   </a:t>
            </a:r>
            <a:endParaRPr lang="en-US" b="1" dirty="0">
              <a:solidFill>
                <a:schemeClr val="tx1"/>
              </a:solidFill>
              <a:ea typeface="Calibri"/>
              <a:cs typeface="Times New Roman"/>
            </a:endParaRPr>
          </a:p>
        </p:txBody>
      </p:sp>
    </p:spTree>
    <p:extLst>
      <p:ext uri="{BB962C8B-B14F-4D97-AF65-F5344CB8AC3E}">
        <p14:creationId xmlns:p14="http://schemas.microsoft.com/office/powerpoint/2010/main" val="286792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6200" y="0"/>
            <a:ext cx="8382000" cy="1108075"/>
          </a:xfrm>
        </p:spPr>
        <p:txBody>
          <a:bodyPr>
            <a:normAutofit/>
          </a:bodyPr>
          <a:lstStyle/>
          <a:p>
            <a:pPr eaLnBrk="1" hangingPunct="1"/>
            <a:r>
              <a:rPr lang="en-US" altLang="en-US" sz="3200" b="1" dirty="0" smtClean="0">
                <a:solidFill>
                  <a:schemeClr val="tx1"/>
                </a:solidFill>
                <a:latin typeface="Arial" charset="0"/>
                <a:cs typeface="Times New Roman" pitchFamily="18" charset="0"/>
              </a:rPr>
              <a:t>Two Basic Approaches to Assess Sustainability</a:t>
            </a:r>
            <a:endParaRPr lang="en-US" altLang="en-US" sz="3200" b="1" dirty="0" smtClean="0">
              <a:solidFill>
                <a:schemeClr val="tx1"/>
              </a:solidFill>
            </a:endParaRPr>
          </a:p>
        </p:txBody>
      </p:sp>
      <p:sp>
        <p:nvSpPr>
          <p:cNvPr id="110595" name="Rectangle 3"/>
          <p:cNvSpPr>
            <a:spLocks noGrp="1" noChangeArrowheads="1"/>
          </p:cNvSpPr>
          <p:nvPr>
            <p:ph idx="1"/>
          </p:nvPr>
        </p:nvSpPr>
        <p:spPr>
          <a:xfrm>
            <a:off x="0" y="1676400"/>
            <a:ext cx="9144000" cy="4876800"/>
          </a:xfrm>
        </p:spPr>
        <p:txBody>
          <a:bodyPr>
            <a:normAutofit fontScale="92500"/>
          </a:bodyPr>
          <a:lstStyle/>
          <a:p>
            <a:pPr marL="990600" lvl="1" indent="-533400" eaLnBrk="1" hangingPunct="1">
              <a:buFontTx/>
              <a:buNone/>
            </a:pPr>
            <a:endParaRPr lang="en-US" altLang="en-US" b="1" dirty="0" smtClean="0"/>
          </a:p>
          <a:p>
            <a:pPr marL="609600" indent="-609600" eaLnBrk="1" hangingPunct="1"/>
            <a:r>
              <a:rPr lang="en-US" altLang="en-US" b="1" dirty="0" smtClean="0"/>
              <a:t>Maximizing Wealth vs. Non-Declining Total </a:t>
            </a:r>
            <a:r>
              <a:rPr lang="en-US" altLang="en-US" b="1" dirty="0" smtClean="0"/>
              <a:t>Capital</a:t>
            </a:r>
          </a:p>
          <a:p>
            <a:pPr marL="609600" indent="-609600" eaLnBrk="1" hangingPunct="1"/>
            <a:endParaRPr lang="en-US" altLang="en-US" b="1" dirty="0" smtClean="0"/>
          </a:p>
          <a:p>
            <a:pPr marL="609600" indent="-609600" eaLnBrk="1" hangingPunct="1"/>
            <a:r>
              <a:rPr lang="en-US" altLang="en-US" b="1" dirty="0" smtClean="0"/>
              <a:t>Strong, weak and environmental sustainability</a:t>
            </a:r>
            <a:r>
              <a:rPr lang="en-US" altLang="en-US" b="1" dirty="0" smtClean="0"/>
              <a:t> </a:t>
            </a:r>
            <a:endParaRPr lang="en-US" altLang="en-US" b="1" dirty="0" smtClean="0"/>
          </a:p>
          <a:p>
            <a:pPr marL="609600" indent="-609600" eaLnBrk="1" hangingPunct="1"/>
            <a:endParaRPr lang="en-US" altLang="en-US" b="1" dirty="0" smtClean="0"/>
          </a:p>
          <a:p>
            <a:pPr marL="609600" indent="-609600" eaLnBrk="1" hangingPunct="1"/>
            <a:r>
              <a:rPr lang="en-US" altLang="en-US" b="1" dirty="0" smtClean="0"/>
              <a:t>Applying John HARTWICK’s rule (1977): “constant level of consumption could be maintained perpetually if all the scarcity rents were invested in capital.” after Tietenberg 2008</a:t>
            </a:r>
          </a:p>
        </p:txBody>
      </p:sp>
    </p:spTree>
    <p:extLst>
      <p:ext uri="{BB962C8B-B14F-4D97-AF65-F5344CB8AC3E}">
        <p14:creationId xmlns:p14="http://schemas.microsoft.com/office/powerpoint/2010/main" val="418388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228600" y="304800"/>
            <a:ext cx="8610600" cy="1143000"/>
          </a:xfrm>
        </p:spPr>
        <p:txBody>
          <a:bodyPr/>
          <a:lstStyle/>
          <a:p>
            <a:r>
              <a:rPr lang="en-US" altLang="en-US" sz="2800" b="1" smtClean="0">
                <a:solidFill>
                  <a:schemeClr val="tx1"/>
                </a:solidFill>
                <a:latin typeface="Arial" charset="0"/>
                <a:cs typeface="Arial" charset="0"/>
              </a:rPr>
              <a:t>Evaluating Sustainable Development: Non-Declining Wealth vs. Non-declining Total Capital</a:t>
            </a:r>
            <a:r>
              <a:rPr lang="en-US" altLang="en-US" sz="3600" smtClean="0">
                <a:solidFill>
                  <a:schemeClr val="tx1"/>
                </a:solidFill>
                <a:latin typeface="Arial" charset="0"/>
                <a:cs typeface="Arial" charset="0"/>
              </a:rPr>
              <a:t> </a:t>
            </a:r>
          </a:p>
        </p:txBody>
      </p:sp>
      <p:sp>
        <p:nvSpPr>
          <p:cNvPr id="437251" name="Rectangle 3"/>
          <p:cNvSpPr>
            <a:spLocks noGrp="1" noChangeArrowheads="1"/>
          </p:cNvSpPr>
          <p:nvPr>
            <p:ph type="body" idx="1"/>
          </p:nvPr>
        </p:nvSpPr>
        <p:spPr>
          <a:xfrm>
            <a:off x="533400" y="1676400"/>
            <a:ext cx="8305800" cy="4876800"/>
          </a:xfrm>
        </p:spPr>
        <p:txBody>
          <a:bodyPr/>
          <a:lstStyle/>
          <a:p>
            <a:pPr>
              <a:lnSpc>
                <a:spcPct val="80000"/>
              </a:lnSpc>
            </a:pPr>
            <a:r>
              <a:rPr lang="en-US" altLang="en-US" sz="2000" i="1" smtClean="0">
                <a:latin typeface="Arial Unicode MS" pitchFamily="34" charset="-128"/>
              </a:rPr>
              <a:t>Non-declining</a:t>
            </a:r>
            <a:r>
              <a:rPr lang="en-US" altLang="en-US" sz="2000" smtClean="0">
                <a:solidFill>
                  <a:schemeClr val="tx2"/>
                </a:solidFill>
                <a:latin typeface="Arial Unicode MS" pitchFamily="34" charset="-128"/>
              </a:rPr>
              <a:t> </a:t>
            </a:r>
            <a:r>
              <a:rPr lang="en-US" altLang="en-US" sz="2000" i="1" smtClean="0">
                <a:latin typeface="Arial Unicode MS" pitchFamily="34" charset="-128"/>
              </a:rPr>
              <a:t>Wealth:</a:t>
            </a:r>
          </a:p>
          <a:p>
            <a:pPr lvl="1">
              <a:lnSpc>
                <a:spcPct val="80000"/>
              </a:lnSpc>
              <a:buFontTx/>
              <a:buNone/>
            </a:pPr>
            <a:r>
              <a:rPr lang="en-US" altLang="en-US" sz="2000" i="1" smtClean="0">
                <a:latin typeface="Arial Unicode MS" pitchFamily="34" charset="-128"/>
              </a:rPr>
              <a:t>a. Non-declining income per capita (mostly GDP –PPP- per capita)</a:t>
            </a:r>
          </a:p>
          <a:p>
            <a:pPr lvl="1">
              <a:lnSpc>
                <a:spcPct val="80000"/>
              </a:lnSpc>
              <a:spcAft>
                <a:spcPts val="1000"/>
              </a:spcAft>
              <a:buFontTx/>
              <a:buNone/>
            </a:pPr>
            <a:r>
              <a:rPr lang="en-US" altLang="en-US" sz="2000" i="1" smtClean="0">
                <a:latin typeface="Arial Unicode MS" pitchFamily="34" charset="-128"/>
              </a:rPr>
              <a:t>b. Non-declining genuine (adjusted net) savings (GDS or ANS)</a:t>
            </a:r>
          </a:p>
          <a:p>
            <a:pPr>
              <a:lnSpc>
                <a:spcPct val="80000"/>
              </a:lnSpc>
              <a:buFontTx/>
              <a:buNone/>
            </a:pPr>
            <a:r>
              <a:rPr lang="en-US" altLang="en-US" sz="2000" smtClean="0">
                <a:latin typeface="Arial Unicode MS" pitchFamily="34" charset="-128"/>
              </a:rPr>
              <a:t>GDS indicator (Pearce 1994):</a:t>
            </a:r>
          </a:p>
          <a:p>
            <a:pPr>
              <a:lnSpc>
                <a:spcPct val="80000"/>
              </a:lnSpc>
              <a:spcAft>
                <a:spcPts val="600"/>
              </a:spcAft>
            </a:pPr>
            <a:r>
              <a:rPr lang="en-US" altLang="en-US" sz="2000" smtClean="0">
                <a:latin typeface="Arial Unicode MS" pitchFamily="34" charset="-128"/>
              </a:rPr>
              <a:t>GDS = GDP – C - Kmf D + EdI - EngD – MinD – ForD – CDD</a:t>
            </a:r>
          </a:p>
          <a:p>
            <a:pPr>
              <a:lnSpc>
                <a:spcPct val="80000"/>
              </a:lnSpc>
              <a:buFontTx/>
              <a:buNone/>
            </a:pPr>
            <a:r>
              <a:rPr lang="en-US" altLang="en-US" sz="1800" smtClean="0">
                <a:latin typeface="Arial Unicode MS" pitchFamily="34" charset="-128"/>
              </a:rPr>
              <a:t>Where:</a:t>
            </a:r>
          </a:p>
          <a:p>
            <a:pPr>
              <a:lnSpc>
                <a:spcPct val="80000"/>
              </a:lnSpc>
            </a:pPr>
            <a:r>
              <a:rPr lang="en-US" altLang="en-US" sz="1800" smtClean="0">
                <a:latin typeface="Arial Unicode MS" pitchFamily="34" charset="-128"/>
              </a:rPr>
              <a:t>GDS 		genuine domestic savings</a:t>
            </a:r>
          </a:p>
          <a:p>
            <a:pPr>
              <a:lnSpc>
                <a:spcPct val="80000"/>
              </a:lnSpc>
            </a:pPr>
            <a:r>
              <a:rPr lang="en-US" altLang="en-US" sz="1800" smtClean="0">
                <a:latin typeface="Arial Unicode MS" pitchFamily="34" charset="-128"/>
              </a:rPr>
              <a:t>GDP 		gross domestic product</a:t>
            </a:r>
          </a:p>
          <a:p>
            <a:pPr>
              <a:lnSpc>
                <a:spcPct val="80000"/>
              </a:lnSpc>
            </a:pPr>
            <a:r>
              <a:rPr lang="en-US" altLang="en-US" sz="1800" smtClean="0">
                <a:latin typeface="Arial Unicode MS" pitchFamily="34" charset="-128"/>
              </a:rPr>
              <a:t> C      	annual consumption</a:t>
            </a:r>
          </a:p>
          <a:p>
            <a:pPr>
              <a:lnSpc>
                <a:spcPct val="80000"/>
              </a:lnSpc>
            </a:pPr>
            <a:r>
              <a:rPr lang="en-US" altLang="en-US" sz="1800" smtClean="0">
                <a:latin typeface="Arial Unicode MS" pitchFamily="34" charset="-128"/>
              </a:rPr>
              <a:t>Kmf D 	capital fixed depreciation</a:t>
            </a:r>
          </a:p>
          <a:p>
            <a:pPr>
              <a:lnSpc>
                <a:spcPct val="80000"/>
              </a:lnSpc>
            </a:pPr>
            <a:r>
              <a:rPr lang="en-US" altLang="en-US" sz="1800" smtClean="0">
                <a:latin typeface="Arial Unicode MS" pitchFamily="34" charset="-128"/>
              </a:rPr>
              <a:t>Ed I		education expenditure (investment in human capital)</a:t>
            </a:r>
          </a:p>
          <a:p>
            <a:pPr>
              <a:lnSpc>
                <a:spcPct val="80000"/>
              </a:lnSpc>
            </a:pPr>
            <a:r>
              <a:rPr lang="en-US" altLang="en-US" sz="1800" smtClean="0">
                <a:latin typeface="Arial Unicode MS" pitchFamily="34" charset="-128"/>
              </a:rPr>
              <a:t>EngD	energy resource depletion (depreciation of natural capital) </a:t>
            </a:r>
          </a:p>
          <a:p>
            <a:pPr>
              <a:lnSpc>
                <a:spcPct val="80000"/>
              </a:lnSpc>
            </a:pPr>
            <a:r>
              <a:rPr lang="en-US" altLang="en-US" sz="1800" smtClean="0">
                <a:latin typeface="Arial Unicode MS" pitchFamily="34" charset="-128"/>
              </a:rPr>
              <a:t>MinD 	mineral resource depletion (depreciation of natural capital)</a:t>
            </a:r>
          </a:p>
          <a:p>
            <a:pPr>
              <a:lnSpc>
                <a:spcPct val="80000"/>
              </a:lnSpc>
            </a:pPr>
            <a:r>
              <a:rPr lang="en-US" altLang="en-US" sz="1800" smtClean="0">
                <a:latin typeface="Arial Unicode MS" pitchFamily="34" charset="-128"/>
              </a:rPr>
              <a:t>ForD 	forest depletion (depreciation of natural capital)</a:t>
            </a:r>
          </a:p>
          <a:p>
            <a:pPr>
              <a:lnSpc>
                <a:spcPct val="80000"/>
              </a:lnSpc>
            </a:pPr>
            <a:r>
              <a:rPr lang="en-US" altLang="en-US" sz="1800" smtClean="0">
                <a:latin typeface="Arial Unicode MS" pitchFamily="34" charset="-128"/>
              </a:rPr>
              <a:t>CDD 		damage to the environment due to carbon dioxide emission 		(depreciation of natural capital)</a:t>
            </a:r>
          </a:p>
          <a:p>
            <a:pPr lvl="1">
              <a:lnSpc>
                <a:spcPct val="80000"/>
              </a:lnSpc>
              <a:buFontTx/>
              <a:buNone/>
            </a:pPr>
            <a:endParaRPr lang="en-US" altLang="en-US" sz="1800" b="1" i="1" smtClean="0">
              <a:latin typeface="Arial Unicode MS" pitchFamily="34" charset="-128"/>
            </a:endParaRPr>
          </a:p>
          <a:p>
            <a:pPr lvl="1">
              <a:lnSpc>
                <a:spcPct val="80000"/>
              </a:lnSpc>
              <a:buFontTx/>
              <a:buNone/>
            </a:pPr>
            <a:endParaRPr lang="en-US" altLang="en-US" sz="2000" b="1" i="1" smtClean="0">
              <a:latin typeface="Arial Unicode MS" pitchFamily="34" charset="-128"/>
            </a:endParaRPr>
          </a:p>
        </p:txBody>
      </p:sp>
    </p:spTree>
    <p:extLst>
      <p:ext uri="{BB962C8B-B14F-4D97-AF65-F5344CB8AC3E}">
        <p14:creationId xmlns:p14="http://schemas.microsoft.com/office/powerpoint/2010/main" val="229064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p:cNvSpPr>
            <a:spLocks noGrp="1" noChangeArrowheads="1"/>
          </p:cNvSpPr>
          <p:nvPr>
            <p:ph type="body" idx="1"/>
          </p:nvPr>
        </p:nvSpPr>
        <p:spPr>
          <a:xfrm>
            <a:off x="304800" y="1676400"/>
            <a:ext cx="8686800" cy="4800600"/>
          </a:xfrm>
        </p:spPr>
        <p:txBody>
          <a:bodyPr/>
          <a:lstStyle/>
          <a:p>
            <a:pPr>
              <a:spcAft>
                <a:spcPts val="1000"/>
              </a:spcAft>
            </a:pPr>
            <a:r>
              <a:rPr lang="en-GB" altLang="en-US" sz="2600" i="1" smtClean="0">
                <a:cs typeface="Arial" charset="0"/>
              </a:rPr>
              <a:t>ANS</a:t>
            </a:r>
            <a:r>
              <a:rPr lang="en-GB" altLang="en-US" sz="2600" smtClean="0">
                <a:cs typeface="Arial" charset="0"/>
              </a:rPr>
              <a:t> - the Adjusted Net Savings indicator,</a:t>
            </a:r>
          </a:p>
          <a:p>
            <a:pPr>
              <a:spcAft>
                <a:spcPts val="1000"/>
              </a:spcAft>
            </a:pPr>
            <a:r>
              <a:rPr lang="en-GB" altLang="en-US" sz="2600" i="1" smtClean="0">
                <a:cs typeface="Arial" charset="0"/>
              </a:rPr>
              <a:t>GNS</a:t>
            </a:r>
            <a:r>
              <a:rPr lang="en-GB" altLang="en-US" sz="2600" smtClean="0">
                <a:cs typeface="Arial" charset="0"/>
              </a:rPr>
              <a:t> - Gross National Savings, </a:t>
            </a:r>
          </a:p>
          <a:p>
            <a:pPr>
              <a:spcAft>
                <a:spcPts val="1000"/>
              </a:spcAft>
            </a:pPr>
            <a:r>
              <a:rPr lang="en-GB" altLang="en-US" sz="2600" i="1" smtClean="0">
                <a:cs typeface="Arial" charset="0"/>
              </a:rPr>
              <a:t>Dh</a:t>
            </a:r>
            <a:r>
              <a:rPr lang="en-GB" altLang="en-US" sz="2600" smtClean="0">
                <a:cs typeface="Arial" charset="0"/>
              </a:rPr>
              <a:t> - depreciation of produced capital, </a:t>
            </a:r>
          </a:p>
          <a:p>
            <a:pPr>
              <a:spcAft>
                <a:spcPts val="1000"/>
              </a:spcAft>
            </a:pPr>
            <a:r>
              <a:rPr lang="en-GB" altLang="en-US" sz="2600" i="1" smtClean="0">
                <a:cs typeface="Arial" charset="0"/>
              </a:rPr>
              <a:t>CSE</a:t>
            </a:r>
            <a:r>
              <a:rPr lang="en-GB" altLang="en-US" sz="2600" smtClean="0">
                <a:cs typeface="Arial" charset="0"/>
              </a:rPr>
              <a:t> - current non-fixed capital expenditures on education,</a:t>
            </a:r>
          </a:p>
          <a:p>
            <a:pPr>
              <a:spcAft>
                <a:spcPts val="1000"/>
              </a:spcAft>
            </a:pPr>
            <a:r>
              <a:rPr lang="en-GB" altLang="en-US" sz="2600" i="1" smtClean="0">
                <a:cs typeface="Arial" charset="0"/>
              </a:rPr>
              <a:t>R</a:t>
            </a:r>
            <a:r>
              <a:rPr lang="en-GB" altLang="en-US" sz="2600" i="1" smtClean="0">
                <a:cs typeface="Arial" charset="0"/>
                <a:sym typeface="Symbol" pitchFamily="18" charset="2"/>
              </a:rPr>
              <a:t></a:t>
            </a:r>
            <a:r>
              <a:rPr lang="en-GB" altLang="en-US" sz="2600" i="1" smtClean="0">
                <a:cs typeface="Arial" charset="0"/>
              </a:rPr>
              <a:t>,i</a:t>
            </a:r>
            <a:r>
              <a:rPr lang="en-GB" altLang="en-US" sz="2600" smtClean="0">
                <a:cs typeface="Arial" charset="0"/>
              </a:rPr>
              <a:t> - rent from natural capital depletion, </a:t>
            </a:r>
          </a:p>
          <a:p>
            <a:pPr>
              <a:spcAft>
                <a:spcPts val="1000"/>
              </a:spcAft>
            </a:pPr>
            <a:r>
              <a:rPr lang="en-GB" altLang="en-US" sz="2600" i="1" smtClean="0">
                <a:cs typeface="Arial" charset="0"/>
              </a:rPr>
              <a:t>CD</a:t>
            </a:r>
            <a:r>
              <a:rPr lang="en-GB" altLang="en-US" sz="2600" smtClean="0">
                <a:cs typeface="Arial" charset="0"/>
              </a:rPr>
              <a:t> - damage from carbon dioxide emissions,</a:t>
            </a:r>
          </a:p>
          <a:p>
            <a:pPr>
              <a:spcAft>
                <a:spcPts val="1000"/>
              </a:spcAft>
            </a:pPr>
            <a:r>
              <a:rPr lang="en-GB" altLang="en-US" sz="2600" i="1" smtClean="0">
                <a:cs typeface="Arial" charset="0"/>
              </a:rPr>
              <a:t>GNI</a:t>
            </a:r>
            <a:r>
              <a:rPr lang="en-GB" altLang="en-US" sz="2600" smtClean="0">
                <a:cs typeface="Arial" charset="0"/>
              </a:rPr>
              <a:t> - Gross National Income at market prices.</a:t>
            </a:r>
            <a:endParaRPr lang="en-US" altLang="en-US" sz="2600" smtClean="0">
              <a:cs typeface="Arial" charset="0"/>
            </a:endParaRPr>
          </a:p>
        </p:txBody>
      </p:sp>
      <p:sp>
        <p:nvSpPr>
          <p:cNvPr id="200707"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en-US" altLang="en-US" sz="2400">
              <a:solidFill>
                <a:srgbClr val="333333"/>
              </a:solidFill>
            </a:endParaRPr>
          </a:p>
        </p:txBody>
      </p:sp>
      <p:pic>
        <p:nvPicPr>
          <p:cNvPr id="200708" name="Picture 7"/>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228600" y="381000"/>
            <a:ext cx="8610600" cy="914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02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1581150"/>
            <a:ext cx="8077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a:p>
            <a:pPr eaLnBrk="1" hangingPunct="1">
              <a:spcBef>
                <a:spcPct val="20000"/>
              </a:spcBef>
              <a:buFont typeface="Wingdings" pitchFamily="2" charset="2"/>
              <a:buChar char="Ø"/>
            </a:pPr>
            <a:endParaRPr lang="en-US" altLang="en-US" sz="2000" b="1">
              <a:solidFill>
                <a:srgbClr val="000000"/>
              </a:solidFill>
              <a:latin typeface="Arial" charset="0"/>
              <a:cs typeface="Times New Roman" pitchFamily="18" charset="0"/>
            </a:endParaRPr>
          </a:p>
        </p:txBody>
      </p:sp>
      <p:sp>
        <p:nvSpPr>
          <p:cNvPr id="60419" name="Rectangle 3"/>
          <p:cNvSpPr>
            <a:spLocks noGrp="1" noChangeArrowheads="1"/>
          </p:cNvSpPr>
          <p:nvPr>
            <p:ph type="title" idx="4294967295"/>
          </p:nvPr>
        </p:nvSpPr>
        <p:spPr>
          <a:xfrm>
            <a:off x="228600" y="228600"/>
            <a:ext cx="8763000" cy="1143000"/>
          </a:xfrm>
        </p:spPr>
        <p:txBody>
          <a:bodyPr/>
          <a:lstStyle/>
          <a:p>
            <a:r>
              <a:rPr lang="en-US" altLang="en-US" sz="2800" b="1" smtClean="0">
                <a:solidFill>
                  <a:schemeClr val="tx1"/>
                </a:solidFill>
                <a:cs typeface="Times New Roman" pitchFamily="18" charset="0"/>
              </a:rPr>
              <a:t> </a:t>
            </a:r>
            <a:r>
              <a:rPr lang="en-US" altLang="en-US" sz="2600" b="1" smtClean="0">
                <a:solidFill>
                  <a:schemeClr val="tx1"/>
                </a:solidFill>
                <a:latin typeface="Arial" charset="0"/>
                <a:cs typeface="Arial" charset="0"/>
              </a:rPr>
              <a:t>Assessing the Transformation Impact on Sustainability: Adjusted Net Savings</a:t>
            </a:r>
          </a:p>
        </p:txBody>
      </p:sp>
      <p:pic>
        <p:nvPicPr>
          <p:cNvPr id="604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26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41502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pPr algn="l"/>
            <a:r>
              <a:rPr lang="en-US" b="1" dirty="0" smtClean="0"/>
              <a:t>Introduction</a:t>
            </a:r>
            <a:br>
              <a:rPr lang="en-US" b="1" dirty="0" smtClean="0"/>
            </a:br>
            <a:r>
              <a:rPr lang="en-US" dirty="0" smtClean="0"/>
              <a:t/>
            </a:r>
            <a:br>
              <a:rPr lang="en-US" dirty="0" smtClean="0"/>
            </a:br>
            <a:r>
              <a:rPr lang="en-US" sz="3100" dirty="0" smtClean="0"/>
              <a:t>1. Defining Sustainability, Sustainable Development 	(SD), Sustainable Business and Sustainable 	Societies</a:t>
            </a:r>
            <a:br>
              <a:rPr lang="en-US" sz="3100" dirty="0" smtClean="0"/>
            </a:br>
            <a:r>
              <a:rPr lang="en-US" sz="3100" dirty="0"/>
              <a:t/>
            </a:r>
            <a:br>
              <a:rPr lang="en-US" sz="3100" dirty="0"/>
            </a:br>
            <a:r>
              <a:rPr lang="en-US" sz="3100" dirty="0" smtClean="0"/>
              <a:t>2.  How to assess or measure SD?</a:t>
            </a:r>
            <a:br>
              <a:rPr lang="en-US" sz="3100" dirty="0" smtClean="0"/>
            </a:br>
            <a:r>
              <a:rPr lang="en-US" sz="3100" dirty="0" smtClean="0"/>
              <a:t/>
            </a:r>
            <a:br>
              <a:rPr lang="en-US" sz="3100" dirty="0" smtClean="0"/>
            </a:br>
            <a:r>
              <a:rPr lang="en-US" sz="3100" smtClean="0"/>
              <a:t>3. </a:t>
            </a:r>
            <a:r>
              <a:rPr lang="en-US" sz="3100" dirty="0" smtClean="0"/>
              <a:t>The Case of Social Progress Index</a:t>
            </a:r>
            <a:endParaRPr lang="en-US" sz="3600" dirty="0"/>
          </a:p>
        </p:txBody>
      </p:sp>
    </p:spTree>
    <p:extLst>
      <p:ext uri="{BB962C8B-B14F-4D97-AF65-F5344CB8AC3E}">
        <p14:creationId xmlns:p14="http://schemas.microsoft.com/office/powerpoint/2010/main" val="2741036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title" idx="4294967295"/>
          </p:nvPr>
        </p:nvSpPr>
        <p:spPr>
          <a:xfrm>
            <a:off x="304800" y="457200"/>
            <a:ext cx="8686800" cy="838200"/>
          </a:xfrm>
        </p:spPr>
        <p:txBody>
          <a:bodyPr>
            <a:normAutofit fontScale="90000"/>
          </a:bodyPr>
          <a:lstStyle/>
          <a:p>
            <a:r>
              <a:rPr lang="en-US" altLang="en-US" sz="2800" b="1" smtClean="0">
                <a:solidFill>
                  <a:schemeClr val="tx1"/>
                </a:solidFill>
                <a:cs typeface="Times New Roman" pitchFamily="18" charset="0"/>
              </a:rPr>
              <a:t> </a:t>
            </a:r>
            <a:r>
              <a:rPr lang="en-US" altLang="en-US" sz="2600" b="1" smtClean="0">
                <a:solidFill>
                  <a:schemeClr val="tx1"/>
                </a:solidFill>
                <a:latin typeface="Arial" charset="0"/>
                <a:cs typeface="Arial" charset="0"/>
              </a:rPr>
              <a:t>Assessing the Transformation Impact on Sustainability: GDP per Capita (PPP)</a:t>
            </a:r>
            <a:br>
              <a:rPr lang="en-US" altLang="en-US" sz="2600" b="1" smtClean="0">
                <a:solidFill>
                  <a:schemeClr val="tx1"/>
                </a:solidFill>
                <a:latin typeface="Arial" charset="0"/>
                <a:cs typeface="Arial" charset="0"/>
              </a:rPr>
            </a:br>
            <a:endParaRPr lang="en-US" altLang="en-US" sz="2600" b="1" smtClean="0">
              <a:solidFill>
                <a:schemeClr val="tx1"/>
              </a:solidFill>
              <a:latin typeface="Arial" charset="0"/>
              <a:cs typeface="Arial" charset="0"/>
            </a:endParaRPr>
          </a:p>
        </p:txBody>
      </p:sp>
      <p:pic>
        <p:nvPicPr>
          <p:cNvPr id="6144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759118"/>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title" idx="4294967295"/>
          </p:nvPr>
        </p:nvSpPr>
        <p:spPr>
          <a:xfrm>
            <a:off x="304800" y="381000"/>
            <a:ext cx="8534400" cy="990600"/>
          </a:xfrm>
        </p:spPr>
        <p:txBody>
          <a:bodyPr/>
          <a:lstStyle/>
          <a:p>
            <a:r>
              <a:rPr lang="en-US" altLang="en-US" sz="2800" b="1" smtClean="0">
                <a:solidFill>
                  <a:schemeClr val="tx1"/>
                </a:solidFill>
                <a:cs typeface="Times New Roman" pitchFamily="18" charset="0"/>
              </a:rPr>
              <a:t> </a:t>
            </a:r>
            <a:r>
              <a:rPr lang="en-US" altLang="en-US" sz="2800" b="1" smtClean="0">
                <a:solidFill>
                  <a:schemeClr val="tx1"/>
                </a:solidFill>
                <a:latin typeface="Arial" charset="0"/>
                <a:cs typeface="Arial" charset="0"/>
              </a:rPr>
              <a:t>Assessing the Transformation Impact on Sustainability – Average Life Expectancy at Birth</a:t>
            </a:r>
          </a:p>
        </p:txBody>
      </p:sp>
      <p:pic>
        <p:nvPicPr>
          <p:cNvPr id="6451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824809"/>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3400" y="1581150"/>
            <a:ext cx="807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algn="ctr" eaLnBrk="0" fontAlgn="base" hangingPunct="0">
              <a:spcBef>
                <a:spcPct val="0"/>
              </a:spcBef>
              <a:spcAft>
                <a:spcPct val="0"/>
              </a:spcAft>
              <a:defRPr sz="2400">
                <a:solidFill>
                  <a:schemeClr val="tx2"/>
                </a:solidFill>
                <a:latin typeface="Times New Roman" pitchFamily="18" charset="0"/>
              </a:defRPr>
            </a:lvl6pPr>
            <a:lvl7pPr marL="2971800" indent="-228600" algn="ctr" eaLnBrk="0" fontAlgn="base" hangingPunct="0">
              <a:spcBef>
                <a:spcPct val="0"/>
              </a:spcBef>
              <a:spcAft>
                <a:spcPct val="0"/>
              </a:spcAft>
              <a:defRPr sz="2400">
                <a:solidFill>
                  <a:schemeClr val="tx2"/>
                </a:solidFill>
                <a:latin typeface="Times New Roman" pitchFamily="18" charset="0"/>
              </a:defRPr>
            </a:lvl7pPr>
            <a:lvl8pPr marL="3429000" indent="-228600" algn="ctr" eaLnBrk="0" fontAlgn="base" hangingPunct="0">
              <a:spcBef>
                <a:spcPct val="0"/>
              </a:spcBef>
              <a:spcAft>
                <a:spcPct val="0"/>
              </a:spcAft>
              <a:defRPr sz="2400">
                <a:solidFill>
                  <a:schemeClr val="tx2"/>
                </a:solidFill>
                <a:latin typeface="Times New Roman" pitchFamily="18" charset="0"/>
              </a:defRPr>
            </a:lvl8pPr>
            <a:lvl9pPr marL="3886200" indent="-228600" algn="ctr" eaLnBrk="0" fontAlgn="base" hangingPunct="0">
              <a:spcBef>
                <a:spcPct val="0"/>
              </a:spcBef>
              <a:spcAft>
                <a:spcPct val="0"/>
              </a:spcAft>
              <a:defRPr sz="2400">
                <a:solidFill>
                  <a:schemeClr val="tx2"/>
                </a:solidFill>
                <a:latin typeface="Times New Roman" pitchFamily="18" charset="0"/>
              </a:defRPr>
            </a:lvl9pPr>
          </a:lstStyle>
          <a:p>
            <a:pPr eaLnBrk="1" hangingPunct="1">
              <a:spcBef>
                <a:spcPct val="20000"/>
              </a:spcBef>
              <a:buFont typeface="Wingdings" pitchFamily="2" charset="2"/>
              <a:buNone/>
            </a:pPr>
            <a:r>
              <a:rPr lang="en-US" altLang="en-US" sz="1600" b="1">
                <a:solidFill>
                  <a:srgbClr val="000000"/>
                </a:solidFill>
                <a:latin typeface="Arial" charset="0"/>
                <a:cs typeface="Times New Roman" pitchFamily="18" charset="0"/>
              </a:rPr>
              <a:t>Infant Mortality Rates</a:t>
            </a:r>
          </a:p>
        </p:txBody>
      </p:sp>
      <p:sp>
        <p:nvSpPr>
          <p:cNvPr id="65539" name="Rectangle 3"/>
          <p:cNvSpPr>
            <a:spLocks noGrp="1" noChangeArrowheads="1"/>
          </p:cNvSpPr>
          <p:nvPr>
            <p:ph type="title" idx="4294967295"/>
          </p:nvPr>
        </p:nvSpPr>
        <p:spPr>
          <a:xfrm>
            <a:off x="381000" y="533400"/>
            <a:ext cx="8610600" cy="838200"/>
          </a:xfrm>
        </p:spPr>
        <p:txBody>
          <a:bodyPr>
            <a:normAutofit fontScale="90000"/>
          </a:bodyPr>
          <a:lstStyle/>
          <a:p>
            <a:r>
              <a:rPr lang="en-US" altLang="en-US" sz="2800" b="1" smtClean="0">
                <a:solidFill>
                  <a:schemeClr val="tx1"/>
                </a:solidFill>
                <a:cs typeface="Times New Roman" pitchFamily="18" charset="0"/>
              </a:rPr>
              <a:t> </a:t>
            </a:r>
            <a:r>
              <a:rPr lang="en-US" altLang="en-US" sz="2800" b="1" smtClean="0">
                <a:solidFill>
                  <a:schemeClr val="tx1"/>
                </a:solidFill>
                <a:latin typeface="Arial" charset="0"/>
                <a:cs typeface="Arial" charset="0"/>
              </a:rPr>
              <a:t>Assessing the Transformation Impact on Sustainability: Social Aspects </a:t>
            </a:r>
            <a:r>
              <a:rPr lang="en-US" altLang="en-US" sz="2800" b="1" smtClean="0">
                <a:solidFill>
                  <a:schemeClr val="tx1"/>
                </a:solidFill>
                <a:cs typeface="Times New Roman" pitchFamily="18" charset="0"/>
              </a:rPr>
              <a:t/>
            </a:r>
            <a:br>
              <a:rPr lang="en-US" altLang="en-US" sz="2800" b="1" smtClean="0">
                <a:solidFill>
                  <a:schemeClr val="tx1"/>
                </a:solidFill>
                <a:cs typeface="Times New Roman" pitchFamily="18" charset="0"/>
              </a:rPr>
            </a:br>
            <a:endParaRPr lang="en-US" altLang="en-US" sz="2800" b="1" smtClean="0">
              <a:solidFill>
                <a:schemeClr val="tx1"/>
              </a:solidFill>
              <a:cs typeface="Times New Roman" pitchFamily="18" charset="0"/>
            </a:endParaRPr>
          </a:p>
        </p:txBody>
      </p:sp>
      <p:pic>
        <p:nvPicPr>
          <p:cNvPr id="65540"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754286"/>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304800"/>
            <a:ext cx="8686800" cy="1066800"/>
          </a:xfrm>
        </p:spPr>
        <p:txBody>
          <a:bodyPr/>
          <a:lstStyle/>
          <a:p>
            <a:r>
              <a:rPr lang="en-US" altLang="en-US" sz="2800" b="1" smtClean="0">
                <a:solidFill>
                  <a:schemeClr val="tx1"/>
                </a:solidFill>
                <a:cs typeface="Times New Roman" pitchFamily="18" charset="0"/>
              </a:rPr>
              <a:t> </a:t>
            </a:r>
            <a:r>
              <a:rPr lang="en-US" altLang="en-US" sz="2400" b="1" smtClean="0">
                <a:solidFill>
                  <a:schemeClr val="tx1"/>
                </a:solidFill>
                <a:latin typeface="Arial" charset="0"/>
                <a:cs typeface="Arial" charset="0"/>
              </a:rPr>
              <a:t>Assessing the Transformation Impact on Sustainability: Political Aspects based on the Freedom House Indexes</a:t>
            </a:r>
          </a:p>
        </p:txBody>
      </p:sp>
      <p:pic>
        <p:nvPicPr>
          <p:cNvPr id="66563"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32313" y="3878263"/>
            <a:ext cx="79375" cy="55562"/>
          </a:xfrm>
          <a:noFill/>
        </p:spPr>
      </p:pic>
      <p:pic>
        <p:nvPicPr>
          <p:cNvPr id="665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910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0" y="0"/>
            <a:ext cx="9144000" cy="1524000"/>
          </a:xfrm>
        </p:spPr>
        <p:txBody>
          <a:bodyPr/>
          <a:lstStyle/>
          <a:p>
            <a:r>
              <a:rPr lang="en-US" altLang="en-US" sz="2600" b="1" smtClean="0">
                <a:solidFill>
                  <a:schemeClr val="tx1"/>
                </a:solidFill>
                <a:latin typeface="Arial" charset="0"/>
                <a:cs typeface="Arial" charset="0"/>
              </a:rPr>
              <a:t>Evaluating Sustainable Development: Non-Declining Wealth vs. Non-declining Total Capital </a:t>
            </a:r>
          </a:p>
        </p:txBody>
      </p:sp>
      <p:sp>
        <p:nvSpPr>
          <p:cNvPr id="400387" name="Rectangle 3"/>
          <p:cNvSpPr>
            <a:spLocks noGrp="1" noChangeArrowheads="1"/>
          </p:cNvSpPr>
          <p:nvPr>
            <p:ph type="body" idx="1"/>
          </p:nvPr>
        </p:nvSpPr>
        <p:spPr>
          <a:xfrm>
            <a:off x="0" y="1600200"/>
            <a:ext cx="9144000" cy="4724400"/>
          </a:xfrm>
        </p:spPr>
        <p:txBody>
          <a:bodyPr/>
          <a:lstStyle/>
          <a:p>
            <a:pPr>
              <a:lnSpc>
                <a:spcPct val="80000"/>
              </a:lnSpc>
              <a:defRPr/>
            </a:pPr>
            <a:r>
              <a:rPr lang="en-US" sz="2400" dirty="0" smtClean="0">
                <a:latin typeface="Arial Unicode MS" pitchFamily="34" charset="-128"/>
              </a:rPr>
              <a:t>Non-declining Total Capital </a:t>
            </a:r>
          </a:p>
          <a:p>
            <a:pPr indent="0">
              <a:lnSpc>
                <a:spcPct val="80000"/>
              </a:lnSpc>
              <a:spcAft>
                <a:spcPts val="1000"/>
              </a:spcAft>
              <a:buFontTx/>
              <a:buNone/>
              <a:defRPr/>
            </a:pPr>
            <a:r>
              <a:rPr lang="en-US" sz="2000" dirty="0" smtClean="0">
                <a:latin typeface="Arial Unicode MS" pitchFamily="34" charset="-128"/>
              </a:rPr>
              <a:t>(Bochniarz &amp; Bolan, 2005, expanding concepts of Solow,1974; </a:t>
            </a:r>
            <a:r>
              <a:rPr lang="en-US" sz="2000" dirty="0" err="1" smtClean="0">
                <a:latin typeface="Arial Unicode MS" pitchFamily="34" charset="-128"/>
              </a:rPr>
              <a:t>Hartwick</a:t>
            </a:r>
            <a:r>
              <a:rPr lang="en-US" sz="2000" dirty="0" smtClean="0">
                <a:latin typeface="Arial Unicode MS" pitchFamily="34" charset="-128"/>
              </a:rPr>
              <a:t>, 1977; and Pearce, 1989)</a:t>
            </a:r>
          </a:p>
          <a:p>
            <a:pPr>
              <a:lnSpc>
                <a:spcPct val="80000"/>
              </a:lnSpc>
              <a:spcAft>
                <a:spcPts val="1000"/>
              </a:spcAft>
              <a:defRPr/>
            </a:pPr>
            <a:r>
              <a:rPr lang="en-US" sz="2400" dirty="0" smtClean="0">
                <a:latin typeface="Arial Unicode MS" pitchFamily="34" charset="-128"/>
              </a:rPr>
              <a:t>TK = Km + </a:t>
            </a:r>
            <a:r>
              <a:rPr lang="en-US" sz="2400" dirty="0" err="1" smtClean="0">
                <a:latin typeface="Arial Unicode MS" pitchFamily="34" charset="-128"/>
              </a:rPr>
              <a:t>Kn</a:t>
            </a:r>
            <a:r>
              <a:rPr lang="en-US" sz="2400" dirty="0" smtClean="0">
                <a:latin typeface="Arial Unicode MS" pitchFamily="34" charset="-128"/>
              </a:rPr>
              <a:t> + </a:t>
            </a:r>
            <a:r>
              <a:rPr lang="en-US" sz="2400" dirty="0" err="1" smtClean="0">
                <a:latin typeface="Arial Unicode MS" pitchFamily="34" charset="-128"/>
              </a:rPr>
              <a:t>Kh</a:t>
            </a:r>
            <a:r>
              <a:rPr lang="en-US" sz="2400" dirty="0" smtClean="0">
                <a:latin typeface="Arial Unicode MS" pitchFamily="34" charset="-128"/>
              </a:rPr>
              <a:t> + Ks = constant (non-declining)</a:t>
            </a:r>
          </a:p>
          <a:p>
            <a:pPr>
              <a:lnSpc>
                <a:spcPct val="80000"/>
              </a:lnSpc>
              <a:defRPr/>
            </a:pPr>
            <a:r>
              <a:rPr lang="en-US" sz="2400" dirty="0" smtClean="0">
                <a:latin typeface="Arial Unicode MS" pitchFamily="34" charset="-128"/>
              </a:rPr>
              <a:t>Where:</a:t>
            </a:r>
          </a:p>
          <a:p>
            <a:pPr lvl="1">
              <a:lnSpc>
                <a:spcPct val="80000"/>
              </a:lnSpc>
              <a:defRPr/>
            </a:pPr>
            <a:r>
              <a:rPr lang="en-US" sz="2400" dirty="0" smtClean="0">
                <a:latin typeface="Arial Unicode MS" pitchFamily="34" charset="-128"/>
              </a:rPr>
              <a:t>Km = </a:t>
            </a:r>
            <a:r>
              <a:rPr lang="en-US" sz="2400" dirty="0" err="1" smtClean="0">
                <a:latin typeface="Arial Unicode MS" pitchFamily="34" charset="-128"/>
              </a:rPr>
              <a:t>Kmf</a:t>
            </a:r>
            <a:r>
              <a:rPr lang="en-US" sz="2400" dirty="0" smtClean="0">
                <a:latin typeface="Arial Unicode MS" pitchFamily="34" charset="-128"/>
              </a:rPr>
              <a:t> + </a:t>
            </a:r>
            <a:r>
              <a:rPr lang="en-US" sz="2400" dirty="0" err="1" smtClean="0">
                <a:latin typeface="Arial Unicode MS" pitchFamily="34" charset="-128"/>
              </a:rPr>
              <a:t>Kmo</a:t>
            </a:r>
            <a:r>
              <a:rPr lang="en-US" sz="2400" dirty="0" smtClean="0">
                <a:latin typeface="Arial Unicode MS" pitchFamily="34" charset="-128"/>
              </a:rPr>
              <a:t> (</a:t>
            </a:r>
            <a:r>
              <a:rPr lang="en-US" sz="2400" i="1" dirty="0" smtClean="0">
                <a:latin typeface="Arial Unicode MS" pitchFamily="34" charset="-128"/>
              </a:rPr>
              <a:t>man-made physical </a:t>
            </a:r>
            <a:r>
              <a:rPr lang="en-US" sz="2400" dirty="0" smtClean="0">
                <a:latin typeface="Arial Unicode MS" pitchFamily="34" charset="-128"/>
              </a:rPr>
              <a:t>and</a:t>
            </a:r>
            <a:r>
              <a:rPr lang="en-US" sz="2400" i="1" dirty="0" smtClean="0">
                <a:latin typeface="Arial Unicode MS" pitchFamily="34" charset="-128"/>
              </a:rPr>
              <a:t> financial</a:t>
            </a:r>
            <a:r>
              <a:rPr lang="en-US" sz="2400" dirty="0" smtClean="0">
                <a:latin typeface="Arial Unicode MS" pitchFamily="34" charset="-128"/>
              </a:rPr>
              <a:t>) </a:t>
            </a:r>
          </a:p>
          <a:p>
            <a:pPr lvl="1">
              <a:lnSpc>
                <a:spcPct val="80000"/>
              </a:lnSpc>
              <a:defRPr/>
            </a:pPr>
            <a:r>
              <a:rPr lang="en-US" sz="2400" dirty="0" err="1" smtClean="0">
                <a:latin typeface="Arial Unicode MS" pitchFamily="34" charset="-128"/>
              </a:rPr>
              <a:t>Kn</a:t>
            </a:r>
            <a:r>
              <a:rPr lang="en-US" sz="2400" dirty="0" smtClean="0">
                <a:latin typeface="Arial Unicode MS" pitchFamily="34" charset="-128"/>
              </a:rPr>
              <a:t> = </a:t>
            </a:r>
            <a:r>
              <a:rPr lang="en-US" sz="2400" dirty="0" err="1" smtClean="0">
                <a:latin typeface="Arial Unicode MS" pitchFamily="34" charset="-128"/>
              </a:rPr>
              <a:t>Knu</a:t>
            </a:r>
            <a:r>
              <a:rPr lang="en-US" sz="2400" dirty="0" smtClean="0">
                <a:latin typeface="Arial Unicode MS" pitchFamily="34" charset="-128"/>
              </a:rPr>
              <a:t> + </a:t>
            </a:r>
            <a:r>
              <a:rPr lang="en-US" sz="2400" dirty="0" err="1" smtClean="0">
                <a:latin typeface="Arial Unicode MS" pitchFamily="34" charset="-128"/>
              </a:rPr>
              <a:t>Knr</a:t>
            </a:r>
            <a:r>
              <a:rPr lang="en-US" sz="2400" dirty="0" smtClean="0">
                <a:latin typeface="Arial Unicode MS" pitchFamily="34" charset="-128"/>
              </a:rPr>
              <a:t> (unique and renewable </a:t>
            </a:r>
            <a:r>
              <a:rPr lang="en-US" sz="2400" i="1" dirty="0" smtClean="0">
                <a:latin typeface="Arial Unicode MS" pitchFamily="34" charset="-128"/>
              </a:rPr>
              <a:t>natural capital</a:t>
            </a:r>
            <a:r>
              <a:rPr lang="en-US" sz="2400" dirty="0" smtClean="0">
                <a:latin typeface="Arial Unicode MS" pitchFamily="34" charset="-128"/>
              </a:rPr>
              <a:t>).</a:t>
            </a:r>
          </a:p>
          <a:p>
            <a:pPr lvl="1">
              <a:lnSpc>
                <a:spcPct val="80000"/>
              </a:lnSpc>
              <a:defRPr/>
            </a:pPr>
            <a:r>
              <a:rPr lang="en-US" sz="2400" dirty="0" err="1" smtClean="0">
                <a:latin typeface="Arial Unicode MS" pitchFamily="34" charset="-128"/>
              </a:rPr>
              <a:t>Kh</a:t>
            </a:r>
            <a:r>
              <a:rPr lang="en-US" sz="2400" dirty="0" smtClean="0">
                <a:latin typeface="Arial Unicode MS" pitchFamily="34" charset="-128"/>
              </a:rPr>
              <a:t> = </a:t>
            </a:r>
            <a:r>
              <a:rPr lang="en-US" sz="2400" dirty="0" err="1" smtClean="0">
                <a:latin typeface="Arial Unicode MS" pitchFamily="34" charset="-128"/>
              </a:rPr>
              <a:t>Khi</a:t>
            </a:r>
            <a:r>
              <a:rPr lang="en-US" sz="2400" dirty="0" smtClean="0">
                <a:latin typeface="Arial Unicode MS" pitchFamily="34" charset="-128"/>
              </a:rPr>
              <a:t> + </a:t>
            </a:r>
            <a:r>
              <a:rPr lang="en-US" sz="2400" dirty="0" err="1" smtClean="0">
                <a:latin typeface="Arial Unicode MS" pitchFamily="34" charset="-128"/>
              </a:rPr>
              <a:t>Khr</a:t>
            </a:r>
            <a:r>
              <a:rPr lang="en-US" sz="2400" dirty="0" smtClean="0">
                <a:latin typeface="Arial Unicode MS" pitchFamily="34" charset="-128"/>
              </a:rPr>
              <a:t> (institutionalized and renewable </a:t>
            </a:r>
            <a:r>
              <a:rPr lang="en-US" sz="2400" i="1" dirty="0" smtClean="0">
                <a:latin typeface="Arial Unicode MS" pitchFamily="34" charset="-128"/>
              </a:rPr>
              <a:t>human capital</a:t>
            </a:r>
            <a:r>
              <a:rPr lang="en-US" sz="2400" dirty="0" smtClean="0">
                <a:latin typeface="Arial Unicode MS" pitchFamily="34" charset="-128"/>
              </a:rPr>
              <a:t>)</a:t>
            </a:r>
          </a:p>
          <a:p>
            <a:pPr lvl="1">
              <a:lnSpc>
                <a:spcPct val="80000"/>
              </a:lnSpc>
              <a:defRPr/>
            </a:pPr>
            <a:r>
              <a:rPr lang="en-US" sz="2400" dirty="0" smtClean="0">
                <a:latin typeface="Arial Unicode MS" pitchFamily="34" charset="-128"/>
              </a:rPr>
              <a:t>Ks = </a:t>
            </a:r>
            <a:r>
              <a:rPr lang="en-US" sz="2400" dirty="0" err="1" smtClean="0">
                <a:latin typeface="Arial Unicode MS" pitchFamily="34" charset="-128"/>
              </a:rPr>
              <a:t>Kso</a:t>
            </a:r>
            <a:r>
              <a:rPr lang="en-US" sz="2400" dirty="0" smtClean="0">
                <a:latin typeface="Arial Unicode MS" pitchFamily="34" charset="-128"/>
              </a:rPr>
              <a:t> + </a:t>
            </a:r>
            <a:r>
              <a:rPr lang="en-US" sz="2400" dirty="0" err="1" smtClean="0">
                <a:latin typeface="Arial Unicode MS" pitchFamily="34" charset="-128"/>
              </a:rPr>
              <a:t>Ksn</a:t>
            </a:r>
            <a:r>
              <a:rPr lang="en-US" sz="2400" dirty="0" smtClean="0">
                <a:latin typeface="Arial Unicode MS" pitchFamily="34" charset="-128"/>
              </a:rPr>
              <a:t>  (old, inherited and new, needed at a current stage of development </a:t>
            </a:r>
            <a:r>
              <a:rPr lang="en-US" sz="2400" i="1" dirty="0" smtClean="0">
                <a:latin typeface="Arial Unicode MS" pitchFamily="34" charset="-128"/>
              </a:rPr>
              <a:t>social capital).</a:t>
            </a:r>
            <a:endParaRPr lang="en-US" sz="2400" dirty="0" smtClean="0">
              <a:latin typeface="Arial Unicode MS" pitchFamily="34" charset="-128"/>
            </a:endParaRPr>
          </a:p>
          <a:p>
            <a:pPr>
              <a:lnSpc>
                <a:spcPct val="80000"/>
              </a:lnSpc>
              <a:defRPr/>
            </a:pPr>
            <a:endParaRPr lang="en-US" sz="2400" b="1" dirty="0" smtClean="0">
              <a:latin typeface="Arial Unicode MS" pitchFamily="34" charset="-128"/>
            </a:endParaRPr>
          </a:p>
        </p:txBody>
      </p:sp>
    </p:spTree>
    <p:extLst>
      <p:ext uri="{BB962C8B-B14F-4D97-AF65-F5344CB8AC3E}">
        <p14:creationId xmlns:p14="http://schemas.microsoft.com/office/powerpoint/2010/main" val="4253835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0"/>
            <a:ext cx="8864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48400"/>
            <a:ext cx="9282203"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98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433388"/>
            <a:ext cx="8867775"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596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06"/>
            <a:ext cx="9067800" cy="688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6806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275"/>
            <a:ext cx="8458200" cy="677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763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779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438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317500"/>
            <a:ext cx="7610475" cy="584200"/>
          </a:xfrm>
        </p:spPr>
        <p:txBody>
          <a:bodyPr/>
          <a:lstStyle/>
          <a:p>
            <a:pPr eaLnBrk="1" hangingPunct="1"/>
            <a:r>
              <a:rPr lang="en-US" altLang="en-US" sz="3200" smtClean="0">
                <a:solidFill>
                  <a:schemeClr val="tx1"/>
                </a:solidFill>
              </a:rPr>
              <a:t>What is Sustainability?</a:t>
            </a:r>
          </a:p>
        </p:txBody>
      </p:sp>
      <p:sp>
        <p:nvSpPr>
          <p:cNvPr id="106499" name="Rectangle 3"/>
          <p:cNvSpPr>
            <a:spLocks noGrp="1" noChangeArrowheads="1"/>
          </p:cNvSpPr>
          <p:nvPr>
            <p:ph idx="1"/>
          </p:nvPr>
        </p:nvSpPr>
        <p:spPr>
          <a:xfrm>
            <a:off x="0" y="1849438"/>
            <a:ext cx="9144000" cy="4856162"/>
          </a:xfrm>
        </p:spPr>
        <p:txBody>
          <a:bodyPr/>
          <a:lstStyle/>
          <a:p>
            <a:pPr eaLnBrk="1" hangingPunct="1"/>
            <a:r>
              <a:rPr lang="en-US" altLang="en-US" smtClean="0"/>
              <a:t>Often the term </a:t>
            </a:r>
            <a:r>
              <a:rPr lang="en-US" altLang="en-US" b="1" smtClean="0"/>
              <a:t>sustainability</a:t>
            </a:r>
            <a:r>
              <a:rPr lang="en-US" altLang="en-US" smtClean="0"/>
              <a:t> is used as:</a:t>
            </a:r>
          </a:p>
          <a:p>
            <a:pPr lvl="1" eaLnBrk="1" hangingPunct="1"/>
            <a:r>
              <a:rPr lang="en-US" altLang="en-US" smtClean="0"/>
              <a:t> a substitute of sustainable development (Adams 2006)</a:t>
            </a:r>
          </a:p>
          <a:p>
            <a:pPr lvl="1" eaLnBrk="1" hangingPunct="1"/>
            <a:r>
              <a:rPr lang="en-US" altLang="en-US" smtClean="0"/>
              <a:t>an intergenerational equity (Ott 2003)</a:t>
            </a:r>
          </a:p>
          <a:p>
            <a:pPr lvl="1" eaLnBrk="1" hangingPunct="1">
              <a:buFontTx/>
              <a:buNone/>
            </a:pPr>
            <a:endParaRPr lang="en-US" altLang="en-US" smtClean="0"/>
          </a:p>
          <a:p>
            <a:pPr eaLnBrk="1" hangingPunct="1"/>
            <a:r>
              <a:rPr lang="en-US" altLang="en-US" smtClean="0"/>
              <a:t>In fact the sustainability applied in many disciplines means </a:t>
            </a:r>
            <a:r>
              <a:rPr lang="en-US" altLang="en-US" b="1" smtClean="0"/>
              <a:t>maintaining a state of a dynamic balance of a system</a:t>
            </a:r>
            <a:r>
              <a:rPr lang="en-US" altLang="en-US" smtClean="0"/>
              <a:t> with its major elements interacting with each others and its relations with the higher system </a:t>
            </a:r>
          </a:p>
        </p:txBody>
      </p:sp>
    </p:spTree>
    <p:extLst>
      <p:ext uri="{BB962C8B-B14F-4D97-AF65-F5344CB8AC3E}">
        <p14:creationId xmlns:p14="http://schemas.microsoft.com/office/powerpoint/2010/main" val="66869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47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95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729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188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743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628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7450"/>
            <a:ext cx="8991600" cy="544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71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042988" y="279400"/>
            <a:ext cx="7024687" cy="584200"/>
          </a:xfrm>
        </p:spPr>
        <p:txBody>
          <a:bodyPr/>
          <a:lstStyle/>
          <a:p>
            <a:pPr eaLnBrk="1" hangingPunct="1"/>
            <a:r>
              <a:rPr lang="en-US" altLang="en-US" sz="3200" smtClean="0">
                <a:solidFill>
                  <a:schemeClr val="tx1"/>
                </a:solidFill>
              </a:rPr>
              <a:t>What is Sustainability?</a:t>
            </a:r>
          </a:p>
        </p:txBody>
      </p:sp>
      <p:sp>
        <p:nvSpPr>
          <p:cNvPr id="107523" name="Rectangle 3"/>
          <p:cNvSpPr>
            <a:spLocks noGrp="1" noChangeArrowheads="1"/>
          </p:cNvSpPr>
          <p:nvPr>
            <p:ph idx="1"/>
          </p:nvPr>
        </p:nvSpPr>
        <p:spPr>
          <a:xfrm>
            <a:off x="0" y="1143000"/>
            <a:ext cx="9144000" cy="5638800"/>
          </a:xfrm>
        </p:spPr>
        <p:txBody>
          <a:bodyPr/>
          <a:lstStyle/>
          <a:p>
            <a:pPr eaLnBrk="1" hangingPunct="1">
              <a:lnSpc>
                <a:spcPct val="90000"/>
              </a:lnSpc>
            </a:pPr>
            <a:r>
              <a:rPr lang="en-US" altLang="en-US" sz="2800" b="1" smtClean="0"/>
              <a:t>In biological system sustainability is related to securing necessary diversity and reproductive capacity.</a:t>
            </a:r>
          </a:p>
          <a:p>
            <a:pPr eaLnBrk="1" hangingPunct="1">
              <a:lnSpc>
                <a:spcPct val="90000"/>
              </a:lnSpc>
            </a:pPr>
            <a:r>
              <a:rPr lang="en-US" altLang="en-US" sz="2800" b="1" smtClean="0"/>
              <a:t>For the global environment sustainability means that that Earth basic ecosystems are dynamically balanced and life on the planed is secured.</a:t>
            </a:r>
          </a:p>
          <a:p>
            <a:pPr eaLnBrk="1" hangingPunct="1">
              <a:lnSpc>
                <a:spcPct val="90000"/>
              </a:lnSpc>
            </a:pPr>
            <a:r>
              <a:rPr lang="en-US" altLang="en-US" sz="2800" b="1" smtClean="0"/>
              <a:t>For human beings, sustainability means the long-term maintaining their carrying capacity that secures their non-declining wealth and reproduction:</a:t>
            </a:r>
          </a:p>
          <a:p>
            <a:pPr lvl="1" eaLnBrk="1" hangingPunct="1">
              <a:lnSpc>
                <a:spcPct val="90000"/>
              </a:lnSpc>
            </a:pPr>
            <a:r>
              <a:rPr lang="en-US" altLang="en-US" sz="2400" b="1" smtClean="0"/>
              <a:t>limitation to natural endowments (natural capital) making the foundation for carrying capacity </a:t>
            </a:r>
          </a:p>
          <a:p>
            <a:pPr lvl="1" eaLnBrk="1" hangingPunct="1">
              <a:lnSpc>
                <a:spcPct val="90000"/>
              </a:lnSpc>
            </a:pPr>
            <a:r>
              <a:rPr lang="en-US" altLang="en-US" sz="2400" b="1" smtClean="0"/>
              <a:t>securing intergenerational equity (Pezzey &amp; Toman 2002). </a:t>
            </a:r>
          </a:p>
        </p:txBody>
      </p:sp>
    </p:spTree>
    <p:extLst>
      <p:ext uri="{BB962C8B-B14F-4D97-AF65-F5344CB8AC3E}">
        <p14:creationId xmlns:p14="http://schemas.microsoft.com/office/powerpoint/2010/main" val="203155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304800"/>
            <a:ext cx="7772400" cy="1143000"/>
          </a:xfrm>
        </p:spPr>
        <p:txBody>
          <a:bodyPr/>
          <a:lstStyle/>
          <a:p>
            <a:r>
              <a:rPr lang="en-US" altLang="en-US" sz="3600" b="1" smtClean="0">
                <a:solidFill>
                  <a:schemeClr val="tx1"/>
                </a:solidFill>
                <a:latin typeface="Arial" charset="0"/>
                <a:cs typeface="Arial" charset="0"/>
              </a:rPr>
              <a:t>Defining Sustainable Development</a:t>
            </a:r>
          </a:p>
        </p:txBody>
      </p:sp>
      <p:sp>
        <p:nvSpPr>
          <p:cNvPr id="109571" name="Rectangle 3"/>
          <p:cNvSpPr>
            <a:spLocks noGrp="1" noChangeArrowheads="1"/>
          </p:cNvSpPr>
          <p:nvPr>
            <p:ph type="body" idx="1"/>
          </p:nvPr>
        </p:nvSpPr>
        <p:spPr>
          <a:xfrm>
            <a:off x="533400" y="1600200"/>
            <a:ext cx="8458200" cy="4724400"/>
          </a:xfrm>
        </p:spPr>
        <p:txBody>
          <a:bodyPr/>
          <a:lstStyle/>
          <a:p>
            <a:pPr>
              <a:spcAft>
                <a:spcPts val="2000"/>
              </a:spcAft>
            </a:pPr>
            <a:r>
              <a:rPr lang="en-US" altLang="en-US" sz="2400" smtClean="0">
                <a:cs typeface="Arial" charset="0"/>
              </a:rPr>
              <a:t>Economists have addressed conceptual problems of sustainable development (SD) with respect to inter-generational equity (Solow, 1974; Hartwick, 1977), by requiring non-declining resource endowment and introducing the “Hartwick rule.”</a:t>
            </a:r>
          </a:p>
          <a:p>
            <a:r>
              <a:rPr lang="en-US" altLang="en-US" sz="2400" smtClean="0">
                <a:cs typeface="Arial" charset="0"/>
              </a:rPr>
              <a:t>The UN World Commission on Environment and Development report defined SD as “development that meets the needs of the present without compromising the ability of future generations to meet their own needs” (Brundtland, 1987, p.43) </a:t>
            </a:r>
          </a:p>
          <a:p>
            <a:pPr>
              <a:lnSpc>
                <a:spcPct val="80000"/>
              </a:lnSpc>
              <a:buFontTx/>
              <a:buNone/>
            </a:pPr>
            <a:endParaRPr lang="en-US" altLang="en-US" sz="2400" i="1" smtClean="0">
              <a:cs typeface="Arial" charset="0"/>
            </a:endParaRPr>
          </a:p>
        </p:txBody>
      </p:sp>
      <p:sp>
        <p:nvSpPr>
          <p:cNvPr id="109572" name="Rectangle 4"/>
          <p:cNvSpPr>
            <a:spLocks noChangeArrowheads="1"/>
          </p:cNvSpPr>
          <p:nvPr/>
        </p:nvSpPr>
        <p:spPr bwMode="auto">
          <a:xfrm>
            <a:off x="0" y="5857875"/>
            <a:ext cx="1369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endParaRPr lang="en-US" altLang="en-US" sz="2400">
              <a:solidFill>
                <a:srgbClr val="333333"/>
              </a:solidFill>
            </a:endParaRPr>
          </a:p>
        </p:txBody>
      </p:sp>
    </p:spTree>
    <p:extLst>
      <p:ext uri="{BB962C8B-B14F-4D97-AF65-F5344CB8AC3E}">
        <p14:creationId xmlns:p14="http://schemas.microsoft.com/office/powerpoint/2010/main" val="170673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860425"/>
            <a:ext cx="7772400" cy="641350"/>
          </a:xfrm>
        </p:spPr>
        <p:txBody>
          <a:bodyPr/>
          <a:lstStyle/>
          <a:p>
            <a:pPr eaLnBrk="1" hangingPunct="1"/>
            <a:r>
              <a:rPr lang="en-US" altLang="en-US" sz="3600" dirty="0" smtClean="0">
                <a:solidFill>
                  <a:srgbClr val="00CC00"/>
                </a:solidFill>
              </a:rPr>
              <a:t>Main Stakeholders of SD</a:t>
            </a:r>
          </a:p>
        </p:txBody>
      </p:sp>
      <p:sp>
        <p:nvSpPr>
          <p:cNvPr id="108547" name="Rectangle 3"/>
          <p:cNvSpPr>
            <a:spLocks noGrp="1" noChangeArrowheads="1"/>
          </p:cNvSpPr>
          <p:nvPr>
            <p:ph type="body" idx="1"/>
          </p:nvPr>
        </p:nvSpPr>
        <p:spPr/>
        <p:txBody>
          <a:bodyPr/>
          <a:lstStyle/>
          <a:p>
            <a:pPr eaLnBrk="1" hangingPunct="1"/>
            <a:r>
              <a:rPr lang="en-US" altLang="en-US" smtClean="0"/>
              <a:t>Governments</a:t>
            </a:r>
          </a:p>
          <a:p>
            <a:pPr eaLnBrk="1" hangingPunct="1"/>
            <a:r>
              <a:rPr lang="en-US" altLang="en-US" smtClean="0"/>
              <a:t>Companies</a:t>
            </a:r>
          </a:p>
          <a:p>
            <a:pPr eaLnBrk="1" hangingPunct="1"/>
            <a:r>
              <a:rPr lang="en-US" altLang="en-US" smtClean="0"/>
              <a:t>NGOs</a:t>
            </a:r>
          </a:p>
          <a:p>
            <a:pPr eaLnBrk="1" hangingPunct="1"/>
            <a:r>
              <a:rPr lang="en-US" altLang="en-US" smtClean="0"/>
              <a:t>Academia</a:t>
            </a:r>
          </a:p>
          <a:p>
            <a:pPr eaLnBrk="1" hangingPunct="1"/>
            <a:r>
              <a:rPr lang="en-US" altLang="en-US" smtClean="0"/>
              <a:t>Media</a:t>
            </a:r>
          </a:p>
          <a:p>
            <a:pPr eaLnBrk="1" hangingPunct="1"/>
            <a:r>
              <a:rPr lang="en-US" altLang="en-US" smtClean="0"/>
              <a:t>Citizens</a:t>
            </a:r>
          </a:p>
          <a:p>
            <a:pPr eaLnBrk="1" hangingPunct="1"/>
            <a:r>
              <a:rPr lang="en-US" altLang="en-US" smtClean="0"/>
              <a:t>International Institutions</a:t>
            </a:r>
          </a:p>
          <a:p>
            <a:pPr eaLnBrk="1" hangingPunct="1">
              <a:buFontTx/>
              <a:buNone/>
            </a:pPr>
            <a:endParaRPr lang="en-US" altLang="en-US" smtClean="0"/>
          </a:p>
        </p:txBody>
      </p:sp>
    </p:spTree>
    <p:extLst>
      <p:ext uri="{BB962C8B-B14F-4D97-AF65-F5344CB8AC3E}">
        <p14:creationId xmlns:p14="http://schemas.microsoft.com/office/powerpoint/2010/main" val="3434852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 y="584200"/>
            <a:ext cx="9067800" cy="584200"/>
          </a:xfrm>
        </p:spPr>
        <p:txBody>
          <a:bodyPr/>
          <a:lstStyle/>
          <a:p>
            <a:pPr eaLnBrk="1" hangingPunct="1"/>
            <a:r>
              <a:rPr lang="en-US" altLang="en-US" sz="3200" smtClean="0">
                <a:solidFill>
                  <a:schemeClr val="tx1"/>
                </a:solidFill>
              </a:rPr>
              <a:t>Defining Sustainable Business</a:t>
            </a:r>
          </a:p>
        </p:txBody>
      </p:sp>
      <p:sp>
        <p:nvSpPr>
          <p:cNvPr id="111619" name="Rectangle 3"/>
          <p:cNvSpPr>
            <a:spLocks noGrp="1" noChangeArrowheads="1"/>
          </p:cNvSpPr>
          <p:nvPr>
            <p:ph idx="1"/>
          </p:nvPr>
        </p:nvSpPr>
        <p:spPr>
          <a:xfrm>
            <a:off x="0" y="1849438"/>
            <a:ext cx="9144000" cy="5008562"/>
          </a:xfrm>
        </p:spPr>
        <p:txBody>
          <a:bodyPr/>
          <a:lstStyle/>
          <a:p>
            <a:pPr eaLnBrk="1" hangingPunct="1"/>
            <a:r>
              <a:rPr lang="en-US" altLang="en-US" b="1" smtClean="0"/>
              <a:t>Sustainable business (SB) often defined also as</a:t>
            </a:r>
            <a:r>
              <a:rPr lang="en-US" altLang="en-US" smtClean="0"/>
              <a:t> </a:t>
            </a:r>
            <a:r>
              <a:rPr lang="en-US" altLang="en-US" b="1" smtClean="0"/>
              <a:t>green business means an </a:t>
            </a:r>
            <a:r>
              <a:rPr lang="en-US" altLang="en-US" smtClean="0"/>
              <a:t> enterprise that is environmentally friendly – globally and locally- socially responsible and is economically sound</a:t>
            </a:r>
          </a:p>
          <a:p>
            <a:pPr eaLnBrk="1" hangingPunct="1"/>
            <a:endParaRPr lang="en-US" altLang="en-US" smtClean="0"/>
          </a:p>
          <a:p>
            <a:pPr eaLnBrk="1" hangingPunct="1"/>
            <a:r>
              <a:rPr lang="en-US" altLang="en-US" smtClean="0"/>
              <a:t>For that reason SB is also described as an enterprise that strives to meet the </a:t>
            </a:r>
            <a:r>
              <a:rPr lang="en-US" altLang="en-US" b="1" smtClean="0"/>
              <a:t>triple bottom line</a:t>
            </a:r>
          </a:p>
        </p:txBody>
      </p:sp>
    </p:spTree>
    <p:extLst>
      <p:ext uri="{BB962C8B-B14F-4D97-AF65-F5344CB8AC3E}">
        <p14:creationId xmlns:p14="http://schemas.microsoft.com/office/powerpoint/2010/main" val="298021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584200"/>
            <a:ext cx="8991600" cy="584200"/>
          </a:xfrm>
        </p:spPr>
        <p:txBody>
          <a:bodyPr/>
          <a:lstStyle/>
          <a:p>
            <a:pPr eaLnBrk="1" hangingPunct="1"/>
            <a:r>
              <a:rPr lang="en-US" altLang="en-US" sz="3200" smtClean="0">
                <a:solidFill>
                  <a:schemeClr val="tx1"/>
                </a:solidFill>
              </a:rPr>
              <a:t>Defining Sustainable Business</a:t>
            </a:r>
          </a:p>
        </p:txBody>
      </p:sp>
      <p:sp>
        <p:nvSpPr>
          <p:cNvPr id="434179" name="Rectangle 3"/>
          <p:cNvSpPr>
            <a:spLocks noGrp="1" noChangeArrowheads="1"/>
          </p:cNvSpPr>
          <p:nvPr>
            <p:ph idx="1"/>
          </p:nvPr>
        </p:nvSpPr>
        <p:spPr>
          <a:xfrm>
            <a:off x="0" y="1849438"/>
            <a:ext cx="9144000" cy="4779962"/>
          </a:xfrm>
        </p:spPr>
        <p:txBody>
          <a:bodyPr rtlCol="0">
            <a:normAutofit lnSpcReduction="10000"/>
          </a:bodyPr>
          <a:lstStyle/>
          <a:p>
            <a:pPr indent="-274320" eaLnBrk="1" fontAlgn="auto" hangingPunct="1">
              <a:spcAft>
                <a:spcPts val="0"/>
              </a:spcAft>
              <a:buFontTx/>
              <a:buNone/>
              <a:defRPr/>
            </a:pPr>
            <a:r>
              <a:rPr lang="en-US" sz="2800" dirty="0"/>
              <a:t>	In popular definition endorsed by IUCN </a:t>
            </a:r>
            <a:r>
              <a:rPr lang="en-US" sz="2800" dirty="0" smtClean="0"/>
              <a:t>(</a:t>
            </a:r>
            <a:r>
              <a:rPr lang="en-US" sz="2800" dirty="0"/>
              <a:t>Adams, Jeanrenaud 2008), </a:t>
            </a:r>
            <a:r>
              <a:rPr lang="en-US" sz="2800" dirty="0" smtClean="0"/>
              <a:t>the </a:t>
            </a:r>
            <a:r>
              <a:rPr lang="en-US" sz="2800" b="1" dirty="0"/>
              <a:t>SB</a:t>
            </a:r>
            <a:r>
              <a:rPr lang="en-US" sz="2800" dirty="0"/>
              <a:t> or </a:t>
            </a:r>
            <a:r>
              <a:rPr lang="en-US" sz="2800" b="1" dirty="0"/>
              <a:t>green business </a:t>
            </a:r>
            <a:r>
              <a:rPr lang="en-US" sz="2800" dirty="0"/>
              <a:t>should match the following four criteria (Coon 2009</a:t>
            </a:r>
            <a:r>
              <a:rPr lang="en-US" sz="2800" dirty="0" smtClean="0"/>
              <a:t>):</a:t>
            </a:r>
            <a:endParaRPr lang="en-US" sz="2800" dirty="0"/>
          </a:p>
          <a:p>
            <a:pPr marL="640080" lvl="1" indent="-274320" eaLnBrk="1" fontAlgn="auto" hangingPunct="1">
              <a:spcAft>
                <a:spcPts val="0"/>
              </a:spcAft>
              <a:buFontTx/>
              <a:buNone/>
              <a:defRPr/>
            </a:pPr>
            <a:r>
              <a:rPr lang="en-US" sz="2400" dirty="0"/>
              <a:t>(1) It incorporates principles of sustainability into each of its business decisions.</a:t>
            </a:r>
          </a:p>
          <a:p>
            <a:pPr indent="-274320" eaLnBrk="1" fontAlgn="auto" hangingPunct="1">
              <a:spcAft>
                <a:spcPts val="0"/>
              </a:spcAft>
              <a:buFontTx/>
              <a:buNone/>
              <a:defRPr/>
            </a:pPr>
            <a:r>
              <a:rPr lang="en-US" sz="2800" dirty="0"/>
              <a:t>	(2) It supplies environmentally friendly products or services that replaces demand for non-green products and/or services</a:t>
            </a:r>
          </a:p>
          <a:p>
            <a:pPr indent="-274320" eaLnBrk="1" fontAlgn="auto" hangingPunct="1">
              <a:spcAft>
                <a:spcPts val="0"/>
              </a:spcAft>
              <a:buFontTx/>
              <a:buNone/>
              <a:defRPr/>
            </a:pPr>
            <a:r>
              <a:rPr lang="en-US" sz="2800" dirty="0"/>
              <a:t>	(3) It is greener than traditional competition</a:t>
            </a:r>
          </a:p>
          <a:p>
            <a:pPr indent="-274320" eaLnBrk="1" fontAlgn="auto" hangingPunct="1">
              <a:spcAft>
                <a:spcPts val="0"/>
              </a:spcAft>
              <a:buFontTx/>
              <a:buNone/>
              <a:defRPr/>
            </a:pPr>
            <a:r>
              <a:rPr lang="en-US" sz="2800" dirty="0"/>
              <a:t>	(4) It has made an enduring commitment to environmental principles in its business operations</a:t>
            </a:r>
          </a:p>
        </p:txBody>
      </p:sp>
    </p:spTree>
    <p:extLst>
      <p:ext uri="{BB962C8B-B14F-4D97-AF65-F5344CB8AC3E}">
        <p14:creationId xmlns:p14="http://schemas.microsoft.com/office/powerpoint/2010/main" val="3612881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228600" y="625366"/>
            <a:ext cx="8229600" cy="646331"/>
          </a:xfrm>
        </p:spPr>
        <p:txBody>
          <a:bodyPr/>
          <a:lstStyle/>
          <a:p>
            <a:pPr>
              <a:defRPr/>
            </a:pPr>
            <a:r>
              <a:rPr lang="en-US" sz="3600" dirty="0" smtClean="0">
                <a:solidFill>
                  <a:schemeClr val="tx1"/>
                </a:solidFill>
              </a:rPr>
              <a:t>Defining Sustainable Business</a:t>
            </a:r>
          </a:p>
        </p:txBody>
      </p:sp>
      <p:sp>
        <p:nvSpPr>
          <p:cNvPr id="26627" name="Rectangle 3"/>
          <p:cNvSpPr>
            <a:spLocks noGrp="1" noChangeArrowheads="1"/>
          </p:cNvSpPr>
          <p:nvPr>
            <p:ph type="body" idx="1"/>
          </p:nvPr>
        </p:nvSpPr>
        <p:spPr/>
        <p:txBody>
          <a:bodyPr/>
          <a:lstStyle/>
          <a:p>
            <a:pPr>
              <a:lnSpc>
                <a:spcPct val="90000"/>
              </a:lnSpc>
            </a:pPr>
            <a:r>
              <a:rPr lang="en-US" altLang="en-US" smtClean="0"/>
              <a:t>From economic point of view, the SB means an enterprise that maintains its competitive advantage coming from its unique value chain (Porter 2008) </a:t>
            </a:r>
          </a:p>
          <a:p>
            <a:pPr>
              <a:lnSpc>
                <a:spcPct val="90000"/>
              </a:lnSpc>
            </a:pPr>
            <a:endParaRPr lang="en-US" altLang="en-US" smtClean="0"/>
          </a:p>
          <a:p>
            <a:pPr>
              <a:lnSpc>
                <a:spcPct val="90000"/>
              </a:lnSpc>
            </a:pPr>
            <a:r>
              <a:rPr lang="en-US" altLang="en-US" smtClean="0"/>
              <a:t>It requires strategic approach to SB including value chain and diamond of competition (Porter &amp; Kramer 2006)</a:t>
            </a:r>
          </a:p>
        </p:txBody>
      </p:sp>
    </p:spTree>
    <p:extLst>
      <p:ext uri="{BB962C8B-B14F-4D97-AF65-F5344CB8AC3E}">
        <p14:creationId xmlns:p14="http://schemas.microsoft.com/office/powerpoint/2010/main" val="2036464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950</Words>
  <Application>Microsoft Office PowerPoint</Application>
  <PresentationFormat>On-screen Show (4:3)</PresentationFormat>
  <Paragraphs>151</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vt:lpstr>
      <vt:lpstr>Introduction  1. Defining Sustainability, Sustainable Development  (SD), Sustainable Business and Sustainable  Societies  2.  How to assess or measure SD?  3. The Case of Social Progress Index</vt:lpstr>
      <vt:lpstr>What is Sustainability?</vt:lpstr>
      <vt:lpstr>What is Sustainability?</vt:lpstr>
      <vt:lpstr>Defining Sustainable Development</vt:lpstr>
      <vt:lpstr>Main Stakeholders of SD</vt:lpstr>
      <vt:lpstr>Defining Sustainable Business</vt:lpstr>
      <vt:lpstr>Defining Sustainable Business</vt:lpstr>
      <vt:lpstr>Defining Sustainable Business</vt:lpstr>
      <vt:lpstr>Two Types of Competitive Advantage (M. Porter)</vt:lpstr>
      <vt:lpstr>How to Teach Sustainability?</vt:lpstr>
      <vt:lpstr>Defining Sustainable Business</vt:lpstr>
      <vt:lpstr>M. Porter &amp; M. Kramer- Strategy &amp; Society –HBR 2008</vt:lpstr>
      <vt:lpstr>PowerPoint Presentation</vt:lpstr>
      <vt:lpstr>Sustainable Society</vt:lpstr>
      <vt:lpstr>Two Basic Approaches to Assess Sustainability</vt:lpstr>
      <vt:lpstr>Evaluating Sustainable Development: Non-Declining Wealth vs. Non-declining Total Capital </vt:lpstr>
      <vt:lpstr>PowerPoint Presentation</vt:lpstr>
      <vt:lpstr> Assessing the Transformation Impact on Sustainability: Adjusted Net Savings</vt:lpstr>
      <vt:lpstr> Assessing the Transformation Impact on Sustainability: GDP per Capita (PPP) </vt:lpstr>
      <vt:lpstr> Assessing the Transformation Impact on Sustainability – Average Life Expectancy at Birth</vt:lpstr>
      <vt:lpstr> Assessing the Transformation Impact on Sustainability: Social Aspects  </vt:lpstr>
      <vt:lpstr> Assessing the Transformation Impact on Sustainability: Political Aspects based on the Freedom House Indexes</vt:lpstr>
      <vt:lpstr>Evaluating Sustainable Development: Non-Declining Wealth vs. Non-declining Total Capital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Zbigniew</dc:creator>
  <cp:lastModifiedBy>Zbigniew</cp:lastModifiedBy>
  <cp:revision>26</cp:revision>
  <dcterms:created xsi:type="dcterms:W3CDTF">2014-09-02T20:26:48Z</dcterms:created>
  <dcterms:modified xsi:type="dcterms:W3CDTF">2014-09-06T07:17:01Z</dcterms:modified>
</cp:coreProperties>
</file>