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67" r:id="rId5"/>
    <p:sldId id="274" r:id="rId6"/>
    <p:sldId id="270" r:id="rId7"/>
    <p:sldId id="300" r:id="rId8"/>
    <p:sldId id="320" r:id="rId9"/>
    <p:sldId id="302" r:id="rId10"/>
    <p:sldId id="280" r:id="rId11"/>
    <p:sldId id="279" r:id="rId12"/>
    <p:sldId id="265" r:id="rId13"/>
    <p:sldId id="301" r:id="rId14"/>
    <p:sldId id="261" r:id="rId15"/>
    <p:sldId id="318" r:id="rId16"/>
    <p:sldId id="326" r:id="rId17"/>
    <p:sldId id="313" r:id="rId18"/>
    <p:sldId id="311" r:id="rId19"/>
    <p:sldId id="329" r:id="rId20"/>
    <p:sldId id="315" r:id="rId21"/>
    <p:sldId id="292" r:id="rId22"/>
    <p:sldId id="293" r:id="rId23"/>
    <p:sldId id="294" r:id="rId24"/>
    <p:sldId id="295" r:id="rId25"/>
    <p:sldId id="314" r:id="rId26"/>
    <p:sldId id="305" r:id="rId27"/>
    <p:sldId id="306" r:id="rId28"/>
    <p:sldId id="307" r:id="rId29"/>
    <p:sldId id="308" r:id="rId30"/>
    <p:sldId id="327" r:id="rId31"/>
    <p:sldId id="316" r:id="rId32"/>
    <p:sldId id="317" r:id="rId33"/>
    <p:sldId id="323" r:id="rId34"/>
    <p:sldId id="324" r:id="rId35"/>
    <p:sldId id="325" r:id="rId36"/>
    <p:sldId id="319" r:id="rId37"/>
  </p:sldIdLst>
  <p:sldSz cx="9144000" cy="6858000" type="screen4x3"/>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00FF"/>
    <a:srgbClr val="FFFF99"/>
    <a:srgbClr val="FF3300"/>
    <a:srgbClr val="99FFCC"/>
    <a:srgbClr val="FF99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7" d="100"/>
          <a:sy n="107" d="100"/>
        </p:scale>
        <p:origin x="-84"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CH"/>
          </a:p>
        </p:txBody>
      </p:sp>
      <p:sp>
        <p:nvSpPr>
          <p:cNvPr id="4" name="Date Placeholder 3"/>
          <p:cNvSpPr>
            <a:spLocks noGrp="1"/>
          </p:cNvSpPr>
          <p:nvPr>
            <p:ph type="dt" sz="half" idx="10"/>
          </p:nvPr>
        </p:nvSpPr>
        <p:spPr/>
        <p:txBody>
          <a:bodyPr/>
          <a:lstStyle/>
          <a:p>
            <a:fld id="{44324755-9091-43AE-BE43-5E205FBC84B5}" type="datetimeFigureOut">
              <a:rPr lang="de-CH" smtClean="0"/>
              <a:pPr/>
              <a:t>05.11.2015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86C8FD1D-3425-42A2-AA5D-68C50060E1D5}" type="slidenum">
              <a:rPr lang="de-CH" smtClean="0"/>
              <a:pPr/>
              <a:t>‹N›</a:t>
            </a:fld>
            <a:endParaRPr lang="de-CH"/>
          </a:p>
        </p:txBody>
      </p:sp>
    </p:spTree>
    <p:extLst>
      <p:ext uri="{BB962C8B-B14F-4D97-AF65-F5344CB8AC3E}">
        <p14:creationId xmlns:p14="http://schemas.microsoft.com/office/powerpoint/2010/main" val="182502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p>
            <a:fld id="{44324755-9091-43AE-BE43-5E205FBC84B5}" type="datetimeFigureOut">
              <a:rPr lang="de-CH" smtClean="0"/>
              <a:pPr/>
              <a:t>05.11.2015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86C8FD1D-3425-42A2-AA5D-68C50060E1D5}" type="slidenum">
              <a:rPr lang="de-CH" smtClean="0"/>
              <a:pPr/>
              <a:t>‹N›</a:t>
            </a:fld>
            <a:endParaRPr lang="de-CH"/>
          </a:p>
        </p:txBody>
      </p:sp>
    </p:spTree>
    <p:extLst>
      <p:ext uri="{BB962C8B-B14F-4D97-AF65-F5344CB8AC3E}">
        <p14:creationId xmlns:p14="http://schemas.microsoft.com/office/powerpoint/2010/main" val="3543866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p>
            <a:fld id="{44324755-9091-43AE-BE43-5E205FBC84B5}" type="datetimeFigureOut">
              <a:rPr lang="de-CH" smtClean="0"/>
              <a:pPr/>
              <a:t>05.11.2015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86C8FD1D-3425-42A2-AA5D-68C50060E1D5}" type="slidenum">
              <a:rPr lang="de-CH" smtClean="0"/>
              <a:pPr/>
              <a:t>‹N›</a:t>
            </a:fld>
            <a:endParaRPr lang="de-CH"/>
          </a:p>
        </p:txBody>
      </p:sp>
    </p:spTree>
    <p:extLst>
      <p:ext uri="{BB962C8B-B14F-4D97-AF65-F5344CB8AC3E}">
        <p14:creationId xmlns:p14="http://schemas.microsoft.com/office/powerpoint/2010/main" val="4176499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811B2A-DD49-4E2E-92B3-7958EE27C8AC}"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16005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758FB0-903A-4097-A31D-FD6BD50E850A}"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525584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9105EB-C0C7-4CDB-8CE2-1AEE69685479}"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55595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D87BF8-1BB2-497D-A115-B2AB064D93B9}"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765631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85B128-3599-4C30-8E74-96A2C995CC41}"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624229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2CACA89-1BC1-4285-8FF5-C1978A2E5B9B}"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945937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8D850A6-AE5F-4F3A-9058-88A5B6ECA59B}"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603195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1EEDE9-63D6-48B4-A09F-DFFB310083D0}"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60851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p>
            <a:fld id="{44324755-9091-43AE-BE43-5E205FBC84B5}" type="datetimeFigureOut">
              <a:rPr lang="de-CH" smtClean="0"/>
              <a:pPr/>
              <a:t>05.11.2015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86C8FD1D-3425-42A2-AA5D-68C50060E1D5}" type="slidenum">
              <a:rPr lang="de-CH" smtClean="0"/>
              <a:pPr/>
              <a:t>‹N›</a:t>
            </a:fld>
            <a:endParaRPr lang="de-CH"/>
          </a:p>
        </p:txBody>
      </p:sp>
    </p:spTree>
    <p:extLst>
      <p:ext uri="{BB962C8B-B14F-4D97-AF65-F5344CB8AC3E}">
        <p14:creationId xmlns:p14="http://schemas.microsoft.com/office/powerpoint/2010/main" val="3189348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67BB7B-617C-4D00-9B31-5D5687503B81}"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014671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F63919-F79A-4C6F-8ECB-080D4743807F}"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4111124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22E379-946F-4415-B46E-4D0E73DB2D81}"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19422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24755-9091-43AE-BE43-5E205FBC84B5}" type="datetimeFigureOut">
              <a:rPr lang="de-CH" smtClean="0"/>
              <a:pPr/>
              <a:t>05.11.2015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86C8FD1D-3425-42A2-AA5D-68C50060E1D5}" type="slidenum">
              <a:rPr lang="de-CH" smtClean="0"/>
              <a:pPr/>
              <a:t>‹N›</a:t>
            </a:fld>
            <a:endParaRPr lang="de-CH"/>
          </a:p>
        </p:txBody>
      </p:sp>
    </p:spTree>
    <p:extLst>
      <p:ext uri="{BB962C8B-B14F-4D97-AF65-F5344CB8AC3E}">
        <p14:creationId xmlns:p14="http://schemas.microsoft.com/office/powerpoint/2010/main" val="174381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Date Placeholder 4"/>
          <p:cNvSpPr>
            <a:spLocks noGrp="1"/>
          </p:cNvSpPr>
          <p:nvPr>
            <p:ph type="dt" sz="half" idx="10"/>
          </p:nvPr>
        </p:nvSpPr>
        <p:spPr/>
        <p:txBody>
          <a:bodyPr/>
          <a:lstStyle/>
          <a:p>
            <a:fld id="{44324755-9091-43AE-BE43-5E205FBC84B5}" type="datetimeFigureOut">
              <a:rPr lang="de-CH" smtClean="0"/>
              <a:pPr/>
              <a:t>05.11.2015</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86C8FD1D-3425-42A2-AA5D-68C50060E1D5}" type="slidenum">
              <a:rPr lang="de-CH" smtClean="0"/>
              <a:pPr/>
              <a:t>‹N›</a:t>
            </a:fld>
            <a:endParaRPr lang="de-CH"/>
          </a:p>
        </p:txBody>
      </p:sp>
    </p:spTree>
    <p:extLst>
      <p:ext uri="{BB962C8B-B14F-4D97-AF65-F5344CB8AC3E}">
        <p14:creationId xmlns:p14="http://schemas.microsoft.com/office/powerpoint/2010/main" val="310852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Date Placeholder 6"/>
          <p:cNvSpPr>
            <a:spLocks noGrp="1"/>
          </p:cNvSpPr>
          <p:nvPr>
            <p:ph type="dt" sz="half" idx="10"/>
          </p:nvPr>
        </p:nvSpPr>
        <p:spPr/>
        <p:txBody>
          <a:bodyPr/>
          <a:lstStyle/>
          <a:p>
            <a:fld id="{44324755-9091-43AE-BE43-5E205FBC84B5}" type="datetimeFigureOut">
              <a:rPr lang="de-CH" smtClean="0"/>
              <a:pPr/>
              <a:t>05.11.2015</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86C8FD1D-3425-42A2-AA5D-68C50060E1D5}" type="slidenum">
              <a:rPr lang="de-CH" smtClean="0"/>
              <a:pPr/>
              <a:t>‹N›</a:t>
            </a:fld>
            <a:endParaRPr lang="de-CH"/>
          </a:p>
        </p:txBody>
      </p:sp>
    </p:spTree>
    <p:extLst>
      <p:ext uri="{BB962C8B-B14F-4D97-AF65-F5344CB8AC3E}">
        <p14:creationId xmlns:p14="http://schemas.microsoft.com/office/powerpoint/2010/main" val="111447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Date Placeholder 2"/>
          <p:cNvSpPr>
            <a:spLocks noGrp="1"/>
          </p:cNvSpPr>
          <p:nvPr>
            <p:ph type="dt" sz="half" idx="10"/>
          </p:nvPr>
        </p:nvSpPr>
        <p:spPr/>
        <p:txBody>
          <a:bodyPr/>
          <a:lstStyle/>
          <a:p>
            <a:fld id="{44324755-9091-43AE-BE43-5E205FBC84B5}" type="datetimeFigureOut">
              <a:rPr lang="de-CH" smtClean="0"/>
              <a:pPr/>
              <a:t>05.11.2015</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86C8FD1D-3425-42A2-AA5D-68C50060E1D5}" type="slidenum">
              <a:rPr lang="de-CH" smtClean="0"/>
              <a:pPr/>
              <a:t>‹N›</a:t>
            </a:fld>
            <a:endParaRPr lang="de-CH"/>
          </a:p>
        </p:txBody>
      </p:sp>
    </p:spTree>
    <p:extLst>
      <p:ext uri="{BB962C8B-B14F-4D97-AF65-F5344CB8AC3E}">
        <p14:creationId xmlns:p14="http://schemas.microsoft.com/office/powerpoint/2010/main" val="265362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24755-9091-43AE-BE43-5E205FBC84B5}" type="datetimeFigureOut">
              <a:rPr lang="de-CH" smtClean="0"/>
              <a:pPr/>
              <a:t>05.11.2015</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86C8FD1D-3425-42A2-AA5D-68C50060E1D5}" type="slidenum">
              <a:rPr lang="de-CH" smtClean="0"/>
              <a:pPr/>
              <a:t>‹N›</a:t>
            </a:fld>
            <a:endParaRPr lang="de-CH"/>
          </a:p>
        </p:txBody>
      </p:sp>
    </p:spTree>
    <p:extLst>
      <p:ext uri="{BB962C8B-B14F-4D97-AF65-F5344CB8AC3E}">
        <p14:creationId xmlns:p14="http://schemas.microsoft.com/office/powerpoint/2010/main" val="144637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24755-9091-43AE-BE43-5E205FBC84B5}" type="datetimeFigureOut">
              <a:rPr lang="de-CH" smtClean="0"/>
              <a:pPr/>
              <a:t>05.11.2015</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86C8FD1D-3425-42A2-AA5D-68C50060E1D5}" type="slidenum">
              <a:rPr lang="de-CH" smtClean="0"/>
              <a:pPr/>
              <a:t>‹N›</a:t>
            </a:fld>
            <a:endParaRPr lang="de-CH"/>
          </a:p>
        </p:txBody>
      </p:sp>
    </p:spTree>
    <p:extLst>
      <p:ext uri="{BB962C8B-B14F-4D97-AF65-F5344CB8AC3E}">
        <p14:creationId xmlns:p14="http://schemas.microsoft.com/office/powerpoint/2010/main" val="1579959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24755-9091-43AE-BE43-5E205FBC84B5}" type="datetimeFigureOut">
              <a:rPr lang="de-CH" smtClean="0"/>
              <a:pPr/>
              <a:t>05.11.2015</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86C8FD1D-3425-42A2-AA5D-68C50060E1D5}" type="slidenum">
              <a:rPr lang="de-CH" smtClean="0"/>
              <a:pPr/>
              <a:t>‹N›</a:t>
            </a:fld>
            <a:endParaRPr lang="de-CH"/>
          </a:p>
        </p:txBody>
      </p:sp>
    </p:spTree>
    <p:extLst>
      <p:ext uri="{BB962C8B-B14F-4D97-AF65-F5344CB8AC3E}">
        <p14:creationId xmlns:p14="http://schemas.microsoft.com/office/powerpoint/2010/main" val="347855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C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24755-9091-43AE-BE43-5E205FBC84B5}" type="datetimeFigureOut">
              <a:rPr lang="de-CH" smtClean="0"/>
              <a:pPr/>
              <a:t>05.11.2015</a:t>
            </a:fld>
            <a:endParaRPr lang="de-C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8FD1D-3425-42A2-AA5D-68C50060E1D5}" type="slidenum">
              <a:rPr lang="de-CH" smtClean="0"/>
              <a:pPr/>
              <a:t>‹N›</a:t>
            </a:fld>
            <a:endParaRPr lang="de-CH"/>
          </a:p>
        </p:txBody>
      </p:sp>
    </p:spTree>
    <p:extLst>
      <p:ext uri="{BB962C8B-B14F-4D97-AF65-F5344CB8AC3E}">
        <p14:creationId xmlns:p14="http://schemas.microsoft.com/office/powerpoint/2010/main" val="85898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smtClean="0"/>
              <a:t>Textmasterformate durch Klicken bearbeiten</a:t>
            </a:r>
          </a:p>
          <a:p>
            <a:pPr lvl="1"/>
            <a:r>
              <a:rPr lang="en-US" altLang="de-DE" smtClean="0"/>
              <a:t>Zweite Ebene</a:t>
            </a:r>
          </a:p>
          <a:p>
            <a:pPr lvl="2"/>
            <a:r>
              <a:rPr lang="en-US" altLang="de-DE" smtClean="0"/>
              <a:t>Dritte Ebene</a:t>
            </a:r>
          </a:p>
          <a:p>
            <a:pPr lvl="3"/>
            <a:r>
              <a:rPr lang="en-US" altLang="de-DE" smtClean="0"/>
              <a:t>Vierte Ebene</a:t>
            </a:r>
          </a:p>
          <a:p>
            <a:pPr lvl="4"/>
            <a:r>
              <a:rPr lang="en-US"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78B586F-16DD-4535-BCB2-FD7E295EABF3}" type="slidenum">
              <a:rPr lang="en-US">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4260895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nud.thomsen@psi.ch"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1196752"/>
            <a:ext cx="5256584" cy="584775"/>
          </a:xfrm>
          <a:prstGeom prst="rect">
            <a:avLst/>
          </a:prstGeom>
        </p:spPr>
        <p:txBody>
          <a:bodyPr wrap="square">
            <a:spAutoFit/>
          </a:bodyPr>
          <a:lstStyle/>
          <a:p>
            <a:r>
              <a:rPr lang="en-US" dirty="0">
                <a:solidFill>
                  <a:srgbClr val="444444"/>
                </a:solidFill>
                <a:latin typeface="DroidSansRegular"/>
              </a:rPr>
              <a:t>First International Conference on </a:t>
            </a:r>
            <a:r>
              <a:rPr lang="en-US" b="1" dirty="0">
                <a:solidFill>
                  <a:srgbClr val="444444"/>
                </a:solidFill>
                <a:latin typeface="DroidSansRegular"/>
              </a:rPr>
              <a:t>ANTICIPATION</a:t>
            </a:r>
            <a:endParaRPr lang="en-US" dirty="0">
              <a:solidFill>
                <a:srgbClr val="444444"/>
              </a:solidFill>
              <a:latin typeface="DroidSansRegular"/>
            </a:endParaRPr>
          </a:p>
          <a:p>
            <a:r>
              <a:rPr lang="en-US" sz="1400" dirty="0">
                <a:solidFill>
                  <a:srgbClr val="444444"/>
                </a:solidFill>
                <a:latin typeface="Arial"/>
              </a:rPr>
              <a:t>5-7 November 2015, Trento (Italy)</a:t>
            </a:r>
            <a:endParaRPr lang="en-US" b="0" i="0" dirty="0">
              <a:solidFill>
                <a:srgbClr val="444444"/>
              </a:solidFill>
              <a:effectLst/>
              <a:latin typeface="Arial"/>
            </a:endParaRPr>
          </a:p>
        </p:txBody>
      </p:sp>
      <p:sp>
        <p:nvSpPr>
          <p:cNvPr id="5" name="Rectangle 4"/>
          <p:cNvSpPr/>
          <p:nvPr/>
        </p:nvSpPr>
        <p:spPr>
          <a:xfrm>
            <a:off x="899592" y="2322774"/>
            <a:ext cx="7416824" cy="2893100"/>
          </a:xfrm>
          <a:prstGeom prst="rect">
            <a:avLst/>
          </a:prstGeom>
        </p:spPr>
        <p:txBody>
          <a:bodyPr wrap="square">
            <a:spAutoFit/>
          </a:bodyPr>
          <a:lstStyle/>
          <a:p>
            <a:pPr algn="ctr">
              <a:lnSpc>
                <a:spcPct val="150000"/>
              </a:lnSpc>
            </a:pPr>
            <a:r>
              <a:rPr lang="en-US" sz="2800" b="1" dirty="0">
                <a:solidFill>
                  <a:srgbClr val="0000FF"/>
                </a:solidFill>
                <a:latin typeface="Verdana" panose="020B0604030504040204" pitchFamily="34" charset="0"/>
                <a:ea typeface="Verdana" panose="020B0604030504040204" pitchFamily="34" charset="0"/>
                <a:cs typeface="Verdana" panose="020B0604030504040204" pitchFamily="34" charset="0"/>
              </a:rPr>
              <a:t>Anticipation as the central element for the working of individual minds and whole </a:t>
            </a:r>
            <a:r>
              <a:rPr lang="en-US" sz="28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societies</a:t>
            </a:r>
          </a:p>
          <a:p>
            <a:endParaRPr lang="en-US" sz="2000" b="1"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t> Knud </a:t>
            </a:r>
            <a:r>
              <a:rPr lang="en-US" dirty="0"/>
              <a:t>Thomsen, Paul </a:t>
            </a:r>
            <a:r>
              <a:rPr lang="en-US" dirty="0" err="1"/>
              <a:t>Scherrer</a:t>
            </a:r>
            <a:r>
              <a:rPr lang="en-US" dirty="0"/>
              <a:t> </a:t>
            </a:r>
            <a:r>
              <a:rPr lang="en-US" dirty="0" err="1"/>
              <a:t>Institut</a:t>
            </a:r>
            <a:r>
              <a:rPr lang="en-US" dirty="0"/>
              <a:t>, Switzerland, </a:t>
            </a:r>
            <a:r>
              <a:rPr lang="en-US" dirty="0" smtClean="0">
                <a:hlinkClick r:id="rId2"/>
              </a:rPr>
              <a:t>knud.thomsen@psi.ch</a:t>
            </a:r>
            <a:endParaRPr lang="en-US" dirty="0" smtClean="0"/>
          </a:p>
        </p:txBody>
      </p:sp>
    </p:spTree>
    <p:extLst>
      <p:ext uri="{BB962C8B-B14F-4D97-AF65-F5344CB8AC3E}">
        <p14:creationId xmlns:p14="http://schemas.microsoft.com/office/powerpoint/2010/main" val="3279155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lum bright="40000"/>
            <a:extLst>
              <a:ext uri="{28A0092B-C50C-407E-A947-70E740481C1C}">
                <a14:useLocalDpi xmlns:a14="http://schemas.microsoft.com/office/drawing/2010/main" val="0"/>
              </a:ext>
            </a:extLst>
          </a:blip>
          <a:srcRect/>
          <a:stretch>
            <a:fillRect/>
          </a:stretch>
        </p:blipFill>
        <p:spPr bwMode="auto">
          <a:xfrm>
            <a:off x="1514475" y="282575"/>
            <a:ext cx="6048375" cy="645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34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688" y="1628775"/>
            <a:ext cx="226695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9045" name="Rectangle 5"/>
          <p:cNvSpPr>
            <a:spLocks noChangeArrowheads="1"/>
          </p:cNvSpPr>
          <p:nvPr/>
        </p:nvSpPr>
        <p:spPr bwMode="auto">
          <a:xfrm>
            <a:off x="179388" y="476250"/>
            <a:ext cx="35285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5715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r>
              <a:rPr lang="de-CH" altLang="de-DE" b="1" dirty="0">
                <a:ea typeface="Verdana" panose="020B0604030504040204" pitchFamily="34" charset="0"/>
              </a:rPr>
              <a:t>Problem </a:t>
            </a:r>
            <a:r>
              <a:rPr lang="de-CH" altLang="de-DE" b="1" dirty="0" err="1">
                <a:ea typeface="Verdana" panose="020B0604030504040204" pitchFamily="34" charset="0"/>
              </a:rPr>
              <a:t>Solving</a:t>
            </a:r>
            <a:r>
              <a:rPr lang="de-CH" altLang="de-DE" b="1" dirty="0">
                <a:ea typeface="Verdana" panose="020B0604030504040204" pitchFamily="34" charset="0"/>
              </a:rPr>
              <a:t>:</a:t>
            </a:r>
          </a:p>
        </p:txBody>
      </p:sp>
      <p:sp>
        <p:nvSpPr>
          <p:cNvPr id="599047" name="Rectangle 7"/>
          <p:cNvSpPr>
            <a:spLocks noChangeArrowheads="1"/>
          </p:cNvSpPr>
          <p:nvPr/>
        </p:nvSpPr>
        <p:spPr bwMode="auto">
          <a:xfrm>
            <a:off x="179388" y="981075"/>
            <a:ext cx="8424862"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5715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lnSpc>
                <a:spcPct val="130000"/>
              </a:lnSpc>
            </a:pPr>
            <a:r>
              <a:rPr lang="de-CH" altLang="de-DE" sz="2400" b="1" dirty="0">
                <a:solidFill>
                  <a:srgbClr val="0000FF"/>
                </a:solidFill>
                <a:latin typeface="Verdana" pitchFamily="34" charset="0"/>
              </a:rPr>
              <a:t>The </a:t>
            </a:r>
            <a:r>
              <a:rPr lang="de-CH" altLang="de-DE" sz="2400" b="1" dirty="0" err="1">
                <a:solidFill>
                  <a:srgbClr val="0000FF"/>
                </a:solidFill>
                <a:latin typeface="Verdana" pitchFamily="34" charset="0"/>
              </a:rPr>
              <a:t>Algorithm</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underlying</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the</a:t>
            </a:r>
            <a:r>
              <a:rPr lang="de-CH" altLang="de-DE" sz="2400" b="1" dirty="0">
                <a:solidFill>
                  <a:srgbClr val="0000FF"/>
                </a:solidFill>
                <a:latin typeface="Verdana" pitchFamily="34" charset="0"/>
              </a:rPr>
              <a:t> Ouroboros Model </a:t>
            </a:r>
            <a:r>
              <a:rPr lang="de-CH" altLang="de-DE" sz="2400" b="1" dirty="0" err="1">
                <a:solidFill>
                  <a:srgbClr val="0000FF"/>
                </a:solidFill>
                <a:latin typeface="Verdana" pitchFamily="34" charset="0"/>
              </a:rPr>
              <a:t>can</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be</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seen</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as</a:t>
            </a:r>
            <a:r>
              <a:rPr lang="de-CH" altLang="de-DE" sz="2400" b="1" dirty="0">
                <a:solidFill>
                  <a:srgbClr val="0000FF"/>
                </a:solidFill>
                <a:latin typeface="Verdana" pitchFamily="34" charset="0"/>
              </a:rPr>
              <a:t> a </a:t>
            </a:r>
            <a:r>
              <a:rPr lang="de-CH" altLang="de-DE" sz="2400" b="1" dirty="0" err="1">
                <a:solidFill>
                  <a:srgbClr val="0000FF"/>
                </a:solidFill>
                <a:latin typeface="Verdana" pitchFamily="34" charset="0"/>
              </a:rPr>
              <a:t>specific</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version</a:t>
            </a:r>
            <a:r>
              <a:rPr lang="de-CH" altLang="de-DE" sz="2400" b="1" dirty="0">
                <a:solidFill>
                  <a:srgbClr val="0000FF"/>
                </a:solidFill>
                <a:latin typeface="Verdana" pitchFamily="34" charset="0"/>
              </a:rPr>
              <a:t> of </a:t>
            </a:r>
            <a:r>
              <a:rPr lang="de-CH" altLang="de-DE" sz="2400" b="1" u="sng" dirty="0" err="1">
                <a:solidFill>
                  <a:srgbClr val="0000FF"/>
                </a:solidFill>
                <a:latin typeface="Verdana" pitchFamily="34" charset="0"/>
              </a:rPr>
              <a:t>pattern</a:t>
            </a:r>
            <a:r>
              <a:rPr lang="de-CH" altLang="de-DE" sz="2400" b="1" u="sng" dirty="0">
                <a:solidFill>
                  <a:srgbClr val="0000FF"/>
                </a:solidFill>
                <a:latin typeface="Verdana" pitchFamily="34" charset="0"/>
              </a:rPr>
              <a:t> </a:t>
            </a:r>
            <a:r>
              <a:rPr lang="de-CH" altLang="de-DE" sz="2400" b="1" u="sng" dirty="0" err="1">
                <a:solidFill>
                  <a:srgbClr val="0000FF"/>
                </a:solidFill>
                <a:latin typeface="Verdana" pitchFamily="34" charset="0"/>
              </a:rPr>
              <a:t>matching</a:t>
            </a:r>
            <a:r>
              <a:rPr lang="de-CH" altLang="de-DE" sz="2400" b="1" dirty="0">
                <a:solidFill>
                  <a:srgbClr val="0000FF"/>
                </a:solidFill>
                <a:latin typeface="Verdana" pitchFamily="34" charset="0"/>
              </a:rPr>
              <a:t> and </a:t>
            </a:r>
            <a:r>
              <a:rPr lang="de-CH" altLang="de-DE" sz="2400" b="1" u="sng" dirty="0" err="1">
                <a:solidFill>
                  <a:srgbClr val="0000FF"/>
                </a:solidFill>
                <a:latin typeface="Verdana" pitchFamily="34" charset="0"/>
              </a:rPr>
              <a:t>constraint</a:t>
            </a:r>
            <a:r>
              <a:rPr lang="de-CH" altLang="de-DE" sz="2400" b="1" u="sng" dirty="0">
                <a:solidFill>
                  <a:srgbClr val="0000FF"/>
                </a:solidFill>
                <a:latin typeface="Verdana" pitchFamily="34" charset="0"/>
              </a:rPr>
              <a:t> </a:t>
            </a:r>
            <a:r>
              <a:rPr lang="de-CH" altLang="de-DE" sz="2400" b="1" u="sng" dirty="0" err="1">
                <a:solidFill>
                  <a:srgbClr val="0000FF"/>
                </a:solidFill>
                <a:latin typeface="Verdana" pitchFamily="34" charset="0"/>
              </a:rPr>
              <a:t>satisfaction</a:t>
            </a:r>
            <a:r>
              <a:rPr lang="de-CH" altLang="de-DE" sz="2400" b="1" u="sng" dirty="0">
                <a:solidFill>
                  <a:srgbClr val="0000FF"/>
                </a:solidFill>
                <a:latin typeface="Verdana" pitchFamily="34" charset="0"/>
              </a:rPr>
              <a:t>.</a:t>
            </a:r>
            <a:r>
              <a:rPr lang="de-CH" altLang="de-DE" sz="2400" b="1" dirty="0">
                <a:solidFill>
                  <a:srgbClr val="0000FF"/>
                </a:solidFill>
                <a:latin typeface="Verdana" pitchFamily="34" charset="0"/>
              </a:rPr>
              <a:t> </a:t>
            </a:r>
          </a:p>
        </p:txBody>
      </p:sp>
      <p:sp>
        <p:nvSpPr>
          <p:cNvPr id="24582" name="Rectangle 6"/>
          <p:cNvSpPr>
            <a:spLocks noChangeArrowheads="1"/>
          </p:cNvSpPr>
          <p:nvPr/>
        </p:nvSpPr>
        <p:spPr bwMode="auto">
          <a:xfrm>
            <a:off x="322263" y="4905375"/>
            <a:ext cx="806608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lnSpc>
                <a:spcPct val="130000"/>
              </a:lnSpc>
            </a:pPr>
            <a:r>
              <a:rPr lang="de-CH" altLang="de-DE" sz="2400" b="1">
                <a:solidFill>
                  <a:srgbClr val="0000FF"/>
                </a:solidFill>
                <a:latin typeface="Verdana" pitchFamily="34" charset="0"/>
              </a:rPr>
              <a:t>Combining this way prior </a:t>
            </a:r>
            <a:r>
              <a:rPr lang="de-CH" altLang="de-DE" sz="2400" b="1" u="sng">
                <a:solidFill>
                  <a:srgbClr val="0000FF"/>
                </a:solidFill>
                <a:latin typeface="Verdana" pitchFamily="34" charset="0"/>
              </a:rPr>
              <a:t>Knowledge</a:t>
            </a:r>
            <a:r>
              <a:rPr lang="de-CH" altLang="de-DE" sz="2400" b="1">
                <a:solidFill>
                  <a:srgbClr val="0000FF"/>
                </a:solidFill>
                <a:latin typeface="Verdana" pitchFamily="34" charset="0"/>
              </a:rPr>
              <a:t> with new data yields </a:t>
            </a:r>
            <a:r>
              <a:rPr lang="de-CH" altLang="de-DE" sz="2400" b="1" u="sng">
                <a:solidFill>
                  <a:srgbClr val="0000FF"/>
                </a:solidFill>
                <a:latin typeface="Verdana" pitchFamily="34" charset="0"/>
              </a:rPr>
              <a:t>Bayesian Performance.</a:t>
            </a:r>
            <a:r>
              <a:rPr lang="de-CH" altLang="de-DE" sz="2400">
                <a:latin typeface="Verdana" pitchFamily="34" charset="0"/>
              </a:rPr>
              <a:t> </a:t>
            </a:r>
          </a:p>
        </p:txBody>
      </p:sp>
      <p:sp>
        <p:nvSpPr>
          <p:cNvPr id="24583" name="Rectangle 7"/>
          <p:cNvSpPr>
            <a:spLocks noChangeArrowheads="1"/>
          </p:cNvSpPr>
          <p:nvPr/>
        </p:nvSpPr>
        <p:spPr bwMode="auto">
          <a:xfrm>
            <a:off x="322263" y="3213100"/>
            <a:ext cx="82819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lnSpc>
                <a:spcPct val="130000"/>
              </a:lnSpc>
            </a:pPr>
            <a:r>
              <a:rPr lang="de-CH" altLang="de-DE" sz="2400" b="1">
                <a:solidFill>
                  <a:srgbClr val="0000FF"/>
                </a:solidFill>
                <a:latin typeface="Verdana" pitchFamily="34" charset="0"/>
              </a:rPr>
              <a:t>It can also be understood as an extension of </a:t>
            </a:r>
            <a:r>
              <a:rPr lang="de-CH" altLang="de-DE" sz="2400" b="1" u="sng">
                <a:solidFill>
                  <a:srgbClr val="0000FF"/>
                </a:solidFill>
                <a:latin typeface="Verdana" pitchFamily="34" charset="0"/>
              </a:rPr>
              <a:t>production systems</a:t>
            </a:r>
            <a:r>
              <a:rPr lang="de-CH" altLang="de-DE" sz="2400" b="1">
                <a:solidFill>
                  <a:srgbClr val="0000FF"/>
                </a:solidFill>
                <a:latin typeface="Verdana" pitchFamily="34" charset="0"/>
              </a:rPr>
              <a:t>, any feature can serve as a starting point for activating a schema.</a:t>
            </a:r>
          </a:p>
        </p:txBody>
      </p:sp>
    </p:spTree>
    <p:extLst>
      <p:ext uri="{BB962C8B-B14F-4D97-AF65-F5344CB8AC3E}">
        <p14:creationId xmlns:p14="http://schemas.microsoft.com/office/powerpoint/2010/main" val="3896521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9045"/>
                                        </p:tgtEl>
                                        <p:attrNameLst>
                                          <p:attrName>style.visibility</p:attrName>
                                        </p:attrNameLst>
                                      </p:cBhvr>
                                      <p:to>
                                        <p:strVal val="visible"/>
                                      </p:to>
                                    </p:set>
                                    <p:animEffect transition="in" filter="blinds(horizontal)">
                                      <p:cBhvr>
                                        <p:cTn id="7" dur="500"/>
                                        <p:tgtEl>
                                          <p:spTgt spid="5990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9047"/>
                                        </p:tgtEl>
                                        <p:attrNameLst>
                                          <p:attrName>style.visibility</p:attrName>
                                        </p:attrNameLst>
                                      </p:cBhvr>
                                      <p:to>
                                        <p:strVal val="visible"/>
                                      </p:to>
                                    </p:set>
                                    <p:animEffect transition="in" filter="blinds(horizontal)">
                                      <p:cBhvr>
                                        <p:cTn id="12" dur="500"/>
                                        <p:tgtEl>
                                          <p:spTgt spid="5990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blinds(vertical)">
                                      <p:cBhvr>
                                        <p:cTn id="17" dur="500"/>
                                        <p:tgtEl>
                                          <p:spTgt spid="143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83"/>
                                        </p:tgtEl>
                                        <p:attrNameLst>
                                          <p:attrName>style.visibility</p:attrName>
                                        </p:attrNameLst>
                                      </p:cBhvr>
                                      <p:to>
                                        <p:strVal val="visible"/>
                                      </p:to>
                                    </p:set>
                                    <p:animEffect transition="in" filter="blinds(horizontal)">
                                      <p:cBhvr>
                                        <p:cTn id="22" dur="500"/>
                                        <p:tgtEl>
                                          <p:spTgt spid="245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582"/>
                                        </p:tgtEl>
                                        <p:attrNameLst>
                                          <p:attrName>style.visibility</p:attrName>
                                        </p:attrNameLst>
                                      </p:cBhvr>
                                      <p:to>
                                        <p:strVal val="visible"/>
                                      </p:to>
                                    </p:set>
                                    <p:animEffect transition="in" filter="blinds(horizontal)">
                                      <p:cBhvr>
                                        <p:cTn id="27"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5" grpId="0"/>
      <p:bldP spid="599047" grpId="0"/>
      <p:bldP spid="24582" grpId="0"/>
      <p:bldP spid="245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 Arrow 5"/>
          <p:cNvSpPr/>
          <p:nvPr/>
        </p:nvSpPr>
        <p:spPr>
          <a:xfrm>
            <a:off x="5195899" y="2354342"/>
            <a:ext cx="1440160" cy="930642"/>
          </a:xfrm>
          <a:prstGeom prst="lef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err="1" smtClean="0">
                <a:latin typeface="Verdana" panose="020B0604030504040204" pitchFamily="34" charset="0"/>
                <a:ea typeface="Verdana" panose="020B0604030504040204" pitchFamily="34" charset="0"/>
                <a:cs typeface="Verdana" panose="020B0604030504040204" pitchFamily="34" charset="0"/>
              </a:rPr>
              <a:t>future</a:t>
            </a:r>
            <a:endParaRPr lang="de-CH" sz="20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Rounded Rectangle 1"/>
          <p:cNvSpPr/>
          <p:nvPr/>
        </p:nvSpPr>
        <p:spPr>
          <a:xfrm>
            <a:off x="3323691" y="2132856"/>
            <a:ext cx="1656184" cy="1368152"/>
          </a:xfrm>
          <a:prstGeom prst="roundRect">
            <a:avLst/>
          </a:prstGeom>
          <a:solidFill>
            <a:srgbClr val="FF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err="1" smtClean="0">
                <a:latin typeface="Verdana" panose="020B0604030504040204" pitchFamily="34" charset="0"/>
                <a:ea typeface="Verdana" panose="020B0604030504040204" pitchFamily="34" charset="0"/>
                <a:cs typeface="Verdana" panose="020B0604030504040204" pitchFamily="34" charset="0"/>
              </a:rPr>
              <a:t>Present</a:t>
            </a:r>
            <a:endParaRPr lang="de-CH" sz="2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Right Arrow 2"/>
          <p:cNvSpPr/>
          <p:nvPr/>
        </p:nvSpPr>
        <p:spPr>
          <a:xfrm>
            <a:off x="1667507" y="2348880"/>
            <a:ext cx="1440160" cy="936104"/>
          </a:xfrm>
          <a:prstGeom prst="rightArrow">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err="1" smtClean="0">
                <a:latin typeface="Verdana" panose="020B0604030504040204" pitchFamily="34" charset="0"/>
                <a:ea typeface="Verdana" panose="020B0604030504040204" pitchFamily="34" charset="0"/>
                <a:cs typeface="Verdana" panose="020B0604030504040204" pitchFamily="34" charset="0"/>
              </a:rPr>
              <a:t>past</a:t>
            </a:r>
            <a:endParaRPr lang="de-CH" sz="2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Circular Arrow 3"/>
          <p:cNvSpPr/>
          <p:nvPr/>
        </p:nvSpPr>
        <p:spPr>
          <a:xfrm rot="156699">
            <a:off x="2093591" y="350429"/>
            <a:ext cx="4818910" cy="4840143"/>
          </a:xfrm>
          <a:prstGeom prst="circular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8" name="TextBox 7"/>
          <p:cNvSpPr txBox="1"/>
          <p:nvPr/>
        </p:nvSpPr>
        <p:spPr>
          <a:xfrm>
            <a:off x="1748973" y="5085184"/>
            <a:ext cx="5397631" cy="400110"/>
          </a:xfrm>
          <a:prstGeom prst="rect">
            <a:avLst/>
          </a:prstGeom>
          <a:noFill/>
        </p:spPr>
        <p:txBody>
          <a:bodyPr wrap="none" rtlCol="0">
            <a:spAutoFit/>
          </a:bodyPr>
          <a:lstStyle/>
          <a:p>
            <a:r>
              <a:rPr lang="de-AT" sz="2000" b="1" dirty="0" err="1">
                <a:latin typeface="Verdana" panose="020B0604030504040204" pitchFamily="34" charset="0"/>
                <a:ea typeface="Verdana" panose="020B0604030504040204" pitchFamily="34" charset="0"/>
                <a:cs typeface="Verdana" panose="020B0604030504040204" pitchFamily="34" charset="0"/>
              </a:rPr>
              <a:t>u</a:t>
            </a:r>
            <a:r>
              <a:rPr lang="de-AT" sz="2000" b="1" dirty="0" err="1" smtClean="0">
                <a:latin typeface="Verdana" panose="020B0604030504040204" pitchFamily="34" charset="0"/>
                <a:ea typeface="Verdana" panose="020B0604030504040204" pitchFamily="34" charset="0"/>
                <a:cs typeface="Verdana" panose="020B0604030504040204" pitchFamily="34" charset="0"/>
              </a:rPr>
              <a:t>se</a:t>
            </a:r>
            <a:r>
              <a:rPr lang="de-AT" sz="2000" b="1" dirty="0" smtClean="0">
                <a:latin typeface="Verdana" panose="020B0604030504040204" pitchFamily="34" charset="0"/>
                <a:ea typeface="Verdana" panose="020B0604030504040204" pitchFamily="34" charset="0"/>
                <a:cs typeface="Verdana" panose="020B0604030504040204" pitchFamily="34" charset="0"/>
              </a:rPr>
              <a:t> </a:t>
            </a:r>
            <a:r>
              <a:rPr lang="de-AT" sz="2000" b="1" dirty="0" err="1" smtClean="0">
                <a:latin typeface="Verdana" panose="020B0604030504040204" pitchFamily="34" charset="0"/>
                <a:ea typeface="Verdana" panose="020B0604030504040204" pitchFamily="34" charset="0"/>
                <a:cs typeface="Verdana" panose="020B0604030504040204" pitchFamily="34" charset="0"/>
              </a:rPr>
              <a:t>the</a:t>
            </a:r>
            <a:r>
              <a:rPr lang="de-AT" sz="2000" b="1" dirty="0" smtClean="0">
                <a:latin typeface="Verdana" panose="020B0604030504040204" pitchFamily="34" charset="0"/>
                <a:ea typeface="Verdana" panose="020B0604030504040204" pitchFamily="34" charset="0"/>
                <a:cs typeface="Verdana" panose="020B0604030504040204" pitchFamily="34" charset="0"/>
              </a:rPr>
              <a:t> </a:t>
            </a:r>
            <a:r>
              <a:rPr lang="de-AT" sz="2000" b="1" dirty="0" err="1" smtClean="0">
                <a:latin typeface="Verdana" panose="020B0604030504040204" pitchFamily="34" charset="0"/>
                <a:ea typeface="Verdana" panose="020B0604030504040204" pitchFamily="34" charset="0"/>
                <a:cs typeface="Verdana" panose="020B0604030504040204" pitchFamily="34" charset="0"/>
              </a:rPr>
              <a:t>past</a:t>
            </a:r>
            <a:r>
              <a:rPr lang="de-AT" sz="2000" b="1" dirty="0" smtClean="0">
                <a:latin typeface="Verdana" panose="020B0604030504040204" pitchFamily="34" charset="0"/>
                <a:ea typeface="Verdana" panose="020B0604030504040204" pitchFamily="34" charset="0"/>
                <a:cs typeface="Verdana" panose="020B0604030504040204" pitchFamily="34" charset="0"/>
              </a:rPr>
              <a:t> </a:t>
            </a:r>
            <a:r>
              <a:rPr lang="de-AT" sz="2000" b="1" dirty="0" err="1" smtClean="0">
                <a:latin typeface="Verdana" panose="020B0604030504040204" pitchFamily="34" charset="0"/>
                <a:ea typeface="Verdana" panose="020B0604030504040204" pitchFamily="34" charset="0"/>
                <a:cs typeface="Verdana" panose="020B0604030504040204" pitchFamily="34" charset="0"/>
              </a:rPr>
              <a:t>to</a:t>
            </a:r>
            <a:r>
              <a:rPr lang="de-AT" sz="2000" b="1" dirty="0" smtClean="0">
                <a:latin typeface="Verdana" panose="020B0604030504040204" pitchFamily="34" charset="0"/>
                <a:ea typeface="Verdana" panose="020B0604030504040204" pitchFamily="34" charset="0"/>
                <a:cs typeface="Verdana" panose="020B0604030504040204" pitchFamily="34" charset="0"/>
              </a:rPr>
              <a:t> </a:t>
            </a:r>
            <a:r>
              <a:rPr lang="de-AT" sz="2000" b="1" dirty="0" err="1" smtClean="0">
                <a:latin typeface="Verdana" panose="020B0604030504040204" pitchFamily="34" charset="0"/>
                <a:ea typeface="Verdana" panose="020B0604030504040204" pitchFamily="34" charset="0"/>
                <a:cs typeface="Verdana" panose="020B0604030504040204" pitchFamily="34" charset="0"/>
              </a:rPr>
              <a:t>anticipate</a:t>
            </a:r>
            <a:r>
              <a:rPr lang="de-AT" sz="2000" b="1" dirty="0" smtClean="0">
                <a:latin typeface="Verdana" panose="020B0604030504040204" pitchFamily="34" charset="0"/>
                <a:ea typeface="Verdana" panose="020B0604030504040204" pitchFamily="34" charset="0"/>
                <a:cs typeface="Verdana" panose="020B0604030504040204" pitchFamily="34" charset="0"/>
              </a:rPr>
              <a:t> </a:t>
            </a:r>
            <a:r>
              <a:rPr lang="de-AT" sz="2000" b="1" dirty="0" err="1" smtClean="0">
                <a:latin typeface="Verdana" panose="020B0604030504040204" pitchFamily="34" charset="0"/>
                <a:ea typeface="Verdana" panose="020B0604030504040204" pitchFamily="34" charset="0"/>
                <a:cs typeface="Verdana" panose="020B0604030504040204" pitchFamily="34" charset="0"/>
              </a:rPr>
              <a:t>the</a:t>
            </a:r>
            <a:r>
              <a:rPr lang="de-AT" sz="2000" b="1" dirty="0" smtClean="0">
                <a:latin typeface="Verdana" panose="020B0604030504040204" pitchFamily="34" charset="0"/>
                <a:ea typeface="Verdana" panose="020B0604030504040204" pitchFamily="34" charset="0"/>
                <a:cs typeface="Verdana" panose="020B0604030504040204" pitchFamily="34" charset="0"/>
              </a:rPr>
              <a:t> </a:t>
            </a:r>
            <a:r>
              <a:rPr lang="de-AT" sz="2000" b="1" dirty="0" err="1" smtClean="0">
                <a:latin typeface="Verdana" panose="020B0604030504040204" pitchFamily="34" charset="0"/>
                <a:ea typeface="Verdana" panose="020B0604030504040204" pitchFamily="34" charset="0"/>
                <a:cs typeface="Verdana" panose="020B0604030504040204" pitchFamily="34" charset="0"/>
              </a:rPr>
              <a:t>future</a:t>
            </a:r>
            <a:endParaRPr lang="de-AT"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5389758" y="3791849"/>
            <a:ext cx="1837079" cy="1015663"/>
          </a:xfrm>
          <a:prstGeom prst="rect">
            <a:avLst/>
          </a:prstGeom>
          <a:noFill/>
        </p:spPr>
        <p:txBody>
          <a:bodyPr wrap="square" rtlCol="0">
            <a:spAutoFit/>
          </a:bodyPr>
          <a:lstStyle/>
          <a:p>
            <a:r>
              <a:rPr lang="de-AT" sz="2000" b="1" dirty="0" smtClean="0"/>
              <a:t>„</a:t>
            </a:r>
            <a:r>
              <a:rPr lang="de-AT" sz="2000" b="1" dirty="0" err="1" smtClean="0"/>
              <a:t>use</a:t>
            </a:r>
            <a:r>
              <a:rPr lang="de-AT" sz="2000" b="1" dirty="0" smtClean="0"/>
              <a:t> </a:t>
            </a:r>
            <a:r>
              <a:rPr lang="de-AT" sz="2000" b="1" dirty="0" err="1" smtClean="0"/>
              <a:t>the</a:t>
            </a:r>
            <a:r>
              <a:rPr lang="de-AT" sz="2000" b="1" dirty="0" smtClean="0"/>
              <a:t> </a:t>
            </a:r>
            <a:r>
              <a:rPr lang="de-AT" sz="2000" b="1" dirty="0" err="1" smtClean="0"/>
              <a:t>future</a:t>
            </a:r>
            <a:r>
              <a:rPr lang="de-AT" sz="2000" b="1" dirty="0" smtClean="0"/>
              <a:t> </a:t>
            </a:r>
            <a:r>
              <a:rPr lang="de-AT" sz="2000" b="1" dirty="0" err="1" smtClean="0"/>
              <a:t>to</a:t>
            </a:r>
            <a:r>
              <a:rPr lang="de-AT" sz="2000" b="1" dirty="0" smtClean="0"/>
              <a:t> </a:t>
            </a:r>
            <a:r>
              <a:rPr lang="de-AT" sz="2000" b="1" dirty="0" err="1" smtClean="0"/>
              <a:t>understand</a:t>
            </a:r>
            <a:r>
              <a:rPr lang="de-AT" sz="2000" b="1" dirty="0" smtClean="0"/>
              <a:t> </a:t>
            </a:r>
            <a:r>
              <a:rPr lang="de-AT" sz="2000" b="1" dirty="0" err="1" smtClean="0"/>
              <a:t>the</a:t>
            </a:r>
            <a:r>
              <a:rPr lang="de-AT" sz="2000" b="1" dirty="0" smtClean="0"/>
              <a:t> </a:t>
            </a:r>
            <a:r>
              <a:rPr lang="de-AT" sz="2000" b="1" dirty="0" err="1" smtClean="0"/>
              <a:t>present</a:t>
            </a:r>
            <a:r>
              <a:rPr lang="de-AT" sz="2000" b="1" dirty="0" smtClean="0"/>
              <a:t>“</a:t>
            </a:r>
            <a:endParaRPr lang="de-CH" sz="2000" b="1" dirty="0"/>
          </a:p>
        </p:txBody>
      </p:sp>
      <p:sp>
        <p:nvSpPr>
          <p:cNvPr id="10" name="TextBox 9"/>
          <p:cNvSpPr txBox="1"/>
          <p:nvPr/>
        </p:nvSpPr>
        <p:spPr>
          <a:xfrm>
            <a:off x="1331640" y="3791851"/>
            <a:ext cx="1728192" cy="1015663"/>
          </a:xfrm>
          <a:prstGeom prst="rect">
            <a:avLst/>
          </a:prstGeom>
          <a:noFill/>
        </p:spPr>
        <p:txBody>
          <a:bodyPr wrap="square" rtlCol="0">
            <a:spAutoFit/>
          </a:bodyPr>
          <a:lstStyle/>
          <a:p>
            <a:r>
              <a:rPr lang="de-AT" sz="2000" b="1" dirty="0" smtClean="0"/>
              <a:t>„</a:t>
            </a:r>
            <a:r>
              <a:rPr lang="de-AT" sz="2000" b="1" dirty="0" err="1" smtClean="0"/>
              <a:t>use</a:t>
            </a:r>
            <a:r>
              <a:rPr lang="de-AT" sz="2000" b="1" dirty="0" smtClean="0"/>
              <a:t> </a:t>
            </a:r>
            <a:r>
              <a:rPr lang="de-AT" sz="2000" b="1" dirty="0" err="1" smtClean="0"/>
              <a:t>the</a:t>
            </a:r>
            <a:r>
              <a:rPr lang="de-AT" sz="2000" b="1" dirty="0" smtClean="0"/>
              <a:t> </a:t>
            </a:r>
            <a:r>
              <a:rPr lang="de-AT" sz="2000" b="1" dirty="0" err="1" smtClean="0"/>
              <a:t>past</a:t>
            </a:r>
            <a:r>
              <a:rPr lang="de-AT" sz="2000" b="1" dirty="0" smtClean="0"/>
              <a:t> </a:t>
            </a:r>
            <a:r>
              <a:rPr lang="de-AT" sz="2000" b="1" dirty="0" err="1" smtClean="0"/>
              <a:t>to</a:t>
            </a:r>
            <a:r>
              <a:rPr lang="de-AT" sz="2000" b="1" dirty="0" smtClean="0"/>
              <a:t> </a:t>
            </a:r>
            <a:r>
              <a:rPr lang="de-AT" sz="2000" b="1" dirty="0" err="1" smtClean="0"/>
              <a:t>understand</a:t>
            </a:r>
            <a:r>
              <a:rPr lang="de-AT" sz="2000" b="1" dirty="0" smtClean="0"/>
              <a:t> </a:t>
            </a:r>
            <a:r>
              <a:rPr lang="de-AT" sz="2000" b="1" dirty="0" err="1" smtClean="0"/>
              <a:t>the</a:t>
            </a:r>
            <a:r>
              <a:rPr lang="de-AT" sz="2000" b="1" dirty="0" smtClean="0"/>
              <a:t> </a:t>
            </a:r>
            <a:r>
              <a:rPr lang="de-AT" sz="2000" b="1" dirty="0" err="1" smtClean="0"/>
              <a:t>present</a:t>
            </a:r>
            <a:r>
              <a:rPr lang="de-AT" sz="2000" b="1" dirty="0" smtClean="0"/>
              <a:t>“</a:t>
            </a:r>
            <a:endParaRPr lang="de-CH" sz="2000" b="1" dirty="0"/>
          </a:p>
        </p:txBody>
      </p:sp>
      <p:sp>
        <p:nvSpPr>
          <p:cNvPr id="11" name="Rectangle 10"/>
          <p:cNvSpPr/>
          <p:nvPr/>
        </p:nvSpPr>
        <p:spPr>
          <a:xfrm>
            <a:off x="683568" y="5517232"/>
            <a:ext cx="7582525" cy="461665"/>
          </a:xfrm>
          <a:prstGeom prst="rect">
            <a:avLst/>
          </a:prstGeom>
        </p:spPr>
        <p:txBody>
          <a:bodyPr wrap="none">
            <a:spAutoFit/>
          </a:bodyPr>
          <a:lstStyle/>
          <a:p>
            <a:pPr lvl="0"/>
            <a:r>
              <a:rPr lang="de-AT" sz="2400" b="1" dirty="0">
                <a:solidFill>
                  <a:srgbClr val="FF0000"/>
                </a:solidFill>
                <a:latin typeface="Verdana" panose="020B0604030504040204" pitchFamily="34" charset="0"/>
                <a:ea typeface="Verdana" panose="020B0604030504040204" pitchFamily="34" charset="0"/>
                <a:cs typeface="Verdana" panose="020B0604030504040204" pitchFamily="34" charset="0"/>
              </a:rPr>
              <a:t>and </a:t>
            </a:r>
            <a:r>
              <a:rPr lang="de-AT" sz="2400" b="1" dirty="0" err="1">
                <a:solidFill>
                  <a:srgbClr val="FF0000"/>
                </a:solidFill>
                <a:latin typeface="Verdana" panose="020B0604030504040204" pitchFamily="34" charset="0"/>
                <a:ea typeface="Verdana" panose="020B0604030504040204" pitchFamily="34" charset="0"/>
                <a:cs typeface="Verdana" panose="020B0604030504040204" pitchFamily="34" charset="0"/>
              </a:rPr>
              <a:t>the</a:t>
            </a:r>
            <a:r>
              <a:rPr lang="de-AT" sz="24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AT" sz="2400" b="1" dirty="0" err="1">
                <a:solidFill>
                  <a:srgbClr val="FF0000"/>
                </a:solidFill>
                <a:latin typeface="Verdana" panose="020B0604030504040204" pitchFamily="34" charset="0"/>
                <a:ea typeface="Verdana" panose="020B0604030504040204" pitchFamily="34" charset="0"/>
                <a:cs typeface="Verdana" panose="020B0604030504040204" pitchFamily="34" charset="0"/>
              </a:rPr>
              <a:t>whole</a:t>
            </a:r>
            <a:r>
              <a:rPr lang="de-AT" sz="24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AT" sz="2400" b="1" dirty="0" err="1">
                <a:solidFill>
                  <a:srgbClr val="FF0000"/>
                </a:solidFill>
                <a:latin typeface="Verdana" panose="020B0604030504040204" pitchFamily="34" charset="0"/>
                <a:ea typeface="Verdana" panose="020B0604030504040204" pitchFamily="34" charset="0"/>
                <a:cs typeface="Verdana" panose="020B0604030504040204" pitchFamily="34" charset="0"/>
              </a:rPr>
              <a:t>picture</a:t>
            </a:r>
            <a:r>
              <a:rPr lang="de-AT" sz="24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AT" sz="2400" b="1" dirty="0" err="1">
                <a:solidFill>
                  <a:srgbClr val="FF0000"/>
                </a:solidFill>
                <a:latin typeface="Verdana" panose="020B0604030504040204" pitchFamily="34" charset="0"/>
                <a:ea typeface="Verdana" panose="020B0604030504040204" pitchFamily="34" charset="0"/>
                <a:cs typeface="Verdana" panose="020B0604030504040204" pitchFamily="34" charset="0"/>
              </a:rPr>
              <a:t>to</a:t>
            </a:r>
            <a:r>
              <a:rPr lang="de-AT" sz="24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AT" sz="2400" b="1" dirty="0" err="1">
                <a:solidFill>
                  <a:srgbClr val="FF0000"/>
                </a:solidFill>
                <a:latin typeface="Verdana" panose="020B0604030504040204" pitchFamily="34" charset="0"/>
                <a:ea typeface="Verdana" panose="020B0604030504040204" pitchFamily="34" charset="0"/>
                <a:cs typeface="Verdana" panose="020B0604030504040204" pitchFamily="34" charset="0"/>
              </a:rPr>
              <a:t>act</a:t>
            </a:r>
            <a:r>
              <a:rPr lang="de-AT" sz="2400" b="1" dirty="0">
                <a:solidFill>
                  <a:srgbClr val="FF0000"/>
                </a:solidFill>
                <a:latin typeface="Verdana" panose="020B0604030504040204" pitchFamily="34" charset="0"/>
                <a:ea typeface="Verdana" panose="020B0604030504040204" pitchFamily="34" charset="0"/>
                <a:cs typeface="Verdana" panose="020B0604030504040204" pitchFamily="34" charset="0"/>
              </a:rPr>
              <a:t> in </a:t>
            </a:r>
            <a:r>
              <a:rPr lang="de-AT" sz="2400" b="1" dirty="0" err="1">
                <a:solidFill>
                  <a:srgbClr val="FF0000"/>
                </a:solidFill>
                <a:latin typeface="Verdana" panose="020B0604030504040204" pitchFamily="34" charset="0"/>
                <a:ea typeface="Verdana" panose="020B0604030504040204" pitchFamily="34" charset="0"/>
                <a:cs typeface="Verdana" panose="020B0604030504040204" pitchFamily="34" charset="0"/>
              </a:rPr>
              <a:t>the</a:t>
            </a:r>
            <a:r>
              <a:rPr lang="de-AT" sz="24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AT" sz="2400" b="1" dirty="0" err="1">
                <a:solidFill>
                  <a:srgbClr val="FF0000"/>
                </a:solidFill>
                <a:latin typeface="Verdana" panose="020B0604030504040204" pitchFamily="34" charset="0"/>
                <a:ea typeface="Verdana" panose="020B0604030504040204" pitchFamily="34" charset="0"/>
                <a:cs typeface="Verdana" panose="020B0604030504040204" pitchFamily="34" charset="0"/>
              </a:rPr>
              <a:t>present</a:t>
            </a:r>
            <a:endParaRPr lang="de-CH" sz="24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ounded Rectangle 11"/>
          <p:cNvSpPr/>
          <p:nvPr/>
        </p:nvSpPr>
        <p:spPr>
          <a:xfrm>
            <a:off x="3419872" y="2204864"/>
            <a:ext cx="1656184" cy="1368152"/>
          </a:xfrm>
          <a:prstGeom prst="roundRect">
            <a:avLst/>
          </a:prstGeom>
          <a:solidFill>
            <a:srgbClr val="FF0000"/>
          </a:solidFill>
          <a:ln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err="1" smtClean="0">
                <a:latin typeface="Verdana" panose="020B0604030504040204" pitchFamily="34" charset="0"/>
                <a:ea typeface="Verdana" panose="020B0604030504040204" pitchFamily="34" charset="0"/>
                <a:cs typeface="Verdana" panose="020B0604030504040204" pitchFamily="34" charset="0"/>
              </a:rPr>
              <a:t>Present</a:t>
            </a:r>
            <a:endParaRPr lang="de-CH"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99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4" grpId="0" animBg="1"/>
      <p:bldP spid="8" grpId="0"/>
      <p:bldP spid="9" grpId="0"/>
      <p:bldP spid="10" grpId="0"/>
      <p:bldP spid="11"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3618835"/>
            <a:ext cx="720080" cy="38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397924"/>
            <a:ext cx="3384376" cy="113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941" y="1385835"/>
            <a:ext cx="3591683" cy="153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067944" y="2121939"/>
            <a:ext cx="792088" cy="41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rot="5219846">
            <a:off x="7870482" y="2916220"/>
            <a:ext cx="1521154" cy="194763"/>
          </a:xfrm>
          <a:custGeom>
            <a:avLst/>
            <a:gdLst>
              <a:gd name="connsiteX0" fmla="*/ 0 w 7577764"/>
              <a:gd name="connsiteY0" fmla="*/ 594808 h 952966"/>
              <a:gd name="connsiteX1" fmla="*/ 2814762 w 7577764"/>
              <a:gd name="connsiteY1" fmla="*/ 85925 h 952966"/>
              <a:gd name="connsiteX2" fmla="*/ 5303520 w 7577764"/>
              <a:gd name="connsiteY2" fmla="*/ 77973 h 952966"/>
              <a:gd name="connsiteX3" fmla="*/ 7323151 w 7577764"/>
              <a:gd name="connsiteY3" fmla="*/ 857201 h 952966"/>
              <a:gd name="connsiteX4" fmla="*/ 7482178 w 7577764"/>
              <a:gd name="connsiteY4" fmla="*/ 912860 h 952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7764" h="952966">
                <a:moveTo>
                  <a:pt x="0" y="594808"/>
                </a:moveTo>
                <a:cubicBezTo>
                  <a:pt x="965421" y="383436"/>
                  <a:pt x="1930842" y="172064"/>
                  <a:pt x="2814762" y="85925"/>
                </a:cubicBezTo>
                <a:cubicBezTo>
                  <a:pt x="3698682" y="-214"/>
                  <a:pt x="4552122" y="-50573"/>
                  <a:pt x="5303520" y="77973"/>
                </a:cubicBezTo>
                <a:cubicBezTo>
                  <a:pt x="6054918" y="206519"/>
                  <a:pt x="6960041" y="718053"/>
                  <a:pt x="7323151" y="857201"/>
                </a:cubicBezTo>
                <a:cubicBezTo>
                  <a:pt x="7686261" y="996349"/>
                  <a:pt x="7584219" y="954604"/>
                  <a:pt x="7482178" y="91286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11" name="Freeform 10"/>
          <p:cNvSpPr/>
          <p:nvPr/>
        </p:nvSpPr>
        <p:spPr>
          <a:xfrm>
            <a:off x="2236464" y="996334"/>
            <a:ext cx="4558585" cy="562977"/>
          </a:xfrm>
          <a:custGeom>
            <a:avLst/>
            <a:gdLst>
              <a:gd name="connsiteX0" fmla="*/ 0 w 7577764"/>
              <a:gd name="connsiteY0" fmla="*/ 594808 h 952966"/>
              <a:gd name="connsiteX1" fmla="*/ 2814762 w 7577764"/>
              <a:gd name="connsiteY1" fmla="*/ 85925 h 952966"/>
              <a:gd name="connsiteX2" fmla="*/ 5303520 w 7577764"/>
              <a:gd name="connsiteY2" fmla="*/ 77973 h 952966"/>
              <a:gd name="connsiteX3" fmla="*/ 7323151 w 7577764"/>
              <a:gd name="connsiteY3" fmla="*/ 857201 h 952966"/>
              <a:gd name="connsiteX4" fmla="*/ 7482178 w 7577764"/>
              <a:gd name="connsiteY4" fmla="*/ 912860 h 952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7764" h="952966">
                <a:moveTo>
                  <a:pt x="0" y="594808"/>
                </a:moveTo>
                <a:cubicBezTo>
                  <a:pt x="965421" y="383436"/>
                  <a:pt x="1930842" y="172064"/>
                  <a:pt x="2814762" y="85925"/>
                </a:cubicBezTo>
                <a:cubicBezTo>
                  <a:pt x="3698682" y="-214"/>
                  <a:pt x="4552122" y="-50573"/>
                  <a:pt x="5303520" y="77973"/>
                </a:cubicBezTo>
                <a:cubicBezTo>
                  <a:pt x="6054918" y="206519"/>
                  <a:pt x="6960041" y="718053"/>
                  <a:pt x="7323151" y="857201"/>
                </a:cubicBezTo>
                <a:cubicBezTo>
                  <a:pt x="7686261" y="996349"/>
                  <a:pt x="7584219" y="954604"/>
                  <a:pt x="7482178" y="9128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12" name="Freeform 11"/>
          <p:cNvSpPr/>
          <p:nvPr/>
        </p:nvSpPr>
        <p:spPr>
          <a:xfrm rot="10532287">
            <a:off x="2140489" y="4537466"/>
            <a:ext cx="3921942" cy="780398"/>
          </a:xfrm>
          <a:custGeom>
            <a:avLst/>
            <a:gdLst>
              <a:gd name="connsiteX0" fmla="*/ 0 w 7577764"/>
              <a:gd name="connsiteY0" fmla="*/ 594808 h 952966"/>
              <a:gd name="connsiteX1" fmla="*/ 2814762 w 7577764"/>
              <a:gd name="connsiteY1" fmla="*/ 85925 h 952966"/>
              <a:gd name="connsiteX2" fmla="*/ 5303520 w 7577764"/>
              <a:gd name="connsiteY2" fmla="*/ 77973 h 952966"/>
              <a:gd name="connsiteX3" fmla="*/ 7323151 w 7577764"/>
              <a:gd name="connsiteY3" fmla="*/ 857201 h 952966"/>
              <a:gd name="connsiteX4" fmla="*/ 7482178 w 7577764"/>
              <a:gd name="connsiteY4" fmla="*/ 912860 h 952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7764" h="952966">
                <a:moveTo>
                  <a:pt x="0" y="594808"/>
                </a:moveTo>
                <a:cubicBezTo>
                  <a:pt x="965421" y="383436"/>
                  <a:pt x="1930842" y="172064"/>
                  <a:pt x="2814762" y="85925"/>
                </a:cubicBezTo>
                <a:cubicBezTo>
                  <a:pt x="3698682" y="-214"/>
                  <a:pt x="4552122" y="-50573"/>
                  <a:pt x="5303520" y="77973"/>
                </a:cubicBezTo>
                <a:cubicBezTo>
                  <a:pt x="6054918" y="206519"/>
                  <a:pt x="6960041" y="718053"/>
                  <a:pt x="7323151" y="857201"/>
                </a:cubicBezTo>
                <a:cubicBezTo>
                  <a:pt x="7686261" y="996349"/>
                  <a:pt x="7584219" y="954604"/>
                  <a:pt x="7482178" y="9128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13" name="Freeform 12"/>
          <p:cNvSpPr/>
          <p:nvPr/>
        </p:nvSpPr>
        <p:spPr>
          <a:xfrm rot="15749771">
            <a:off x="4600942" y="2972326"/>
            <a:ext cx="748892" cy="186088"/>
          </a:xfrm>
          <a:custGeom>
            <a:avLst/>
            <a:gdLst>
              <a:gd name="connsiteX0" fmla="*/ 0 w 7577764"/>
              <a:gd name="connsiteY0" fmla="*/ 594808 h 952966"/>
              <a:gd name="connsiteX1" fmla="*/ 2814762 w 7577764"/>
              <a:gd name="connsiteY1" fmla="*/ 85925 h 952966"/>
              <a:gd name="connsiteX2" fmla="*/ 5303520 w 7577764"/>
              <a:gd name="connsiteY2" fmla="*/ 77973 h 952966"/>
              <a:gd name="connsiteX3" fmla="*/ 7323151 w 7577764"/>
              <a:gd name="connsiteY3" fmla="*/ 857201 h 952966"/>
              <a:gd name="connsiteX4" fmla="*/ 7482178 w 7577764"/>
              <a:gd name="connsiteY4" fmla="*/ 912860 h 952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7764" h="952966">
                <a:moveTo>
                  <a:pt x="0" y="594808"/>
                </a:moveTo>
                <a:cubicBezTo>
                  <a:pt x="965421" y="383436"/>
                  <a:pt x="1930842" y="172064"/>
                  <a:pt x="2814762" y="85925"/>
                </a:cubicBezTo>
                <a:cubicBezTo>
                  <a:pt x="3698682" y="-214"/>
                  <a:pt x="4552122" y="-50573"/>
                  <a:pt x="5303520" y="77973"/>
                </a:cubicBezTo>
                <a:cubicBezTo>
                  <a:pt x="6054918" y="206519"/>
                  <a:pt x="6960041" y="718053"/>
                  <a:pt x="7323151" y="857201"/>
                </a:cubicBezTo>
                <a:cubicBezTo>
                  <a:pt x="7686261" y="996349"/>
                  <a:pt x="7584219" y="954604"/>
                  <a:pt x="7482178" y="91286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cxnSp>
        <p:nvCxnSpPr>
          <p:cNvPr id="15" name="Straight Arrow Connector 14"/>
          <p:cNvCxnSpPr/>
          <p:nvPr/>
        </p:nvCxnSpPr>
        <p:spPr>
          <a:xfrm>
            <a:off x="6732240" y="1529851"/>
            <a:ext cx="285684" cy="980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3"/>
          </p:cNvCxnSpPr>
          <p:nvPr/>
        </p:nvCxnSpPr>
        <p:spPr>
          <a:xfrm flipV="1">
            <a:off x="5003482" y="2537963"/>
            <a:ext cx="144582" cy="17140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388424" y="3762099"/>
            <a:ext cx="180020" cy="18300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96967">
            <a:off x="453970" y="3191940"/>
            <a:ext cx="3591683" cy="153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75773" y="3397503"/>
            <a:ext cx="3324470" cy="980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40"/>
          <p:cNvSpPr txBox="1"/>
          <p:nvPr/>
        </p:nvSpPr>
        <p:spPr>
          <a:xfrm>
            <a:off x="323528" y="332656"/>
            <a:ext cx="3877985" cy="369332"/>
          </a:xfrm>
          <a:prstGeom prst="rect">
            <a:avLst/>
          </a:prstGeom>
          <a:noFill/>
        </p:spPr>
        <p:txBody>
          <a:bodyPr wrap="none" rtlCol="0">
            <a:spAutoFit/>
          </a:bodyPr>
          <a:lstStyle/>
          <a:p>
            <a:r>
              <a:rPr lang="de-AT" b="1" dirty="0" err="1" smtClean="0">
                <a:solidFill>
                  <a:prstClr val="black"/>
                </a:solidFill>
                <a:latin typeface="Arial" panose="020B0604020202020204" pitchFamily="34" charset="0"/>
                <a:cs typeface="Arial" panose="020B0604020202020204" pitchFamily="34" charset="0"/>
              </a:rPr>
              <a:t>Example</a:t>
            </a:r>
            <a:r>
              <a:rPr lang="de-AT" b="1" dirty="0" smtClean="0">
                <a:solidFill>
                  <a:prstClr val="black"/>
                </a:solidFill>
                <a:latin typeface="Arial" panose="020B0604020202020204" pitchFamily="34" charset="0"/>
                <a:cs typeface="Arial" panose="020B0604020202020204" pitchFamily="34" charset="0"/>
              </a:rPr>
              <a:t>, Communication: 	</a:t>
            </a:r>
          </a:p>
        </p:txBody>
      </p:sp>
      <p:sp>
        <p:nvSpPr>
          <p:cNvPr id="42" name="Rectangle 41"/>
          <p:cNvSpPr/>
          <p:nvPr/>
        </p:nvSpPr>
        <p:spPr>
          <a:xfrm>
            <a:off x="323528" y="5662989"/>
            <a:ext cx="8676456" cy="646331"/>
          </a:xfrm>
          <a:prstGeom prst="rect">
            <a:avLst/>
          </a:prstGeom>
        </p:spPr>
        <p:txBody>
          <a:bodyPr wrap="square">
            <a:spAutoFit/>
          </a:bodyPr>
          <a:lstStyle/>
          <a:p>
            <a:r>
              <a:rPr lang="de-CH" b="1" dirty="0" smtClean="0">
                <a:solidFill>
                  <a:prstClr val="black"/>
                </a:solidFill>
                <a:latin typeface="Arial" panose="020B0604020202020204" pitchFamily="34" charset="0"/>
                <a:cs typeface="Arial" panose="020B0604020202020204" pitchFamily="34" charset="0"/>
              </a:rPr>
              <a:t>All </a:t>
            </a:r>
            <a:r>
              <a:rPr lang="de-CH" b="1" dirty="0" err="1" smtClean="0">
                <a:solidFill>
                  <a:prstClr val="black"/>
                </a:solidFill>
                <a:latin typeface="Arial" panose="020B0604020202020204" pitchFamily="34" charset="0"/>
                <a:cs typeface="Arial" panose="020B0604020202020204" pitchFamily="34" charset="0"/>
              </a:rPr>
              <a:t>discourse</a:t>
            </a:r>
            <a:r>
              <a:rPr lang="de-CH" b="1" dirty="0" smtClean="0">
                <a:solidFill>
                  <a:prstClr val="black"/>
                </a:solidFill>
                <a:latin typeface="Arial" panose="020B0604020202020204" pitchFamily="34" charset="0"/>
                <a:cs typeface="Arial" panose="020B0604020202020204" pitchFamily="34" charset="0"/>
              </a:rPr>
              <a:t> </a:t>
            </a:r>
            <a:r>
              <a:rPr lang="de-CH" b="1" dirty="0" err="1" smtClean="0">
                <a:solidFill>
                  <a:prstClr val="black"/>
                </a:solidFill>
                <a:latin typeface="Arial" panose="020B0604020202020204" pitchFamily="34" charset="0"/>
                <a:cs typeface="Arial" panose="020B0604020202020204" pitchFamily="34" charset="0"/>
              </a:rPr>
              <a:t>takes</a:t>
            </a:r>
            <a:r>
              <a:rPr lang="de-CH" b="1" dirty="0" smtClean="0">
                <a:solidFill>
                  <a:prstClr val="black"/>
                </a:solidFill>
                <a:latin typeface="Arial" panose="020B0604020202020204" pitchFamily="34" charset="0"/>
                <a:cs typeface="Arial" panose="020B0604020202020204" pitchFamily="34" charset="0"/>
              </a:rPr>
              <a:t> </a:t>
            </a:r>
            <a:r>
              <a:rPr lang="de-CH" b="1" dirty="0" err="1" smtClean="0">
                <a:solidFill>
                  <a:prstClr val="black"/>
                </a:solidFill>
                <a:latin typeface="Arial" panose="020B0604020202020204" pitchFamily="34" charset="0"/>
                <a:cs typeface="Arial" panose="020B0604020202020204" pitchFamily="34" charset="0"/>
              </a:rPr>
              <a:t>place</a:t>
            </a:r>
            <a:r>
              <a:rPr lang="de-CH" b="1" dirty="0" smtClean="0">
                <a:solidFill>
                  <a:prstClr val="black"/>
                </a:solidFill>
                <a:latin typeface="Arial" panose="020B0604020202020204" pitchFamily="34" charset="0"/>
                <a:cs typeface="Arial" panose="020B0604020202020204" pitchFamily="34" charset="0"/>
              </a:rPr>
              <a:t> in </a:t>
            </a:r>
            <a:r>
              <a:rPr lang="de-CH" b="1" dirty="0" err="1" smtClean="0">
                <a:solidFill>
                  <a:prstClr val="black"/>
                </a:solidFill>
                <a:latin typeface="Arial" panose="020B0604020202020204" pitchFamily="34" charset="0"/>
                <a:cs typeface="Arial" panose="020B0604020202020204" pitchFamily="34" charset="0"/>
              </a:rPr>
              <a:t>nested</a:t>
            </a:r>
            <a:r>
              <a:rPr lang="de-CH" b="1" dirty="0" smtClean="0">
                <a:solidFill>
                  <a:prstClr val="black"/>
                </a:solidFill>
                <a:latin typeface="Arial" panose="020B0604020202020204" pitchFamily="34" charset="0"/>
                <a:cs typeface="Arial" panose="020B0604020202020204" pitchFamily="34" charset="0"/>
              </a:rPr>
              <a:t> </a:t>
            </a:r>
            <a:r>
              <a:rPr lang="de-CH" b="1" dirty="0" err="1" smtClean="0">
                <a:solidFill>
                  <a:prstClr val="black"/>
                </a:solidFill>
                <a:latin typeface="Arial" panose="020B0604020202020204" pitchFamily="34" charset="0"/>
                <a:cs typeface="Arial" panose="020B0604020202020204" pitchFamily="34" charset="0"/>
              </a:rPr>
              <a:t>loops</a:t>
            </a:r>
            <a:r>
              <a:rPr lang="de-CH" b="1" dirty="0" smtClean="0">
                <a:solidFill>
                  <a:prstClr val="black"/>
                </a:solidFill>
                <a:latin typeface="Arial" panose="020B0604020202020204" pitchFamily="34" charset="0"/>
                <a:cs typeface="Arial" panose="020B0604020202020204" pitchFamily="34" charset="0"/>
              </a:rPr>
              <a:t> and </a:t>
            </a:r>
            <a:r>
              <a:rPr lang="de-CH" b="1" dirty="0" err="1" smtClean="0">
                <a:solidFill>
                  <a:prstClr val="black"/>
                </a:solidFill>
                <a:latin typeface="Arial" panose="020B0604020202020204" pitchFamily="34" charset="0"/>
                <a:cs typeface="Arial" panose="020B0604020202020204" pitchFamily="34" charset="0"/>
              </a:rPr>
              <a:t>relies</a:t>
            </a:r>
            <a:r>
              <a:rPr lang="de-CH" b="1" dirty="0" smtClean="0">
                <a:solidFill>
                  <a:prstClr val="black"/>
                </a:solidFill>
                <a:latin typeface="Arial" panose="020B0604020202020204" pitchFamily="34" charset="0"/>
                <a:cs typeface="Arial" panose="020B0604020202020204" pitchFamily="34" charset="0"/>
              </a:rPr>
              <a:t> on </a:t>
            </a:r>
            <a:r>
              <a:rPr lang="de-CH" b="1" dirty="0" err="1" smtClean="0">
                <a:solidFill>
                  <a:prstClr val="black"/>
                </a:solidFill>
                <a:latin typeface="Arial" panose="020B0604020202020204" pitchFamily="34" charset="0"/>
                <a:cs typeface="Arial" panose="020B0604020202020204" pitchFamily="34" charset="0"/>
              </a:rPr>
              <a:t>some</a:t>
            </a:r>
            <a:r>
              <a:rPr lang="de-CH" b="1" dirty="0" smtClean="0">
                <a:solidFill>
                  <a:prstClr val="black"/>
                </a:solidFill>
                <a:latin typeface="Arial" panose="020B0604020202020204" pitchFamily="34" charset="0"/>
                <a:cs typeface="Arial" panose="020B0604020202020204" pitchFamily="34" charset="0"/>
              </a:rPr>
              <a:t> </a:t>
            </a:r>
            <a:r>
              <a:rPr lang="de-CH" b="1" dirty="0" err="1" smtClean="0">
                <a:solidFill>
                  <a:prstClr val="black"/>
                </a:solidFill>
                <a:latin typeface="Arial" panose="020B0604020202020204" pitchFamily="34" charset="0"/>
                <a:cs typeface="Arial" panose="020B0604020202020204" pitchFamily="34" charset="0"/>
              </a:rPr>
              <a:t>shared</a:t>
            </a:r>
            <a:r>
              <a:rPr lang="de-CH" b="1" dirty="0" smtClean="0">
                <a:solidFill>
                  <a:prstClr val="black"/>
                </a:solidFill>
                <a:latin typeface="Arial" panose="020B0604020202020204" pitchFamily="34" charset="0"/>
                <a:cs typeface="Arial" panose="020B0604020202020204" pitchFamily="34" charset="0"/>
              </a:rPr>
              <a:t> </a:t>
            </a:r>
            <a:r>
              <a:rPr lang="de-CH" b="1" dirty="0" err="1" smtClean="0">
                <a:solidFill>
                  <a:prstClr val="black"/>
                </a:solidFill>
                <a:latin typeface="Arial" panose="020B0604020202020204" pitchFamily="34" charset="0"/>
                <a:cs typeface="Arial" panose="020B0604020202020204" pitchFamily="34" charset="0"/>
              </a:rPr>
              <a:t>rules</a:t>
            </a:r>
            <a:r>
              <a:rPr lang="de-CH" b="1" dirty="0" smtClean="0">
                <a:solidFill>
                  <a:prstClr val="black"/>
                </a:solidFill>
                <a:latin typeface="Arial" panose="020B0604020202020204" pitchFamily="34" charset="0"/>
                <a:cs typeface="Arial" panose="020B0604020202020204" pitchFamily="34" charset="0"/>
              </a:rPr>
              <a:t>,</a:t>
            </a:r>
          </a:p>
          <a:p>
            <a:r>
              <a:rPr lang="de-CH" b="1" dirty="0" err="1" smtClean="0">
                <a:solidFill>
                  <a:prstClr val="black"/>
                </a:solidFill>
                <a:latin typeface="Arial" panose="020B0604020202020204" pitchFamily="34" charset="0"/>
                <a:cs typeface="Arial" panose="020B0604020202020204" pitchFamily="34" charset="0"/>
              </a:rPr>
              <a:t>it</a:t>
            </a:r>
            <a:r>
              <a:rPr lang="de-CH" b="1" dirty="0" smtClean="0">
                <a:solidFill>
                  <a:prstClr val="black"/>
                </a:solidFill>
                <a:latin typeface="Arial" panose="020B0604020202020204" pitchFamily="34" charset="0"/>
                <a:cs typeface="Arial" panose="020B0604020202020204" pitchFamily="34" charset="0"/>
              </a:rPr>
              <a:t> </a:t>
            </a:r>
            <a:r>
              <a:rPr lang="de-CH" b="1" dirty="0" err="1" smtClean="0">
                <a:solidFill>
                  <a:prstClr val="black"/>
                </a:solidFill>
                <a:latin typeface="Arial" panose="020B0604020202020204" pitchFamily="34" charset="0"/>
                <a:cs typeface="Arial" panose="020B0604020202020204" pitchFamily="34" charset="0"/>
              </a:rPr>
              <a:t>cannot</a:t>
            </a:r>
            <a:r>
              <a:rPr lang="de-CH" b="1" dirty="0" smtClean="0">
                <a:solidFill>
                  <a:prstClr val="black"/>
                </a:solidFill>
                <a:latin typeface="Arial" panose="020B0604020202020204" pitchFamily="34" charset="0"/>
                <a:cs typeface="Arial" panose="020B0604020202020204" pitchFamily="34" charset="0"/>
              </a:rPr>
              <a:t> </a:t>
            </a:r>
            <a:r>
              <a:rPr lang="de-CH" b="1" dirty="0" err="1" smtClean="0">
                <a:solidFill>
                  <a:prstClr val="black"/>
                </a:solidFill>
                <a:latin typeface="Arial" panose="020B0604020202020204" pitchFamily="34" charset="0"/>
                <a:cs typeface="Arial" panose="020B0604020202020204" pitchFamily="34" charset="0"/>
              </a:rPr>
              <a:t>work</a:t>
            </a:r>
            <a:r>
              <a:rPr lang="de-CH" b="1" dirty="0" smtClean="0">
                <a:solidFill>
                  <a:prstClr val="black"/>
                </a:solidFill>
                <a:latin typeface="Arial" panose="020B0604020202020204" pitchFamily="34" charset="0"/>
                <a:cs typeface="Arial" panose="020B0604020202020204" pitchFamily="34" charset="0"/>
              </a:rPr>
              <a:t> </a:t>
            </a:r>
            <a:r>
              <a:rPr lang="de-CH" b="1" dirty="0" err="1" smtClean="0">
                <a:solidFill>
                  <a:prstClr val="black"/>
                </a:solidFill>
                <a:latin typeface="Arial" panose="020B0604020202020204" pitchFamily="34" charset="0"/>
                <a:cs typeface="Arial" panose="020B0604020202020204" pitchFamily="34" charset="0"/>
              </a:rPr>
              <a:t>without</a:t>
            </a:r>
            <a:r>
              <a:rPr lang="de-CH" b="1" dirty="0" smtClean="0">
                <a:solidFill>
                  <a:prstClr val="black"/>
                </a:solidFill>
                <a:latin typeface="Arial" panose="020B0604020202020204" pitchFamily="34" charset="0"/>
                <a:cs typeface="Arial" panose="020B0604020202020204" pitchFamily="34" charset="0"/>
              </a:rPr>
              <a:t> a </a:t>
            </a:r>
            <a:r>
              <a:rPr lang="de-CH" b="1" dirty="0" err="1" smtClean="0">
                <a:solidFill>
                  <a:prstClr val="black"/>
                </a:solidFill>
                <a:latin typeface="Arial" panose="020B0604020202020204" pitchFamily="34" charset="0"/>
                <a:cs typeface="Arial" panose="020B0604020202020204" pitchFamily="34" charset="0"/>
              </a:rPr>
              <a:t>minumum</a:t>
            </a:r>
            <a:r>
              <a:rPr lang="de-CH" b="1" dirty="0" smtClean="0">
                <a:solidFill>
                  <a:prstClr val="black"/>
                </a:solidFill>
                <a:latin typeface="Arial" panose="020B0604020202020204" pitchFamily="34" charset="0"/>
                <a:cs typeface="Arial" panose="020B0604020202020204" pitchFamily="34" charset="0"/>
              </a:rPr>
              <a:t> of </a:t>
            </a:r>
            <a:r>
              <a:rPr lang="de-CH" b="1" dirty="0" err="1" smtClean="0">
                <a:solidFill>
                  <a:prstClr val="black"/>
                </a:solidFill>
                <a:latin typeface="Arial" panose="020B0604020202020204" pitchFamily="34" charset="0"/>
                <a:cs typeface="Arial" panose="020B0604020202020204" pitchFamily="34" charset="0"/>
              </a:rPr>
              <a:t>common</a:t>
            </a:r>
            <a:r>
              <a:rPr lang="de-CH" b="1" dirty="0" smtClean="0">
                <a:solidFill>
                  <a:prstClr val="black"/>
                </a:solidFill>
                <a:latin typeface="Arial" panose="020B0604020202020204" pitchFamily="34" charset="0"/>
                <a:cs typeface="Arial" panose="020B0604020202020204" pitchFamily="34" charset="0"/>
              </a:rPr>
              <a:t> </a:t>
            </a:r>
            <a:r>
              <a:rPr lang="de-CH" b="1" dirty="0" err="1" smtClean="0">
                <a:solidFill>
                  <a:prstClr val="black"/>
                </a:solidFill>
                <a:latin typeface="Arial" panose="020B0604020202020204" pitchFamily="34" charset="0"/>
                <a:cs typeface="Arial" panose="020B0604020202020204" pitchFamily="34" charset="0"/>
              </a:rPr>
              <a:t>reference</a:t>
            </a:r>
            <a:r>
              <a:rPr lang="de-CH" b="1" dirty="0" smtClean="0">
                <a:solidFill>
                  <a:prstClr val="black"/>
                </a:solidFill>
                <a:latin typeface="Arial" panose="020B0604020202020204" pitchFamily="34" charset="0"/>
                <a:cs typeface="Arial" panose="020B0604020202020204" pitchFamily="34" charset="0"/>
              </a:rPr>
              <a:t> (and </a:t>
            </a:r>
            <a:r>
              <a:rPr lang="de-CH" b="1" dirty="0" err="1" smtClean="0">
                <a:solidFill>
                  <a:prstClr val="black"/>
                </a:solidFill>
                <a:latin typeface="Arial" panose="020B0604020202020204" pitchFamily="34" charset="0"/>
                <a:cs typeface="Arial" panose="020B0604020202020204" pitchFamily="34" charset="0"/>
              </a:rPr>
              <a:t>grounding</a:t>
            </a:r>
            <a:r>
              <a:rPr lang="de-CH" b="1" dirty="0" smtClean="0">
                <a:solidFill>
                  <a:prstClr val="black"/>
                </a:solidFill>
                <a:latin typeface="Arial" panose="020B0604020202020204" pitchFamily="34" charset="0"/>
                <a:cs typeface="Arial" panose="020B0604020202020204" pitchFamily="34" charset="0"/>
              </a:rPr>
              <a:t>) </a:t>
            </a:r>
            <a:endParaRPr lang="de-CH" b="1" dirty="0">
              <a:solidFill>
                <a:prstClr val="black"/>
              </a:solidFill>
              <a:latin typeface="Arial" panose="020B0604020202020204" pitchFamily="34" charset="0"/>
              <a:cs typeface="Arial" panose="020B0604020202020204" pitchFamily="34" charset="0"/>
            </a:endParaRPr>
          </a:p>
        </p:txBody>
      </p:sp>
      <p:sp>
        <p:nvSpPr>
          <p:cNvPr id="4105" name="Up-Down Arrow 4104"/>
          <p:cNvSpPr/>
          <p:nvPr/>
        </p:nvSpPr>
        <p:spPr>
          <a:xfrm>
            <a:off x="899592" y="2825995"/>
            <a:ext cx="218372" cy="2880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cxnSp>
        <p:nvCxnSpPr>
          <p:cNvPr id="23" name="Straight Arrow Connector 22"/>
          <p:cNvCxnSpPr>
            <a:stCxn id="12" idx="3"/>
          </p:cNvCxnSpPr>
          <p:nvPr/>
        </p:nvCxnSpPr>
        <p:spPr>
          <a:xfrm flipH="1" flipV="1">
            <a:off x="2110380" y="4633195"/>
            <a:ext cx="143175" cy="1259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4" name="Up-Down Arrow 43"/>
          <p:cNvSpPr/>
          <p:nvPr/>
        </p:nvSpPr>
        <p:spPr>
          <a:xfrm>
            <a:off x="2049372" y="2825995"/>
            <a:ext cx="133410" cy="504056"/>
          </a:xfrm>
          <a:prstGeom prst="up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cxnSp>
        <p:nvCxnSpPr>
          <p:cNvPr id="45" name="Straight Arrow Connector 44"/>
          <p:cNvCxnSpPr/>
          <p:nvPr/>
        </p:nvCxnSpPr>
        <p:spPr>
          <a:xfrm flipH="1">
            <a:off x="2049372" y="1328958"/>
            <a:ext cx="322864" cy="720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5868144" y="4626196"/>
            <a:ext cx="285684" cy="1440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952384" y="2681979"/>
            <a:ext cx="1596912" cy="400110"/>
          </a:xfrm>
          <a:prstGeom prst="rect">
            <a:avLst/>
          </a:prstGeom>
        </p:spPr>
        <p:txBody>
          <a:bodyPr wrap="none">
            <a:spAutoFit/>
          </a:bodyPr>
          <a:lstStyle/>
          <a:p>
            <a:r>
              <a:rPr lang="de-AT" sz="2000" b="1" dirty="0" smtClean="0">
                <a:solidFill>
                  <a:srgbClr val="FF0000"/>
                </a:solidFill>
                <a:latin typeface="Eras Bold ITC" panose="020B0907030504020204" pitchFamily="34" charset="0"/>
              </a:rPr>
              <a:t>Interactive</a:t>
            </a:r>
          </a:p>
        </p:txBody>
      </p:sp>
      <p:sp>
        <p:nvSpPr>
          <p:cNvPr id="3" name="Oval 2"/>
          <p:cNvSpPr/>
          <p:nvPr/>
        </p:nvSpPr>
        <p:spPr>
          <a:xfrm rot="21136074">
            <a:off x="4349776" y="3819744"/>
            <a:ext cx="218372" cy="72008"/>
          </a:xfrm>
          <a:prstGeom prst="ellipse">
            <a:avLst/>
          </a:prstGeom>
          <a:noFill/>
          <a:ln w="63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26" name="Oval 25"/>
          <p:cNvSpPr/>
          <p:nvPr/>
        </p:nvSpPr>
        <p:spPr>
          <a:xfrm rot="1491771">
            <a:off x="4355976" y="2321939"/>
            <a:ext cx="218372" cy="72008"/>
          </a:xfrm>
          <a:prstGeom prst="ellipse">
            <a:avLst/>
          </a:prstGeom>
          <a:noFill/>
          <a:ln w="63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5" name="Rectangle 4"/>
          <p:cNvSpPr/>
          <p:nvPr/>
        </p:nvSpPr>
        <p:spPr>
          <a:xfrm>
            <a:off x="5955426" y="3042019"/>
            <a:ext cx="1960793" cy="523220"/>
          </a:xfrm>
          <a:prstGeom prst="rect">
            <a:avLst/>
          </a:prstGeom>
        </p:spPr>
        <p:txBody>
          <a:bodyPr wrap="none">
            <a:spAutoFit/>
          </a:bodyPr>
          <a:lstStyle/>
          <a:p>
            <a:r>
              <a:rPr lang="de-AT" sz="1400" dirty="0" err="1" smtClean="0">
                <a:solidFill>
                  <a:srgbClr val="FF0000"/>
                </a:solidFill>
                <a:latin typeface="Arial Narrow" panose="020B0606020202030204" pitchFamily="34" charset="0"/>
              </a:rPr>
              <a:t>situated</a:t>
            </a:r>
            <a:r>
              <a:rPr lang="de-AT" sz="1400" dirty="0" smtClean="0">
                <a:solidFill>
                  <a:srgbClr val="FF0000"/>
                </a:solidFill>
                <a:latin typeface="Arial Narrow" panose="020B0606020202030204" pitchFamily="34" charset="0"/>
              </a:rPr>
              <a:t> &amp; </a:t>
            </a:r>
            <a:r>
              <a:rPr lang="de-AT" sz="1400" dirty="0" err="1" smtClean="0">
                <a:solidFill>
                  <a:srgbClr val="FF0000"/>
                </a:solidFill>
                <a:latin typeface="Arial Narrow" panose="020B0606020202030204" pitchFamily="34" charset="0"/>
              </a:rPr>
              <a:t>mainly</a:t>
            </a:r>
            <a:r>
              <a:rPr lang="de-AT" sz="1400" dirty="0" smtClean="0">
                <a:solidFill>
                  <a:srgbClr val="FF0000"/>
                </a:solidFill>
                <a:latin typeface="Arial Narrow" panose="020B0606020202030204" pitchFamily="34" charset="0"/>
              </a:rPr>
              <a:t> </a:t>
            </a:r>
            <a:r>
              <a:rPr lang="de-AT" sz="1400" dirty="0" err="1">
                <a:solidFill>
                  <a:srgbClr val="FF0000"/>
                </a:solidFill>
                <a:latin typeface="Arial Narrow" panose="020B0606020202030204" pitchFamily="34" charset="0"/>
              </a:rPr>
              <a:t>involving</a:t>
            </a:r>
            <a:r>
              <a:rPr lang="de-AT" sz="1400" dirty="0">
                <a:solidFill>
                  <a:srgbClr val="FF0000"/>
                </a:solidFill>
                <a:latin typeface="Arial Narrow" panose="020B0606020202030204" pitchFamily="34" charset="0"/>
              </a:rPr>
              <a:t> </a:t>
            </a:r>
            <a:endParaRPr lang="de-AT" sz="1400" dirty="0" smtClean="0">
              <a:solidFill>
                <a:srgbClr val="FF0000"/>
              </a:solidFill>
              <a:latin typeface="Arial Narrow" panose="020B0606020202030204" pitchFamily="34" charset="0"/>
            </a:endParaRPr>
          </a:p>
          <a:p>
            <a:r>
              <a:rPr lang="de-AT" sz="1400" dirty="0" err="1">
                <a:solidFill>
                  <a:srgbClr val="FF0000"/>
                </a:solidFill>
                <a:latin typeface="Arial Narrow" panose="020B0606020202030204" pitchFamily="34" charset="0"/>
              </a:rPr>
              <a:t>a</a:t>
            </a:r>
            <a:r>
              <a:rPr lang="de-AT" sz="1400" dirty="0" err="1" smtClean="0">
                <a:solidFill>
                  <a:srgbClr val="FF0000"/>
                </a:solidFill>
                <a:latin typeface="Arial Narrow" panose="020B0606020202030204" pitchFamily="34" charset="0"/>
              </a:rPr>
              <a:t>bstract</a:t>
            </a:r>
            <a:r>
              <a:rPr lang="de-AT" sz="1400" dirty="0" smtClean="0">
                <a:solidFill>
                  <a:srgbClr val="FF0000"/>
                </a:solidFill>
                <a:latin typeface="Arial Narrow" panose="020B0606020202030204" pitchFamily="34" charset="0"/>
              </a:rPr>
              <a:t> </a:t>
            </a:r>
            <a:r>
              <a:rPr lang="de-AT" sz="1400" dirty="0" err="1" smtClean="0">
                <a:solidFill>
                  <a:srgbClr val="FF0000"/>
                </a:solidFill>
                <a:latin typeface="Arial Narrow" panose="020B0606020202030204" pitchFamily="34" charset="0"/>
              </a:rPr>
              <a:t>representations</a:t>
            </a:r>
            <a:endParaRPr lang="de-CH" sz="1400" dirty="0">
              <a:solidFill>
                <a:prstClr val="black"/>
              </a:solidFill>
              <a:latin typeface="Arial Narrow" panose="020B0606020202030204" pitchFamily="34" charset="0"/>
            </a:endParaRPr>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118" y="1460785"/>
            <a:ext cx="1249554" cy="2805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467544" y="3762099"/>
            <a:ext cx="1025089" cy="923330"/>
          </a:xfrm>
          <a:prstGeom prst="rect">
            <a:avLst/>
          </a:prstGeom>
          <a:solidFill>
            <a:schemeClr val="accent1">
              <a:lumMod val="20000"/>
              <a:lumOff val="80000"/>
            </a:schemeClr>
          </a:solidFill>
        </p:spPr>
        <p:txBody>
          <a:bodyPr wrap="none">
            <a:spAutoFit/>
          </a:bodyPr>
          <a:lstStyle/>
          <a:p>
            <a:r>
              <a:rPr lang="de-AT" b="1" dirty="0" err="1">
                <a:solidFill>
                  <a:srgbClr val="0000FF"/>
                </a:solidFill>
              </a:rPr>
              <a:t>o</a:t>
            </a:r>
            <a:r>
              <a:rPr lang="de-AT" b="1" dirty="0" err="1" smtClean="0">
                <a:solidFill>
                  <a:srgbClr val="0000FF"/>
                </a:solidFill>
              </a:rPr>
              <a:t>ne</a:t>
            </a:r>
            <a:r>
              <a:rPr lang="de-AT" b="1" dirty="0" smtClean="0">
                <a:solidFill>
                  <a:srgbClr val="0000FF"/>
                </a:solidFill>
              </a:rPr>
              <a:t> </a:t>
            </a:r>
          </a:p>
          <a:p>
            <a:r>
              <a:rPr lang="de-AT" b="1" dirty="0" err="1">
                <a:solidFill>
                  <a:srgbClr val="0000FF"/>
                </a:solidFill>
              </a:rPr>
              <a:t>c</a:t>
            </a:r>
            <a:r>
              <a:rPr lang="de-AT" b="1" dirty="0" err="1" smtClean="0">
                <a:solidFill>
                  <a:srgbClr val="0000FF"/>
                </a:solidFill>
              </a:rPr>
              <a:t>ommon</a:t>
            </a:r>
            <a:endParaRPr lang="de-AT" b="1" dirty="0" smtClean="0">
              <a:solidFill>
                <a:srgbClr val="0000FF"/>
              </a:solidFill>
            </a:endParaRPr>
          </a:p>
          <a:p>
            <a:r>
              <a:rPr lang="de-AT" b="1" dirty="0" smtClean="0">
                <a:solidFill>
                  <a:srgbClr val="0000FF"/>
                </a:solidFill>
              </a:rPr>
              <a:t>„</a:t>
            </a:r>
            <a:r>
              <a:rPr lang="de-AT" b="1" dirty="0" err="1" smtClean="0">
                <a:solidFill>
                  <a:srgbClr val="0000FF"/>
                </a:solidFill>
              </a:rPr>
              <a:t>reality</a:t>
            </a:r>
            <a:r>
              <a:rPr lang="de-AT" b="1" dirty="0">
                <a:solidFill>
                  <a:srgbClr val="0000FF"/>
                </a:solidFill>
              </a:rPr>
              <a:t>“</a:t>
            </a:r>
            <a:endParaRPr lang="de-CH" b="1" dirty="0">
              <a:solidFill>
                <a:srgbClr val="0000FF"/>
              </a:solidFill>
            </a:endParaRPr>
          </a:p>
        </p:txBody>
      </p:sp>
      <p:sp>
        <p:nvSpPr>
          <p:cNvPr id="8" name="Rectangle 7"/>
          <p:cNvSpPr/>
          <p:nvPr/>
        </p:nvSpPr>
        <p:spPr>
          <a:xfrm>
            <a:off x="0" y="6623774"/>
            <a:ext cx="9144000" cy="261610"/>
          </a:xfrm>
          <a:prstGeom prst="rect">
            <a:avLst/>
          </a:prstGeom>
        </p:spPr>
        <p:txBody>
          <a:bodyPr wrap="square">
            <a:spAutoFit/>
          </a:bodyPr>
          <a:lstStyle/>
          <a:p>
            <a:r>
              <a:rPr lang="en-US" sz="1100" dirty="0">
                <a:latin typeface="Arial Narrow" panose="020B0606020202030204" pitchFamily="34" charset="0"/>
              </a:rPr>
              <a:t>Thomsen, Knud (2015), The Ouroboros Model embraces its sensory-motoric foundations and learns to talk, STUDIES IN LOGIC, GRAMMAR AND RHETORIC 41 (54): 105-125.</a:t>
            </a:r>
            <a:endParaRPr lang="de-CH" sz="1100" dirty="0">
              <a:latin typeface="Arial Narrow" panose="020B0606020202030204" pitchFamily="34" charset="0"/>
            </a:endParaRPr>
          </a:p>
        </p:txBody>
      </p:sp>
    </p:spTree>
    <p:extLst>
      <p:ext uri="{BB962C8B-B14F-4D97-AF65-F5344CB8AC3E}">
        <p14:creationId xmlns:p14="http://schemas.microsoft.com/office/powerpoint/2010/main" val="239333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0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42" grpId="0"/>
      <p:bldP spid="4105" grpId="0" animBg="1"/>
      <p:bldP spid="44" grpId="0" animBg="1"/>
      <p:bldP spid="2" grpId="0"/>
      <p:bldP spid="5"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1916832"/>
            <a:ext cx="4429418" cy="1446550"/>
          </a:xfrm>
          <a:prstGeom prst="rect">
            <a:avLst/>
          </a:prstGeom>
        </p:spPr>
        <p:txBody>
          <a:bodyPr wrap="none">
            <a:spAutoFit/>
          </a:bodyPr>
          <a:lstStyle/>
          <a:p>
            <a:r>
              <a:rPr lang="de-AT" sz="8800" b="1" dirty="0" err="1" smtClean="0">
                <a:latin typeface="Verdana" panose="020B0604030504040204" pitchFamily="34" charset="0"/>
                <a:ea typeface="Verdana" panose="020B0604030504040204" pitchFamily="34" charset="0"/>
                <a:cs typeface="Verdana" panose="020B0604030504040204" pitchFamily="34" charset="0"/>
              </a:rPr>
              <a:t>justice</a:t>
            </a:r>
            <a:endParaRPr lang="de-CH" sz="8800" b="1"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4"/>
          <p:cNvPicPr>
            <a:picLocks noChangeAspect="1" noChangeArrowheads="1"/>
          </p:cNvPicPr>
          <p:nvPr/>
        </p:nvPicPr>
        <p:blipFill>
          <a:blip r:embed="rId2" cstate="print">
            <a:lum bright="40000"/>
            <a:extLst>
              <a:ext uri="{28A0092B-C50C-407E-A947-70E740481C1C}">
                <a14:useLocalDpi xmlns:a14="http://schemas.microsoft.com/office/drawing/2010/main" val="0"/>
              </a:ext>
            </a:extLst>
          </a:blip>
          <a:srcRect/>
          <a:stretch>
            <a:fillRect/>
          </a:stretch>
        </p:blipFill>
        <p:spPr bwMode="auto">
          <a:xfrm>
            <a:off x="1403350" y="188913"/>
            <a:ext cx="6048375"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 name="Rectangle 4"/>
          <p:cNvSpPr/>
          <p:nvPr/>
        </p:nvSpPr>
        <p:spPr>
          <a:xfrm>
            <a:off x="323528" y="908720"/>
            <a:ext cx="8280920" cy="1323439"/>
          </a:xfrm>
          <a:prstGeom prst="rect">
            <a:avLst/>
          </a:prstGeom>
        </p:spPr>
        <p:txBody>
          <a:bodyPr wrap="square">
            <a:spAutoFit/>
          </a:bodyPr>
          <a:lstStyle/>
          <a:p>
            <a:r>
              <a:rPr lang="en-US" altLang="de-DE" sz="2000" b="1" dirty="0" smtClean="0">
                <a:solidFill>
                  <a:srgbClr val="0000FF"/>
                </a:solidFill>
                <a:latin typeface="Verdana" pitchFamily="34" charset="0"/>
              </a:rPr>
              <a:t>The </a:t>
            </a:r>
            <a:r>
              <a:rPr lang="en-US" altLang="de-DE" sz="2000" b="1" dirty="0">
                <a:solidFill>
                  <a:srgbClr val="0000FF"/>
                </a:solidFill>
                <a:latin typeface="Verdana" pitchFamily="34" charset="0"/>
              </a:rPr>
              <a:t>Ouroboros Model </a:t>
            </a:r>
            <a:r>
              <a:rPr lang="en-US" altLang="de-DE" sz="2000" b="1" dirty="0" smtClean="0">
                <a:solidFill>
                  <a:srgbClr val="0000FF"/>
                </a:solidFill>
                <a:latin typeface="Verdana" pitchFamily="34" charset="0"/>
              </a:rPr>
              <a:t>sees justice as an abstraction from repeated occasions where human actions effecting other humans give the good feeling of a well-balanced exchange</a:t>
            </a:r>
            <a:r>
              <a:rPr lang="en-US" altLang="de-DE" sz="2000" b="1" smtClean="0">
                <a:solidFill>
                  <a:srgbClr val="0000FF"/>
                </a:solidFill>
                <a:latin typeface="Verdana" pitchFamily="34" charset="0"/>
              </a:rPr>
              <a:t>, relations </a:t>
            </a:r>
            <a:r>
              <a:rPr lang="en-US" altLang="de-DE" sz="2000" b="1" dirty="0" smtClean="0">
                <a:solidFill>
                  <a:srgbClr val="0000FF"/>
                </a:solidFill>
                <a:latin typeface="Verdana" pitchFamily="34" charset="0"/>
              </a:rPr>
              <a:t>and (social) structures</a:t>
            </a:r>
            <a:endParaRPr lang="de-CH" dirty="0"/>
          </a:p>
        </p:txBody>
      </p:sp>
      <p:sp>
        <p:nvSpPr>
          <p:cNvPr id="3" name="TextBox 2"/>
          <p:cNvSpPr txBox="1"/>
          <p:nvPr/>
        </p:nvSpPr>
        <p:spPr>
          <a:xfrm>
            <a:off x="323528" y="332656"/>
            <a:ext cx="2954655" cy="369332"/>
          </a:xfrm>
          <a:prstGeom prst="rect">
            <a:avLst/>
          </a:prstGeom>
          <a:noFill/>
        </p:spPr>
        <p:txBody>
          <a:bodyPr wrap="none" rtlCol="0">
            <a:spAutoFit/>
          </a:bodyPr>
          <a:lstStyle/>
          <a:p>
            <a:r>
              <a:rPr lang="de-AT" b="1" dirty="0" err="1" smtClean="0">
                <a:solidFill>
                  <a:prstClr val="black"/>
                </a:solidFill>
                <a:latin typeface="Arial" panose="020B0604020202020204" pitchFamily="34" charset="0"/>
                <a:cs typeface="Arial" panose="020B0604020202020204" pitchFamily="34" charset="0"/>
              </a:rPr>
              <a:t>Example</a:t>
            </a:r>
            <a:r>
              <a:rPr lang="de-AT" b="1" dirty="0" smtClean="0">
                <a:solidFill>
                  <a:prstClr val="black"/>
                </a:solidFill>
                <a:latin typeface="Arial" panose="020B0604020202020204" pitchFamily="34" charset="0"/>
                <a:cs typeface="Arial" panose="020B0604020202020204" pitchFamily="34" charset="0"/>
              </a:rPr>
              <a:t>, Justice: 	</a:t>
            </a:r>
          </a:p>
        </p:txBody>
      </p:sp>
      <p:sp>
        <p:nvSpPr>
          <p:cNvPr id="6" name="Rectangle 4"/>
          <p:cNvSpPr>
            <a:spLocks noChangeArrowheads="1"/>
          </p:cNvSpPr>
          <p:nvPr/>
        </p:nvSpPr>
        <p:spPr bwMode="auto">
          <a:xfrm>
            <a:off x="323528" y="2251720"/>
            <a:ext cx="28057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2400" b="1" i="1" dirty="0">
                <a:solidFill>
                  <a:srgbClr val="0000FF"/>
                </a:solidFill>
              </a:rPr>
              <a:t>What ought I to do ?</a:t>
            </a:r>
          </a:p>
        </p:txBody>
      </p:sp>
      <p:sp>
        <p:nvSpPr>
          <p:cNvPr id="7" name="Rectangle 6"/>
          <p:cNvSpPr>
            <a:spLocks noChangeArrowheads="1"/>
          </p:cNvSpPr>
          <p:nvPr/>
        </p:nvSpPr>
        <p:spPr bwMode="auto">
          <a:xfrm>
            <a:off x="900113" y="2821037"/>
            <a:ext cx="62642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2000" b="1" dirty="0">
                <a:latin typeface="Verdana" pitchFamily="34" charset="0"/>
              </a:rPr>
              <a:t>Kant’s answer, the </a:t>
            </a:r>
            <a:r>
              <a:rPr lang="en-US" altLang="de-DE" sz="2000" b="1" dirty="0" err="1">
                <a:latin typeface="Verdana" pitchFamily="34" charset="0"/>
              </a:rPr>
              <a:t>Categorial</a:t>
            </a:r>
            <a:r>
              <a:rPr lang="en-US" altLang="de-DE" sz="2000" b="1" dirty="0">
                <a:latin typeface="Verdana" pitchFamily="34" charset="0"/>
              </a:rPr>
              <a:t> Imperative, </a:t>
            </a:r>
          </a:p>
          <a:p>
            <a:r>
              <a:rPr lang="en-US" altLang="de-DE" sz="2000" b="1" dirty="0">
                <a:latin typeface="Verdana" pitchFamily="34" charset="0"/>
              </a:rPr>
              <a:t>in the light of the Ouroboros Model </a:t>
            </a:r>
          </a:p>
          <a:p>
            <a:r>
              <a:rPr lang="en-US" altLang="de-DE" sz="2000" b="1" dirty="0">
                <a:latin typeface="Verdana" pitchFamily="34" charset="0"/>
              </a:rPr>
              <a:t>is nothing else but </a:t>
            </a:r>
          </a:p>
          <a:p>
            <a:r>
              <a:rPr lang="en-US" altLang="de-DE" sz="2000" b="1" dirty="0">
                <a:latin typeface="Verdana" pitchFamily="34" charset="0"/>
              </a:rPr>
              <a:t>a general consistency condition, </a:t>
            </a:r>
          </a:p>
          <a:p>
            <a:r>
              <a:rPr lang="en-US" altLang="de-DE" sz="2000" b="1" dirty="0">
                <a:latin typeface="Verdana" pitchFamily="34" charset="0"/>
              </a:rPr>
              <a:t>with no particular preferred individual.  </a:t>
            </a:r>
          </a:p>
        </p:txBody>
      </p:sp>
      <p:sp>
        <p:nvSpPr>
          <p:cNvPr id="8" name="Text Box 7"/>
          <p:cNvSpPr txBox="1">
            <a:spLocks noChangeArrowheads="1"/>
          </p:cNvSpPr>
          <p:nvPr/>
        </p:nvSpPr>
        <p:spPr bwMode="auto">
          <a:xfrm>
            <a:off x="356071" y="4725144"/>
            <a:ext cx="842493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altLang="de-DE" sz="2000" b="1" dirty="0" err="1" smtClean="0">
                <a:solidFill>
                  <a:srgbClr val="0000FF"/>
                </a:solidFill>
              </a:rPr>
              <a:t>There</a:t>
            </a:r>
            <a:r>
              <a:rPr lang="de-CH" altLang="de-DE" sz="2000" b="1" dirty="0" smtClean="0">
                <a:solidFill>
                  <a:srgbClr val="0000FF"/>
                </a:solidFill>
              </a:rPr>
              <a:t> </a:t>
            </a:r>
            <a:r>
              <a:rPr lang="de-CH" altLang="de-DE" sz="2000" b="1" dirty="0" err="1" smtClean="0">
                <a:solidFill>
                  <a:srgbClr val="0000FF"/>
                </a:solidFill>
              </a:rPr>
              <a:t>is</a:t>
            </a:r>
            <a:r>
              <a:rPr lang="de-CH" altLang="de-DE" sz="2000" b="1" dirty="0" smtClean="0">
                <a:solidFill>
                  <a:srgbClr val="0000FF"/>
                </a:solidFill>
              </a:rPr>
              <a:t> </a:t>
            </a:r>
            <a:r>
              <a:rPr lang="de-CH" altLang="de-DE" sz="2000" b="1" dirty="0" err="1" smtClean="0">
                <a:solidFill>
                  <a:srgbClr val="0000FF"/>
                </a:solidFill>
              </a:rPr>
              <a:t>nothing</a:t>
            </a:r>
            <a:r>
              <a:rPr lang="de-CH" altLang="de-DE" sz="2000" b="1" dirty="0" smtClean="0">
                <a:solidFill>
                  <a:srgbClr val="0000FF"/>
                </a:solidFill>
              </a:rPr>
              <a:t> like «Absolute Justice», </a:t>
            </a:r>
          </a:p>
          <a:p>
            <a:r>
              <a:rPr lang="de-CH" altLang="de-DE" sz="2000" b="1" dirty="0" err="1" smtClean="0">
                <a:solidFill>
                  <a:srgbClr val="0000FF"/>
                </a:solidFill>
              </a:rPr>
              <a:t>decisive</a:t>
            </a:r>
            <a:r>
              <a:rPr lang="de-CH" altLang="de-DE" sz="2000" b="1" dirty="0" smtClean="0">
                <a:solidFill>
                  <a:srgbClr val="0000FF"/>
                </a:solidFill>
              </a:rPr>
              <a:t> </a:t>
            </a:r>
            <a:r>
              <a:rPr lang="de-CH" altLang="de-DE" sz="2000" b="1" dirty="0" err="1" smtClean="0">
                <a:solidFill>
                  <a:srgbClr val="0000FF"/>
                </a:solidFill>
              </a:rPr>
              <a:t>is</a:t>
            </a:r>
            <a:r>
              <a:rPr lang="de-CH" altLang="de-DE" sz="2000" b="1" dirty="0" smtClean="0">
                <a:solidFill>
                  <a:srgbClr val="0000FF"/>
                </a:solidFill>
              </a:rPr>
              <a:t> </a:t>
            </a:r>
            <a:r>
              <a:rPr lang="de-CH" altLang="de-DE" sz="2000" b="1" dirty="0" err="1" smtClean="0">
                <a:solidFill>
                  <a:srgbClr val="0000FF"/>
                </a:solidFill>
              </a:rPr>
              <a:t>the</a:t>
            </a:r>
            <a:r>
              <a:rPr lang="de-CH" altLang="de-DE" sz="2000" b="1" dirty="0" smtClean="0">
                <a:solidFill>
                  <a:srgbClr val="0000FF"/>
                </a:solidFill>
              </a:rPr>
              <a:t> </a:t>
            </a:r>
            <a:r>
              <a:rPr lang="de-CH" altLang="de-DE" sz="2000" b="1" dirty="0" err="1" smtClean="0">
                <a:solidFill>
                  <a:srgbClr val="0000FF"/>
                </a:solidFill>
              </a:rPr>
              <a:t>shared</a:t>
            </a:r>
            <a:r>
              <a:rPr lang="de-CH" altLang="de-DE" sz="2000" b="1" dirty="0" smtClean="0">
                <a:solidFill>
                  <a:srgbClr val="0000FF"/>
                </a:solidFill>
              </a:rPr>
              <a:t> </a:t>
            </a:r>
            <a:r>
              <a:rPr lang="de-CH" altLang="de-DE" sz="2000" b="1" dirty="0" err="1" smtClean="0">
                <a:solidFill>
                  <a:srgbClr val="0000FF"/>
                </a:solidFill>
              </a:rPr>
              <a:t>intention</a:t>
            </a:r>
            <a:r>
              <a:rPr lang="de-CH" altLang="de-DE" sz="2000" b="1" dirty="0" smtClean="0">
                <a:solidFill>
                  <a:srgbClr val="0000FF"/>
                </a:solidFill>
              </a:rPr>
              <a:t> of </a:t>
            </a:r>
            <a:r>
              <a:rPr lang="de-CH" altLang="de-DE" sz="2000" b="1" dirty="0" err="1" smtClean="0">
                <a:solidFill>
                  <a:srgbClr val="0000FF"/>
                </a:solidFill>
              </a:rPr>
              <a:t>improving</a:t>
            </a:r>
            <a:r>
              <a:rPr lang="de-CH" altLang="de-DE" sz="2000" b="1" dirty="0" smtClean="0">
                <a:solidFill>
                  <a:srgbClr val="0000FF"/>
                </a:solidFill>
              </a:rPr>
              <a:t>, </a:t>
            </a:r>
            <a:r>
              <a:rPr lang="de-CH" altLang="de-DE" sz="2000" b="1" dirty="0" err="1" smtClean="0">
                <a:solidFill>
                  <a:srgbClr val="0000FF"/>
                </a:solidFill>
              </a:rPr>
              <a:t>anticipating</a:t>
            </a:r>
            <a:r>
              <a:rPr lang="de-CH" altLang="de-DE" sz="2000" b="1" dirty="0" smtClean="0">
                <a:solidFill>
                  <a:srgbClr val="0000FF"/>
                </a:solidFill>
              </a:rPr>
              <a:t> a </a:t>
            </a:r>
            <a:r>
              <a:rPr lang="de-CH" altLang="de-DE" sz="2000" b="1" dirty="0" err="1" smtClean="0">
                <a:solidFill>
                  <a:srgbClr val="0000FF"/>
                </a:solidFill>
              </a:rPr>
              <a:t>common</a:t>
            </a:r>
            <a:r>
              <a:rPr lang="de-CH" altLang="de-DE" sz="2000" b="1" dirty="0" smtClean="0">
                <a:solidFill>
                  <a:srgbClr val="0000FF"/>
                </a:solidFill>
              </a:rPr>
              <a:t> </a:t>
            </a:r>
            <a:r>
              <a:rPr lang="de-CH" altLang="de-DE" sz="2000" b="1" dirty="0" err="1" smtClean="0">
                <a:solidFill>
                  <a:srgbClr val="0000FF"/>
                </a:solidFill>
              </a:rPr>
              <a:t>world</a:t>
            </a:r>
            <a:r>
              <a:rPr lang="de-CH" altLang="de-DE" sz="2000" b="1" dirty="0" smtClean="0">
                <a:solidFill>
                  <a:srgbClr val="0000FF"/>
                </a:solidFill>
              </a:rPr>
              <a:t> </a:t>
            </a:r>
            <a:r>
              <a:rPr lang="de-CH" altLang="de-DE" sz="2000" b="1" dirty="0" err="1" smtClean="0">
                <a:solidFill>
                  <a:srgbClr val="0000FF"/>
                </a:solidFill>
              </a:rPr>
              <a:t>with</a:t>
            </a:r>
            <a:r>
              <a:rPr lang="de-CH" altLang="de-DE" sz="2000" b="1" dirty="0" smtClean="0">
                <a:solidFill>
                  <a:srgbClr val="0000FF"/>
                </a:solidFill>
              </a:rPr>
              <a:t> a </a:t>
            </a:r>
            <a:r>
              <a:rPr lang="de-CH" altLang="de-DE" sz="2000" b="1" dirty="0" err="1" smtClean="0">
                <a:solidFill>
                  <a:srgbClr val="0000FF"/>
                </a:solidFill>
              </a:rPr>
              <a:t>general</a:t>
            </a:r>
            <a:r>
              <a:rPr lang="de-CH" altLang="de-DE" sz="2000" b="1" dirty="0" smtClean="0">
                <a:solidFill>
                  <a:srgbClr val="0000FF"/>
                </a:solidFill>
              </a:rPr>
              <a:t> </a:t>
            </a:r>
            <a:r>
              <a:rPr lang="de-CH" altLang="de-DE" sz="2000" b="1" dirty="0" err="1" smtClean="0">
                <a:solidFill>
                  <a:srgbClr val="0000FF"/>
                </a:solidFill>
              </a:rPr>
              <a:t>appreciation</a:t>
            </a:r>
            <a:r>
              <a:rPr lang="de-CH" altLang="de-DE" sz="2000" b="1" dirty="0" smtClean="0">
                <a:solidFill>
                  <a:srgbClr val="0000FF"/>
                </a:solidFill>
              </a:rPr>
              <a:t> of personal </a:t>
            </a:r>
            <a:r>
              <a:rPr lang="de-CH" altLang="de-DE" sz="2000" b="1" dirty="0" err="1" smtClean="0">
                <a:solidFill>
                  <a:srgbClr val="0000FF"/>
                </a:solidFill>
              </a:rPr>
              <a:t>dignity</a:t>
            </a:r>
            <a:r>
              <a:rPr lang="de-CH" altLang="de-DE" sz="2000" b="1" dirty="0" smtClean="0">
                <a:solidFill>
                  <a:srgbClr val="0000FF"/>
                </a:solidFill>
              </a:rPr>
              <a:t> and </a:t>
            </a:r>
            <a:r>
              <a:rPr lang="de-CH" altLang="de-DE" sz="2000" b="1" dirty="0" err="1" smtClean="0">
                <a:solidFill>
                  <a:srgbClr val="0000FF"/>
                </a:solidFill>
              </a:rPr>
              <a:t>actions</a:t>
            </a:r>
            <a:r>
              <a:rPr lang="de-CH" altLang="de-DE" sz="2000" b="1" dirty="0" smtClean="0">
                <a:solidFill>
                  <a:srgbClr val="0000FF"/>
                </a:solidFill>
              </a:rPr>
              <a:t> </a:t>
            </a:r>
            <a:r>
              <a:rPr lang="de-CH" altLang="de-DE" sz="2000" b="1" dirty="0" err="1" smtClean="0">
                <a:solidFill>
                  <a:srgbClr val="0000FF"/>
                </a:solidFill>
              </a:rPr>
              <a:t>compatible</a:t>
            </a:r>
            <a:r>
              <a:rPr lang="de-CH" altLang="de-DE" sz="2000" b="1" dirty="0" smtClean="0">
                <a:solidFill>
                  <a:srgbClr val="0000FF"/>
                </a:solidFill>
              </a:rPr>
              <a:t> </a:t>
            </a:r>
            <a:r>
              <a:rPr lang="de-CH" altLang="de-DE" sz="2000" b="1" dirty="0" err="1" smtClean="0">
                <a:solidFill>
                  <a:srgbClr val="0000FF"/>
                </a:solidFill>
              </a:rPr>
              <a:t>with</a:t>
            </a:r>
            <a:r>
              <a:rPr lang="de-CH" altLang="de-DE" sz="2000" b="1" dirty="0" smtClean="0">
                <a:solidFill>
                  <a:srgbClr val="0000FF"/>
                </a:solidFill>
              </a:rPr>
              <a:t> </a:t>
            </a:r>
            <a:r>
              <a:rPr lang="de-CH" altLang="de-DE" sz="2000" b="1" dirty="0" err="1" smtClean="0">
                <a:solidFill>
                  <a:srgbClr val="0000FF"/>
                </a:solidFill>
              </a:rPr>
              <a:t>survival</a:t>
            </a:r>
            <a:r>
              <a:rPr lang="de-CH" altLang="de-DE" sz="2000" b="1" dirty="0" smtClean="0">
                <a:solidFill>
                  <a:srgbClr val="0000FF"/>
                </a:solidFill>
              </a:rPr>
              <a:t> and </a:t>
            </a:r>
            <a:r>
              <a:rPr lang="de-CH" altLang="de-DE" sz="2000" b="1" dirty="0" err="1" smtClean="0">
                <a:solidFill>
                  <a:srgbClr val="0000FF"/>
                </a:solidFill>
              </a:rPr>
              <a:t>progress</a:t>
            </a:r>
            <a:endParaRPr lang="en-US" altLang="de-DE" sz="2000" b="1" dirty="0">
              <a:solidFill>
                <a:srgbClr val="0000FF"/>
              </a:solidFill>
              <a:latin typeface="Arial Narrow" panose="020B0606020202030204" pitchFamily="34" charset="0"/>
            </a:endParaRPr>
          </a:p>
        </p:txBody>
      </p:sp>
      <p:sp>
        <p:nvSpPr>
          <p:cNvPr id="9" name="Text Box 7"/>
          <p:cNvSpPr txBox="1">
            <a:spLocks noChangeArrowheads="1"/>
          </p:cNvSpPr>
          <p:nvPr/>
        </p:nvSpPr>
        <p:spPr bwMode="auto">
          <a:xfrm>
            <a:off x="356071" y="6093296"/>
            <a:ext cx="81493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dirty="0">
                <a:latin typeface="Verdana" panose="020B0604030504040204" pitchFamily="34" charset="0"/>
                <a:ea typeface="Verdana" panose="020B0604030504040204" pitchFamily="34" charset="0"/>
                <a:cs typeface="Verdana" panose="020B0604030504040204" pitchFamily="34" charset="0"/>
              </a:rPr>
              <a:t>Try </a:t>
            </a:r>
            <a:r>
              <a:rPr lang="de-CH" altLang="de-DE" dirty="0" err="1">
                <a:latin typeface="Verdana" panose="020B0604030504040204" pitchFamily="34" charset="0"/>
                <a:ea typeface="Verdana" panose="020B0604030504040204" pitchFamily="34" charset="0"/>
                <a:cs typeface="Verdana" panose="020B0604030504040204" pitchFamily="34" charset="0"/>
              </a:rPr>
              <a:t>to</a:t>
            </a:r>
            <a:r>
              <a:rPr lang="de-CH" altLang="de-DE" dirty="0">
                <a:latin typeface="Verdana" panose="020B0604030504040204" pitchFamily="34" charset="0"/>
                <a:ea typeface="Verdana" panose="020B0604030504040204" pitchFamily="34" charset="0"/>
                <a:cs typeface="Verdana" panose="020B0604030504040204" pitchFamily="34" charset="0"/>
              </a:rPr>
              <a:t> </a:t>
            </a:r>
            <a:r>
              <a:rPr lang="de-CH" altLang="de-DE" dirty="0" err="1">
                <a:latin typeface="Verdana" panose="020B0604030504040204" pitchFamily="34" charset="0"/>
                <a:ea typeface="Verdana" panose="020B0604030504040204" pitchFamily="34" charset="0"/>
                <a:cs typeface="Verdana" panose="020B0604030504040204" pitchFamily="34" charset="0"/>
              </a:rPr>
              <a:t>be</a:t>
            </a:r>
            <a:r>
              <a:rPr lang="de-CH" altLang="de-DE" dirty="0">
                <a:latin typeface="Verdana" panose="020B0604030504040204" pitchFamily="34" charset="0"/>
                <a:ea typeface="Verdana" panose="020B0604030504040204" pitchFamily="34" charset="0"/>
                <a:cs typeface="Verdana" panose="020B0604030504040204" pitchFamily="34" charset="0"/>
              </a:rPr>
              <a:t> </a:t>
            </a:r>
            <a:r>
              <a:rPr lang="de-CH" altLang="de-DE" dirty="0" err="1">
                <a:latin typeface="Verdana" panose="020B0604030504040204" pitchFamily="34" charset="0"/>
                <a:ea typeface="Verdana" panose="020B0604030504040204" pitchFamily="34" charset="0"/>
                <a:cs typeface="Verdana" panose="020B0604030504040204" pitchFamily="34" charset="0"/>
              </a:rPr>
              <a:t>consistent</a:t>
            </a:r>
            <a:r>
              <a:rPr lang="de-CH" altLang="de-DE" dirty="0">
                <a:latin typeface="Verdana" panose="020B0604030504040204" pitchFamily="34" charset="0"/>
                <a:ea typeface="Verdana" panose="020B0604030504040204" pitchFamily="34" charset="0"/>
                <a:cs typeface="Verdana" panose="020B0604030504040204" pitchFamily="34" charset="0"/>
              </a:rPr>
              <a:t> in </a:t>
            </a:r>
            <a:r>
              <a:rPr lang="de-CH" altLang="de-DE" dirty="0" err="1">
                <a:latin typeface="Verdana" panose="020B0604030504040204" pitchFamily="34" charset="0"/>
                <a:ea typeface="Verdana" panose="020B0604030504040204" pitchFamily="34" charset="0"/>
                <a:cs typeface="Verdana" panose="020B0604030504040204" pitchFamily="34" charset="0"/>
              </a:rPr>
              <a:t>the</a:t>
            </a:r>
            <a:r>
              <a:rPr lang="de-CH" altLang="de-DE" dirty="0">
                <a:latin typeface="Verdana" panose="020B0604030504040204" pitchFamily="34" charset="0"/>
                <a:ea typeface="Verdana" panose="020B0604030504040204" pitchFamily="34" charset="0"/>
                <a:cs typeface="Verdana" panose="020B0604030504040204" pitchFamily="34" charset="0"/>
              </a:rPr>
              <a:t> </a:t>
            </a:r>
            <a:r>
              <a:rPr lang="de-CH" altLang="de-DE" dirty="0" err="1">
                <a:latin typeface="Verdana" panose="020B0604030504040204" pitchFamily="34" charset="0"/>
                <a:ea typeface="Verdana" panose="020B0604030504040204" pitchFamily="34" charset="0"/>
                <a:cs typeface="Verdana" panose="020B0604030504040204" pitchFamily="34" charset="0"/>
              </a:rPr>
              <a:t>best</a:t>
            </a:r>
            <a:r>
              <a:rPr lang="de-CH" altLang="de-DE" dirty="0">
                <a:latin typeface="Verdana" panose="020B0604030504040204" pitchFamily="34" charset="0"/>
                <a:ea typeface="Verdana" panose="020B0604030504040204" pitchFamily="34" charset="0"/>
                <a:cs typeface="Verdana" panose="020B0604030504040204" pitchFamily="34" charset="0"/>
              </a:rPr>
              <a:t>, i.e. </a:t>
            </a:r>
            <a:r>
              <a:rPr lang="de-CH" altLang="de-DE" dirty="0" err="1">
                <a:latin typeface="Verdana" panose="020B0604030504040204" pitchFamily="34" charset="0"/>
                <a:ea typeface="Verdana" panose="020B0604030504040204" pitchFamily="34" charset="0"/>
                <a:cs typeface="Verdana" panose="020B0604030504040204" pitchFamily="34" charset="0"/>
              </a:rPr>
              <a:t>widest</a:t>
            </a:r>
            <a:r>
              <a:rPr lang="de-CH" altLang="de-DE" dirty="0">
                <a:latin typeface="Verdana" panose="020B0604030504040204" pitchFamily="34" charset="0"/>
                <a:ea typeface="Verdana" panose="020B0604030504040204" pitchFamily="34" charset="0"/>
                <a:cs typeface="Verdana" panose="020B0604030504040204" pitchFamily="34" charset="0"/>
              </a:rPr>
              <a:t> </a:t>
            </a:r>
            <a:r>
              <a:rPr lang="de-CH" altLang="de-DE" dirty="0" err="1">
                <a:latin typeface="Verdana" panose="020B0604030504040204" pitchFamily="34" charset="0"/>
                <a:ea typeface="Verdana" panose="020B0604030504040204" pitchFamily="34" charset="0"/>
                <a:cs typeface="Verdana" panose="020B0604030504040204" pitchFamily="34" charset="0"/>
              </a:rPr>
              <a:t>possible</a:t>
            </a:r>
            <a:r>
              <a:rPr lang="de-CH" altLang="de-DE" dirty="0">
                <a:latin typeface="Verdana" panose="020B0604030504040204" pitchFamily="34" charset="0"/>
                <a:ea typeface="Verdana" panose="020B0604030504040204" pitchFamily="34" charset="0"/>
                <a:cs typeface="Verdana" panose="020B0604030504040204" pitchFamily="34" charset="0"/>
              </a:rPr>
              <a:t> </a:t>
            </a:r>
            <a:r>
              <a:rPr lang="de-CH" altLang="de-DE" dirty="0" smtClean="0">
                <a:latin typeface="Verdana" panose="020B0604030504040204" pitchFamily="34" charset="0"/>
                <a:ea typeface="Verdana" panose="020B0604030504040204" pitchFamily="34" charset="0"/>
                <a:cs typeface="Verdana" panose="020B0604030504040204" pitchFamily="34" charset="0"/>
              </a:rPr>
              <a:t>relevant </a:t>
            </a:r>
            <a:r>
              <a:rPr lang="de-CH" altLang="de-DE" dirty="0" err="1" smtClean="0">
                <a:latin typeface="Verdana" panose="020B0604030504040204" pitchFamily="34" charset="0"/>
                <a:ea typeface="Verdana" panose="020B0604030504040204" pitchFamily="34" charset="0"/>
                <a:cs typeface="Verdana" panose="020B0604030504040204" pitchFamily="34" charset="0"/>
              </a:rPr>
              <a:t>frame</a:t>
            </a:r>
            <a:r>
              <a:rPr lang="de-CH" altLang="de-DE" dirty="0">
                <a:latin typeface="Verdana" panose="020B0604030504040204" pitchFamily="34" charset="0"/>
                <a:ea typeface="Verdana" panose="020B0604030504040204" pitchFamily="34" charset="0"/>
                <a:cs typeface="Verdana" panose="020B0604030504040204" pitchFamily="34" charset="0"/>
              </a:rPr>
              <a:t>…</a:t>
            </a:r>
            <a:endParaRPr lang="en-US" altLang="de-DE"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2987824" y="5661248"/>
            <a:ext cx="5542289" cy="369332"/>
          </a:xfrm>
          <a:prstGeom prst="rect">
            <a:avLst/>
          </a:prstGeom>
        </p:spPr>
        <p:txBody>
          <a:bodyPr wrap="square">
            <a:spAutoFit/>
          </a:bodyPr>
          <a:lstStyle/>
          <a:p>
            <a:pPr algn="r"/>
            <a:r>
              <a:rPr lang="de-CH" altLang="de-DE" b="1" dirty="0" smtClean="0">
                <a:solidFill>
                  <a:srgbClr val="0000FF"/>
                </a:solidFill>
                <a:latin typeface="Arial Narrow" panose="020B0606020202030204" pitchFamily="34" charset="0"/>
              </a:rPr>
              <a:t>(</a:t>
            </a:r>
            <a:r>
              <a:rPr lang="de-CH" altLang="de-DE" b="1" u="sng" dirty="0" smtClean="0">
                <a:solidFill>
                  <a:srgbClr val="0000FF"/>
                </a:solidFill>
                <a:latin typeface="Arial Narrow" panose="020B0606020202030204" pitchFamily="34" charset="0"/>
              </a:rPr>
              <a:t>not «</a:t>
            </a:r>
            <a:r>
              <a:rPr lang="de-CH" altLang="de-DE" b="1" u="sng" dirty="0" err="1" smtClean="0">
                <a:solidFill>
                  <a:srgbClr val="0000FF"/>
                </a:solidFill>
                <a:latin typeface="Arial Narrow" panose="020B0606020202030204" pitchFamily="34" charset="0"/>
              </a:rPr>
              <a:t>ought</a:t>
            </a:r>
            <a:r>
              <a:rPr lang="de-CH" altLang="de-DE" b="1" u="sng" dirty="0" smtClean="0">
                <a:solidFill>
                  <a:srgbClr val="0000FF"/>
                </a:solidFill>
                <a:latin typeface="Arial Narrow" panose="020B0606020202030204" pitchFamily="34" charset="0"/>
              </a:rPr>
              <a:t>» </a:t>
            </a:r>
            <a:r>
              <a:rPr lang="de-CH" altLang="de-DE" b="1" u="sng" dirty="0" err="1">
                <a:solidFill>
                  <a:srgbClr val="0000FF"/>
                </a:solidFill>
                <a:latin typeface="Arial Narrow" panose="020B0606020202030204" pitchFamily="34" charset="0"/>
              </a:rPr>
              <a:t>can</a:t>
            </a:r>
            <a:r>
              <a:rPr lang="de-CH" altLang="de-DE" b="1" u="sng" dirty="0">
                <a:solidFill>
                  <a:srgbClr val="0000FF"/>
                </a:solidFill>
                <a:latin typeface="Arial Narrow" panose="020B0606020202030204" pitchFamily="34" charset="0"/>
              </a:rPr>
              <a:t> </a:t>
            </a:r>
            <a:r>
              <a:rPr lang="de-CH" altLang="de-DE" b="1" u="sng" dirty="0" err="1">
                <a:solidFill>
                  <a:srgbClr val="0000FF"/>
                </a:solidFill>
                <a:latin typeface="Arial Narrow" panose="020B0606020202030204" pitchFamily="34" charset="0"/>
              </a:rPr>
              <a:t>be</a:t>
            </a:r>
            <a:r>
              <a:rPr lang="de-CH" altLang="de-DE" b="1" u="sng" dirty="0">
                <a:solidFill>
                  <a:srgbClr val="0000FF"/>
                </a:solidFill>
                <a:latin typeface="Arial Narrow" panose="020B0606020202030204" pitchFamily="34" charset="0"/>
              </a:rPr>
              <a:t> </a:t>
            </a:r>
            <a:r>
              <a:rPr lang="de-CH" altLang="de-DE" b="1" u="sng" dirty="0" err="1" smtClean="0">
                <a:solidFill>
                  <a:srgbClr val="0000FF"/>
                </a:solidFill>
                <a:latin typeface="Arial Narrow" panose="020B0606020202030204" pitchFamily="34" charset="0"/>
              </a:rPr>
              <a:t>derived</a:t>
            </a:r>
            <a:r>
              <a:rPr lang="de-CH" altLang="de-DE" b="1" u="sng" dirty="0" smtClean="0">
                <a:solidFill>
                  <a:srgbClr val="0000FF"/>
                </a:solidFill>
                <a:latin typeface="Arial Narrow" panose="020B0606020202030204" pitchFamily="34" charset="0"/>
              </a:rPr>
              <a:t> </a:t>
            </a:r>
            <a:r>
              <a:rPr lang="de-CH" altLang="de-DE" b="1" u="sng" dirty="0" err="1" smtClean="0">
                <a:solidFill>
                  <a:srgbClr val="0000FF"/>
                </a:solidFill>
                <a:latin typeface="Arial Narrow" panose="020B0606020202030204" pitchFamily="34" charset="0"/>
              </a:rPr>
              <a:t>from</a:t>
            </a:r>
            <a:r>
              <a:rPr lang="de-CH" altLang="de-DE" b="1" u="sng" dirty="0" smtClean="0">
                <a:solidFill>
                  <a:srgbClr val="0000FF"/>
                </a:solidFill>
                <a:latin typeface="Arial Narrow" panose="020B0606020202030204" pitchFamily="34" charset="0"/>
              </a:rPr>
              <a:t> «</a:t>
            </a:r>
            <a:r>
              <a:rPr lang="de-CH" altLang="de-DE" b="1" u="sng" dirty="0" err="1" smtClean="0">
                <a:solidFill>
                  <a:srgbClr val="0000FF"/>
                </a:solidFill>
                <a:latin typeface="Arial Narrow" panose="020B0606020202030204" pitchFamily="34" charset="0"/>
              </a:rPr>
              <a:t>is</a:t>
            </a:r>
            <a:r>
              <a:rPr lang="de-CH" altLang="de-DE" b="1" u="sng" dirty="0" smtClean="0">
                <a:solidFill>
                  <a:srgbClr val="0000FF"/>
                </a:solidFill>
                <a:latin typeface="Arial Narrow" panose="020B0606020202030204" pitchFamily="34" charset="0"/>
              </a:rPr>
              <a:t>», </a:t>
            </a:r>
            <a:r>
              <a:rPr lang="de-CH" altLang="de-DE" b="1" u="sng" dirty="0">
                <a:solidFill>
                  <a:srgbClr val="0000FF"/>
                </a:solidFill>
                <a:latin typeface="Arial Narrow" panose="020B0606020202030204" pitchFamily="34" charset="0"/>
              </a:rPr>
              <a:t>but </a:t>
            </a:r>
            <a:r>
              <a:rPr lang="de-CH" altLang="de-DE" b="1" u="sng" dirty="0" smtClean="0">
                <a:solidFill>
                  <a:srgbClr val="0000FF"/>
                </a:solidFill>
                <a:latin typeface="Arial Narrow" panose="020B0606020202030204" pitchFamily="34" charset="0"/>
              </a:rPr>
              <a:t>«</a:t>
            </a:r>
            <a:r>
              <a:rPr lang="de-CH" altLang="de-DE" b="1" u="sng" dirty="0" err="1" smtClean="0">
                <a:solidFill>
                  <a:srgbClr val="0000FF"/>
                </a:solidFill>
                <a:latin typeface="Arial Narrow" panose="020B0606020202030204" pitchFamily="34" charset="0"/>
              </a:rPr>
              <a:t>ought</a:t>
            </a:r>
            <a:r>
              <a:rPr lang="de-CH" altLang="de-DE" b="1" u="sng" dirty="0" smtClean="0">
                <a:solidFill>
                  <a:srgbClr val="0000FF"/>
                </a:solidFill>
                <a:latin typeface="Arial Narrow" panose="020B0606020202030204" pitchFamily="34" charset="0"/>
              </a:rPr>
              <a:t> not»)</a:t>
            </a:r>
            <a:endParaRPr lang="en-US" altLang="de-DE" b="1" u="sng" dirty="0">
              <a:solidFill>
                <a:srgbClr val="0000FF"/>
              </a:solidFill>
              <a:latin typeface="Arial Narrow" panose="020B0606020202030204" pitchFamily="34" charset="0"/>
            </a:endParaRPr>
          </a:p>
        </p:txBody>
      </p:sp>
      <p:sp>
        <p:nvSpPr>
          <p:cNvPr id="11" name="Rectangle 10"/>
          <p:cNvSpPr/>
          <p:nvPr/>
        </p:nvSpPr>
        <p:spPr>
          <a:xfrm>
            <a:off x="0" y="6623774"/>
            <a:ext cx="9144000" cy="261610"/>
          </a:xfrm>
          <a:prstGeom prst="rect">
            <a:avLst/>
          </a:prstGeom>
        </p:spPr>
        <p:txBody>
          <a:bodyPr wrap="square">
            <a:spAutoFit/>
          </a:bodyPr>
          <a:lstStyle/>
          <a:p>
            <a:r>
              <a:rPr lang="en-US" sz="1100" dirty="0">
                <a:latin typeface="Arial Narrow" panose="020B0606020202030204" pitchFamily="34" charset="0"/>
              </a:rPr>
              <a:t>Thomsen, Knud (2015), </a:t>
            </a:r>
            <a:r>
              <a:rPr lang="de-CH" sz="1100" dirty="0">
                <a:latin typeface="Arial Narrow" panose="020B0606020202030204" pitchFamily="34" charset="0"/>
              </a:rPr>
              <a:t>Gerecht und tolerant aus Vernunft und </a:t>
            </a:r>
            <a:r>
              <a:rPr lang="de-CH" sz="1100" dirty="0" smtClean="0">
                <a:latin typeface="Arial Narrow" panose="020B0606020202030204" pitchFamily="34" charset="0"/>
              </a:rPr>
              <a:t>Eigeninteresse, f</a:t>
            </a:r>
            <a:r>
              <a:rPr lang="en-US" sz="1100" dirty="0" err="1" smtClean="0">
                <a:latin typeface="Arial Narrow" panose="020B0606020202030204" pitchFamily="34" charset="0"/>
              </a:rPr>
              <a:t>eet</a:t>
            </a:r>
            <a:r>
              <a:rPr lang="en-US" sz="1100" dirty="0" smtClean="0">
                <a:latin typeface="Arial Narrow" panose="020B0606020202030204" pitchFamily="34" charset="0"/>
              </a:rPr>
              <a:t> </a:t>
            </a:r>
            <a:r>
              <a:rPr lang="en-US" sz="1100" dirty="0">
                <a:latin typeface="Arial Narrow" panose="020B0606020202030204" pitchFamily="34" charset="0"/>
              </a:rPr>
              <a:t>firmly on the ground and the head in the </a:t>
            </a:r>
            <a:r>
              <a:rPr lang="en-US" sz="1100" dirty="0" smtClean="0">
                <a:latin typeface="Arial Narrow" panose="020B0606020202030204" pitchFamily="34" charset="0"/>
              </a:rPr>
              <a:t>sky, work in progress</a:t>
            </a:r>
            <a:endParaRPr lang="de-CH" sz="1100" dirty="0">
              <a:latin typeface="Arial Narrow" panose="020B0606020202030204" pitchFamily="34" charset="0"/>
            </a:endParaRPr>
          </a:p>
        </p:txBody>
      </p:sp>
    </p:spTree>
    <p:extLst>
      <p:ext uri="{BB962C8B-B14F-4D97-AF65-F5344CB8AC3E}">
        <p14:creationId xmlns:p14="http://schemas.microsoft.com/office/powerpoint/2010/main" val="23269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20689"/>
            <a:ext cx="8127557" cy="597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520" y="116632"/>
            <a:ext cx="1572033" cy="369332"/>
          </a:xfrm>
          <a:prstGeom prst="rect">
            <a:avLst/>
          </a:prstGeom>
          <a:noFill/>
        </p:spPr>
        <p:txBody>
          <a:bodyPr wrap="none" rtlCol="0">
            <a:spAutoFit/>
          </a:bodyPr>
          <a:lstStyle/>
          <a:p>
            <a:r>
              <a:rPr lang="de-AT" b="1" dirty="0" smtClean="0"/>
              <a:t>Key </a:t>
            </a:r>
            <a:r>
              <a:rPr lang="de-AT" b="1" dirty="0" err="1" smtClean="0"/>
              <a:t>questions</a:t>
            </a:r>
            <a:r>
              <a:rPr lang="de-AT" b="1" dirty="0" smtClean="0"/>
              <a:t>:</a:t>
            </a:r>
            <a:endParaRPr lang="de-CH" b="1"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 name="Straight Connector 3"/>
          <p:cNvCxnSpPr/>
          <p:nvPr/>
        </p:nvCxnSpPr>
        <p:spPr>
          <a:xfrm>
            <a:off x="4499992" y="1052736"/>
            <a:ext cx="19442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605683" y="1052736"/>
            <a:ext cx="7107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27584" y="1412776"/>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79712" y="1412776"/>
            <a:ext cx="41764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23728" y="3284984"/>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91880" y="3284984"/>
            <a:ext cx="11042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51716" y="3645024"/>
            <a:ext cx="13922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95736" y="2420888"/>
            <a:ext cx="108012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516216" y="836712"/>
            <a:ext cx="216024" cy="10801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763688" y="1196752"/>
            <a:ext cx="216024" cy="10801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330834" y="1084674"/>
            <a:ext cx="1561646" cy="400110"/>
          </a:xfrm>
          <a:prstGeom prst="rect">
            <a:avLst/>
          </a:prstGeom>
          <a:solidFill>
            <a:srgbClr val="FFFF99"/>
          </a:solidFill>
        </p:spPr>
        <p:txBody>
          <a:bodyPr wrap="none" rtlCol="0">
            <a:spAutoFit/>
          </a:bodyPr>
          <a:lstStyle/>
          <a:p>
            <a:pPr algn="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All of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this</a:t>
            </a:r>
            <a:endParaRPr lang="de-CH" sz="2000" b="1"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p:nvPr/>
        </p:nvSpPr>
        <p:spPr>
          <a:xfrm>
            <a:off x="4596140" y="1514401"/>
            <a:ext cx="2496140" cy="400110"/>
          </a:xfrm>
          <a:prstGeom prst="rect">
            <a:avLst/>
          </a:prstGeom>
          <a:solidFill>
            <a:srgbClr val="FFFF99"/>
          </a:solidFill>
        </p:spPr>
        <p:txBody>
          <a:bodyPr wrap="square" rtlCol="0">
            <a:spAutoFit/>
          </a:bodyPr>
          <a:lstStyle/>
          <a:p>
            <a:pPr algn="ctr"/>
            <a:r>
              <a:rPr lang="de-AT" sz="2000" b="1" dirty="0">
                <a:solidFill>
                  <a:srgbClr val="0000FF"/>
                </a:solidFill>
                <a:latin typeface="Verdana" panose="020B0604030504040204" pitchFamily="34" charset="0"/>
                <a:ea typeface="Verdana" panose="020B0604030504040204" pitchFamily="34" charset="0"/>
                <a:cs typeface="Verdana" panose="020B0604030504040204" pitchFamily="34" charset="0"/>
              </a:rPr>
              <a:t>n</a:t>
            </a: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ot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really</a:t>
            </a:r>
            <a:endParaRPr lang="de-CH" sz="2000" b="1"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p:cNvSpPr txBox="1"/>
          <p:nvPr/>
        </p:nvSpPr>
        <p:spPr>
          <a:xfrm>
            <a:off x="4860032" y="3284984"/>
            <a:ext cx="4032448" cy="400110"/>
          </a:xfrm>
          <a:prstGeom prst="rect">
            <a:avLst/>
          </a:prstGeom>
          <a:solidFill>
            <a:srgbClr val="FFFF99"/>
          </a:solidFill>
        </p:spPr>
        <p:txBody>
          <a:bodyPr wrap="square" rtlCol="0">
            <a:spAutoFit/>
          </a:bodyPr>
          <a:lstStyle/>
          <a:p>
            <a:pPr algn="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Yes,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to</a:t>
            </a: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be</a:t>
            </a: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worked</a:t>
            </a: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out</a:t>
            </a:r>
            <a:endParaRPr lang="de-CH" sz="2000" b="1"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0" name="Straight Connector 29"/>
          <p:cNvCxnSpPr/>
          <p:nvPr/>
        </p:nvCxnSpPr>
        <p:spPr>
          <a:xfrm>
            <a:off x="7379867" y="2420888"/>
            <a:ext cx="7205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0" y="2420888"/>
            <a:ext cx="23042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27584" y="2725688"/>
            <a:ext cx="72008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27584" y="4149080"/>
            <a:ext cx="34563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79711" y="2494855"/>
            <a:ext cx="6912769" cy="400110"/>
          </a:xfrm>
          <a:prstGeom prst="rect">
            <a:avLst/>
          </a:prstGeom>
          <a:solidFill>
            <a:srgbClr val="FFFF99"/>
          </a:solidFill>
        </p:spPr>
        <p:txBody>
          <a:bodyPr wrap="square" rtlCol="0">
            <a:spAutoFit/>
          </a:bodyPr>
          <a:lstStyle/>
          <a:p>
            <a:pPr algn="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All </a:t>
            </a:r>
            <a:r>
              <a:rPr lang="de-AT" sz="2000" b="1" dirty="0" err="1">
                <a:solidFill>
                  <a:srgbClr val="0000FF"/>
                </a:solidFill>
                <a:latin typeface="Verdana" panose="020B0604030504040204" pitchFamily="34" charset="0"/>
                <a:ea typeface="Verdana" panose="020B0604030504040204" pitchFamily="34" charset="0"/>
                <a:cs typeface="Verdana" panose="020B0604030504040204" pitchFamily="34" charset="0"/>
              </a:rPr>
              <a:t>i</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s</a:t>
            </a: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built</a:t>
            </a: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on /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with</a:t>
            </a: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material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from</a:t>
            </a: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the</a:t>
            </a: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past</a:t>
            </a:r>
            <a:endParaRPr lang="de-CH" sz="2000" b="1"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TextBox 40"/>
          <p:cNvSpPr txBox="1"/>
          <p:nvPr/>
        </p:nvSpPr>
        <p:spPr>
          <a:xfrm>
            <a:off x="4427984" y="3831431"/>
            <a:ext cx="4464496" cy="400110"/>
          </a:xfrm>
          <a:prstGeom prst="rect">
            <a:avLst/>
          </a:prstGeom>
          <a:solidFill>
            <a:srgbClr val="FFFF99"/>
          </a:solidFill>
        </p:spPr>
        <p:txBody>
          <a:bodyPr wrap="square" rtlCol="0">
            <a:spAutoFit/>
          </a:bodyPr>
          <a:lstStyle/>
          <a:p>
            <a:pPr algn="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Yes,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heritage</a:t>
            </a: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from</a:t>
            </a: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schemata</a:t>
            </a:r>
            <a:endParaRPr lang="de-CH" sz="2000" b="1"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2" name="Straight Connector 41"/>
          <p:cNvCxnSpPr/>
          <p:nvPr/>
        </p:nvCxnSpPr>
        <p:spPr>
          <a:xfrm>
            <a:off x="1387892" y="4653136"/>
            <a:ext cx="16719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315298" y="4418115"/>
            <a:ext cx="4577182" cy="738664"/>
          </a:xfrm>
          <a:prstGeom prst="rect">
            <a:avLst/>
          </a:prstGeom>
          <a:solidFill>
            <a:srgbClr val="FFFF99"/>
          </a:solidFill>
        </p:spPr>
        <p:txBody>
          <a:bodyPr wrap="square" rtlCol="0">
            <a:spAutoFit/>
          </a:bodyPr>
          <a:lstStyle/>
          <a:p>
            <a:endParaRPr lang="de-AT" sz="1100" b="1" dirty="0" smtClean="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lgn="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All of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these</a:t>
            </a: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plus, e.g.,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priming</a:t>
            </a:r>
            <a:endPar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endParaRPr>
          </a:p>
          <a:p>
            <a:endParaRPr lang="de-CH" sz="1100" b="1"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3" name="Straight Connector 52"/>
          <p:cNvCxnSpPr/>
          <p:nvPr/>
        </p:nvCxnSpPr>
        <p:spPr>
          <a:xfrm>
            <a:off x="6372200" y="5517232"/>
            <a:ext cx="72008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23728" y="6021288"/>
            <a:ext cx="17281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364088" y="6525344"/>
            <a:ext cx="266429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21300023">
            <a:off x="2978598" y="5649248"/>
            <a:ext cx="5894249" cy="707886"/>
          </a:xfrm>
          <a:prstGeom prst="rect">
            <a:avLst/>
          </a:prstGeom>
          <a:solidFill>
            <a:srgbClr val="FFFF99"/>
          </a:solidFill>
        </p:spPr>
        <p:txBody>
          <a:bodyPr wrap="square" rtlCol="0">
            <a:spAutoFit/>
          </a:bodyPr>
          <a:lstStyle/>
          <a:p>
            <a:pPr algn="ct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Work in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progess</a:t>
            </a: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(positive)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perspective</a:t>
            </a: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is</a:t>
            </a: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de-AT"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decisive</a:t>
            </a:r>
            <a:r>
              <a:rPr lang="de-AT"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endParaRPr lang="de-CH" sz="2000" b="1"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60" name="Rounded Rectangle 59"/>
          <p:cNvSpPr/>
          <p:nvPr/>
        </p:nvSpPr>
        <p:spPr>
          <a:xfrm>
            <a:off x="799453" y="728700"/>
            <a:ext cx="2016224" cy="324036"/>
          </a:xfrm>
          <a:prstGeom prst="roundRect">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61" name="Straight Connector 60"/>
          <p:cNvCxnSpPr/>
          <p:nvPr/>
        </p:nvCxnSpPr>
        <p:spPr>
          <a:xfrm flipV="1">
            <a:off x="827584" y="1914511"/>
            <a:ext cx="3672408" cy="232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62" name="Rectangle 2061"/>
          <p:cNvSpPr/>
          <p:nvPr/>
        </p:nvSpPr>
        <p:spPr>
          <a:xfrm>
            <a:off x="1907704" y="107340"/>
            <a:ext cx="5908821" cy="369332"/>
          </a:xfrm>
          <a:prstGeom prst="rect">
            <a:avLst/>
          </a:prstGeom>
        </p:spPr>
        <p:txBody>
          <a:bodyPr wrap="square">
            <a:spAutoFit/>
          </a:bodyPr>
          <a:lstStyle/>
          <a:p>
            <a:r>
              <a:rPr lang="de-AT" b="1" dirty="0" err="1">
                <a:solidFill>
                  <a:srgbClr val="0000FF"/>
                </a:solidFill>
                <a:latin typeface="Verdana" panose="020B0604030504040204" pitchFamily="34" charset="0"/>
                <a:ea typeface="Verdana" panose="020B0604030504040204" pitchFamily="34" charset="0"/>
                <a:cs typeface="Verdana" panose="020B0604030504040204" pitchFamily="34" charset="0"/>
              </a:rPr>
              <a:t>Proposals</a:t>
            </a:r>
            <a:r>
              <a:rPr lang="de-AT" b="1"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de-AT" b="1" dirty="0" err="1">
                <a:solidFill>
                  <a:srgbClr val="0000FF"/>
                </a:solidFill>
                <a:latin typeface="Verdana" panose="020B0604030504040204" pitchFamily="34" charset="0"/>
                <a:ea typeface="Verdana" panose="020B0604030504040204" pitchFamily="34" charset="0"/>
                <a:cs typeface="Verdana" panose="020B0604030504040204" pitchFamily="34" charset="0"/>
              </a:rPr>
              <a:t>from</a:t>
            </a:r>
            <a:r>
              <a:rPr lang="de-AT" b="1"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de-AT" b="1" dirty="0" err="1">
                <a:solidFill>
                  <a:srgbClr val="0000FF"/>
                </a:solidFill>
                <a:latin typeface="Verdana" panose="020B0604030504040204" pitchFamily="34" charset="0"/>
                <a:ea typeface="Verdana" panose="020B0604030504040204" pitchFamily="34" charset="0"/>
                <a:cs typeface="Verdana" panose="020B0604030504040204" pitchFamily="34" charset="0"/>
              </a:rPr>
              <a:t>the</a:t>
            </a:r>
            <a:r>
              <a:rPr lang="de-AT" b="1" dirty="0">
                <a:solidFill>
                  <a:srgbClr val="0000FF"/>
                </a:solidFill>
                <a:latin typeface="Verdana" panose="020B0604030504040204" pitchFamily="34" charset="0"/>
                <a:ea typeface="Verdana" panose="020B0604030504040204" pitchFamily="34" charset="0"/>
                <a:cs typeface="Verdana" panose="020B0604030504040204" pitchFamily="34" charset="0"/>
              </a:rPr>
              <a:t> Ouroboros Model</a:t>
            </a:r>
            <a:endParaRPr lang="de-CH" dirty="0"/>
          </a:p>
        </p:txBody>
      </p:sp>
    </p:spTree>
    <p:extLst>
      <p:ext uri="{BB962C8B-B14F-4D97-AF65-F5344CB8AC3E}">
        <p14:creationId xmlns:p14="http://schemas.microsoft.com/office/powerpoint/2010/main" val="385500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40" grpId="0" animBg="1"/>
      <p:bldP spid="41" grpId="0" animBg="1"/>
      <p:bldP spid="51" grpId="0" animBg="1"/>
      <p:bldP spid="52" grpId="0" animBg="1"/>
      <p:bldP spid="60" grpId="0" animBg="1"/>
      <p:bldP spid="20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cstate="print">
            <a:lum bright="40000"/>
            <a:extLst>
              <a:ext uri="{28A0092B-C50C-407E-A947-70E740481C1C}">
                <a14:useLocalDpi xmlns:a14="http://schemas.microsoft.com/office/drawing/2010/main" val="0"/>
              </a:ext>
            </a:extLst>
          </a:blip>
          <a:srcRect/>
          <a:stretch>
            <a:fillRect/>
          </a:stretch>
        </p:blipFill>
        <p:spPr bwMode="auto">
          <a:xfrm>
            <a:off x="1403350" y="188913"/>
            <a:ext cx="6048375"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8435" name="Rectangle 2"/>
          <p:cNvSpPr>
            <a:spLocks noChangeArrowheads="1"/>
          </p:cNvSpPr>
          <p:nvPr/>
        </p:nvSpPr>
        <p:spPr bwMode="auto">
          <a:xfrm>
            <a:off x="179388" y="378157"/>
            <a:ext cx="8893175" cy="60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0000"/>
              </a:lnSpc>
            </a:pPr>
            <a:r>
              <a:rPr lang="en-US" altLang="de-DE" sz="2000" b="1" dirty="0">
                <a:solidFill>
                  <a:srgbClr val="0000FF"/>
                </a:solidFill>
                <a:latin typeface="Verdana" pitchFamily="34" charset="0"/>
              </a:rPr>
              <a:t>The potential mental processing power of an agent is ground-laid in </a:t>
            </a:r>
            <a:r>
              <a:rPr lang="en-US" altLang="de-DE" sz="2000" b="1" dirty="0">
                <a:solidFill>
                  <a:prstClr val="black"/>
                </a:solidFill>
                <a:latin typeface="Verdana" pitchFamily="34" charset="0"/>
              </a:rPr>
              <a:t>knowledge</a:t>
            </a:r>
            <a:r>
              <a:rPr lang="en-US" altLang="de-DE" sz="2000" b="1" dirty="0">
                <a:solidFill>
                  <a:srgbClr val="0000FF"/>
                </a:solidFill>
                <a:latin typeface="Verdana" pitchFamily="34" charset="0"/>
              </a:rPr>
              <a:t>, i.e. the number, complexity </a:t>
            </a:r>
          </a:p>
          <a:p>
            <a:pPr eaLnBrk="1" hangingPunct="1">
              <a:lnSpc>
                <a:spcPct val="110000"/>
              </a:lnSpc>
            </a:pPr>
            <a:r>
              <a:rPr lang="en-US" altLang="de-DE" sz="2000" b="1" dirty="0">
                <a:solidFill>
                  <a:srgbClr val="0000FF"/>
                </a:solidFill>
                <a:latin typeface="Verdana" pitchFamily="34" charset="0"/>
              </a:rPr>
              <a:t>and elaboration of the concepts at her disposition </a:t>
            </a:r>
          </a:p>
          <a:p>
            <a:pPr eaLnBrk="1" hangingPunct="1">
              <a:lnSpc>
                <a:spcPct val="110000"/>
              </a:lnSpc>
            </a:pPr>
            <a:endParaRPr lang="en-US" altLang="de-DE" sz="800" b="1" dirty="0">
              <a:solidFill>
                <a:srgbClr val="0000FF"/>
              </a:solidFill>
              <a:latin typeface="Verdana" pitchFamily="34" charset="0"/>
            </a:endParaRPr>
          </a:p>
          <a:p>
            <a:pPr eaLnBrk="1" hangingPunct="1">
              <a:lnSpc>
                <a:spcPct val="110000"/>
              </a:lnSpc>
            </a:pPr>
            <a:r>
              <a:rPr lang="en-US" altLang="de-DE" sz="2000" b="1" dirty="0">
                <a:solidFill>
                  <a:srgbClr val="1F497D"/>
                </a:solidFill>
                <a:latin typeface="Verdana" pitchFamily="34" charset="0"/>
              </a:rPr>
              <a:t>Schemata</a:t>
            </a:r>
            <a:r>
              <a:rPr lang="en-US" altLang="de-DE" sz="2000" b="1" dirty="0">
                <a:solidFill>
                  <a:srgbClr val="0000FF"/>
                </a:solidFill>
                <a:latin typeface="Verdana" pitchFamily="34" charset="0"/>
              </a:rPr>
              <a:t>, their number of slots, the level of detail, the depth of hierarchies, degree of connection and interdependence of the building blocks, and the width, </a:t>
            </a:r>
          </a:p>
          <a:p>
            <a:pPr eaLnBrk="1" hangingPunct="1">
              <a:lnSpc>
                <a:spcPct val="110000"/>
              </a:lnSpc>
            </a:pPr>
            <a:r>
              <a:rPr lang="en-US" altLang="de-DE" sz="2000" b="1" dirty="0">
                <a:solidFill>
                  <a:srgbClr val="0000FF"/>
                </a:solidFill>
                <a:latin typeface="Verdana" pitchFamily="34" charset="0"/>
              </a:rPr>
              <a:t>i.e. the extent of main schemata and their total coverage from the grounding level to the most abstract summits, determine what can be thought of efficiently</a:t>
            </a:r>
          </a:p>
          <a:p>
            <a:pPr eaLnBrk="1" hangingPunct="1">
              <a:lnSpc>
                <a:spcPct val="110000"/>
              </a:lnSpc>
            </a:pPr>
            <a:endParaRPr lang="en-US" altLang="de-DE" sz="800" b="1" dirty="0">
              <a:solidFill>
                <a:srgbClr val="0000FF"/>
              </a:solidFill>
              <a:latin typeface="Verdana" pitchFamily="34" charset="0"/>
            </a:endParaRPr>
          </a:p>
          <a:p>
            <a:pPr eaLnBrk="1" hangingPunct="1">
              <a:lnSpc>
                <a:spcPct val="110000"/>
              </a:lnSpc>
            </a:pPr>
            <a:r>
              <a:rPr lang="en-US" altLang="de-DE" sz="2000" b="1" dirty="0">
                <a:solidFill>
                  <a:prstClr val="black"/>
                </a:solidFill>
                <a:latin typeface="Verdana" pitchFamily="34" charset="0"/>
              </a:rPr>
              <a:t>quasi-global </a:t>
            </a:r>
            <a:r>
              <a:rPr lang="en-US" altLang="de-DE" sz="2000" b="1" dirty="0">
                <a:solidFill>
                  <a:srgbClr val="FF0066"/>
                </a:solidFill>
                <a:latin typeface="Verdana" pitchFamily="34" charset="0"/>
              </a:rPr>
              <a:t>Adequacy</a:t>
            </a:r>
            <a:r>
              <a:rPr lang="en-US" altLang="de-DE" sz="2000" b="1" dirty="0">
                <a:solidFill>
                  <a:srgbClr val="0000FF"/>
                </a:solidFill>
                <a:latin typeface="Verdana" pitchFamily="34" charset="0"/>
              </a:rPr>
              <a:t>, </a:t>
            </a:r>
            <a:r>
              <a:rPr lang="en-US" altLang="de-DE" sz="2000" b="1" dirty="0">
                <a:solidFill>
                  <a:srgbClr val="FF0066"/>
                </a:solidFill>
                <a:latin typeface="Verdana" pitchFamily="34" charset="0"/>
              </a:rPr>
              <a:t>Coherence</a:t>
            </a:r>
            <a:r>
              <a:rPr lang="en-US" altLang="de-DE" sz="2000" b="1" dirty="0">
                <a:solidFill>
                  <a:srgbClr val="0000FF"/>
                </a:solidFill>
                <a:latin typeface="Verdana" pitchFamily="34" charset="0"/>
              </a:rPr>
              <a:t> &amp; </a:t>
            </a:r>
            <a:r>
              <a:rPr lang="en-US" altLang="de-DE" sz="2000" b="1" dirty="0">
                <a:solidFill>
                  <a:srgbClr val="FF0066"/>
                </a:solidFill>
                <a:latin typeface="Verdana" pitchFamily="34" charset="0"/>
              </a:rPr>
              <a:t>Consistency</a:t>
            </a:r>
            <a:r>
              <a:rPr lang="en-US" altLang="de-DE" sz="2000" b="1" dirty="0">
                <a:solidFill>
                  <a:srgbClr val="0000FF"/>
                </a:solidFill>
                <a:latin typeface="Verdana" pitchFamily="34" charset="0"/>
              </a:rPr>
              <a:t> are </a:t>
            </a:r>
            <a:r>
              <a:rPr lang="en-US" altLang="de-DE" sz="2000" b="1" dirty="0">
                <a:solidFill>
                  <a:prstClr val="black"/>
                </a:solidFill>
                <a:latin typeface="Verdana" pitchFamily="34" charset="0"/>
              </a:rPr>
              <a:t>crucial</a:t>
            </a:r>
          </a:p>
          <a:p>
            <a:pPr eaLnBrk="1" hangingPunct="1">
              <a:lnSpc>
                <a:spcPct val="110000"/>
              </a:lnSpc>
            </a:pPr>
            <a:endParaRPr lang="en-US" altLang="de-DE" sz="800" b="1" dirty="0">
              <a:solidFill>
                <a:srgbClr val="0000FF"/>
              </a:solidFill>
              <a:latin typeface="Verdana" pitchFamily="34" charset="0"/>
            </a:endParaRPr>
          </a:p>
          <a:p>
            <a:pPr eaLnBrk="1" hangingPunct="1">
              <a:lnSpc>
                <a:spcPct val="110000"/>
              </a:lnSpc>
            </a:pPr>
            <a:r>
              <a:rPr lang="en-US" altLang="de-DE" sz="2000" b="1" dirty="0">
                <a:solidFill>
                  <a:srgbClr val="0000FF"/>
                </a:solidFill>
                <a:latin typeface="Verdana" pitchFamily="34" charset="0"/>
              </a:rPr>
              <a:t>Sheer </a:t>
            </a:r>
            <a:r>
              <a:rPr lang="en-US" altLang="de-DE" sz="2000" b="1" dirty="0">
                <a:solidFill>
                  <a:prstClr val="black"/>
                </a:solidFill>
                <a:latin typeface="Verdana" pitchFamily="34" charset="0"/>
              </a:rPr>
              <a:t>performance</a:t>
            </a:r>
            <a:r>
              <a:rPr lang="en-US" altLang="de-DE" sz="2000" b="1" dirty="0">
                <a:solidFill>
                  <a:srgbClr val="0000FF"/>
                </a:solidFill>
                <a:latin typeface="Verdana" pitchFamily="34" charset="0"/>
              </a:rPr>
              <a:t> at a single point of time arises as a result of the optimum interplay between these structured data and the effective execution of all the described processing steps, in particular, </a:t>
            </a:r>
          </a:p>
          <a:p>
            <a:pPr eaLnBrk="1" hangingPunct="1">
              <a:lnSpc>
                <a:spcPct val="110000"/>
              </a:lnSpc>
            </a:pPr>
            <a:r>
              <a:rPr lang="en-US" altLang="de-DE" sz="2000" b="1" dirty="0">
                <a:solidFill>
                  <a:srgbClr val="FF00FF"/>
                </a:solidFill>
                <a:latin typeface="Verdana" pitchFamily="34" charset="0"/>
              </a:rPr>
              <a:t>self-referential consumption analysis </a:t>
            </a:r>
            <a:r>
              <a:rPr lang="en-US" altLang="de-DE" sz="2000" b="1" dirty="0" smtClean="0">
                <a:solidFill>
                  <a:srgbClr val="FF00FF"/>
                </a:solidFill>
                <a:latin typeface="Verdana" pitchFamily="34" charset="0"/>
              </a:rPr>
              <a:t>(..</a:t>
            </a:r>
            <a:r>
              <a:rPr lang="en-US" altLang="de-DE" sz="2000" b="1" u="sng" dirty="0" smtClean="0">
                <a:solidFill>
                  <a:srgbClr val="FF00FF"/>
                </a:solidFill>
                <a:latin typeface="Verdana" pitchFamily="34" charset="0"/>
              </a:rPr>
              <a:t>anticipation</a:t>
            </a:r>
            <a:r>
              <a:rPr lang="en-US" altLang="de-DE" sz="2000" b="1" dirty="0" smtClean="0">
                <a:solidFill>
                  <a:srgbClr val="FF00FF"/>
                </a:solidFill>
                <a:latin typeface="Verdana" pitchFamily="34" charset="0"/>
              </a:rPr>
              <a:t>..)</a:t>
            </a:r>
            <a:endParaRPr lang="en-US" altLang="de-DE" sz="2000" b="1" dirty="0">
              <a:solidFill>
                <a:srgbClr val="FF00FF"/>
              </a:solidFill>
              <a:latin typeface="Verdana" pitchFamily="34" charset="0"/>
            </a:endParaRPr>
          </a:p>
          <a:p>
            <a:pPr eaLnBrk="1" hangingPunct="1">
              <a:lnSpc>
                <a:spcPct val="110000"/>
              </a:lnSpc>
            </a:pPr>
            <a:endParaRPr lang="en-US" altLang="de-DE" sz="800" b="1" dirty="0">
              <a:solidFill>
                <a:srgbClr val="0000FF"/>
              </a:solidFill>
              <a:latin typeface="Verdana" pitchFamily="34" charset="0"/>
            </a:endParaRPr>
          </a:p>
          <a:p>
            <a:pPr eaLnBrk="1" hangingPunct="1">
              <a:lnSpc>
                <a:spcPct val="110000"/>
              </a:lnSpc>
            </a:pPr>
            <a:r>
              <a:rPr lang="en-US" altLang="de-DE" sz="2000" b="1" dirty="0">
                <a:solidFill>
                  <a:srgbClr val="3399FF"/>
                </a:solidFill>
                <a:latin typeface="Verdana" pitchFamily="34" charset="0"/>
              </a:rPr>
              <a:t>..there are constraints from </a:t>
            </a:r>
            <a:r>
              <a:rPr lang="en-US" altLang="de-DE" sz="2000" b="1" dirty="0" err="1">
                <a:solidFill>
                  <a:srgbClr val="3399FF"/>
                </a:solidFill>
                <a:latin typeface="Verdana" pitchFamily="34" charset="0"/>
              </a:rPr>
              <a:t>implementational</a:t>
            </a:r>
            <a:r>
              <a:rPr lang="en-US" altLang="de-DE" sz="2000" b="1" dirty="0">
                <a:solidFill>
                  <a:srgbClr val="3399FF"/>
                </a:solidFill>
                <a:latin typeface="Verdana" pitchFamily="34" charset="0"/>
              </a:rPr>
              <a:t> details </a:t>
            </a:r>
          </a:p>
        </p:txBody>
      </p:sp>
    </p:spTree>
    <p:extLst>
      <p:ext uri="{BB962C8B-B14F-4D97-AF65-F5344CB8AC3E}">
        <p14:creationId xmlns:p14="http://schemas.microsoft.com/office/powerpoint/2010/main" val="138352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lum bright="40000"/>
            <a:extLst>
              <a:ext uri="{28A0092B-C50C-407E-A947-70E740481C1C}">
                <a14:useLocalDpi xmlns:a14="http://schemas.microsoft.com/office/drawing/2010/main" val="0"/>
              </a:ext>
            </a:extLst>
          </a:blip>
          <a:srcRect/>
          <a:stretch>
            <a:fillRect/>
          </a:stretch>
        </p:blipFill>
        <p:spPr bwMode="auto">
          <a:xfrm>
            <a:off x="1403350" y="188913"/>
            <a:ext cx="6048375"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9459" name="Rectangle 2"/>
          <p:cNvSpPr>
            <a:spLocks noChangeArrowheads="1"/>
          </p:cNvSpPr>
          <p:nvPr/>
        </p:nvSpPr>
        <p:spPr bwMode="auto">
          <a:xfrm>
            <a:off x="143321" y="1083742"/>
            <a:ext cx="88931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0000"/>
              </a:lnSpc>
            </a:pPr>
            <a:r>
              <a:rPr lang="en-US" altLang="de-DE" sz="2000" b="1" dirty="0" smtClean="0">
                <a:solidFill>
                  <a:srgbClr val="0000FF"/>
                </a:solidFill>
                <a:latin typeface="Verdana" pitchFamily="34" charset="0"/>
              </a:rPr>
              <a:t>The Ouroboros Model is self-referentially consistent</a:t>
            </a:r>
            <a:r>
              <a:rPr lang="en-US" altLang="de-DE" sz="2000" b="1" dirty="0">
                <a:solidFill>
                  <a:srgbClr val="0000FF"/>
                </a:solidFill>
                <a:latin typeface="Verdana" pitchFamily="34" charset="0"/>
              </a:rPr>
              <a:t> </a:t>
            </a:r>
            <a:r>
              <a:rPr lang="en-US" altLang="de-DE" sz="2000" b="1" dirty="0" smtClean="0">
                <a:solidFill>
                  <a:srgbClr val="0000FF"/>
                </a:solidFill>
                <a:latin typeface="Verdana" pitchFamily="34" charset="0"/>
              </a:rPr>
              <a:t>&amp; autocatalytic, i.e., the proposed structures and effects are resulting from and also resulting in these very same concepts and consequences when implementing the proposed processes.</a:t>
            </a:r>
            <a:r>
              <a:rPr lang="en-US" altLang="de-DE" sz="2000" dirty="0" smtClean="0">
                <a:solidFill>
                  <a:srgbClr val="0000FF"/>
                </a:solidFill>
                <a:latin typeface="Verdana" pitchFamily="34" charset="0"/>
              </a:rPr>
              <a:t> </a:t>
            </a:r>
          </a:p>
        </p:txBody>
      </p:sp>
      <p:sp>
        <p:nvSpPr>
          <p:cNvPr id="2" name="Rectangle 1"/>
          <p:cNvSpPr/>
          <p:nvPr/>
        </p:nvSpPr>
        <p:spPr>
          <a:xfrm>
            <a:off x="134400" y="404664"/>
            <a:ext cx="9009600" cy="737959"/>
          </a:xfrm>
          <a:prstGeom prst="rect">
            <a:avLst/>
          </a:prstGeom>
        </p:spPr>
        <p:txBody>
          <a:bodyPr wrap="square">
            <a:spAutoFit/>
          </a:bodyPr>
          <a:lstStyle/>
          <a:p>
            <a:pPr lvl="0">
              <a:lnSpc>
                <a:spcPct val="110000"/>
              </a:lnSpc>
            </a:pPr>
            <a:r>
              <a:rPr lang="en-US" altLang="de-DE" sz="2000" b="1" dirty="0" smtClean="0">
                <a:solidFill>
                  <a:srgbClr val="0000FF"/>
                </a:solidFill>
                <a:latin typeface="Verdana" pitchFamily="34" charset="0"/>
              </a:rPr>
              <a:t>In the Ouroboros Model inherent </a:t>
            </a:r>
            <a:r>
              <a:rPr lang="en-US" altLang="de-DE" sz="2000" b="1" dirty="0">
                <a:solidFill>
                  <a:srgbClr val="0000FF"/>
                </a:solidFill>
                <a:latin typeface="Verdana" pitchFamily="34" charset="0"/>
              </a:rPr>
              <a:t>meta-cognition effectively allocates resources </a:t>
            </a:r>
            <a:r>
              <a:rPr lang="en-US" altLang="de-DE" sz="2000" b="1" dirty="0" smtClean="0">
                <a:solidFill>
                  <a:srgbClr val="0000FF"/>
                </a:solidFill>
                <a:latin typeface="Verdana" pitchFamily="34" charset="0"/>
              </a:rPr>
              <a:t>(</a:t>
            </a:r>
            <a:r>
              <a:rPr lang="en-US" altLang="de-DE" sz="2000" b="1" dirty="0">
                <a:solidFill>
                  <a:srgbClr val="0000FF"/>
                </a:solidFill>
                <a:latin typeface="Verdana" pitchFamily="34" charset="0"/>
              </a:rPr>
              <a:t>no exotic metaphysics needed).</a:t>
            </a:r>
          </a:p>
        </p:txBody>
      </p:sp>
      <p:sp>
        <p:nvSpPr>
          <p:cNvPr id="3" name="Rectangle 2"/>
          <p:cNvSpPr/>
          <p:nvPr/>
        </p:nvSpPr>
        <p:spPr>
          <a:xfrm>
            <a:off x="107504" y="5445224"/>
            <a:ext cx="9036496" cy="1107996"/>
          </a:xfrm>
          <a:prstGeom prst="rect">
            <a:avLst/>
          </a:prstGeom>
        </p:spPr>
        <p:txBody>
          <a:bodyPr wrap="square">
            <a:spAutoFit/>
          </a:bodyPr>
          <a:lstStyle/>
          <a:p>
            <a:pPr lvl="0">
              <a:lnSpc>
                <a:spcPct val="110000"/>
              </a:lnSpc>
            </a:pPr>
            <a:r>
              <a:rPr lang="en-US" altLang="de-DE" sz="2000" b="1" dirty="0">
                <a:solidFill>
                  <a:srgbClr val="FF0066"/>
                </a:solidFill>
                <a:latin typeface="Verdana" pitchFamily="34" charset="0"/>
              </a:rPr>
              <a:t>Widely separated questions can be tackled with just one approach; this is taken as one of the main arguments for the specific structures and processes of the Ouroboros Model. </a:t>
            </a:r>
          </a:p>
        </p:txBody>
      </p:sp>
      <p:sp>
        <p:nvSpPr>
          <p:cNvPr id="4" name="Rectangle 3"/>
          <p:cNvSpPr/>
          <p:nvPr/>
        </p:nvSpPr>
        <p:spPr>
          <a:xfrm>
            <a:off x="107504" y="3429000"/>
            <a:ext cx="8821613" cy="1938992"/>
          </a:xfrm>
          <a:prstGeom prst="rect">
            <a:avLst/>
          </a:prstGeom>
        </p:spPr>
        <p:txBody>
          <a:bodyPr wrap="square">
            <a:spAutoFit/>
          </a:bodyPr>
          <a:lstStyle/>
          <a:p>
            <a:r>
              <a:rPr lang="en-US" altLang="de-DE" sz="2000" b="1" dirty="0">
                <a:solidFill>
                  <a:prstClr val="black"/>
                </a:solidFill>
              </a:rPr>
              <a:t>The principal recursive algorithm progresses and evolves in </a:t>
            </a:r>
            <a:r>
              <a:rPr lang="en-US" altLang="de-DE" sz="2000" b="1" u="sng" dirty="0">
                <a:solidFill>
                  <a:prstClr val="black"/>
                </a:solidFill>
                <a:latin typeface="Verdana" pitchFamily="34" charset="0"/>
              </a:rPr>
              <a:t>time</a:t>
            </a:r>
            <a:r>
              <a:rPr lang="en-US" altLang="de-DE" sz="2000" b="1" dirty="0">
                <a:solidFill>
                  <a:prstClr val="black"/>
                </a:solidFill>
              </a:rPr>
              <a:t>. When the snake bites its tail, the teeth and the tip of the tail belong to two distinctly different points in time. Starting with any basic set of expectations, discrepancies arising with actual input data can be determined and used for choosing and steering the following actions, including the establishment of revised structures &amp; </a:t>
            </a:r>
            <a:r>
              <a:rPr lang="en-US" altLang="de-DE" sz="2000" b="1" dirty="0" smtClean="0">
                <a:solidFill>
                  <a:prstClr val="black"/>
                </a:solidFill>
              </a:rPr>
              <a:t>expectations / </a:t>
            </a:r>
            <a:r>
              <a:rPr lang="en-US" altLang="de-DE" sz="2000" b="1" u="sng" dirty="0" smtClean="0">
                <a:solidFill>
                  <a:prstClr val="black"/>
                </a:solidFill>
                <a:latin typeface="Verdana" panose="020B0604030504040204" pitchFamily="34" charset="0"/>
                <a:ea typeface="Verdana" panose="020B0604030504040204" pitchFamily="34" charset="0"/>
                <a:cs typeface="Verdana" panose="020B0604030504040204" pitchFamily="34" charset="0"/>
              </a:rPr>
              <a:t>anticipations</a:t>
            </a:r>
            <a:r>
              <a:rPr lang="en-US" altLang="de-DE" sz="2000" b="1" dirty="0" smtClean="0">
                <a:solidFill>
                  <a:prstClr val="black"/>
                </a:solidFill>
              </a:rPr>
              <a:t>.</a:t>
            </a:r>
            <a:endParaRPr lang="de-CH" dirty="0"/>
          </a:p>
        </p:txBody>
      </p:sp>
      <p:sp>
        <p:nvSpPr>
          <p:cNvPr id="5" name="Rectangle 4"/>
          <p:cNvSpPr/>
          <p:nvPr/>
        </p:nvSpPr>
        <p:spPr>
          <a:xfrm>
            <a:off x="107504" y="2924944"/>
            <a:ext cx="8712968" cy="430887"/>
          </a:xfrm>
          <a:prstGeom prst="rect">
            <a:avLst/>
          </a:prstGeom>
        </p:spPr>
        <p:txBody>
          <a:bodyPr wrap="square">
            <a:spAutoFit/>
          </a:bodyPr>
          <a:lstStyle/>
          <a:p>
            <a:pPr lvl="0">
              <a:lnSpc>
                <a:spcPct val="110000"/>
              </a:lnSpc>
            </a:pPr>
            <a:r>
              <a:rPr lang="de-CH" altLang="de-DE" sz="2000" b="1" dirty="0">
                <a:solidFill>
                  <a:srgbClr val="0000FF"/>
                </a:solidFill>
                <a:latin typeface="Verdana" pitchFamily="34" charset="0"/>
              </a:rPr>
              <a:t>In </a:t>
            </a:r>
            <a:r>
              <a:rPr lang="de-CH" altLang="de-DE" sz="2000" b="1" dirty="0" err="1">
                <a:solidFill>
                  <a:srgbClr val="0000FF"/>
                </a:solidFill>
                <a:latin typeface="Verdana" pitchFamily="34" charset="0"/>
              </a:rPr>
              <a:t>particular</a:t>
            </a:r>
            <a:r>
              <a:rPr lang="de-CH" altLang="de-DE" sz="2000" b="1" dirty="0">
                <a:solidFill>
                  <a:srgbClr val="0000FF"/>
                </a:solidFill>
                <a:latin typeface="Verdana" pitchFamily="34" charset="0"/>
              </a:rPr>
              <a:t>, </a:t>
            </a:r>
            <a:r>
              <a:rPr lang="de-CH" altLang="de-DE" sz="2000" b="1" dirty="0" err="1">
                <a:solidFill>
                  <a:srgbClr val="0000FF"/>
                </a:solidFill>
                <a:latin typeface="Verdana" pitchFamily="34" charset="0"/>
              </a:rPr>
              <a:t>there</a:t>
            </a:r>
            <a:r>
              <a:rPr lang="de-CH" altLang="de-DE" sz="2000" b="1" dirty="0">
                <a:solidFill>
                  <a:srgbClr val="0000FF"/>
                </a:solidFill>
                <a:latin typeface="Verdana" pitchFamily="34" charset="0"/>
              </a:rPr>
              <a:t> </a:t>
            </a:r>
            <a:r>
              <a:rPr lang="de-CH" altLang="de-DE" sz="2000" b="1" dirty="0" err="1">
                <a:solidFill>
                  <a:srgbClr val="0000FF"/>
                </a:solidFill>
                <a:latin typeface="Verdana" pitchFamily="34" charset="0"/>
              </a:rPr>
              <a:t>is</a:t>
            </a:r>
            <a:r>
              <a:rPr lang="de-CH" altLang="de-DE" sz="2000" b="1" dirty="0">
                <a:solidFill>
                  <a:srgbClr val="0000FF"/>
                </a:solidFill>
                <a:latin typeface="Verdana" pitchFamily="34" charset="0"/>
              </a:rPr>
              <a:t> </a:t>
            </a:r>
            <a:r>
              <a:rPr lang="de-CH" altLang="de-DE" sz="2000" b="1" dirty="0" err="1">
                <a:solidFill>
                  <a:srgbClr val="0000FF"/>
                </a:solidFill>
                <a:latin typeface="Verdana" pitchFamily="34" charset="0"/>
              </a:rPr>
              <a:t>no</a:t>
            </a:r>
            <a:r>
              <a:rPr lang="de-CH" altLang="de-DE" sz="2000" b="1" dirty="0">
                <a:solidFill>
                  <a:srgbClr val="0000FF"/>
                </a:solidFill>
                <a:latin typeface="Verdana" pitchFamily="34" charset="0"/>
              </a:rPr>
              <a:t> </a:t>
            </a:r>
            <a:r>
              <a:rPr lang="de-CH" altLang="de-DE" sz="2000" b="1" dirty="0" err="1">
                <a:solidFill>
                  <a:srgbClr val="0000FF"/>
                </a:solidFill>
                <a:latin typeface="Verdana" pitchFamily="34" charset="0"/>
              </a:rPr>
              <a:t>problem</a:t>
            </a:r>
            <a:r>
              <a:rPr lang="de-CH" altLang="de-DE" sz="2000" b="1" dirty="0">
                <a:solidFill>
                  <a:srgbClr val="0000FF"/>
                </a:solidFill>
                <a:latin typeface="Verdana" pitchFamily="34" charset="0"/>
              </a:rPr>
              <a:t> </a:t>
            </a:r>
            <a:r>
              <a:rPr lang="de-CH" altLang="de-DE" sz="2000" b="1" dirty="0" err="1">
                <a:solidFill>
                  <a:srgbClr val="0000FF"/>
                </a:solidFill>
                <a:latin typeface="Verdana" pitchFamily="34" charset="0"/>
              </a:rPr>
              <a:t>with</a:t>
            </a:r>
            <a:r>
              <a:rPr lang="de-CH" altLang="de-DE" sz="2000" b="1" dirty="0">
                <a:solidFill>
                  <a:srgbClr val="0000FF"/>
                </a:solidFill>
                <a:latin typeface="Verdana" pitchFamily="34" charset="0"/>
              </a:rPr>
              <a:t> </a:t>
            </a:r>
            <a:r>
              <a:rPr lang="de-CH" altLang="de-DE" sz="2000" b="1" dirty="0" err="1">
                <a:solidFill>
                  <a:srgbClr val="0000FF"/>
                </a:solidFill>
                <a:latin typeface="Verdana" pitchFamily="34" charset="0"/>
              </a:rPr>
              <a:t>circularity</a:t>
            </a:r>
            <a:r>
              <a:rPr lang="de-CH" altLang="de-DE" sz="2000" b="1" dirty="0">
                <a:solidFill>
                  <a:srgbClr val="0000FF"/>
                </a:solidFill>
                <a:latin typeface="Verdana" pitchFamily="34" charset="0"/>
              </a:rPr>
              <a:t>:</a:t>
            </a:r>
            <a:r>
              <a:rPr lang="en-US" altLang="de-DE" sz="2000" dirty="0">
                <a:solidFill>
                  <a:prstClr val="black"/>
                </a:solidFill>
              </a:rPr>
              <a:t> </a:t>
            </a:r>
          </a:p>
        </p:txBody>
      </p:sp>
    </p:spTree>
    <p:extLst>
      <p:ext uri="{BB962C8B-B14F-4D97-AF65-F5344CB8AC3E}">
        <p14:creationId xmlns:p14="http://schemas.microsoft.com/office/powerpoint/2010/main" val="292603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0"/>
            <a:ext cx="69342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TextBox 1"/>
          <p:cNvSpPr txBox="1"/>
          <p:nvPr/>
        </p:nvSpPr>
        <p:spPr>
          <a:xfrm>
            <a:off x="632559" y="1556792"/>
            <a:ext cx="8275022" cy="1200329"/>
          </a:xfrm>
          <a:prstGeom prst="rect">
            <a:avLst/>
          </a:prstGeom>
          <a:noFill/>
        </p:spPr>
        <p:txBody>
          <a:bodyPr wrap="none" rtlCol="0">
            <a:spAutoFit/>
          </a:bodyPr>
          <a:lstStyle/>
          <a:p>
            <a:r>
              <a:rPr lang="de-AT" sz="4400" dirty="0" err="1" smtClean="0">
                <a:latin typeface="Aharoni" panose="02010803020104030203" pitchFamily="2" charset="-79"/>
                <a:cs typeface="Aharoni" panose="02010803020104030203" pitchFamily="2" charset="-79"/>
              </a:rPr>
              <a:t>Thank</a:t>
            </a:r>
            <a:r>
              <a:rPr lang="de-AT" sz="4400" dirty="0" smtClean="0">
                <a:latin typeface="Aharoni" panose="02010803020104030203" pitchFamily="2" charset="-79"/>
                <a:cs typeface="Aharoni" panose="02010803020104030203" pitchFamily="2" charset="-79"/>
              </a:rPr>
              <a:t> </a:t>
            </a:r>
            <a:r>
              <a:rPr lang="de-AT" sz="4400" dirty="0" err="1" smtClean="0">
                <a:latin typeface="Aharoni" panose="02010803020104030203" pitchFamily="2" charset="-79"/>
                <a:cs typeface="Aharoni" panose="02010803020104030203" pitchFamily="2" charset="-79"/>
              </a:rPr>
              <a:t>you</a:t>
            </a:r>
            <a:r>
              <a:rPr lang="de-AT" sz="4400" dirty="0" smtClean="0">
                <a:latin typeface="Aharoni" panose="02010803020104030203" pitchFamily="2" charset="-79"/>
                <a:cs typeface="Aharoni" panose="02010803020104030203" pitchFamily="2" charset="-79"/>
              </a:rPr>
              <a:t> </a:t>
            </a:r>
            <a:r>
              <a:rPr lang="de-AT" sz="4400" dirty="0" err="1" smtClean="0">
                <a:latin typeface="Aharoni" panose="02010803020104030203" pitchFamily="2" charset="-79"/>
                <a:cs typeface="Aharoni" panose="02010803020104030203" pitchFamily="2" charset="-79"/>
              </a:rPr>
              <a:t>for</a:t>
            </a:r>
            <a:r>
              <a:rPr lang="de-AT" sz="4400" dirty="0" smtClean="0">
                <a:latin typeface="Aharoni" panose="02010803020104030203" pitchFamily="2" charset="-79"/>
                <a:cs typeface="Aharoni" panose="02010803020104030203" pitchFamily="2" charset="-79"/>
              </a:rPr>
              <a:t> </a:t>
            </a:r>
            <a:r>
              <a:rPr lang="de-AT" sz="4400" dirty="0" err="1" smtClean="0">
                <a:latin typeface="Aharoni" panose="02010803020104030203" pitchFamily="2" charset="-79"/>
                <a:cs typeface="Aharoni" panose="02010803020104030203" pitchFamily="2" charset="-79"/>
              </a:rPr>
              <a:t>your</a:t>
            </a:r>
            <a:r>
              <a:rPr lang="de-AT" sz="4400" dirty="0" smtClean="0">
                <a:latin typeface="Aharoni" panose="02010803020104030203" pitchFamily="2" charset="-79"/>
                <a:cs typeface="Aharoni" panose="02010803020104030203" pitchFamily="2" charset="-79"/>
              </a:rPr>
              <a:t> </a:t>
            </a:r>
            <a:r>
              <a:rPr lang="de-AT" sz="4400" dirty="0" err="1" smtClean="0">
                <a:latin typeface="Aharoni" panose="02010803020104030203" pitchFamily="2" charset="-79"/>
                <a:cs typeface="Aharoni" panose="02010803020104030203" pitchFamily="2" charset="-79"/>
              </a:rPr>
              <a:t>attention</a:t>
            </a:r>
            <a:r>
              <a:rPr lang="de-AT" sz="4400" dirty="0" smtClean="0">
                <a:latin typeface="Aharoni" panose="02010803020104030203" pitchFamily="2" charset="-79"/>
                <a:cs typeface="Aharoni" panose="02010803020104030203" pitchFamily="2" charset="-79"/>
              </a:rPr>
              <a:t> </a:t>
            </a:r>
            <a:r>
              <a:rPr lang="de-AT" sz="7200" dirty="0" smtClean="0">
                <a:latin typeface="Aharoni" panose="02010803020104030203" pitchFamily="2" charset="-79"/>
                <a:cs typeface="Aharoni" panose="02010803020104030203" pitchFamily="2" charset="-79"/>
              </a:rPr>
              <a:t>!</a:t>
            </a:r>
            <a:endParaRPr lang="de-CH" sz="7200" dirty="0">
              <a:latin typeface="Aharoni" panose="02010803020104030203" pitchFamily="2" charset="-79"/>
              <a:cs typeface="Aharoni" panose="02010803020104030203" pitchFamily="2" charset="-79"/>
            </a:endParaRPr>
          </a:p>
        </p:txBody>
      </p:sp>
      <p:sp>
        <p:nvSpPr>
          <p:cNvPr id="4" name="TextBox 3"/>
          <p:cNvSpPr txBox="1"/>
          <p:nvPr/>
        </p:nvSpPr>
        <p:spPr>
          <a:xfrm>
            <a:off x="793623" y="3545721"/>
            <a:ext cx="8000908" cy="1323439"/>
          </a:xfrm>
          <a:prstGeom prst="rect">
            <a:avLst/>
          </a:prstGeom>
          <a:noFill/>
        </p:spPr>
        <p:txBody>
          <a:bodyPr wrap="none" rtlCol="0">
            <a:spAutoFit/>
          </a:bodyPr>
          <a:lstStyle/>
          <a:p>
            <a:pPr algn="ctr"/>
            <a:r>
              <a:rPr lang="de-AT" sz="4000" b="1" dirty="0">
                <a:solidFill>
                  <a:srgbClr val="0000FF"/>
                </a:solidFill>
                <a:latin typeface="Verdana" panose="020B0604030504040204" pitchFamily="34" charset="0"/>
                <a:ea typeface="Verdana" panose="020B0604030504040204" pitchFamily="34" charset="0"/>
                <a:cs typeface="Verdana" panose="020B0604030504040204" pitchFamily="34" charset="0"/>
              </a:rPr>
              <a:t>a</a:t>
            </a:r>
            <a:r>
              <a:rPr lang="de-AT" sz="4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nd  </a:t>
            </a:r>
            <a:r>
              <a:rPr lang="de-AT" sz="4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feel</a:t>
            </a:r>
            <a:r>
              <a:rPr lang="de-AT" sz="4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de-AT" sz="4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cordially</a:t>
            </a:r>
            <a:r>
              <a:rPr lang="de-AT" sz="4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de-AT" sz="4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invited</a:t>
            </a:r>
            <a:r>
              <a:rPr lang="de-AT" sz="4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p>
          <a:p>
            <a:pPr algn="ctr"/>
            <a:r>
              <a:rPr lang="de-AT" sz="4000" b="1" dirty="0" err="1">
                <a:solidFill>
                  <a:srgbClr val="0000FF"/>
                </a:solidFill>
                <a:latin typeface="Verdana" panose="020B0604030504040204" pitchFamily="34" charset="0"/>
                <a:ea typeface="Verdana" panose="020B0604030504040204" pitchFamily="34" charset="0"/>
                <a:cs typeface="Verdana" panose="020B0604030504040204" pitchFamily="34" charset="0"/>
              </a:rPr>
              <a:t>t</a:t>
            </a:r>
            <a:r>
              <a:rPr lang="de-AT" sz="4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o</a:t>
            </a:r>
            <a:r>
              <a:rPr lang="de-AT" sz="4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de-AT" sz="4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collaborations</a:t>
            </a:r>
            <a:endParaRPr lang="de-CH" sz="4000" b="1"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5399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3A3A3A"/>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Freeform 6"/>
          <p:cNvSpPr/>
          <p:nvPr/>
        </p:nvSpPr>
        <p:spPr>
          <a:xfrm>
            <a:off x="3025774" y="4351651"/>
            <a:ext cx="1299541" cy="355830"/>
          </a:xfrm>
          <a:custGeom>
            <a:avLst/>
            <a:gdLst>
              <a:gd name="connsiteX0" fmla="*/ 1299541 w 1299541"/>
              <a:gd name="connsiteY0" fmla="*/ 355180 h 355830"/>
              <a:gd name="connsiteX1" fmla="*/ 664751 w 1299541"/>
              <a:gd name="connsiteY1" fmla="*/ 340066 h 355830"/>
              <a:gd name="connsiteX2" fmla="*/ 234001 w 1299541"/>
              <a:gd name="connsiteY2" fmla="*/ 249382 h 355830"/>
              <a:gd name="connsiteX3" fmla="*/ 14847 w 1299541"/>
              <a:gd name="connsiteY3" fmla="*/ 113355 h 355830"/>
              <a:gd name="connsiteX4" fmla="*/ 37518 w 1299541"/>
              <a:gd name="connsiteY4" fmla="*/ 0 h 355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541" h="355830">
                <a:moveTo>
                  <a:pt x="1299541" y="355180"/>
                </a:moveTo>
                <a:cubicBezTo>
                  <a:pt x="1070941" y="356439"/>
                  <a:pt x="842341" y="357699"/>
                  <a:pt x="664751" y="340066"/>
                </a:cubicBezTo>
                <a:cubicBezTo>
                  <a:pt x="487161" y="322433"/>
                  <a:pt x="342318" y="287167"/>
                  <a:pt x="234001" y="249382"/>
                </a:cubicBezTo>
                <a:cubicBezTo>
                  <a:pt x="125684" y="211597"/>
                  <a:pt x="47594" y="154919"/>
                  <a:pt x="14847" y="113355"/>
                </a:cubicBezTo>
                <a:cubicBezTo>
                  <a:pt x="-17900" y="71791"/>
                  <a:pt x="9809" y="35895"/>
                  <a:pt x="37518" y="0"/>
                </a:cubicBezTo>
              </a:path>
            </a:pathLst>
          </a:custGeom>
          <a:noFill/>
          <a:ln w="793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8" name="Freeform 7"/>
          <p:cNvSpPr/>
          <p:nvPr/>
        </p:nvSpPr>
        <p:spPr>
          <a:xfrm>
            <a:off x="2859166" y="3860444"/>
            <a:ext cx="2537771" cy="522889"/>
          </a:xfrm>
          <a:custGeom>
            <a:avLst/>
            <a:gdLst>
              <a:gd name="connsiteX0" fmla="*/ 559306 w 2537771"/>
              <a:gd name="connsiteY0" fmla="*/ 332509 h 522889"/>
              <a:gd name="connsiteX1" fmla="*/ 922044 w 2537771"/>
              <a:gd name="connsiteY1" fmla="*/ 249382 h 522889"/>
              <a:gd name="connsiteX2" fmla="*/ 1299895 w 2537771"/>
              <a:gd name="connsiteY2" fmla="*/ 219154 h 522889"/>
              <a:gd name="connsiteX3" fmla="*/ 1632404 w 2537771"/>
              <a:gd name="connsiteY3" fmla="*/ 226711 h 522889"/>
              <a:gd name="connsiteX4" fmla="*/ 1919571 w 2537771"/>
              <a:gd name="connsiteY4" fmla="*/ 241825 h 522889"/>
              <a:gd name="connsiteX5" fmla="*/ 2131168 w 2537771"/>
              <a:gd name="connsiteY5" fmla="*/ 256939 h 522889"/>
              <a:gd name="connsiteX6" fmla="*/ 2395663 w 2537771"/>
              <a:gd name="connsiteY6" fmla="*/ 309838 h 522889"/>
              <a:gd name="connsiteX7" fmla="*/ 2531690 w 2537771"/>
              <a:gd name="connsiteY7" fmla="*/ 385408 h 522889"/>
              <a:gd name="connsiteX8" fmla="*/ 2471234 w 2537771"/>
              <a:gd name="connsiteY8" fmla="*/ 453422 h 522889"/>
              <a:gd name="connsiteX9" fmla="*/ 2100939 w 2537771"/>
              <a:gd name="connsiteY9" fmla="*/ 513878 h 522889"/>
              <a:gd name="connsiteX10" fmla="*/ 1806215 w 2537771"/>
              <a:gd name="connsiteY10" fmla="*/ 521435 h 522889"/>
              <a:gd name="connsiteX11" fmla="*/ 1435921 w 2537771"/>
              <a:gd name="connsiteY11" fmla="*/ 521435 h 522889"/>
              <a:gd name="connsiteX12" fmla="*/ 944715 w 2537771"/>
              <a:gd name="connsiteY12" fmla="*/ 506321 h 522889"/>
              <a:gd name="connsiteX13" fmla="*/ 513964 w 2537771"/>
              <a:gd name="connsiteY13" fmla="*/ 445865 h 522889"/>
              <a:gd name="connsiteX14" fmla="*/ 204126 w 2537771"/>
              <a:gd name="connsiteY14" fmla="*/ 347623 h 522889"/>
              <a:gd name="connsiteX15" fmla="*/ 30315 w 2537771"/>
              <a:gd name="connsiteY15" fmla="*/ 219154 h 522889"/>
              <a:gd name="connsiteX16" fmla="*/ 87 w 2537771"/>
              <a:gd name="connsiteY16" fmla="*/ 120912 h 522889"/>
              <a:gd name="connsiteX17" fmla="*/ 22758 w 2537771"/>
              <a:gd name="connsiteY17" fmla="*/ 68013 h 522889"/>
              <a:gd name="connsiteX18" fmla="*/ 68100 w 2537771"/>
              <a:gd name="connsiteY18" fmla="*/ 0 h 52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7771" h="522889">
                <a:moveTo>
                  <a:pt x="559306" y="332509"/>
                </a:moveTo>
                <a:cubicBezTo>
                  <a:pt x="678959" y="300391"/>
                  <a:pt x="798613" y="268274"/>
                  <a:pt x="922044" y="249382"/>
                </a:cubicBezTo>
                <a:cubicBezTo>
                  <a:pt x="1045475" y="230490"/>
                  <a:pt x="1181502" y="222932"/>
                  <a:pt x="1299895" y="219154"/>
                </a:cubicBezTo>
                <a:lnTo>
                  <a:pt x="1632404" y="226711"/>
                </a:lnTo>
                <a:cubicBezTo>
                  <a:pt x="1735683" y="230489"/>
                  <a:pt x="1836444" y="236787"/>
                  <a:pt x="1919571" y="241825"/>
                </a:cubicBezTo>
                <a:cubicBezTo>
                  <a:pt x="2002698" y="246863"/>
                  <a:pt x="2051819" y="245604"/>
                  <a:pt x="2131168" y="256939"/>
                </a:cubicBezTo>
                <a:cubicBezTo>
                  <a:pt x="2210517" y="268274"/>
                  <a:pt x="2328909" y="288427"/>
                  <a:pt x="2395663" y="309838"/>
                </a:cubicBezTo>
                <a:cubicBezTo>
                  <a:pt x="2462417" y="331249"/>
                  <a:pt x="2519095" y="361477"/>
                  <a:pt x="2531690" y="385408"/>
                </a:cubicBezTo>
                <a:cubicBezTo>
                  <a:pt x="2544285" y="409339"/>
                  <a:pt x="2543026" y="432010"/>
                  <a:pt x="2471234" y="453422"/>
                </a:cubicBezTo>
                <a:cubicBezTo>
                  <a:pt x="2399442" y="474834"/>
                  <a:pt x="2211776" y="502542"/>
                  <a:pt x="2100939" y="513878"/>
                </a:cubicBezTo>
                <a:cubicBezTo>
                  <a:pt x="1990102" y="525214"/>
                  <a:pt x="1917051" y="520176"/>
                  <a:pt x="1806215" y="521435"/>
                </a:cubicBezTo>
                <a:cubicBezTo>
                  <a:pt x="1695379" y="522694"/>
                  <a:pt x="1579504" y="523954"/>
                  <a:pt x="1435921" y="521435"/>
                </a:cubicBezTo>
                <a:cubicBezTo>
                  <a:pt x="1292338" y="518916"/>
                  <a:pt x="1098374" y="518916"/>
                  <a:pt x="944715" y="506321"/>
                </a:cubicBezTo>
                <a:cubicBezTo>
                  <a:pt x="791056" y="493726"/>
                  <a:pt x="637396" y="472315"/>
                  <a:pt x="513964" y="445865"/>
                </a:cubicBezTo>
                <a:cubicBezTo>
                  <a:pt x="390532" y="419415"/>
                  <a:pt x="284734" y="385408"/>
                  <a:pt x="204126" y="347623"/>
                </a:cubicBezTo>
                <a:cubicBezTo>
                  <a:pt x="123518" y="309838"/>
                  <a:pt x="64321" y="256939"/>
                  <a:pt x="30315" y="219154"/>
                </a:cubicBezTo>
                <a:cubicBezTo>
                  <a:pt x="-3691" y="181369"/>
                  <a:pt x="1346" y="146102"/>
                  <a:pt x="87" y="120912"/>
                </a:cubicBezTo>
                <a:cubicBezTo>
                  <a:pt x="-1172" y="95722"/>
                  <a:pt x="11422" y="88165"/>
                  <a:pt x="22758" y="68013"/>
                </a:cubicBezTo>
                <a:cubicBezTo>
                  <a:pt x="34094" y="47861"/>
                  <a:pt x="51097" y="23930"/>
                  <a:pt x="68100" y="0"/>
                </a:cubicBezTo>
              </a:path>
            </a:pathLst>
          </a:custGeom>
          <a:noFill/>
          <a:ln w="793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0" name="Freeform 9"/>
          <p:cNvSpPr/>
          <p:nvPr/>
        </p:nvSpPr>
        <p:spPr>
          <a:xfrm>
            <a:off x="2627784" y="3284985"/>
            <a:ext cx="3041827" cy="576064"/>
          </a:xfrm>
          <a:custGeom>
            <a:avLst/>
            <a:gdLst>
              <a:gd name="connsiteX0" fmla="*/ 559306 w 2537771"/>
              <a:gd name="connsiteY0" fmla="*/ 332509 h 522889"/>
              <a:gd name="connsiteX1" fmla="*/ 922044 w 2537771"/>
              <a:gd name="connsiteY1" fmla="*/ 249382 h 522889"/>
              <a:gd name="connsiteX2" fmla="*/ 1299895 w 2537771"/>
              <a:gd name="connsiteY2" fmla="*/ 219154 h 522889"/>
              <a:gd name="connsiteX3" fmla="*/ 1632404 w 2537771"/>
              <a:gd name="connsiteY3" fmla="*/ 226711 h 522889"/>
              <a:gd name="connsiteX4" fmla="*/ 1919571 w 2537771"/>
              <a:gd name="connsiteY4" fmla="*/ 241825 h 522889"/>
              <a:gd name="connsiteX5" fmla="*/ 2131168 w 2537771"/>
              <a:gd name="connsiteY5" fmla="*/ 256939 h 522889"/>
              <a:gd name="connsiteX6" fmla="*/ 2395663 w 2537771"/>
              <a:gd name="connsiteY6" fmla="*/ 309838 h 522889"/>
              <a:gd name="connsiteX7" fmla="*/ 2531690 w 2537771"/>
              <a:gd name="connsiteY7" fmla="*/ 385408 h 522889"/>
              <a:gd name="connsiteX8" fmla="*/ 2471234 w 2537771"/>
              <a:gd name="connsiteY8" fmla="*/ 453422 h 522889"/>
              <a:gd name="connsiteX9" fmla="*/ 2100939 w 2537771"/>
              <a:gd name="connsiteY9" fmla="*/ 513878 h 522889"/>
              <a:gd name="connsiteX10" fmla="*/ 1806215 w 2537771"/>
              <a:gd name="connsiteY10" fmla="*/ 521435 h 522889"/>
              <a:gd name="connsiteX11" fmla="*/ 1435921 w 2537771"/>
              <a:gd name="connsiteY11" fmla="*/ 521435 h 522889"/>
              <a:gd name="connsiteX12" fmla="*/ 944715 w 2537771"/>
              <a:gd name="connsiteY12" fmla="*/ 506321 h 522889"/>
              <a:gd name="connsiteX13" fmla="*/ 513964 w 2537771"/>
              <a:gd name="connsiteY13" fmla="*/ 445865 h 522889"/>
              <a:gd name="connsiteX14" fmla="*/ 204126 w 2537771"/>
              <a:gd name="connsiteY14" fmla="*/ 347623 h 522889"/>
              <a:gd name="connsiteX15" fmla="*/ 30315 w 2537771"/>
              <a:gd name="connsiteY15" fmla="*/ 219154 h 522889"/>
              <a:gd name="connsiteX16" fmla="*/ 87 w 2537771"/>
              <a:gd name="connsiteY16" fmla="*/ 120912 h 522889"/>
              <a:gd name="connsiteX17" fmla="*/ 22758 w 2537771"/>
              <a:gd name="connsiteY17" fmla="*/ 68013 h 522889"/>
              <a:gd name="connsiteX18" fmla="*/ 68100 w 2537771"/>
              <a:gd name="connsiteY18" fmla="*/ 0 h 52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7771" h="522889">
                <a:moveTo>
                  <a:pt x="559306" y="332509"/>
                </a:moveTo>
                <a:cubicBezTo>
                  <a:pt x="678959" y="300391"/>
                  <a:pt x="798613" y="268274"/>
                  <a:pt x="922044" y="249382"/>
                </a:cubicBezTo>
                <a:cubicBezTo>
                  <a:pt x="1045475" y="230490"/>
                  <a:pt x="1181502" y="222932"/>
                  <a:pt x="1299895" y="219154"/>
                </a:cubicBezTo>
                <a:lnTo>
                  <a:pt x="1632404" y="226711"/>
                </a:lnTo>
                <a:cubicBezTo>
                  <a:pt x="1735683" y="230489"/>
                  <a:pt x="1836444" y="236787"/>
                  <a:pt x="1919571" y="241825"/>
                </a:cubicBezTo>
                <a:cubicBezTo>
                  <a:pt x="2002698" y="246863"/>
                  <a:pt x="2051819" y="245604"/>
                  <a:pt x="2131168" y="256939"/>
                </a:cubicBezTo>
                <a:cubicBezTo>
                  <a:pt x="2210517" y="268274"/>
                  <a:pt x="2328909" y="288427"/>
                  <a:pt x="2395663" y="309838"/>
                </a:cubicBezTo>
                <a:cubicBezTo>
                  <a:pt x="2462417" y="331249"/>
                  <a:pt x="2519095" y="361477"/>
                  <a:pt x="2531690" y="385408"/>
                </a:cubicBezTo>
                <a:cubicBezTo>
                  <a:pt x="2544285" y="409339"/>
                  <a:pt x="2543026" y="432010"/>
                  <a:pt x="2471234" y="453422"/>
                </a:cubicBezTo>
                <a:cubicBezTo>
                  <a:pt x="2399442" y="474834"/>
                  <a:pt x="2211776" y="502542"/>
                  <a:pt x="2100939" y="513878"/>
                </a:cubicBezTo>
                <a:cubicBezTo>
                  <a:pt x="1990102" y="525214"/>
                  <a:pt x="1917051" y="520176"/>
                  <a:pt x="1806215" y="521435"/>
                </a:cubicBezTo>
                <a:cubicBezTo>
                  <a:pt x="1695379" y="522694"/>
                  <a:pt x="1579504" y="523954"/>
                  <a:pt x="1435921" y="521435"/>
                </a:cubicBezTo>
                <a:cubicBezTo>
                  <a:pt x="1292338" y="518916"/>
                  <a:pt x="1098374" y="518916"/>
                  <a:pt x="944715" y="506321"/>
                </a:cubicBezTo>
                <a:cubicBezTo>
                  <a:pt x="791056" y="493726"/>
                  <a:pt x="637396" y="472315"/>
                  <a:pt x="513964" y="445865"/>
                </a:cubicBezTo>
                <a:cubicBezTo>
                  <a:pt x="390532" y="419415"/>
                  <a:pt x="284734" y="385408"/>
                  <a:pt x="204126" y="347623"/>
                </a:cubicBezTo>
                <a:cubicBezTo>
                  <a:pt x="123518" y="309838"/>
                  <a:pt x="64321" y="256939"/>
                  <a:pt x="30315" y="219154"/>
                </a:cubicBezTo>
                <a:cubicBezTo>
                  <a:pt x="-3691" y="181369"/>
                  <a:pt x="1346" y="146102"/>
                  <a:pt x="87" y="120912"/>
                </a:cubicBezTo>
                <a:cubicBezTo>
                  <a:pt x="-1172" y="95722"/>
                  <a:pt x="11422" y="88165"/>
                  <a:pt x="22758" y="68013"/>
                </a:cubicBezTo>
                <a:cubicBezTo>
                  <a:pt x="34094" y="47861"/>
                  <a:pt x="51097" y="23930"/>
                  <a:pt x="68100" y="0"/>
                </a:cubicBezTo>
              </a:path>
            </a:pathLst>
          </a:custGeom>
          <a:noFill/>
          <a:ln w="793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1" name="Freeform 10"/>
          <p:cNvSpPr/>
          <p:nvPr/>
        </p:nvSpPr>
        <p:spPr>
          <a:xfrm>
            <a:off x="2339752" y="2636912"/>
            <a:ext cx="3545883" cy="648073"/>
          </a:xfrm>
          <a:custGeom>
            <a:avLst/>
            <a:gdLst>
              <a:gd name="connsiteX0" fmla="*/ 559306 w 2537771"/>
              <a:gd name="connsiteY0" fmla="*/ 332509 h 522889"/>
              <a:gd name="connsiteX1" fmla="*/ 922044 w 2537771"/>
              <a:gd name="connsiteY1" fmla="*/ 249382 h 522889"/>
              <a:gd name="connsiteX2" fmla="*/ 1299895 w 2537771"/>
              <a:gd name="connsiteY2" fmla="*/ 219154 h 522889"/>
              <a:gd name="connsiteX3" fmla="*/ 1632404 w 2537771"/>
              <a:gd name="connsiteY3" fmla="*/ 226711 h 522889"/>
              <a:gd name="connsiteX4" fmla="*/ 1919571 w 2537771"/>
              <a:gd name="connsiteY4" fmla="*/ 241825 h 522889"/>
              <a:gd name="connsiteX5" fmla="*/ 2131168 w 2537771"/>
              <a:gd name="connsiteY5" fmla="*/ 256939 h 522889"/>
              <a:gd name="connsiteX6" fmla="*/ 2395663 w 2537771"/>
              <a:gd name="connsiteY6" fmla="*/ 309838 h 522889"/>
              <a:gd name="connsiteX7" fmla="*/ 2531690 w 2537771"/>
              <a:gd name="connsiteY7" fmla="*/ 385408 h 522889"/>
              <a:gd name="connsiteX8" fmla="*/ 2471234 w 2537771"/>
              <a:gd name="connsiteY8" fmla="*/ 453422 h 522889"/>
              <a:gd name="connsiteX9" fmla="*/ 2100939 w 2537771"/>
              <a:gd name="connsiteY9" fmla="*/ 513878 h 522889"/>
              <a:gd name="connsiteX10" fmla="*/ 1806215 w 2537771"/>
              <a:gd name="connsiteY10" fmla="*/ 521435 h 522889"/>
              <a:gd name="connsiteX11" fmla="*/ 1435921 w 2537771"/>
              <a:gd name="connsiteY11" fmla="*/ 521435 h 522889"/>
              <a:gd name="connsiteX12" fmla="*/ 944715 w 2537771"/>
              <a:gd name="connsiteY12" fmla="*/ 506321 h 522889"/>
              <a:gd name="connsiteX13" fmla="*/ 513964 w 2537771"/>
              <a:gd name="connsiteY13" fmla="*/ 445865 h 522889"/>
              <a:gd name="connsiteX14" fmla="*/ 204126 w 2537771"/>
              <a:gd name="connsiteY14" fmla="*/ 347623 h 522889"/>
              <a:gd name="connsiteX15" fmla="*/ 30315 w 2537771"/>
              <a:gd name="connsiteY15" fmla="*/ 219154 h 522889"/>
              <a:gd name="connsiteX16" fmla="*/ 87 w 2537771"/>
              <a:gd name="connsiteY16" fmla="*/ 120912 h 522889"/>
              <a:gd name="connsiteX17" fmla="*/ 22758 w 2537771"/>
              <a:gd name="connsiteY17" fmla="*/ 68013 h 522889"/>
              <a:gd name="connsiteX18" fmla="*/ 68100 w 2537771"/>
              <a:gd name="connsiteY18" fmla="*/ 0 h 52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7771" h="522889">
                <a:moveTo>
                  <a:pt x="559306" y="332509"/>
                </a:moveTo>
                <a:cubicBezTo>
                  <a:pt x="678959" y="300391"/>
                  <a:pt x="798613" y="268274"/>
                  <a:pt x="922044" y="249382"/>
                </a:cubicBezTo>
                <a:cubicBezTo>
                  <a:pt x="1045475" y="230490"/>
                  <a:pt x="1181502" y="222932"/>
                  <a:pt x="1299895" y="219154"/>
                </a:cubicBezTo>
                <a:lnTo>
                  <a:pt x="1632404" y="226711"/>
                </a:lnTo>
                <a:cubicBezTo>
                  <a:pt x="1735683" y="230489"/>
                  <a:pt x="1836444" y="236787"/>
                  <a:pt x="1919571" y="241825"/>
                </a:cubicBezTo>
                <a:cubicBezTo>
                  <a:pt x="2002698" y="246863"/>
                  <a:pt x="2051819" y="245604"/>
                  <a:pt x="2131168" y="256939"/>
                </a:cubicBezTo>
                <a:cubicBezTo>
                  <a:pt x="2210517" y="268274"/>
                  <a:pt x="2328909" y="288427"/>
                  <a:pt x="2395663" y="309838"/>
                </a:cubicBezTo>
                <a:cubicBezTo>
                  <a:pt x="2462417" y="331249"/>
                  <a:pt x="2519095" y="361477"/>
                  <a:pt x="2531690" y="385408"/>
                </a:cubicBezTo>
                <a:cubicBezTo>
                  <a:pt x="2544285" y="409339"/>
                  <a:pt x="2543026" y="432010"/>
                  <a:pt x="2471234" y="453422"/>
                </a:cubicBezTo>
                <a:cubicBezTo>
                  <a:pt x="2399442" y="474834"/>
                  <a:pt x="2211776" y="502542"/>
                  <a:pt x="2100939" y="513878"/>
                </a:cubicBezTo>
                <a:cubicBezTo>
                  <a:pt x="1990102" y="525214"/>
                  <a:pt x="1917051" y="520176"/>
                  <a:pt x="1806215" y="521435"/>
                </a:cubicBezTo>
                <a:cubicBezTo>
                  <a:pt x="1695379" y="522694"/>
                  <a:pt x="1579504" y="523954"/>
                  <a:pt x="1435921" y="521435"/>
                </a:cubicBezTo>
                <a:cubicBezTo>
                  <a:pt x="1292338" y="518916"/>
                  <a:pt x="1098374" y="518916"/>
                  <a:pt x="944715" y="506321"/>
                </a:cubicBezTo>
                <a:cubicBezTo>
                  <a:pt x="791056" y="493726"/>
                  <a:pt x="637396" y="472315"/>
                  <a:pt x="513964" y="445865"/>
                </a:cubicBezTo>
                <a:cubicBezTo>
                  <a:pt x="390532" y="419415"/>
                  <a:pt x="284734" y="385408"/>
                  <a:pt x="204126" y="347623"/>
                </a:cubicBezTo>
                <a:cubicBezTo>
                  <a:pt x="123518" y="309838"/>
                  <a:pt x="64321" y="256939"/>
                  <a:pt x="30315" y="219154"/>
                </a:cubicBezTo>
                <a:cubicBezTo>
                  <a:pt x="-3691" y="181369"/>
                  <a:pt x="1346" y="146102"/>
                  <a:pt x="87" y="120912"/>
                </a:cubicBezTo>
                <a:cubicBezTo>
                  <a:pt x="-1172" y="95722"/>
                  <a:pt x="11422" y="88165"/>
                  <a:pt x="22758" y="68013"/>
                </a:cubicBezTo>
                <a:cubicBezTo>
                  <a:pt x="34094" y="47861"/>
                  <a:pt x="51097" y="23930"/>
                  <a:pt x="68100" y="0"/>
                </a:cubicBezTo>
              </a:path>
            </a:pathLst>
          </a:custGeom>
          <a:noFill/>
          <a:ln w="793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2" name="Freeform 1"/>
          <p:cNvSpPr/>
          <p:nvPr/>
        </p:nvSpPr>
        <p:spPr>
          <a:xfrm>
            <a:off x="2430657" y="2243946"/>
            <a:ext cx="1692774" cy="392966"/>
          </a:xfrm>
          <a:custGeom>
            <a:avLst/>
            <a:gdLst>
              <a:gd name="connsiteX0" fmla="*/ 0 w 1692774"/>
              <a:gd name="connsiteY0" fmla="*/ 392966 h 392966"/>
              <a:gd name="connsiteX1" fmla="*/ 166255 w 1692774"/>
              <a:gd name="connsiteY1" fmla="*/ 272053 h 392966"/>
              <a:gd name="connsiteX2" fmla="*/ 438307 w 1692774"/>
              <a:gd name="connsiteY2" fmla="*/ 173812 h 392966"/>
              <a:gd name="connsiteX3" fmla="*/ 861501 w 1692774"/>
              <a:gd name="connsiteY3" fmla="*/ 75571 h 392966"/>
              <a:gd name="connsiteX4" fmla="*/ 1330036 w 1692774"/>
              <a:gd name="connsiteY4" fmla="*/ 15114 h 392966"/>
              <a:gd name="connsiteX5" fmla="*/ 1692774 w 1692774"/>
              <a:gd name="connsiteY5" fmla="*/ 0 h 392966"/>
              <a:gd name="connsiteX6" fmla="*/ 1692774 w 1692774"/>
              <a:gd name="connsiteY6" fmla="*/ 0 h 392966"/>
              <a:gd name="connsiteX7" fmla="*/ 1692774 w 1692774"/>
              <a:gd name="connsiteY7" fmla="*/ 0 h 39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2774" h="392966">
                <a:moveTo>
                  <a:pt x="0" y="392966"/>
                </a:moveTo>
                <a:cubicBezTo>
                  <a:pt x="46602" y="350772"/>
                  <a:pt x="93204" y="308579"/>
                  <a:pt x="166255" y="272053"/>
                </a:cubicBezTo>
                <a:cubicBezTo>
                  <a:pt x="239306" y="235527"/>
                  <a:pt x="322433" y="206559"/>
                  <a:pt x="438307" y="173812"/>
                </a:cubicBezTo>
                <a:cubicBezTo>
                  <a:pt x="554181" y="141065"/>
                  <a:pt x="712880" y="102021"/>
                  <a:pt x="861501" y="75571"/>
                </a:cubicBezTo>
                <a:cubicBezTo>
                  <a:pt x="1010122" y="49121"/>
                  <a:pt x="1191491" y="27709"/>
                  <a:pt x="1330036" y="15114"/>
                </a:cubicBezTo>
                <a:cubicBezTo>
                  <a:pt x="1468581" y="2519"/>
                  <a:pt x="1692774" y="0"/>
                  <a:pt x="1692774" y="0"/>
                </a:cubicBezTo>
                <a:lnTo>
                  <a:pt x="1692774" y="0"/>
                </a:lnTo>
                <a:lnTo>
                  <a:pt x="1692774" y="0"/>
                </a:lnTo>
              </a:path>
            </a:pathLst>
          </a:custGeom>
          <a:noFill/>
          <a:ln w="793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Tree>
    <p:extLst>
      <p:ext uri="{BB962C8B-B14F-4D97-AF65-F5344CB8AC3E}">
        <p14:creationId xmlns:p14="http://schemas.microsoft.com/office/powerpoint/2010/main" val="327146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150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200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10" grpId="0" animBg="1"/>
      <p:bldP spid="11"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3025" y="1368426"/>
            <a:ext cx="9036050" cy="493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7145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20000"/>
              </a:lnSpc>
              <a:buFontTx/>
              <a:buChar char="•"/>
            </a:pPr>
            <a:r>
              <a:rPr lang="en-GB" altLang="de-DE" sz="2400" b="1" dirty="0">
                <a:solidFill>
                  <a:srgbClr val="0000FF"/>
                </a:solidFill>
                <a:latin typeface="Verdana" pitchFamily="34" charset="0"/>
              </a:rPr>
              <a:t> Taking fresh look at the  </a:t>
            </a:r>
            <a:r>
              <a:rPr lang="en-GB" altLang="de-DE" sz="4400" b="1" dirty="0">
                <a:solidFill>
                  <a:srgbClr val="0000FF"/>
                </a:solidFill>
                <a:latin typeface="Verdana" pitchFamily="34" charset="0"/>
              </a:rPr>
              <a:t>BIG PICTURE</a:t>
            </a:r>
            <a:endParaRPr lang="en-US" altLang="de-DE" sz="4400" b="1" dirty="0">
              <a:solidFill>
                <a:srgbClr val="0000FF"/>
              </a:solidFill>
              <a:latin typeface="Verdana" pitchFamily="34" charset="0"/>
            </a:endParaRPr>
          </a:p>
          <a:p>
            <a:pPr>
              <a:lnSpc>
                <a:spcPct val="120000"/>
              </a:lnSpc>
            </a:pPr>
            <a:endParaRPr lang="en-US" altLang="de-DE" sz="800" b="1" dirty="0">
              <a:solidFill>
                <a:srgbClr val="0000FF"/>
              </a:solidFill>
              <a:latin typeface="Verdana" pitchFamily="34" charset="0"/>
            </a:endParaRPr>
          </a:p>
          <a:p>
            <a:pPr>
              <a:lnSpc>
                <a:spcPct val="120000"/>
              </a:lnSpc>
              <a:buFontTx/>
              <a:buChar char="•"/>
            </a:pPr>
            <a:r>
              <a:rPr lang="en-US" altLang="de-DE" sz="2400" b="1" dirty="0">
                <a:solidFill>
                  <a:srgbClr val="0000FF"/>
                </a:solidFill>
                <a:latin typeface="Verdana" pitchFamily="34" charset="0"/>
              </a:rPr>
              <a:t> Avoid getting bogged down in details</a:t>
            </a:r>
          </a:p>
          <a:p>
            <a:pPr>
              <a:lnSpc>
                <a:spcPct val="120000"/>
              </a:lnSpc>
            </a:pPr>
            <a:endParaRPr lang="en-US" altLang="de-DE" sz="800" b="1" dirty="0">
              <a:solidFill>
                <a:srgbClr val="0000FF"/>
              </a:solidFill>
              <a:latin typeface="Verdana" pitchFamily="34" charset="0"/>
            </a:endParaRPr>
          </a:p>
          <a:p>
            <a:pPr>
              <a:lnSpc>
                <a:spcPct val="120000"/>
              </a:lnSpc>
              <a:buFontTx/>
              <a:buChar char="•"/>
            </a:pPr>
            <a:r>
              <a:rPr lang="en-US" altLang="de-DE" sz="2400" b="1" dirty="0">
                <a:solidFill>
                  <a:srgbClr val="0000FF"/>
                </a:solidFill>
                <a:latin typeface="Verdana" pitchFamily="34" charset="0"/>
              </a:rPr>
              <a:t> Observing different levels of analysis:</a:t>
            </a:r>
          </a:p>
          <a:p>
            <a:pPr>
              <a:lnSpc>
                <a:spcPct val="120000"/>
              </a:lnSpc>
            </a:pPr>
            <a:endParaRPr lang="en-US" altLang="de-DE" sz="1000" b="1" dirty="0">
              <a:latin typeface="Verdana" pitchFamily="34" charset="0"/>
            </a:endParaRPr>
          </a:p>
          <a:p>
            <a:pPr lvl="3">
              <a:lnSpc>
                <a:spcPct val="120000"/>
              </a:lnSpc>
              <a:buFontTx/>
              <a:buChar char="•"/>
            </a:pPr>
            <a:r>
              <a:rPr lang="en-GB" altLang="de-DE" sz="2400" dirty="0">
                <a:latin typeface="Verdana" pitchFamily="34" charset="0"/>
              </a:rPr>
              <a:t>   functional (‘computational’)</a:t>
            </a:r>
          </a:p>
          <a:p>
            <a:pPr lvl="3">
              <a:lnSpc>
                <a:spcPct val="120000"/>
              </a:lnSpc>
              <a:buFontTx/>
              <a:buChar char="•"/>
            </a:pPr>
            <a:r>
              <a:rPr lang="en-GB" altLang="de-DE" sz="2400" dirty="0">
                <a:latin typeface="Verdana" pitchFamily="34" charset="0"/>
              </a:rPr>
              <a:t>   </a:t>
            </a:r>
            <a:r>
              <a:rPr lang="en-GB" altLang="de-DE" sz="2400" b="1" u="sng" dirty="0">
                <a:solidFill>
                  <a:srgbClr val="FF0000"/>
                </a:solidFill>
                <a:latin typeface="Verdana" pitchFamily="34" charset="0"/>
              </a:rPr>
              <a:t>algorithmic</a:t>
            </a:r>
          </a:p>
          <a:p>
            <a:pPr lvl="3">
              <a:lnSpc>
                <a:spcPct val="120000"/>
              </a:lnSpc>
              <a:buFontTx/>
              <a:buChar char="•"/>
            </a:pPr>
            <a:r>
              <a:rPr lang="en-GB" altLang="de-DE" sz="2400" dirty="0">
                <a:latin typeface="Verdana" pitchFamily="34" charset="0"/>
              </a:rPr>
              <a:t>   </a:t>
            </a:r>
            <a:r>
              <a:rPr lang="en-GB" altLang="de-DE" sz="2400" dirty="0" err="1">
                <a:latin typeface="Verdana" pitchFamily="34" charset="0"/>
              </a:rPr>
              <a:t>implementational</a:t>
            </a:r>
            <a:r>
              <a:rPr lang="en-GB" altLang="de-DE" sz="2400" dirty="0">
                <a:latin typeface="Verdana" pitchFamily="34" charset="0"/>
              </a:rPr>
              <a:t>  </a:t>
            </a:r>
            <a:r>
              <a:rPr lang="en-GB" altLang="de-DE" sz="2400" dirty="0" smtClean="0">
                <a:latin typeface="Verdana" pitchFamily="34" charset="0"/>
              </a:rPr>
              <a:t>	(</a:t>
            </a:r>
            <a:r>
              <a:rPr lang="en-GB" altLang="de-DE" sz="2400" dirty="0">
                <a:latin typeface="Verdana" pitchFamily="34" charset="0"/>
              </a:rPr>
              <a:t>D. </a:t>
            </a:r>
            <a:r>
              <a:rPr lang="en-GB" altLang="de-DE" sz="2400" dirty="0" smtClean="0">
                <a:latin typeface="Verdana" pitchFamily="34" charset="0"/>
              </a:rPr>
              <a:t>Marr)</a:t>
            </a:r>
          </a:p>
          <a:p>
            <a:pPr lvl="3">
              <a:lnSpc>
                <a:spcPct val="120000"/>
              </a:lnSpc>
            </a:pPr>
            <a:endParaRPr lang="en-GB" altLang="de-DE" sz="2400" dirty="0" smtClean="0">
              <a:solidFill>
                <a:srgbClr val="3366FF"/>
              </a:solidFill>
              <a:latin typeface="Verdana" pitchFamily="34" charset="0"/>
            </a:endParaRPr>
          </a:p>
          <a:p>
            <a:pPr>
              <a:lnSpc>
                <a:spcPct val="120000"/>
              </a:lnSpc>
              <a:buFontTx/>
              <a:buChar char="•"/>
            </a:pPr>
            <a:r>
              <a:rPr lang="en-GB" altLang="de-DE" sz="2400" b="1" dirty="0">
                <a:solidFill>
                  <a:srgbClr val="3366FF"/>
                </a:solidFill>
                <a:latin typeface="Verdana" pitchFamily="34" charset="0"/>
              </a:rPr>
              <a:t> </a:t>
            </a:r>
            <a:r>
              <a:rPr lang="en-US" altLang="de-DE" sz="2000" b="1" dirty="0" smtClean="0">
                <a:solidFill>
                  <a:srgbClr val="3366FF"/>
                </a:solidFill>
                <a:latin typeface="Verdana" pitchFamily="34" charset="0"/>
              </a:rPr>
              <a:t>Grounding provides the basis  (embodied &amp; embedded)</a:t>
            </a:r>
            <a:endParaRPr lang="en-GB" altLang="de-DE" sz="2000" dirty="0">
              <a:solidFill>
                <a:srgbClr val="3366FF"/>
              </a:solidFill>
              <a:latin typeface="Verdana" pitchFamily="34" charset="0"/>
            </a:endParaRPr>
          </a:p>
          <a:p>
            <a:pPr>
              <a:lnSpc>
                <a:spcPct val="120000"/>
              </a:lnSpc>
            </a:pPr>
            <a:r>
              <a:rPr lang="en-GB" altLang="de-DE" sz="2000" dirty="0" smtClean="0">
                <a:latin typeface="Verdana" pitchFamily="34" charset="0"/>
              </a:rPr>
              <a:t>					     </a:t>
            </a:r>
            <a:r>
              <a:rPr lang="en-GB" altLang="de-DE" sz="2000" dirty="0" smtClean="0">
                <a:solidFill>
                  <a:schemeClr val="bg1">
                    <a:lumMod val="65000"/>
                  </a:schemeClr>
                </a:solidFill>
                <a:latin typeface="Verdana" pitchFamily="34" charset="0"/>
              </a:rPr>
              <a:t>(S. </a:t>
            </a:r>
            <a:r>
              <a:rPr lang="en-GB" altLang="de-DE" sz="2000" dirty="0" err="1" smtClean="0">
                <a:solidFill>
                  <a:schemeClr val="bg1">
                    <a:lumMod val="65000"/>
                  </a:schemeClr>
                </a:solidFill>
                <a:latin typeface="Verdana" pitchFamily="34" charset="0"/>
              </a:rPr>
              <a:t>Harnad</a:t>
            </a:r>
            <a:r>
              <a:rPr lang="en-GB" altLang="de-DE" sz="2000" dirty="0" smtClean="0">
                <a:solidFill>
                  <a:schemeClr val="bg1">
                    <a:lumMod val="65000"/>
                  </a:schemeClr>
                </a:solidFill>
                <a:latin typeface="Verdana" pitchFamily="34" charset="0"/>
              </a:rPr>
              <a:t>, L. </a:t>
            </a:r>
            <a:r>
              <a:rPr lang="en-GB" altLang="de-DE" sz="2000" dirty="0" err="1" smtClean="0">
                <a:solidFill>
                  <a:schemeClr val="bg1">
                    <a:lumMod val="65000"/>
                  </a:schemeClr>
                </a:solidFill>
                <a:latin typeface="Verdana" pitchFamily="34" charset="0"/>
              </a:rPr>
              <a:t>Barsalou</a:t>
            </a:r>
            <a:r>
              <a:rPr lang="en-GB" altLang="de-DE" sz="2000" dirty="0" smtClean="0">
                <a:solidFill>
                  <a:schemeClr val="bg1">
                    <a:lumMod val="65000"/>
                  </a:schemeClr>
                </a:solidFill>
                <a:latin typeface="Verdana" pitchFamily="34" charset="0"/>
              </a:rPr>
              <a:t>)</a:t>
            </a:r>
            <a:endParaRPr lang="en-GB" altLang="de-DE" sz="2000" dirty="0">
              <a:solidFill>
                <a:schemeClr val="bg1">
                  <a:lumMod val="65000"/>
                </a:schemeClr>
              </a:solidFill>
              <a:latin typeface="Verdana" pitchFamily="34" charset="0"/>
            </a:endParaRPr>
          </a:p>
        </p:txBody>
      </p:sp>
      <p:sp>
        <p:nvSpPr>
          <p:cNvPr id="3075" name="Text Box 5"/>
          <p:cNvSpPr txBox="1">
            <a:spLocks noChangeArrowheads="1"/>
          </p:cNvSpPr>
          <p:nvPr/>
        </p:nvSpPr>
        <p:spPr bwMode="auto">
          <a:xfrm>
            <a:off x="684213" y="558800"/>
            <a:ext cx="61690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0000"/>
              </a:lnSpc>
            </a:pPr>
            <a:r>
              <a:rPr lang="en-US" altLang="de-DE" sz="2400" b="1">
                <a:latin typeface="Verdana" pitchFamily="34" charset="0"/>
              </a:rPr>
              <a:t>Approach of the Ouroboros Model: </a:t>
            </a:r>
          </a:p>
        </p:txBody>
      </p:sp>
    </p:spTree>
    <p:extLst>
      <p:ext uri="{BB962C8B-B14F-4D97-AF65-F5344CB8AC3E}">
        <p14:creationId xmlns:p14="http://schemas.microsoft.com/office/powerpoint/2010/main" val="829847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7481664" cy="6047809"/>
          </a:xfrm>
          <a:prstGeom prst="rect">
            <a:avLst/>
          </a:prstGeom>
        </p:spPr>
        <p:txBody>
          <a:bodyPr wrap="none">
            <a:spAutoFit/>
          </a:bodyPr>
          <a:lstStyle/>
          <a:p>
            <a:r>
              <a:rPr lang="en-US" b="1" dirty="0" smtClean="0">
                <a:solidFill>
                  <a:prstClr val="black"/>
                </a:solidFill>
              </a:rPr>
              <a:t>Overview of the talk:</a:t>
            </a:r>
          </a:p>
          <a:p>
            <a:endParaRPr lang="en-US" dirty="0">
              <a:solidFill>
                <a:prstClr val="black"/>
              </a:solidFill>
            </a:endParaRPr>
          </a:p>
          <a:p>
            <a:pPr marL="285750" indent="-285750">
              <a:lnSpc>
                <a:spcPct val="150000"/>
              </a:lnSpc>
              <a:buFont typeface="Arial" panose="020B0604020202020204" pitchFamily="34" charset="0"/>
              <a:buChar char="•"/>
            </a:pPr>
            <a:r>
              <a:rPr lang="de-AT" dirty="0" smtClean="0"/>
              <a:t>Ouroboros Model</a:t>
            </a:r>
          </a:p>
          <a:p>
            <a:pPr marL="742950" lvl="1" indent="-285750">
              <a:lnSpc>
                <a:spcPct val="150000"/>
              </a:lnSpc>
              <a:buFont typeface="Arial" panose="020B0604020202020204" pitchFamily="34" charset="0"/>
              <a:buChar char="•"/>
            </a:pPr>
            <a:r>
              <a:rPr lang="de-AT" dirty="0" err="1">
                <a:solidFill>
                  <a:schemeClr val="bg1">
                    <a:lumMod val="65000"/>
                  </a:schemeClr>
                </a:solidFill>
              </a:rPr>
              <a:t>s</a:t>
            </a:r>
            <a:r>
              <a:rPr lang="de-AT" dirty="0" err="1" smtClean="0">
                <a:solidFill>
                  <a:schemeClr val="bg1">
                    <a:lumMod val="65000"/>
                  </a:schemeClr>
                </a:solidFill>
              </a:rPr>
              <a:t>ober</a:t>
            </a:r>
            <a:r>
              <a:rPr lang="de-AT" dirty="0" smtClean="0">
                <a:solidFill>
                  <a:schemeClr val="bg1">
                    <a:lumMod val="65000"/>
                  </a:schemeClr>
                </a:solidFill>
              </a:rPr>
              <a:t> Motivation &amp; </a:t>
            </a:r>
            <a:r>
              <a:rPr lang="de-AT" dirty="0" err="1" smtClean="0">
                <a:solidFill>
                  <a:schemeClr val="bg1">
                    <a:lumMod val="65000"/>
                  </a:schemeClr>
                </a:solidFill>
              </a:rPr>
              <a:t>background</a:t>
            </a:r>
            <a:endParaRPr lang="de-AT" dirty="0" smtClean="0">
              <a:solidFill>
                <a:schemeClr val="bg1">
                  <a:lumMod val="65000"/>
                </a:schemeClr>
              </a:solidFill>
            </a:endParaRPr>
          </a:p>
          <a:p>
            <a:pPr marL="742950" lvl="1" indent="-285750">
              <a:lnSpc>
                <a:spcPct val="150000"/>
              </a:lnSpc>
              <a:buFont typeface="Arial" panose="020B0604020202020204" pitchFamily="34" charset="0"/>
              <a:buChar char="•"/>
            </a:pPr>
            <a:r>
              <a:rPr lang="de-AT" dirty="0" smtClean="0"/>
              <a:t>General </a:t>
            </a:r>
            <a:r>
              <a:rPr lang="de-AT" dirty="0" err="1" smtClean="0"/>
              <a:t>layout</a:t>
            </a:r>
            <a:endParaRPr lang="de-AT" dirty="0" smtClean="0"/>
          </a:p>
          <a:p>
            <a:pPr marL="742950" lvl="1" indent="-285750">
              <a:lnSpc>
                <a:spcPct val="150000"/>
              </a:lnSpc>
              <a:buFont typeface="Arial" panose="020B0604020202020204" pitchFamily="34" charset="0"/>
              <a:buChar char="•"/>
            </a:pPr>
            <a:r>
              <a:rPr lang="de-AT" dirty="0" err="1" smtClean="0"/>
              <a:t>Consumption</a:t>
            </a:r>
            <a:r>
              <a:rPr lang="de-AT" dirty="0" smtClean="0"/>
              <a:t> Analysis</a:t>
            </a:r>
          </a:p>
          <a:p>
            <a:pPr marL="742950" lvl="1" indent="-285750">
              <a:lnSpc>
                <a:spcPct val="150000"/>
              </a:lnSpc>
              <a:buFont typeface="Arial" panose="020B0604020202020204" pitchFamily="34" charset="0"/>
              <a:buChar char="•"/>
            </a:pPr>
            <a:r>
              <a:rPr lang="de-AT" dirty="0" err="1" smtClean="0"/>
              <a:t>Concept</a:t>
            </a:r>
            <a:r>
              <a:rPr lang="de-AT" dirty="0" smtClean="0"/>
              <a:t> Formation</a:t>
            </a:r>
          </a:p>
          <a:p>
            <a:pPr marL="285750" indent="-285750">
              <a:lnSpc>
                <a:spcPct val="150000"/>
              </a:lnSpc>
              <a:buFont typeface="Arial" panose="020B0604020202020204" pitchFamily="34" charset="0"/>
              <a:buChar char="•"/>
            </a:pPr>
            <a:r>
              <a:rPr lang="de-AT" dirty="0" smtClean="0"/>
              <a:t>Attention </a:t>
            </a:r>
            <a:r>
              <a:rPr lang="de-AT" dirty="0" err="1" smtClean="0"/>
              <a:t>as</a:t>
            </a:r>
            <a:r>
              <a:rPr lang="de-AT" dirty="0" smtClean="0"/>
              <a:t> </a:t>
            </a:r>
            <a:r>
              <a:rPr lang="de-AT" dirty="0" err="1" smtClean="0"/>
              <a:t>focused</a:t>
            </a:r>
            <a:r>
              <a:rPr lang="de-AT" dirty="0" smtClean="0"/>
              <a:t> </a:t>
            </a:r>
            <a:r>
              <a:rPr lang="de-AT" b="1" dirty="0" err="1" smtClean="0"/>
              <a:t>anticipation</a:t>
            </a:r>
            <a:endParaRPr lang="de-AT" b="1" dirty="0" smtClean="0"/>
          </a:p>
          <a:p>
            <a:pPr marL="285750" indent="-285750">
              <a:lnSpc>
                <a:spcPct val="150000"/>
              </a:lnSpc>
              <a:buFont typeface="Arial" panose="020B0604020202020204" pitchFamily="34" charset="0"/>
              <a:buChar char="•"/>
            </a:pPr>
            <a:r>
              <a:rPr lang="de-AT" dirty="0" smtClean="0"/>
              <a:t>Emotion </a:t>
            </a:r>
            <a:r>
              <a:rPr lang="de-AT" dirty="0" err="1" smtClean="0"/>
              <a:t>as</a:t>
            </a:r>
            <a:r>
              <a:rPr lang="de-AT" dirty="0" smtClean="0"/>
              <a:t> </a:t>
            </a:r>
            <a:r>
              <a:rPr lang="de-AT" dirty="0" err="1" smtClean="0"/>
              <a:t>evaluated</a:t>
            </a:r>
            <a:r>
              <a:rPr lang="de-AT" dirty="0" smtClean="0"/>
              <a:t> </a:t>
            </a:r>
            <a:r>
              <a:rPr lang="de-AT" b="1" dirty="0" err="1" smtClean="0"/>
              <a:t>anticipation</a:t>
            </a:r>
            <a:endParaRPr lang="de-AT" b="1" dirty="0" smtClean="0"/>
          </a:p>
          <a:p>
            <a:pPr marL="285750" indent="-285750">
              <a:lnSpc>
                <a:spcPct val="150000"/>
              </a:lnSpc>
              <a:buFont typeface="Arial" panose="020B0604020202020204" pitchFamily="34" charset="0"/>
              <a:buChar char="•"/>
            </a:pPr>
            <a:r>
              <a:rPr lang="de-AT" dirty="0"/>
              <a:t>Problem </a:t>
            </a:r>
            <a:r>
              <a:rPr lang="de-AT" dirty="0" err="1" smtClean="0"/>
              <a:t>Solving</a:t>
            </a:r>
            <a:r>
              <a:rPr lang="de-AT" dirty="0" smtClean="0"/>
              <a:t> </a:t>
            </a:r>
            <a:r>
              <a:rPr lang="de-AT" dirty="0" err="1" smtClean="0"/>
              <a:t>using</a:t>
            </a:r>
            <a:r>
              <a:rPr lang="de-AT" dirty="0" smtClean="0"/>
              <a:t> </a:t>
            </a:r>
            <a:r>
              <a:rPr lang="de-AT" dirty="0" err="1" smtClean="0"/>
              <a:t>the</a:t>
            </a:r>
            <a:r>
              <a:rPr lang="de-AT" dirty="0" smtClean="0"/>
              <a:t> </a:t>
            </a:r>
            <a:r>
              <a:rPr lang="de-AT" dirty="0" err="1" smtClean="0"/>
              <a:t>past</a:t>
            </a:r>
            <a:r>
              <a:rPr lang="de-AT" dirty="0" smtClean="0"/>
              <a:t> </a:t>
            </a:r>
            <a:r>
              <a:rPr lang="de-AT" dirty="0" err="1" smtClean="0"/>
              <a:t>to</a:t>
            </a:r>
            <a:r>
              <a:rPr lang="de-AT" dirty="0" smtClean="0"/>
              <a:t> </a:t>
            </a:r>
            <a:r>
              <a:rPr lang="de-AT" b="1" dirty="0" err="1" smtClean="0"/>
              <a:t>anticipate</a:t>
            </a:r>
            <a:r>
              <a:rPr lang="de-AT" dirty="0" smtClean="0"/>
              <a:t> </a:t>
            </a:r>
            <a:r>
              <a:rPr lang="de-AT" dirty="0" err="1" smtClean="0"/>
              <a:t>the</a:t>
            </a:r>
            <a:r>
              <a:rPr lang="de-AT" dirty="0" smtClean="0"/>
              <a:t> </a:t>
            </a:r>
            <a:r>
              <a:rPr lang="de-AT" b="1" dirty="0" err="1" smtClean="0"/>
              <a:t>future</a:t>
            </a:r>
            <a:endParaRPr lang="de-AT" b="1" dirty="0" smtClean="0"/>
          </a:p>
          <a:p>
            <a:pPr marL="285750" indent="-285750">
              <a:lnSpc>
                <a:spcPct val="150000"/>
              </a:lnSpc>
              <a:buFont typeface="Arial" panose="020B0604020202020204" pitchFamily="34" charset="0"/>
              <a:buChar char="•"/>
            </a:pPr>
            <a:r>
              <a:rPr lang="de-AT" b="1" dirty="0" err="1" smtClean="0"/>
              <a:t>Envisioning</a:t>
            </a:r>
            <a:r>
              <a:rPr lang="de-AT" b="1" dirty="0" smtClean="0"/>
              <a:t> </a:t>
            </a:r>
            <a:r>
              <a:rPr lang="de-AT" b="1" dirty="0" err="1"/>
              <a:t>the</a:t>
            </a:r>
            <a:r>
              <a:rPr lang="de-AT" b="1" dirty="0"/>
              <a:t> </a:t>
            </a:r>
            <a:r>
              <a:rPr lang="de-AT" b="1" dirty="0" err="1"/>
              <a:t>future</a:t>
            </a:r>
            <a:r>
              <a:rPr lang="de-AT" b="1" dirty="0"/>
              <a:t> </a:t>
            </a:r>
            <a:r>
              <a:rPr lang="de-AT" b="1" dirty="0" err="1"/>
              <a:t>relies</a:t>
            </a:r>
            <a:r>
              <a:rPr lang="de-AT" b="1" dirty="0"/>
              <a:t> on </a:t>
            </a:r>
            <a:r>
              <a:rPr lang="de-AT" b="1" dirty="0" err="1"/>
              <a:t>schemata</a:t>
            </a:r>
            <a:r>
              <a:rPr lang="de-AT" b="1" dirty="0"/>
              <a:t> </a:t>
            </a:r>
            <a:r>
              <a:rPr lang="de-AT" b="1" dirty="0" err="1"/>
              <a:t>from</a:t>
            </a:r>
            <a:r>
              <a:rPr lang="de-AT" b="1" dirty="0"/>
              <a:t> </a:t>
            </a:r>
            <a:r>
              <a:rPr lang="de-AT" b="1" dirty="0" err="1"/>
              <a:t>the</a:t>
            </a:r>
            <a:r>
              <a:rPr lang="de-AT" b="1" dirty="0"/>
              <a:t> </a:t>
            </a:r>
            <a:r>
              <a:rPr lang="de-AT" b="1" dirty="0" err="1" smtClean="0"/>
              <a:t>past</a:t>
            </a:r>
            <a:endParaRPr lang="de-AT" b="1" dirty="0" smtClean="0"/>
          </a:p>
          <a:p>
            <a:pPr marL="285750" indent="-285750">
              <a:lnSpc>
                <a:spcPct val="150000"/>
              </a:lnSpc>
              <a:buFont typeface="Arial" panose="020B0604020202020204" pitchFamily="34" charset="0"/>
              <a:buChar char="•"/>
            </a:pPr>
            <a:r>
              <a:rPr lang="de-AT" i="1" dirty="0" err="1"/>
              <a:t>Example</a:t>
            </a:r>
            <a:r>
              <a:rPr lang="de-AT" dirty="0"/>
              <a:t>: </a:t>
            </a:r>
            <a:r>
              <a:rPr lang="de-AT" dirty="0" err="1" smtClean="0"/>
              <a:t>communication</a:t>
            </a:r>
            <a:r>
              <a:rPr lang="de-AT" dirty="0" smtClean="0"/>
              <a:t> </a:t>
            </a:r>
            <a:r>
              <a:rPr lang="de-AT" dirty="0" err="1" smtClean="0"/>
              <a:t>as</a:t>
            </a:r>
            <a:r>
              <a:rPr lang="de-AT" dirty="0" smtClean="0"/>
              <a:t> </a:t>
            </a:r>
            <a:r>
              <a:rPr lang="de-AT" dirty="0" err="1" smtClean="0"/>
              <a:t>dynamically</a:t>
            </a:r>
            <a:r>
              <a:rPr lang="de-AT" dirty="0" smtClean="0"/>
              <a:t> </a:t>
            </a:r>
            <a:r>
              <a:rPr lang="de-AT" dirty="0" err="1" smtClean="0"/>
              <a:t>shared</a:t>
            </a:r>
            <a:r>
              <a:rPr lang="de-AT" dirty="0" smtClean="0"/>
              <a:t> and </a:t>
            </a:r>
            <a:r>
              <a:rPr lang="de-AT" dirty="0" err="1" smtClean="0"/>
              <a:t>updated</a:t>
            </a:r>
            <a:r>
              <a:rPr lang="de-AT" dirty="0" smtClean="0"/>
              <a:t> </a:t>
            </a:r>
            <a:r>
              <a:rPr lang="de-AT" b="1" dirty="0" err="1" smtClean="0"/>
              <a:t>anticipations</a:t>
            </a:r>
            <a:endParaRPr lang="de-AT" b="1" dirty="0" smtClean="0"/>
          </a:p>
          <a:p>
            <a:pPr marL="285750" indent="-285750">
              <a:lnSpc>
                <a:spcPct val="150000"/>
              </a:lnSpc>
              <a:buFont typeface="Arial" panose="020B0604020202020204" pitchFamily="34" charset="0"/>
              <a:buChar char="•"/>
            </a:pPr>
            <a:r>
              <a:rPr lang="de-AT" i="1" dirty="0" err="1" smtClean="0"/>
              <a:t>Example</a:t>
            </a:r>
            <a:r>
              <a:rPr lang="de-AT" dirty="0" smtClean="0"/>
              <a:t>: Justice </a:t>
            </a:r>
            <a:r>
              <a:rPr lang="de-AT" dirty="0" err="1" smtClean="0"/>
              <a:t>shows</a:t>
            </a:r>
            <a:r>
              <a:rPr lang="de-AT" dirty="0" smtClean="0"/>
              <a:t>  </a:t>
            </a:r>
            <a:r>
              <a:rPr lang="de-AT" dirty="0" err="1" smtClean="0"/>
              <a:t>importance</a:t>
            </a:r>
            <a:r>
              <a:rPr lang="de-AT" dirty="0" smtClean="0"/>
              <a:t> </a:t>
            </a:r>
            <a:r>
              <a:rPr lang="de-AT" dirty="0" err="1" smtClean="0"/>
              <a:t>of</a:t>
            </a:r>
            <a:r>
              <a:rPr lang="de-AT" dirty="0" smtClean="0"/>
              <a:t> </a:t>
            </a:r>
            <a:r>
              <a:rPr lang="de-AT" dirty="0" err="1" smtClean="0"/>
              <a:t>wide</a:t>
            </a:r>
            <a:r>
              <a:rPr lang="de-AT" dirty="0" smtClean="0"/>
              <a:t>-ranging </a:t>
            </a:r>
            <a:r>
              <a:rPr lang="de-AT" b="1" dirty="0" err="1" smtClean="0"/>
              <a:t>consistency</a:t>
            </a:r>
            <a:r>
              <a:rPr lang="de-AT" dirty="0" smtClean="0"/>
              <a:t> </a:t>
            </a:r>
          </a:p>
          <a:p>
            <a:pPr marL="285750" indent="-285750">
              <a:lnSpc>
                <a:spcPct val="150000"/>
              </a:lnSpc>
              <a:buFont typeface="Arial" panose="020B0604020202020204" pitchFamily="34" charset="0"/>
              <a:buChar char="•"/>
            </a:pPr>
            <a:r>
              <a:rPr lang="de-AT" dirty="0" err="1" smtClean="0"/>
              <a:t>Shedding</a:t>
            </a:r>
            <a:r>
              <a:rPr lang="de-AT" dirty="0" smtClean="0"/>
              <a:t> light on </a:t>
            </a:r>
            <a:r>
              <a:rPr lang="de-AT" dirty="0" err="1" smtClean="0"/>
              <a:t>questions</a:t>
            </a:r>
            <a:r>
              <a:rPr lang="de-AT" dirty="0" smtClean="0"/>
              <a:t> of a „</a:t>
            </a:r>
            <a:r>
              <a:rPr lang="de-AT" dirty="0" err="1" smtClean="0"/>
              <a:t>Discipline</a:t>
            </a:r>
            <a:r>
              <a:rPr lang="de-AT" dirty="0" smtClean="0"/>
              <a:t> of </a:t>
            </a:r>
            <a:r>
              <a:rPr lang="de-AT" dirty="0" err="1" smtClean="0"/>
              <a:t>Anticipation</a:t>
            </a:r>
            <a:r>
              <a:rPr lang="de-AT" dirty="0" smtClean="0"/>
              <a:t>“</a:t>
            </a:r>
          </a:p>
          <a:p>
            <a:pPr marL="285750" indent="-285750">
              <a:lnSpc>
                <a:spcPct val="150000"/>
              </a:lnSpc>
              <a:buFont typeface="Arial" panose="020B0604020202020204" pitchFamily="34" charset="0"/>
              <a:buChar char="•"/>
            </a:pPr>
            <a:r>
              <a:rPr lang="de-AT" dirty="0" smtClean="0"/>
              <a:t>Future</a:t>
            </a:r>
            <a:endParaRPr lang="de-CH" dirty="0"/>
          </a:p>
        </p:txBody>
      </p:sp>
      <p:cxnSp>
        <p:nvCxnSpPr>
          <p:cNvPr id="4" name="Straight Connector 3"/>
          <p:cNvCxnSpPr/>
          <p:nvPr/>
        </p:nvCxnSpPr>
        <p:spPr>
          <a:xfrm>
            <a:off x="4283968" y="4293096"/>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24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p:cNvPicPr>
            <a:picLocks noChangeAspect="1" noChangeArrowheads="1"/>
          </p:cNvPicPr>
          <p:nvPr/>
        </p:nvPicPr>
        <p:blipFill>
          <a:blip r:embed="rId2" cstate="print">
            <a:lum bright="40000"/>
            <a:extLst>
              <a:ext uri="{28A0092B-C50C-407E-A947-70E740481C1C}">
                <a14:useLocalDpi xmlns:a14="http://schemas.microsoft.com/office/drawing/2010/main" val="0"/>
              </a:ext>
            </a:extLst>
          </a:blip>
          <a:srcRect/>
          <a:stretch>
            <a:fillRect/>
          </a:stretch>
        </p:blipFill>
        <p:spPr bwMode="auto">
          <a:xfrm>
            <a:off x="1514475" y="188913"/>
            <a:ext cx="6048375"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6627" name="Rectangle 2"/>
          <p:cNvSpPr>
            <a:spLocks noChangeArrowheads="1"/>
          </p:cNvSpPr>
          <p:nvPr/>
        </p:nvSpPr>
        <p:spPr bwMode="auto">
          <a:xfrm>
            <a:off x="250825" y="404813"/>
            <a:ext cx="8713788"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de-DE" sz="2000" b="1" dirty="0">
                <a:solidFill>
                  <a:srgbClr val="0000FF"/>
                </a:solidFill>
                <a:latin typeface="Verdana" pitchFamily="34" charset="0"/>
              </a:rPr>
              <a:t>The Ouroboros Model can be seen as a direct generalization of the Comparator Model where the comparison between expectations and actual data </a:t>
            </a:r>
          </a:p>
          <a:p>
            <a:pPr eaLnBrk="1" hangingPunct="1"/>
            <a:r>
              <a:rPr lang="en-US" altLang="de-DE" sz="2000" b="1" dirty="0">
                <a:solidFill>
                  <a:srgbClr val="0000FF"/>
                </a:solidFill>
                <a:latin typeface="Verdana" pitchFamily="34" charset="0"/>
              </a:rPr>
              <a:t>happens on a component- / feature-level</a:t>
            </a:r>
          </a:p>
          <a:p>
            <a:pPr eaLnBrk="1" hangingPunct="1"/>
            <a:endParaRPr lang="en-US" altLang="de-DE" sz="2000" b="1" dirty="0">
              <a:solidFill>
                <a:srgbClr val="0000FF"/>
              </a:solidFill>
              <a:latin typeface="Verdana" pitchFamily="34" charset="0"/>
            </a:endParaRPr>
          </a:p>
          <a:p>
            <a:pPr eaLnBrk="1" hangingPunct="1"/>
            <a:r>
              <a:rPr lang="en-US" altLang="de-DE" sz="2000" b="1" dirty="0">
                <a:solidFill>
                  <a:srgbClr val="0000FF"/>
                </a:solidFill>
                <a:latin typeface="Verdana" pitchFamily="34" charset="0"/>
              </a:rPr>
              <a:t>All features linked together into one coherent schema </a:t>
            </a:r>
          </a:p>
          <a:p>
            <a:pPr eaLnBrk="1" hangingPunct="1"/>
            <a:r>
              <a:rPr lang="en-US" altLang="de-DE" sz="2000" b="1" dirty="0">
                <a:solidFill>
                  <a:srgbClr val="0000FF"/>
                </a:solidFill>
                <a:latin typeface="Verdana" pitchFamily="34" charset="0"/>
              </a:rPr>
              <a:t>are considered in </a:t>
            </a:r>
            <a:r>
              <a:rPr lang="en-US" altLang="de-DE" sz="2000" b="1" u="sng" dirty="0">
                <a:solidFill>
                  <a:srgbClr val="0000FF"/>
                </a:solidFill>
                <a:latin typeface="Verdana" pitchFamily="34" charset="0"/>
              </a:rPr>
              <a:t>parallel</a:t>
            </a:r>
            <a:r>
              <a:rPr lang="en-US" altLang="de-DE" sz="2000" b="1" dirty="0">
                <a:solidFill>
                  <a:srgbClr val="0000FF"/>
                </a:solidFill>
                <a:latin typeface="Verdana" pitchFamily="34" charset="0"/>
              </a:rPr>
              <a:t>, embedded into an overall </a:t>
            </a:r>
            <a:r>
              <a:rPr lang="en-US" altLang="de-DE" sz="2000" b="1" u="sng" dirty="0">
                <a:solidFill>
                  <a:srgbClr val="0000FF"/>
                </a:solidFill>
                <a:latin typeface="Verdana" pitchFamily="34" charset="0"/>
              </a:rPr>
              <a:t>serial</a:t>
            </a:r>
            <a:r>
              <a:rPr lang="en-US" altLang="de-DE" sz="2000" b="1" dirty="0">
                <a:solidFill>
                  <a:srgbClr val="0000FF"/>
                </a:solidFill>
                <a:latin typeface="Verdana" pitchFamily="34" charset="0"/>
              </a:rPr>
              <a:t> process and progressing from one iteration to the next </a:t>
            </a:r>
          </a:p>
          <a:p>
            <a:pPr eaLnBrk="1" hangingPunct="1"/>
            <a:endParaRPr lang="en-US" altLang="de-DE" sz="2000" b="1" dirty="0">
              <a:solidFill>
                <a:srgbClr val="0000FF"/>
              </a:solidFill>
              <a:latin typeface="Verdana" pitchFamily="34" charset="0"/>
            </a:endParaRPr>
          </a:p>
          <a:p>
            <a:pPr eaLnBrk="1" hangingPunct="1"/>
            <a:r>
              <a:rPr lang="en-US" altLang="de-DE" sz="2000" b="1" dirty="0">
                <a:solidFill>
                  <a:srgbClr val="0000FF"/>
                </a:solidFill>
                <a:latin typeface="Verdana" pitchFamily="34" charset="0"/>
              </a:rPr>
              <a:t>The outcome of one cycle can most effectively be used for deriving a feed-back signal telling how well the overall process runs and whether the actor faces a new situation or a problem; subsequent steps are directed efficiently towards a relevant / promising goal</a:t>
            </a:r>
          </a:p>
          <a:p>
            <a:pPr eaLnBrk="1" hangingPunct="1"/>
            <a:endParaRPr lang="en-US" altLang="de-DE" sz="2000" b="1" dirty="0">
              <a:solidFill>
                <a:srgbClr val="0000FF"/>
              </a:solidFill>
              <a:latin typeface="Verdana" pitchFamily="34" charset="0"/>
            </a:endParaRPr>
          </a:p>
          <a:p>
            <a:pPr eaLnBrk="1" hangingPunct="1"/>
            <a:r>
              <a:rPr lang="en-US" altLang="de-DE" sz="2000" b="1" dirty="0">
                <a:solidFill>
                  <a:srgbClr val="0000FF"/>
                </a:solidFill>
                <a:latin typeface="Verdana" pitchFamily="34" charset="0"/>
              </a:rPr>
              <a:t>This self-steered principal activity cycle is the same when applied to external stimuli during perception as for active movements and as well for mental activity like memory retrieval or problem solving  (</a:t>
            </a:r>
            <a:r>
              <a:rPr lang="en-US" altLang="de-DE" sz="2000" b="1" u="sng" dirty="0">
                <a:solidFill>
                  <a:srgbClr val="0000FF"/>
                </a:solidFill>
                <a:latin typeface="Verdana" pitchFamily="34" charset="0"/>
              </a:rPr>
              <a:t>top-down &amp; bottom-up</a:t>
            </a:r>
            <a:r>
              <a:rPr lang="en-US" altLang="de-DE" sz="2000" b="1" dirty="0">
                <a:solidFill>
                  <a:srgbClr val="0000FF"/>
                </a:solidFill>
                <a:latin typeface="Verdana" pitchFamily="34" charset="0"/>
              </a:rPr>
              <a:t>)</a:t>
            </a:r>
          </a:p>
          <a:p>
            <a:pPr eaLnBrk="1" hangingPunct="1"/>
            <a:endParaRPr lang="en-US" altLang="de-DE" sz="2000" b="1" dirty="0">
              <a:solidFill>
                <a:srgbClr val="0000FF"/>
              </a:solidFill>
              <a:latin typeface="Verdana" pitchFamily="34" charset="0"/>
            </a:endParaRPr>
          </a:p>
        </p:txBody>
      </p:sp>
    </p:spTree>
    <p:extLst>
      <p:ext uri="{BB962C8B-B14F-4D97-AF65-F5344CB8AC3E}">
        <p14:creationId xmlns:p14="http://schemas.microsoft.com/office/powerpoint/2010/main" val="170650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1092" name="Picture 4" descr="concept_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875" y="333375"/>
            <a:ext cx="316547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1095" name="Picture 7" descr="concept_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5375" y="333375"/>
            <a:ext cx="11953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1096" name="Picture 8" descr="concept_0"/>
          <p:cNvPicPr>
            <a:picLocks noChangeAspect="1" noChangeArrowheads="1"/>
          </p:cNvPicPr>
          <p:nvPr/>
        </p:nvPicPr>
        <p:blipFill>
          <a:blip r:embed="rId2" cstate="print">
            <a:lum bright="50000"/>
            <a:extLst>
              <a:ext uri="{28A0092B-C50C-407E-A947-70E740481C1C}">
                <a14:useLocalDpi xmlns:a14="http://schemas.microsoft.com/office/drawing/2010/main" val="0"/>
              </a:ext>
            </a:extLst>
          </a:blip>
          <a:srcRect/>
          <a:stretch>
            <a:fillRect/>
          </a:stretch>
        </p:blipFill>
        <p:spPr bwMode="auto">
          <a:xfrm>
            <a:off x="517525" y="3716338"/>
            <a:ext cx="316547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Line 9"/>
          <p:cNvSpPr>
            <a:spLocks noChangeShapeType="1"/>
          </p:cNvSpPr>
          <p:nvPr/>
        </p:nvSpPr>
        <p:spPr bwMode="auto">
          <a:xfrm>
            <a:off x="4572000" y="260350"/>
            <a:ext cx="0" cy="288131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CH"/>
          </a:p>
        </p:txBody>
      </p:sp>
      <p:sp>
        <p:nvSpPr>
          <p:cNvPr id="27654" name="Line 11"/>
          <p:cNvSpPr>
            <a:spLocks noChangeShapeType="1"/>
          </p:cNvSpPr>
          <p:nvPr/>
        </p:nvSpPr>
        <p:spPr bwMode="auto">
          <a:xfrm>
            <a:off x="4572000" y="3860800"/>
            <a:ext cx="0" cy="25209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CH"/>
          </a:p>
        </p:txBody>
      </p:sp>
      <p:sp>
        <p:nvSpPr>
          <p:cNvPr id="27655" name="Line 12"/>
          <p:cNvSpPr>
            <a:spLocks noChangeShapeType="1"/>
          </p:cNvSpPr>
          <p:nvPr/>
        </p:nvSpPr>
        <p:spPr bwMode="auto">
          <a:xfrm flipH="1">
            <a:off x="517525" y="3500438"/>
            <a:ext cx="37211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CH"/>
          </a:p>
        </p:txBody>
      </p:sp>
      <p:sp>
        <p:nvSpPr>
          <p:cNvPr id="27656" name="Line 13"/>
          <p:cNvSpPr>
            <a:spLocks noChangeShapeType="1"/>
          </p:cNvSpPr>
          <p:nvPr/>
        </p:nvSpPr>
        <p:spPr bwMode="auto">
          <a:xfrm>
            <a:off x="4905375" y="3500438"/>
            <a:ext cx="37211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CH"/>
          </a:p>
        </p:txBody>
      </p:sp>
      <p:sp>
        <p:nvSpPr>
          <p:cNvPr id="601103" name="Text Box 15"/>
          <p:cNvSpPr txBox="1">
            <a:spLocks noChangeArrowheads="1"/>
          </p:cNvSpPr>
          <p:nvPr/>
        </p:nvSpPr>
        <p:spPr bwMode="auto">
          <a:xfrm>
            <a:off x="179388" y="3068638"/>
            <a:ext cx="3949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CH" altLang="de-DE" sz="2000" b="1">
                <a:solidFill>
                  <a:srgbClr val="0000FF"/>
                </a:solidFill>
                <a:latin typeface="Verdana" pitchFamily="34" charset="0"/>
              </a:rPr>
              <a:t>One concept with features</a:t>
            </a:r>
            <a:endParaRPr lang="en-US" altLang="de-DE" sz="2000" b="1">
              <a:solidFill>
                <a:srgbClr val="0000FF"/>
              </a:solidFill>
              <a:latin typeface="Verdana" pitchFamily="34" charset="0"/>
            </a:endParaRPr>
          </a:p>
        </p:txBody>
      </p:sp>
      <p:pic>
        <p:nvPicPr>
          <p:cNvPr id="601104" name="Picture 16" descr="concept_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4113" y="2133600"/>
            <a:ext cx="119538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1105" name="Picture 17" descr="concept_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4113" y="1196975"/>
            <a:ext cx="119538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1106" name="Picture 18" descr="concept_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9200" y="260350"/>
            <a:ext cx="11969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1107" name="Picture 19" descr="concept_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175" y="188913"/>
            <a:ext cx="11969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1108" name="Picture 20" descr="concept_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00" y="1125538"/>
            <a:ext cx="11953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1109" name="Picture 21" descr="concept_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00" y="2205038"/>
            <a:ext cx="11953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1110" name="Picture 22" descr="concept_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0463" y="1196975"/>
            <a:ext cx="119538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1111" name="Picture 23" descr="concept_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7113" y="2133600"/>
            <a:ext cx="119538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1112" name="Text Box 24"/>
          <p:cNvSpPr txBox="1">
            <a:spLocks noChangeArrowheads="1"/>
          </p:cNvSpPr>
          <p:nvPr/>
        </p:nvSpPr>
        <p:spPr bwMode="auto">
          <a:xfrm>
            <a:off x="4716463" y="3068638"/>
            <a:ext cx="3616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CH" altLang="de-DE" sz="2000" b="1">
                <a:solidFill>
                  <a:srgbClr val="0000FF"/>
                </a:solidFill>
                <a:latin typeface="Verdana" pitchFamily="34" charset="0"/>
              </a:rPr>
              <a:t>There are many of them</a:t>
            </a:r>
            <a:endParaRPr lang="en-US" altLang="de-DE" sz="2000" b="1">
              <a:solidFill>
                <a:srgbClr val="0000FF"/>
              </a:solidFill>
              <a:latin typeface="Verdana" pitchFamily="34" charset="0"/>
            </a:endParaRPr>
          </a:p>
        </p:txBody>
      </p:sp>
      <p:sp>
        <p:nvSpPr>
          <p:cNvPr id="601113" name="Oval 25"/>
          <p:cNvSpPr>
            <a:spLocks noChangeArrowheads="1"/>
          </p:cNvSpPr>
          <p:nvPr/>
        </p:nvSpPr>
        <p:spPr bwMode="auto">
          <a:xfrm>
            <a:off x="5237163" y="4365625"/>
            <a:ext cx="598487" cy="431800"/>
          </a:xfrm>
          <a:prstGeom prst="ellipse">
            <a:avLst/>
          </a:prstGeom>
          <a:noFill/>
          <a:ln w="635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a:p>
        </p:txBody>
      </p:sp>
      <p:sp>
        <p:nvSpPr>
          <p:cNvPr id="601114" name="Rectangle 26"/>
          <p:cNvSpPr>
            <a:spLocks noChangeArrowheads="1"/>
          </p:cNvSpPr>
          <p:nvPr/>
        </p:nvSpPr>
        <p:spPr bwMode="auto">
          <a:xfrm>
            <a:off x="6632575" y="5229225"/>
            <a:ext cx="398463" cy="647700"/>
          </a:xfrm>
          <a:prstGeom prst="rect">
            <a:avLst/>
          </a:prstGeom>
          <a:noFill/>
          <a:ln w="635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a:p>
        </p:txBody>
      </p:sp>
      <p:sp>
        <p:nvSpPr>
          <p:cNvPr id="601115" name="Oval 27"/>
          <p:cNvSpPr>
            <a:spLocks noChangeArrowheads="1"/>
          </p:cNvSpPr>
          <p:nvPr/>
        </p:nvSpPr>
        <p:spPr bwMode="auto">
          <a:xfrm>
            <a:off x="1314450" y="4365625"/>
            <a:ext cx="598488" cy="431800"/>
          </a:xfrm>
          <a:prstGeom prst="ellipse">
            <a:avLst/>
          </a:prstGeom>
          <a:noFill/>
          <a:ln w="635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a:p>
        </p:txBody>
      </p:sp>
      <p:sp>
        <p:nvSpPr>
          <p:cNvPr id="601116" name="Rectangle 28"/>
          <p:cNvSpPr>
            <a:spLocks noChangeArrowheads="1"/>
          </p:cNvSpPr>
          <p:nvPr/>
        </p:nvSpPr>
        <p:spPr bwMode="auto">
          <a:xfrm>
            <a:off x="1647825" y="5157788"/>
            <a:ext cx="398463" cy="647700"/>
          </a:xfrm>
          <a:prstGeom prst="rect">
            <a:avLst/>
          </a:prstGeom>
          <a:noFill/>
          <a:ln w="635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a:p>
        </p:txBody>
      </p:sp>
      <p:sp>
        <p:nvSpPr>
          <p:cNvPr id="601117" name="Text Box 29"/>
          <p:cNvSpPr txBox="1">
            <a:spLocks noChangeArrowheads="1"/>
          </p:cNvSpPr>
          <p:nvPr/>
        </p:nvSpPr>
        <p:spPr bwMode="auto">
          <a:xfrm>
            <a:off x="157163" y="6183313"/>
            <a:ext cx="434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CH" altLang="de-DE" sz="2000" b="1">
                <a:solidFill>
                  <a:srgbClr val="0000FF"/>
                </a:solidFill>
                <a:latin typeface="Verdana" pitchFamily="34" charset="0"/>
              </a:rPr>
              <a:t>A whole concept gets biased,</a:t>
            </a:r>
          </a:p>
          <a:p>
            <a:pPr eaLnBrk="1" hangingPunct="1"/>
            <a:r>
              <a:rPr lang="de-CH" altLang="de-DE" sz="2000" b="1">
                <a:solidFill>
                  <a:srgbClr val="0000FF"/>
                </a:solidFill>
                <a:latin typeface="Verdana" pitchFamily="34" charset="0"/>
              </a:rPr>
              <a:t>empty slots are highlighted</a:t>
            </a:r>
            <a:endParaRPr lang="en-US" altLang="de-DE" sz="2000" b="1">
              <a:solidFill>
                <a:srgbClr val="0000FF"/>
              </a:solidFill>
              <a:latin typeface="Verdana" pitchFamily="34" charset="0"/>
            </a:endParaRPr>
          </a:p>
        </p:txBody>
      </p:sp>
      <p:sp>
        <p:nvSpPr>
          <p:cNvPr id="601118" name="Text Box 30"/>
          <p:cNvSpPr txBox="1">
            <a:spLocks noChangeArrowheads="1"/>
          </p:cNvSpPr>
          <p:nvPr/>
        </p:nvSpPr>
        <p:spPr bwMode="auto">
          <a:xfrm>
            <a:off x="4716463" y="6165850"/>
            <a:ext cx="4200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CH" altLang="de-DE" sz="2000" b="1">
                <a:solidFill>
                  <a:srgbClr val="0000FF"/>
                </a:solidFill>
                <a:latin typeface="Verdana" pitchFamily="34" charset="0"/>
              </a:rPr>
              <a:t>Input excites some features</a:t>
            </a:r>
            <a:endParaRPr lang="en-US" altLang="de-DE" sz="2000" b="1">
              <a:solidFill>
                <a:srgbClr val="0000FF"/>
              </a:solidFill>
              <a:latin typeface="Verdana" pitchFamily="34" charset="0"/>
            </a:endParaRPr>
          </a:p>
        </p:txBody>
      </p:sp>
      <p:sp>
        <p:nvSpPr>
          <p:cNvPr id="27673" name="Line 26"/>
          <p:cNvSpPr>
            <a:spLocks noChangeShapeType="1"/>
          </p:cNvSpPr>
          <p:nvPr/>
        </p:nvSpPr>
        <p:spPr bwMode="auto">
          <a:xfrm>
            <a:off x="7235825" y="414972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6171" name="Line 27"/>
          <p:cNvSpPr>
            <a:spLocks noChangeShapeType="1"/>
          </p:cNvSpPr>
          <p:nvPr/>
        </p:nvSpPr>
        <p:spPr bwMode="auto">
          <a:xfrm flipV="1">
            <a:off x="1187450" y="5157788"/>
            <a:ext cx="1428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6172" name="Line 28"/>
          <p:cNvSpPr>
            <a:spLocks noChangeShapeType="1"/>
          </p:cNvSpPr>
          <p:nvPr/>
        </p:nvSpPr>
        <p:spPr bwMode="auto">
          <a:xfrm flipV="1">
            <a:off x="1189038" y="5013325"/>
            <a:ext cx="142875" cy="144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6175" name="Line 31"/>
          <p:cNvSpPr>
            <a:spLocks noChangeShapeType="1"/>
          </p:cNvSpPr>
          <p:nvPr/>
        </p:nvSpPr>
        <p:spPr bwMode="auto">
          <a:xfrm>
            <a:off x="2627313" y="4221163"/>
            <a:ext cx="144462" cy="714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6176" name="Line 32"/>
          <p:cNvSpPr>
            <a:spLocks noChangeShapeType="1"/>
          </p:cNvSpPr>
          <p:nvPr/>
        </p:nvSpPr>
        <p:spPr bwMode="auto">
          <a:xfrm flipV="1">
            <a:off x="2628900" y="4292600"/>
            <a:ext cx="142875" cy="714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6177" name="Line 33"/>
          <p:cNvSpPr>
            <a:spLocks noChangeShapeType="1"/>
          </p:cNvSpPr>
          <p:nvPr/>
        </p:nvSpPr>
        <p:spPr bwMode="auto">
          <a:xfrm>
            <a:off x="2700338" y="5157788"/>
            <a:ext cx="0" cy="1428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6178" name="Line 34"/>
          <p:cNvSpPr>
            <a:spLocks noChangeShapeType="1"/>
          </p:cNvSpPr>
          <p:nvPr/>
        </p:nvSpPr>
        <p:spPr bwMode="auto">
          <a:xfrm flipV="1">
            <a:off x="2700338" y="5156200"/>
            <a:ext cx="142875" cy="144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6179" name="Line 35"/>
          <p:cNvSpPr>
            <a:spLocks noChangeShapeType="1"/>
          </p:cNvSpPr>
          <p:nvPr/>
        </p:nvSpPr>
        <p:spPr bwMode="auto">
          <a:xfrm flipV="1">
            <a:off x="2700338" y="4581525"/>
            <a:ext cx="1428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6180" name="Line 36"/>
          <p:cNvSpPr>
            <a:spLocks noChangeShapeType="1"/>
          </p:cNvSpPr>
          <p:nvPr/>
        </p:nvSpPr>
        <p:spPr bwMode="auto">
          <a:xfrm flipV="1">
            <a:off x="2771775" y="4581525"/>
            <a:ext cx="71438" cy="1428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Tree>
    <p:extLst>
      <p:ext uri="{BB962C8B-B14F-4D97-AF65-F5344CB8AC3E}">
        <p14:creationId xmlns:p14="http://schemas.microsoft.com/office/powerpoint/2010/main" val="172829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01092"/>
                                        </p:tgtEl>
                                        <p:attrNameLst>
                                          <p:attrName>style.visibility</p:attrName>
                                        </p:attrNameLst>
                                      </p:cBhvr>
                                      <p:to>
                                        <p:strVal val="visible"/>
                                      </p:to>
                                    </p:set>
                                    <p:animEffect transition="in" filter="checkerboard(across)">
                                      <p:cBhvr>
                                        <p:cTn id="7" dur="500"/>
                                        <p:tgtEl>
                                          <p:spTgt spid="60109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01103"/>
                                        </p:tgtEl>
                                        <p:attrNameLst>
                                          <p:attrName>style.visibility</p:attrName>
                                        </p:attrNameLst>
                                      </p:cBhvr>
                                      <p:to>
                                        <p:strVal val="visible"/>
                                      </p:to>
                                    </p:set>
                                    <p:animEffect transition="in" filter="checkerboard(across)">
                                      <p:cBhvr>
                                        <p:cTn id="10" dur="500"/>
                                        <p:tgtEl>
                                          <p:spTgt spid="6011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01095"/>
                                        </p:tgtEl>
                                        <p:attrNameLst>
                                          <p:attrName>style.visibility</p:attrName>
                                        </p:attrNameLst>
                                      </p:cBhvr>
                                      <p:to>
                                        <p:strVal val="visible"/>
                                      </p:to>
                                    </p:set>
                                    <p:animEffect transition="in" filter="blinds(horizontal)">
                                      <p:cBhvr>
                                        <p:cTn id="15" dur="500"/>
                                        <p:tgtEl>
                                          <p:spTgt spid="601095"/>
                                        </p:tgtEl>
                                      </p:cBhvr>
                                    </p:animEffect>
                                  </p:childTnLst>
                                </p:cTn>
                              </p:par>
                              <p:par>
                                <p:cTn id="16" presetID="3" presetClass="entr" presetSubtype="10" fill="hold" nodeType="withEffect">
                                  <p:stCondLst>
                                    <p:cond delay="0"/>
                                  </p:stCondLst>
                                  <p:childTnLst>
                                    <p:set>
                                      <p:cBhvr>
                                        <p:cTn id="17" dur="1" fill="hold">
                                          <p:stCondLst>
                                            <p:cond delay="0"/>
                                          </p:stCondLst>
                                        </p:cTn>
                                        <p:tgtEl>
                                          <p:spTgt spid="601104"/>
                                        </p:tgtEl>
                                        <p:attrNameLst>
                                          <p:attrName>style.visibility</p:attrName>
                                        </p:attrNameLst>
                                      </p:cBhvr>
                                      <p:to>
                                        <p:strVal val="visible"/>
                                      </p:to>
                                    </p:set>
                                    <p:animEffect transition="in" filter="blinds(horizontal)">
                                      <p:cBhvr>
                                        <p:cTn id="18" dur="500"/>
                                        <p:tgtEl>
                                          <p:spTgt spid="601104"/>
                                        </p:tgtEl>
                                      </p:cBhvr>
                                    </p:animEffect>
                                  </p:childTnLst>
                                </p:cTn>
                              </p:par>
                              <p:par>
                                <p:cTn id="19" presetID="3" presetClass="entr" presetSubtype="10" fill="hold" nodeType="withEffect">
                                  <p:stCondLst>
                                    <p:cond delay="0"/>
                                  </p:stCondLst>
                                  <p:childTnLst>
                                    <p:set>
                                      <p:cBhvr>
                                        <p:cTn id="20" dur="1" fill="hold">
                                          <p:stCondLst>
                                            <p:cond delay="0"/>
                                          </p:stCondLst>
                                        </p:cTn>
                                        <p:tgtEl>
                                          <p:spTgt spid="601105"/>
                                        </p:tgtEl>
                                        <p:attrNameLst>
                                          <p:attrName>style.visibility</p:attrName>
                                        </p:attrNameLst>
                                      </p:cBhvr>
                                      <p:to>
                                        <p:strVal val="visible"/>
                                      </p:to>
                                    </p:set>
                                    <p:animEffect transition="in" filter="blinds(horizontal)">
                                      <p:cBhvr>
                                        <p:cTn id="21" dur="500"/>
                                        <p:tgtEl>
                                          <p:spTgt spid="601105"/>
                                        </p:tgtEl>
                                      </p:cBhvr>
                                    </p:animEffect>
                                  </p:childTnLst>
                                </p:cTn>
                              </p:par>
                              <p:par>
                                <p:cTn id="22" presetID="3" presetClass="entr" presetSubtype="10" fill="hold" nodeType="withEffect">
                                  <p:stCondLst>
                                    <p:cond delay="0"/>
                                  </p:stCondLst>
                                  <p:childTnLst>
                                    <p:set>
                                      <p:cBhvr>
                                        <p:cTn id="23" dur="1" fill="hold">
                                          <p:stCondLst>
                                            <p:cond delay="0"/>
                                          </p:stCondLst>
                                        </p:cTn>
                                        <p:tgtEl>
                                          <p:spTgt spid="601106"/>
                                        </p:tgtEl>
                                        <p:attrNameLst>
                                          <p:attrName>style.visibility</p:attrName>
                                        </p:attrNameLst>
                                      </p:cBhvr>
                                      <p:to>
                                        <p:strVal val="visible"/>
                                      </p:to>
                                    </p:set>
                                    <p:animEffect transition="in" filter="blinds(horizontal)">
                                      <p:cBhvr>
                                        <p:cTn id="24" dur="500"/>
                                        <p:tgtEl>
                                          <p:spTgt spid="601106"/>
                                        </p:tgtEl>
                                      </p:cBhvr>
                                    </p:animEffect>
                                  </p:childTnLst>
                                </p:cTn>
                              </p:par>
                              <p:par>
                                <p:cTn id="25" presetID="3" presetClass="entr" presetSubtype="10" fill="hold" nodeType="withEffect">
                                  <p:stCondLst>
                                    <p:cond delay="0"/>
                                  </p:stCondLst>
                                  <p:childTnLst>
                                    <p:set>
                                      <p:cBhvr>
                                        <p:cTn id="26" dur="1" fill="hold">
                                          <p:stCondLst>
                                            <p:cond delay="0"/>
                                          </p:stCondLst>
                                        </p:cTn>
                                        <p:tgtEl>
                                          <p:spTgt spid="601107"/>
                                        </p:tgtEl>
                                        <p:attrNameLst>
                                          <p:attrName>style.visibility</p:attrName>
                                        </p:attrNameLst>
                                      </p:cBhvr>
                                      <p:to>
                                        <p:strVal val="visible"/>
                                      </p:to>
                                    </p:set>
                                    <p:animEffect transition="in" filter="blinds(horizontal)">
                                      <p:cBhvr>
                                        <p:cTn id="27" dur="500"/>
                                        <p:tgtEl>
                                          <p:spTgt spid="601107"/>
                                        </p:tgtEl>
                                      </p:cBhvr>
                                    </p:animEffect>
                                  </p:childTnLst>
                                </p:cTn>
                              </p:par>
                              <p:par>
                                <p:cTn id="28" presetID="3" presetClass="entr" presetSubtype="10" fill="hold" nodeType="withEffect">
                                  <p:stCondLst>
                                    <p:cond delay="0"/>
                                  </p:stCondLst>
                                  <p:childTnLst>
                                    <p:set>
                                      <p:cBhvr>
                                        <p:cTn id="29" dur="1" fill="hold">
                                          <p:stCondLst>
                                            <p:cond delay="0"/>
                                          </p:stCondLst>
                                        </p:cTn>
                                        <p:tgtEl>
                                          <p:spTgt spid="601108"/>
                                        </p:tgtEl>
                                        <p:attrNameLst>
                                          <p:attrName>style.visibility</p:attrName>
                                        </p:attrNameLst>
                                      </p:cBhvr>
                                      <p:to>
                                        <p:strVal val="visible"/>
                                      </p:to>
                                    </p:set>
                                    <p:animEffect transition="in" filter="blinds(horizontal)">
                                      <p:cBhvr>
                                        <p:cTn id="30" dur="500"/>
                                        <p:tgtEl>
                                          <p:spTgt spid="601108"/>
                                        </p:tgtEl>
                                      </p:cBhvr>
                                    </p:animEffect>
                                  </p:childTnLst>
                                </p:cTn>
                              </p:par>
                              <p:par>
                                <p:cTn id="31" presetID="3" presetClass="entr" presetSubtype="10" fill="hold" nodeType="withEffect">
                                  <p:stCondLst>
                                    <p:cond delay="0"/>
                                  </p:stCondLst>
                                  <p:childTnLst>
                                    <p:set>
                                      <p:cBhvr>
                                        <p:cTn id="32" dur="1" fill="hold">
                                          <p:stCondLst>
                                            <p:cond delay="0"/>
                                          </p:stCondLst>
                                        </p:cTn>
                                        <p:tgtEl>
                                          <p:spTgt spid="601109"/>
                                        </p:tgtEl>
                                        <p:attrNameLst>
                                          <p:attrName>style.visibility</p:attrName>
                                        </p:attrNameLst>
                                      </p:cBhvr>
                                      <p:to>
                                        <p:strVal val="visible"/>
                                      </p:to>
                                    </p:set>
                                    <p:animEffect transition="in" filter="blinds(horizontal)">
                                      <p:cBhvr>
                                        <p:cTn id="33" dur="500"/>
                                        <p:tgtEl>
                                          <p:spTgt spid="601109"/>
                                        </p:tgtEl>
                                      </p:cBhvr>
                                    </p:animEffect>
                                  </p:childTnLst>
                                </p:cTn>
                              </p:par>
                              <p:par>
                                <p:cTn id="34" presetID="3" presetClass="entr" presetSubtype="10" fill="hold" nodeType="withEffect">
                                  <p:stCondLst>
                                    <p:cond delay="0"/>
                                  </p:stCondLst>
                                  <p:childTnLst>
                                    <p:set>
                                      <p:cBhvr>
                                        <p:cTn id="35" dur="1" fill="hold">
                                          <p:stCondLst>
                                            <p:cond delay="0"/>
                                          </p:stCondLst>
                                        </p:cTn>
                                        <p:tgtEl>
                                          <p:spTgt spid="601110"/>
                                        </p:tgtEl>
                                        <p:attrNameLst>
                                          <p:attrName>style.visibility</p:attrName>
                                        </p:attrNameLst>
                                      </p:cBhvr>
                                      <p:to>
                                        <p:strVal val="visible"/>
                                      </p:to>
                                    </p:set>
                                    <p:animEffect transition="in" filter="blinds(horizontal)">
                                      <p:cBhvr>
                                        <p:cTn id="36" dur="500"/>
                                        <p:tgtEl>
                                          <p:spTgt spid="601110"/>
                                        </p:tgtEl>
                                      </p:cBhvr>
                                    </p:animEffect>
                                  </p:childTnLst>
                                </p:cTn>
                              </p:par>
                              <p:par>
                                <p:cTn id="37" presetID="3" presetClass="entr" presetSubtype="10" fill="hold" nodeType="withEffect">
                                  <p:stCondLst>
                                    <p:cond delay="0"/>
                                  </p:stCondLst>
                                  <p:childTnLst>
                                    <p:set>
                                      <p:cBhvr>
                                        <p:cTn id="38" dur="1" fill="hold">
                                          <p:stCondLst>
                                            <p:cond delay="0"/>
                                          </p:stCondLst>
                                        </p:cTn>
                                        <p:tgtEl>
                                          <p:spTgt spid="601111"/>
                                        </p:tgtEl>
                                        <p:attrNameLst>
                                          <p:attrName>style.visibility</p:attrName>
                                        </p:attrNameLst>
                                      </p:cBhvr>
                                      <p:to>
                                        <p:strVal val="visible"/>
                                      </p:to>
                                    </p:set>
                                    <p:animEffect transition="in" filter="blinds(horizontal)">
                                      <p:cBhvr>
                                        <p:cTn id="39" dur="500"/>
                                        <p:tgtEl>
                                          <p:spTgt spid="60111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01112"/>
                                        </p:tgtEl>
                                        <p:attrNameLst>
                                          <p:attrName>style.visibility</p:attrName>
                                        </p:attrNameLst>
                                      </p:cBhvr>
                                      <p:to>
                                        <p:strVal val="visible"/>
                                      </p:to>
                                    </p:set>
                                    <p:animEffect transition="in" filter="blinds(horizontal)">
                                      <p:cBhvr>
                                        <p:cTn id="42" dur="500"/>
                                        <p:tgtEl>
                                          <p:spTgt spid="6011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01118"/>
                                        </p:tgtEl>
                                        <p:attrNameLst>
                                          <p:attrName>style.visibility</p:attrName>
                                        </p:attrNameLst>
                                      </p:cBhvr>
                                      <p:to>
                                        <p:strVal val="visible"/>
                                      </p:to>
                                    </p:set>
                                    <p:animEffect transition="in" filter="blinds(horizontal)">
                                      <p:cBhvr>
                                        <p:cTn id="47" dur="500"/>
                                        <p:tgtEl>
                                          <p:spTgt spid="6011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01113"/>
                                        </p:tgtEl>
                                        <p:attrNameLst>
                                          <p:attrName>style.visibility</p:attrName>
                                        </p:attrNameLst>
                                      </p:cBhvr>
                                      <p:to>
                                        <p:strVal val="visible"/>
                                      </p:to>
                                    </p:set>
                                    <p:animEffect transition="in" filter="blinds(horizontal)">
                                      <p:cBhvr>
                                        <p:cTn id="52" dur="500"/>
                                        <p:tgtEl>
                                          <p:spTgt spid="6011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01114"/>
                                        </p:tgtEl>
                                        <p:attrNameLst>
                                          <p:attrName>style.visibility</p:attrName>
                                        </p:attrNameLst>
                                      </p:cBhvr>
                                      <p:to>
                                        <p:strVal val="visible"/>
                                      </p:to>
                                    </p:set>
                                    <p:animEffect transition="in" filter="blinds(horizontal)">
                                      <p:cBhvr>
                                        <p:cTn id="57" dur="500"/>
                                        <p:tgtEl>
                                          <p:spTgt spid="6011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01115"/>
                                        </p:tgtEl>
                                        <p:attrNameLst>
                                          <p:attrName>style.visibility</p:attrName>
                                        </p:attrNameLst>
                                      </p:cBhvr>
                                      <p:to>
                                        <p:strVal val="visible"/>
                                      </p:to>
                                    </p:set>
                                    <p:animEffect transition="in" filter="blinds(horizontal)">
                                      <p:cBhvr>
                                        <p:cTn id="62" dur="500"/>
                                        <p:tgtEl>
                                          <p:spTgt spid="601115"/>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601116"/>
                                        </p:tgtEl>
                                        <p:attrNameLst>
                                          <p:attrName>style.visibility</p:attrName>
                                        </p:attrNameLst>
                                      </p:cBhvr>
                                      <p:to>
                                        <p:strVal val="visible"/>
                                      </p:to>
                                    </p:set>
                                    <p:animEffect transition="in" filter="blinds(horizontal)">
                                      <p:cBhvr>
                                        <p:cTn id="65" dur="500"/>
                                        <p:tgtEl>
                                          <p:spTgt spid="60111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601117"/>
                                        </p:tgtEl>
                                        <p:attrNameLst>
                                          <p:attrName>style.visibility</p:attrName>
                                        </p:attrNameLst>
                                      </p:cBhvr>
                                      <p:to>
                                        <p:strVal val="visible"/>
                                      </p:to>
                                    </p:set>
                                    <p:animEffect transition="in" filter="blinds(horizontal)">
                                      <p:cBhvr>
                                        <p:cTn id="70" dur="500"/>
                                        <p:tgtEl>
                                          <p:spTgt spid="601117"/>
                                        </p:tgtEl>
                                      </p:cBhvr>
                                    </p:animEffect>
                                  </p:childTnLst>
                                </p:cTn>
                              </p:par>
                              <p:par>
                                <p:cTn id="71" presetID="3" presetClass="entr" presetSubtype="10" fill="hold" nodeType="withEffect">
                                  <p:stCondLst>
                                    <p:cond delay="0"/>
                                  </p:stCondLst>
                                  <p:childTnLst>
                                    <p:set>
                                      <p:cBhvr>
                                        <p:cTn id="72" dur="1" fill="hold">
                                          <p:stCondLst>
                                            <p:cond delay="0"/>
                                          </p:stCondLst>
                                        </p:cTn>
                                        <p:tgtEl>
                                          <p:spTgt spid="601096"/>
                                        </p:tgtEl>
                                        <p:attrNameLst>
                                          <p:attrName>style.visibility</p:attrName>
                                        </p:attrNameLst>
                                      </p:cBhvr>
                                      <p:to>
                                        <p:strVal val="visible"/>
                                      </p:to>
                                    </p:set>
                                    <p:animEffect transition="in" filter="blinds(horizontal)">
                                      <p:cBhvr>
                                        <p:cTn id="73" dur="500"/>
                                        <p:tgtEl>
                                          <p:spTgt spid="60109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6175"/>
                                        </p:tgtEl>
                                        <p:attrNameLst>
                                          <p:attrName>style.visibility</p:attrName>
                                        </p:attrNameLst>
                                      </p:cBhvr>
                                      <p:to>
                                        <p:strVal val="visible"/>
                                      </p:to>
                                    </p:set>
                                    <p:animEffect transition="in" filter="blinds(horizontal)">
                                      <p:cBhvr>
                                        <p:cTn id="78" dur="500"/>
                                        <p:tgtEl>
                                          <p:spTgt spid="617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176"/>
                                        </p:tgtEl>
                                        <p:attrNameLst>
                                          <p:attrName>style.visibility</p:attrName>
                                        </p:attrNameLst>
                                      </p:cBhvr>
                                      <p:to>
                                        <p:strVal val="visible"/>
                                      </p:to>
                                    </p:set>
                                    <p:animEffect transition="in" filter="blinds(horizontal)">
                                      <p:cBhvr>
                                        <p:cTn id="81" dur="500"/>
                                        <p:tgtEl>
                                          <p:spTgt spid="6176"/>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6179"/>
                                        </p:tgtEl>
                                        <p:attrNameLst>
                                          <p:attrName>style.visibility</p:attrName>
                                        </p:attrNameLst>
                                      </p:cBhvr>
                                      <p:to>
                                        <p:strVal val="visible"/>
                                      </p:to>
                                    </p:set>
                                    <p:animEffect transition="in" filter="blinds(horizontal)">
                                      <p:cBhvr>
                                        <p:cTn id="84" dur="500"/>
                                        <p:tgtEl>
                                          <p:spTgt spid="6179"/>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6180"/>
                                        </p:tgtEl>
                                        <p:attrNameLst>
                                          <p:attrName>style.visibility</p:attrName>
                                        </p:attrNameLst>
                                      </p:cBhvr>
                                      <p:to>
                                        <p:strVal val="visible"/>
                                      </p:to>
                                    </p:set>
                                    <p:animEffect transition="in" filter="blinds(horizontal)">
                                      <p:cBhvr>
                                        <p:cTn id="87" dur="500"/>
                                        <p:tgtEl>
                                          <p:spTgt spid="618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172"/>
                                        </p:tgtEl>
                                        <p:attrNameLst>
                                          <p:attrName>style.visibility</p:attrName>
                                        </p:attrNameLst>
                                      </p:cBhvr>
                                      <p:to>
                                        <p:strVal val="visible"/>
                                      </p:to>
                                    </p:set>
                                    <p:animEffect transition="in" filter="blinds(horizontal)">
                                      <p:cBhvr>
                                        <p:cTn id="92" dur="500"/>
                                        <p:tgtEl>
                                          <p:spTgt spid="6172"/>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6171"/>
                                        </p:tgtEl>
                                        <p:attrNameLst>
                                          <p:attrName>style.visibility</p:attrName>
                                        </p:attrNameLst>
                                      </p:cBhvr>
                                      <p:to>
                                        <p:strVal val="visible"/>
                                      </p:to>
                                    </p:set>
                                    <p:animEffect transition="in" filter="blinds(horizontal)">
                                      <p:cBhvr>
                                        <p:cTn id="95" dur="500"/>
                                        <p:tgtEl>
                                          <p:spTgt spid="6171"/>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6177"/>
                                        </p:tgtEl>
                                        <p:attrNameLst>
                                          <p:attrName>style.visibility</p:attrName>
                                        </p:attrNameLst>
                                      </p:cBhvr>
                                      <p:to>
                                        <p:strVal val="visible"/>
                                      </p:to>
                                    </p:set>
                                    <p:animEffect transition="in" filter="blinds(horizontal)">
                                      <p:cBhvr>
                                        <p:cTn id="98" dur="500"/>
                                        <p:tgtEl>
                                          <p:spTgt spid="6177"/>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6178"/>
                                        </p:tgtEl>
                                        <p:attrNameLst>
                                          <p:attrName>style.visibility</p:attrName>
                                        </p:attrNameLst>
                                      </p:cBhvr>
                                      <p:to>
                                        <p:strVal val="visible"/>
                                      </p:to>
                                    </p:set>
                                    <p:animEffect transition="in" filter="blinds(horizontal)">
                                      <p:cBhvr>
                                        <p:cTn id="101" dur="500"/>
                                        <p:tgtEl>
                                          <p:spTgt spid="6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103" grpId="0"/>
      <p:bldP spid="601112" grpId="0"/>
      <p:bldP spid="601113" grpId="0" animBg="1"/>
      <p:bldP spid="601114" grpId="0" animBg="1"/>
      <p:bldP spid="601115" grpId="0" animBg="1"/>
      <p:bldP spid="601116" grpId="0" animBg="1"/>
      <p:bldP spid="601117" grpId="0"/>
      <p:bldP spid="601118" grpId="0"/>
      <p:bldP spid="6171" grpId="0" animBg="1"/>
      <p:bldP spid="6172" grpId="0" animBg="1"/>
      <p:bldP spid="6175" grpId="0" animBg="1"/>
      <p:bldP spid="6176" grpId="0" animBg="1"/>
      <p:bldP spid="6177" grpId="0" animBg="1"/>
      <p:bldP spid="6178" grpId="0" animBg="1"/>
      <p:bldP spid="6179" grpId="0" animBg="1"/>
      <p:bldP spid="61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concept_0"/>
          <p:cNvPicPr>
            <a:picLocks noChangeAspect="1" noChangeArrowheads="1"/>
          </p:cNvPicPr>
          <p:nvPr/>
        </p:nvPicPr>
        <p:blipFill>
          <a:blip r:embed="rId2" cstate="print">
            <a:lum bright="50000"/>
            <a:extLst>
              <a:ext uri="{28A0092B-C50C-407E-A947-70E740481C1C}">
                <a14:useLocalDpi xmlns:a14="http://schemas.microsoft.com/office/drawing/2010/main" val="0"/>
              </a:ext>
            </a:extLst>
          </a:blip>
          <a:srcRect/>
          <a:stretch>
            <a:fillRect/>
          </a:stretch>
        </p:blipFill>
        <p:spPr bwMode="auto">
          <a:xfrm>
            <a:off x="650875" y="260350"/>
            <a:ext cx="316547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Line 5"/>
          <p:cNvSpPr>
            <a:spLocks noChangeShapeType="1"/>
          </p:cNvSpPr>
          <p:nvPr/>
        </p:nvSpPr>
        <p:spPr bwMode="auto">
          <a:xfrm>
            <a:off x="4572000" y="260350"/>
            <a:ext cx="0" cy="288131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CH"/>
          </a:p>
        </p:txBody>
      </p:sp>
      <p:sp>
        <p:nvSpPr>
          <p:cNvPr id="28676" name="Line 6"/>
          <p:cNvSpPr>
            <a:spLocks noChangeShapeType="1"/>
          </p:cNvSpPr>
          <p:nvPr/>
        </p:nvSpPr>
        <p:spPr bwMode="auto">
          <a:xfrm>
            <a:off x="4572000" y="3860800"/>
            <a:ext cx="0" cy="25209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CH"/>
          </a:p>
        </p:txBody>
      </p:sp>
      <p:sp>
        <p:nvSpPr>
          <p:cNvPr id="28677" name="Line 7"/>
          <p:cNvSpPr>
            <a:spLocks noChangeShapeType="1"/>
          </p:cNvSpPr>
          <p:nvPr/>
        </p:nvSpPr>
        <p:spPr bwMode="auto">
          <a:xfrm flipH="1">
            <a:off x="517525" y="3500438"/>
            <a:ext cx="37211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CH"/>
          </a:p>
        </p:txBody>
      </p:sp>
      <p:sp>
        <p:nvSpPr>
          <p:cNvPr id="28678" name="Line 8"/>
          <p:cNvSpPr>
            <a:spLocks noChangeShapeType="1"/>
          </p:cNvSpPr>
          <p:nvPr/>
        </p:nvSpPr>
        <p:spPr bwMode="auto">
          <a:xfrm>
            <a:off x="4905375" y="3500438"/>
            <a:ext cx="37211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CH"/>
          </a:p>
        </p:txBody>
      </p:sp>
      <p:sp>
        <p:nvSpPr>
          <p:cNvPr id="28679" name="Text Box 9"/>
          <p:cNvSpPr txBox="1">
            <a:spLocks noChangeArrowheads="1"/>
          </p:cNvSpPr>
          <p:nvPr/>
        </p:nvSpPr>
        <p:spPr bwMode="auto">
          <a:xfrm>
            <a:off x="179388" y="3068638"/>
            <a:ext cx="3770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CH" altLang="de-DE" sz="2000" b="1">
                <a:solidFill>
                  <a:srgbClr val="0000FF"/>
                </a:solidFill>
                <a:latin typeface="Verdana" pitchFamily="34" charset="0"/>
              </a:rPr>
              <a:t>Checking for fitting input</a:t>
            </a:r>
            <a:endParaRPr lang="en-US" altLang="de-DE" sz="2000" b="1">
              <a:solidFill>
                <a:srgbClr val="0000FF"/>
              </a:solidFill>
              <a:latin typeface="Verdana" pitchFamily="34" charset="0"/>
            </a:endParaRPr>
          </a:p>
        </p:txBody>
      </p:sp>
      <p:sp>
        <p:nvSpPr>
          <p:cNvPr id="608274" name="Text Box 18"/>
          <p:cNvSpPr txBox="1">
            <a:spLocks noChangeArrowheads="1"/>
          </p:cNvSpPr>
          <p:nvPr/>
        </p:nvSpPr>
        <p:spPr bwMode="auto">
          <a:xfrm>
            <a:off x="4500563" y="3068638"/>
            <a:ext cx="4676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CH" altLang="de-DE" sz="2000" b="1">
                <a:solidFill>
                  <a:srgbClr val="990033"/>
                </a:solidFill>
                <a:latin typeface="Verdana" pitchFamily="34" charset="0"/>
              </a:rPr>
              <a:t>Comparing result / expectation</a:t>
            </a:r>
            <a:endParaRPr lang="en-US" altLang="de-DE" sz="2000" b="1">
              <a:solidFill>
                <a:srgbClr val="990033"/>
              </a:solidFill>
              <a:latin typeface="Verdana" pitchFamily="34" charset="0"/>
            </a:endParaRPr>
          </a:p>
        </p:txBody>
      </p:sp>
      <p:sp>
        <p:nvSpPr>
          <p:cNvPr id="608275" name="Oval 19"/>
          <p:cNvSpPr>
            <a:spLocks noChangeArrowheads="1"/>
          </p:cNvSpPr>
          <p:nvPr/>
        </p:nvSpPr>
        <p:spPr bwMode="auto">
          <a:xfrm>
            <a:off x="5846763" y="4437063"/>
            <a:ext cx="596900" cy="431800"/>
          </a:xfrm>
          <a:prstGeom prst="ellipse">
            <a:avLst/>
          </a:prstGeom>
          <a:noFill/>
          <a:ln w="22225">
            <a:solidFill>
              <a:srgbClr val="FF7C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a:p>
        </p:txBody>
      </p:sp>
      <p:sp>
        <p:nvSpPr>
          <p:cNvPr id="608276" name="Rectangle 20"/>
          <p:cNvSpPr>
            <a:spLocks noChangeArrowheads="1"/>
          </p:cNvSpPr>
          <p:nvPr/>
        </p:nvSpPr>
        <p:spPr bwMode="auto">
          <a:xfrm>
            <a:off x="6227763" y="5229225"/>
            <a:ext cx="398462" cy="647700"/>
          </a:xfrm>
          <a:prstGeom prst="rect">
            <a:avLst/>
          </a:prstGeom>
          <a:noFill/>
          <a:ln w="22225">
            <a:solidFill>
              <a:srgbClr val="FF7C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a:p>
        </p:txBody>
      </p:sp>
      <p:sp>
        <p:nvSpPr>
          <p:cNvPr id="608277" name="Oval 21"/>
          <p:cNvSpPr>
            <a:spLocks noChangeArrowheads="1"/>
          </p:cNvSpPr>
          <p:nvPr/>
        </p:nvSpPr>
        <p:spPr bwMode="auto">
          <a:xfrm>
            <a:off x="650875" y="4508500"/>
            <a:ext cx="1063625" cy="1152525"/>
          </a:xfrm>
          <a:prstGeom prst="ellipse">
            <a:avLst/>
          </a:prstGeom>
          <a:noFill/>
          <a:ln w="63500">
            <a:solidFill>
              <a:srgbClr val="FF66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a:p>
        </p:txBody>
      </p:sp>
      <p:sp>
        <p:nvSpPr>
          <p:cNvPr id="608279" name="Text Box 23"/>
          <p:cNvSpPr txBox="1">
            <a:spLocks noChangeArrowheads="1"/>
          </p:cNvSpPr>
          <p:nvPr/>
        </p:nvSpPr>
        <p:spPr bwMode="auto">
          <a:xfrm>
            <a:off x="4772025" y="6165850"/>
            <a:ext cx="4002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CH" altLang="de-DE" sz="2000" b="1">
                <a:solidFill>
                  <a:srgbClr val="0000FF"/>
                </a:solidFill>
                <a:latin typeface="Verdana" pitchFamily="34" charset="0"/>
              </a:rPr>
              <a:t>Pointing out discrepancies</a:t>
            </a:r>
            <a:endParaRPr lang="en-US" altLang="de-DE" sz="2000" b="1">
              <a:solidFill>
                <a:srgbClr val="0000FF"/>
              </a:solidFill>
              <a:latin typeface="Verdana" pitchFamily="34" charset="0"/>
            </a:endParaRPr>
          </a:p>
        </p:txBody>
      </p:sp>
      <p:sp>
        <p:nvSpPr>
          <p:cNvPr id="608281" name="Text Box 25"/>
          <p:cNvSpPr txBox="1">
            <a:spLocks noChangeArrowheads="1"/>
          </p:cNvSpPr>
          <p:nvPr/>
        </p:nvSpPr>
        <p:spPr bwMode="auto">
          <a:xfrm>
            <a:off x="107950" y="6165850"/>
            <a:ext cx="42529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CH" altLang="de-DE" sz="2000" b="1">
                <a:solidFill>
                  <a:srgbClr val="0000FF"/>
                </a:solidFill>
                <a:latin typeface="Verdana" pitchFamily="34" charset="0"/>
              </a:rPr>
              <a:t>Include highlighted features</a:t>
            </a:r>
          </a:p>
          <a:p>
            <a:pPr eaLnBrk="1" hangingPunct="1"/>
            <a:r>
              <a:rPr lang="de-CH" altLang="de-DE" sz="2000" b="1">
                <a:solidFill>
                  <a:srgbClr val="0000FF"/>
                </a:solidFill>
                <a:latin typeface="Verdana" pitchFamily="34" charset="0"/>
              </a:rPr>
              <a:t>in new input</a:t>
            </a:r>
            <a:endParaRPr lang="en-US" altLang="de-DE" sz="2000" b="1">
              <a:solidFill>
                <a:srgbClr val="0000FF"/>
              </a:solidFill>
              <a:latin typeface="Verdana" pitchFamily="34" charset="0"/>
            </a:endParaRPr>
          </a:p>
        </p:txBody>
      </p:sp>
      <p:sp>
        <p:nvSpPr>
          <p:cNvPr id="608282" name="Oval 26"/>
          <p:cNvSpPr>
            <a:spLocks noChangeArrowheads="1"/>
          </p:cNvSpPr>
          <p:nvPr/>
        </p:nvSpPr>
        <p:spPr bwMode="auto">
          <a:xfrm>
            <a:off x="755650" y="1628775"/>
            <a:ext cx="576263" cy="576263"/>
          </a:xfrm>
          <a:prstGeom prst="ellipse">
            <a:avLst/>
          </a:prstGeom>
          <a:solidFill>
            <a:srgbClr val="FFFF99"/>
          </a:solidFill>
          <a:ln w="12700">
            <a:solidFill>
              <a:srgbClr val="FF3300"/>
            </a:solidFill>
            <a:round/>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a:p>
        </p:txBody>
      </p:sp>
      <p:sp>
        <p:nvSpPr>
          <p:cNvPr id="28687" name="Oval 27"/>
          <p:cNvSpPr>
            <a:spLocks noChangeArrowheads="1"/>
          </p:cNvSpPr>
          <p:nvPr/>
        </p:nvSpPr>
        <p:spPr bwMode="auto">
          <a:xfrm>
            <a:off x="2179638" y="1341438"/>
            <a:ext cx="1792287" cy="1800225"/>
          </a:xfrm>
          <a:prstGeom prst="ellipse">
            <a:avLst/>
          </a:prstGeom>
          <a:solidFill>
            <a:srgbClr val="FFFF99"/>
          </a:solidFill>
          <a:ln w="12700">
            <a:solidFill>
              <a:srgbClr val="FF6600"/>
            </a:solidFill>
            <a:round/>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a:p>
        </p:txBody>
      </p:sp>
      <p:pic>
        <p:nvPicPr>
          <p:cNvPr id="608284" name="Picture 28" descr="concept_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8725" y="260350"/>
            <a:ext cx="3163888"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286" name="Oval 30"/>
          <p:cNvSpPr>
            <a:spLocks noChangeArrowheads="1"/>
          </p:cNvSpPr>
          <p:nvPr/>
        </p:nvSpPr>
        <p:spPr bwMode="auto">
          <a:xfrm>
            <a:off x="5038725" y="115888"/>
            <a:ext cx="3721100" cy="3025775"/>
          </a:xfrm>
          <a:prstGeom prst="ellipse">
            <a:avLst/>
          </a:prstGeom>
          <a:solidFill>
            <a:srgbClr val="FFFF99">
              <a:alpha val="39999"/>
            </a:srgbClr>
          </a:solidFill>
          <a:ln w="25400">
            <a:solidFill>
              <a:srgbClr val="FF00FF"/>
            </a:solidFill>
            <a:round/>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a:p>
        </p:txBody>
      </p:sp>
      <p:sp>
        <p:nvSpPr>
          <p:cNvPr id="608287" name="Line 31"/>
          <p:cNvSpPr>
            <a:spLocks noChangeShapeType="1"/>
          </p:cNvSpPr>
          <p:nvPr/>
        </p:nvSpPr>
        <p:spPr bwMode="auto">
          <a:xfrm flipV="1">
            <a:off x="7097713" y="1844675"/>
            <a:ext cx="931862" cy="215900"/>
          </a:xfrm>
          <a:prstGeom prst="line">
            <a:avLst/>
          </a:prstGeom>
          <a:noFill/>
          <a:ln w="50800">
            <a:solidFill>
              <a:srgbClr val="0099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CH"/>
          </a:p>
        </p:txBody>
      </p:sp>
      <p:sp>
        <p:nvSpPr>
          <p:cNvPr id="608288" name="Line 32"/>
          <p:cNvSpPr>
            <a:spLocks noChangeShapeType="1"/>
          </p:cNvSpPr>
          <p:nvPr/>
        </p:nvSpPr>
        <p:spPr bwMode="auto">
          <a:xfrm flipH="1">
            <a:off x="6499225" y="1844675"/>
            <a:ext cx="1530350" cy="1079500"/>
          </a:xfrm>
          <a:prstGeom prst="line">
            <a:avLst/>
          </a:prstGeom>
          <a:noFill/>
          <a:ln w="50800">
            <a:solidFill>
              <a:srgbClr val="0099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CH"/>
          </a:p>
        </p:txBody>
      </p:sp>
      <p:sp>
        <p:nvSpPr>
          <p:cNvPr id="608289" name="Line 33"/>
          <p:cNvSpPr>
            <a:spLocks noChangeShapeType="1"/>
          </p:cNvSpPr>
          <p:nvPr/>
        </p:nvSpPr>
        <p:spPr bwMode="auto">
          <a:xfrm flipV="1">
            <a:off x="6499225" y="2708275"/>
            <a:ext cx="465138" cy="215900"/>
          </a:xfrm>
          <a:prstGeom prst="line">
            <a:avLst/>
          </a:prstGeom>
          <a:noFill/>
          <a:ln w="50800">
            <a:solidFill>
              <a:srgbClr val="0099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CH"/>
          </a:p>
        </p:txBody>
      </p:sp>
      <p:sp>
        <p:nvSpPr>
          <p:cNvPr id="608290" name="Line 34"/>
          <p:cNvSpPr>
            <a:spLocks noChangeShapeType="1"/>
          </p:cNvSpPr>
          <p:nvPr/>
        </p:nvSpPr>
        <p:spPr bwMode="auto">
          <a:xfrm flipV="1">
            <a:off x="6964363" y="1989138"/>
            <a:ext cx="133350" cy="719137"/>
          </a:xfrm>
          <a:prstGeom prst="line">
            <a:avLst/>
          </a:prstGeom>
          <a:noFill/>
          <a:ln w="50800">
            <a:solidFill>
              <a:srgbClr val="0099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CH"/>
          </a:p>
        </p:txBody>
      </p:sp>
      <p:sp>
        <p:nvSpPr>
          <p:cNvPr id="608291" name="Rectangle 35"/>
          <p:cNvSpPr>
            <a:spLocks noChangeArrowheads="1"/>
          </p:cNvSpPr>
          <p:nvPr/>
        </p:nvSpPr>
        <p:spPr bwMode="auto">
          <a:xfrm>
            <a:off x="5237163" y="1557338"/>
            <a:ext cx="331787" cy="719137"/>
          </a:xfrm>
          <a:prstGeom prst="rect">
            <a:avLst/>
          </a:prstGeom>
          <a:noFill/>
          <a:ln w="50800">
            <a:solidFill>
              <a:srgbClr val="99CC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a:p>
        </p:txBody>
      </p:sp>
      <p:sp>
        <p:nvSpPr>
          <p:cNvPr id="608292" name="Oval 36"/>
          <p:cNvSpPr>
            <a:spLocks noChangeArrowheads="1"/>
          </p:cNvSpPr>
          <p:nvPr/>
        </p:nvSpPr>
        <p:spPr bwMode="auto">
          <a:xfrm>
            <a:off x="2446338" y="4652963"/>
            <a:ext cx="1460500" cy="1512887"/>
          </a:xfrm>
          <a:prstGeom prst="ellipse">
            <a:avLst/>
          </a:prstGeom>
          <a:noFill/>
          <a:ln w="63500">
            <a:solidFill>
              <a:srgbClr val="FF66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a:p>
        </p:txBody>
      </p:sp>
      <p:sp>
        <p:nvSpPr>
          <p:cNvPr id="608293" name="Line 37"/>
          <p:cNvSpPr>
            <a:spLocks noChangeShapeType="1"/>
          </p:cNvSpPr>
          <p:nvPr/>
        </p:nvSpPr>
        <p:spPr bwMode="auto">
          <a:xfrm flipH="1">
            <a:off x="7229475" y="5229225"/>
            <a:ext cx="68263" cy="431800"/>
          </a:xfrm>
          <a:prstGeom prst="line">
            <a:avLst/>
          </a:prstGeom>
          <a:noFill/>
          <a:ln w="317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CH"/>
          </a:p>
        </p:txBody>
      </p:sp>
      <p:sp>
        <p:nvSpPr>
          <p:cNvPr id="608294" name="Line 38"/>
          <p:cNvSpPr>
            <a:spLocks noChangeShapeType="1"/>
          </p:cNvSpPr>
          <p:nvPr/>
        </p:nvSpPr>
        <p:spPr bwMode="auto">
          <a:xfrm flipV="1">
            <a:off x="7097713" y="5373688"/>
            <a:ext cx="731837" cy="576262"/>
          </a:xfrm>
          <a:prstGeom prst="line">
            <a:avLst/>
          </a:prstGeom>
          <a:noFill/>
          <a:ln w="317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CH"/>
          </a:p>
        </p:txBody>
      </p:sp>
      <p:sp>
        <p:nvSpPr>
          <p:cNvPr id="608295" name="Line 39"/>
          <p:cNvSpPr>
            <a:spLocks noChangeShapeType="1"/>
          </p:cNvSpPr>
          <p:nvPr/>
        </p:nvSpPr>
        <p:spPr bwMode="auto">
          <a:xfrm>
            <a:off x="7031038" y="5876925"/>
            <a:ext cx="398462" cy="73025"/>
          </a:xfrm>
          <a:prstGeom prst="line">
            <a:avLst/>
          </a:prstGeom>
          <a:noFill/>
          <a:ln w="317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CH"/>
          </a:p>
        </p:txBody>
      </p:sp>
      <p:sp>
        <p:nvSpPr>
          <p:cNvPr id="608296" name="Rectangle 40"/>
          <p:cNvSpPr>
            <a:spLocks noChangeArrowheads="1"/>
          </p:cNvSpPr>
          <p:nvPr/>
        </p:nvSpPr>
        <p:spPr bwMode="auto">
          <a:xfrm>
            <a:off x="5319713" y="5157788"/>
            <a:ext cx="331787" cy="215900"/>
          </a:xfrm>
          <a:prstGeom prst="rect">
            <a:avLst/>
          </a:prstGeom>
          <a:noFill/>
          <a:ln w="3175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a:p>
        </p:txBody>
      </p:sp>
      <p:sp>
        <p:nvSpPr>
          <p:cNvPr id="608297" name="Rectangle 41"/>
          <p:cNvSpPr>
            <a:spLocks noChangeArrowheads="1"/>
          </p:cNvSpPr>
          <p:nvPr/>
        </p:nvSpPr>
        <p:spPr bwMode="auto">
          <a:xfrm>
            <a:off x="5319713" y="5661025"/>
            <a:ext cx="331787" cy="215900"/>
          </a:xfrm>
          <a:prstGeom prst="rect">
            <a:avLst/>
          </a:prstGeom>
          <a:noFill/>
          <a:ln w="3175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a:p>
        </p:txBody>
      </p:sp>
      <p:sp>
        <p:nvSpPr>
          <p:cNvPr id="608298" name="Rectangle 42"/>
          <p:cNvSpPr>
            <a:spLocks noChangeArrowheads="1"/>
          </p:cNvSpPr>
          <p:nvPr/>
        </p:nvSpPr>
        <p:spPr bwMode="auto">
          <a:xfrm>
            <a:off x="1835150" y="4221163"/>
            <a:ext cx="1063625" cy="287337"/>
          </a:xfrm>
          <a:prstGeom prst="rect">
            <a:avLst/>
          </a:prstGeom>
          <a:solidFill>
            <a:srgbClr val="00FFFF"/>
          </a:solidFill>
          <a:ln w="12700">
            <a:solidFill>
              <a:schemeClr val="tx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a:p>
        </p:txBody>
      </p:sp>
      <p:sp>
        <p:nvSpPr>
          <p:cNvPr id="608299" name="Rectangle 43"/>
          <p:cNvSpPr>
            <a:spLocks noChangeArrowheads="1"/>
          </p:cNvSpPr>
          <p:nvPr/>
        </p:nvSpPr>
        <p:spPr bwMode="auto">
          <a:xfrm>
            <a:off x="1908175" y="5300663"/>
            <a:ext cx="796925" cy="863600"/>
          </a:xfrm>
          <a:prstGeom prst="rect">
            <a:avLst/>
          </a:prstGeom>
          <a:solidFill>
            <a:srgbClr val="00FFFF"/>
          </a:solidFill>
          <a:ln w="12700">
            <a:solidFill>
              <a:schemeClr val="tx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a:p>
        </p:txBody>
      </p:sp>
      <p:sp>
        <p:nvSpPr>
          <p:cNvPr id="608301" name="Text Box 45"/>
          <p:cNvSpPr txBox="1">
            <a:spLocks noChangeArrowheads="1"/>
          </p:cNvSpPr>
          <p:nvPr/>
        </p:nvSpPr>
        <p:spPr bwMode="auto">
          <a:xfrm>
            <a:off x="6367463" y="3860800"/>
            <a:ext cx="2365375" cy="579438"/>
          </a:xfrm>
          <a:prstGeom prst="rect">
            <a:avLst/>
          </a:prstGeom>
          <a:noFill/>
          <a:ln w="12700">
            <a:noFill/>
            <a:miter lim="800000"/>
            <a:headEnd type="none" w="sm" len="sm"/>
            <a:tailEnd type="none" w="sm" len="sm"/>
          </a:ln>
          <a:effectLst/>
        </p:spPr>
        <p:txBody>
          <a:bodyPr wrap="none">
            <a:spAutoFit/>
          </a:bodyPr>
          <a:lstStyle/>
          <a:p>
            <a:pPr>
              <a:defRPr/>
            </a:pPr>
            <a:r>
              <a:rPr lang="de-CH" sz="3200" b="1">
                <a:solidFill>
                  <a:srgbClr val="FFFF00"/>
                </a:solidFill>
                <a:effectLst>
                  <a:outerShdw blurRad="38100" dist="38100" dir="2700000" algn="tl">
                    <a:srgbClr val="C0C0C0"/>
                  </a:outerShdw>
                </a:effectLst>
                <a:latin typeface="Arial" charset="0"/>
                <a:cs typeface="Arial" charset="0"/>
              </a:rPr>
              <a:t>EMOTIONS</a:t>
            </a:r>
            <a:endParaRPr lang="en-US" sz="3200" b="1">
              <a:solidFill>
                <a:srgbClr val="FFFF00"/>
              </a:solidFill>
              <a:effectLst>
                <a:outerShdw blurRad="38100" dist="38100" dir="2700000" algn="tl">
                  <a:srgbClr val="C0C0C0"/>
                </a:outerShdw>
              </a:effectLst>
              <a:latin typeface="Arial" charset="0"/>
              <a:cs typeface="Arial" charset="0"/>
            </a:endParaRPr>
          </a:p>
        </p:txBody>
      </p:sp>
      <p:sp>
        <p:nvSpPr>
          <p:cNvPr id="608302" name="Text Box 46"/>
          <p:cNvSpPr txBox="1">
            <a:spLocks noChangeArrowheads="1"/>
          </p:cNvSpPr>
          <p:nvPr/>
        </p:nvSpPr>
        <p:spPr bwMode="auto">
          <a:xfrm>
            <a:off x="2244725" y="6453188"/>
            <a:ext cx="142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CH" altLang="de-DE" sz="2000" b="1" u="sng">
                <a:solidFill>
                  <a:srgbClr val="3333CC"/>
                </a:solidFill>
                <a:latin typeface="Verdana" pitchFamily="34" charset="0"/>
              </a:rPr>
              <a:t>continue</a:t>
            </a:r>
            <a:endParaRPr lang="en-US" altLang="de-DE" sz="2000" b="1" u="sng">
              <a:solidFill>
                <a:srgbClr val="3333CC"/>
              </a:solidFill>
              <a:latin typeface="Verdana" pitchFamily="34" charset="0"/>
            </a:endParaRPr>
          </a:p>
        </p:txBody>
      </p:sp>
      <p:sp>
        <p:nvSpPr>
          <p:cNvPr id="2" name="Text Box 45"/>
          <p:cNvSpPr txBox="1">
            <a:spLocks noChangeArrowheads="1"/>
          </p:cNvSpPr>
          <p:nvPr/>
        </p:nvSpPr>
        <p:spPr bwMode="auto">
          <a:xfrm>
            <a:off x="2051050" y="3860800"/>
            <a:ext cx="2351088" cy="579438"/>
          </a:xfrm>
          <a:prstGeom prst="rect">
            <a:avLst/>
          </a:prstGeom>
          <a:noFill/>
          <a:ln w="12700">
            <a:noFill/>
            <a:miter lim="800000"/>
            <a:headEnd type="none" w="sm" len="sm"/>
            <a:tailEnd type="none" w="sm" len="sm"/>
          </a:ln>
          <a:effectLst/>
        </p:spPr>
        <p:txBody>
          <a:bodyPr wrap="none">
            <a:spAutoFit/>
          </a:bodyPr>
          <a:lstStyle/>
          <a:p>
            <a:pPr>
              <a:defRPr/>
            </a:pPr>
            <a:r>
              <a:rPr lang="de-CH" sz="3200" b="1">
                <a:solidFill>
                  <a:srgbClr val="FFFF99"/>
                </a:solidFill>
                <a:effectLst>
                  <a:outerShdw blurRad="38100" dist="38100" dir="2700000" algn="tl">
                    <a:srgbClr val="C0C0C0"/>
                  </a:outerShdw>
                </a:effectLst>
                <a:latin typeface="Arial" charset="0"/>
                <a:cs typeface="Arial" charset="0"/>
              </a:rPr>
              <a:t>EMOTIONS</a:t>
            </a:r>
            <a:endParaRPr lang="en-US" sz="3200" b="1">
              <a:solidFill>
                <a:srgbClr val="FFFF99"/>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216426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608282"/>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608284"/>
                                        </p:tgtEl>
                                        <p:attrNameLst>
                                          <p:attrName>style.visibility</p:attrName>
                                        </p:attrNameLst>
                                      </p:cBhvr>
                                      <p:to>
                                        <p:strVal val="visible"/>
                                      </p:to>
                                    </p:set>
                                    <p:animEffect transition="in" filter="blinds(horizontal)">
                                      <p:cBhvr>
                                        <p:cTn id="11" dur="500"/>
                                        <p:tgtEl>
                                          <p:spTgt spid="608284"/>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608286"/>
                                        </p:tgtEl>
                                        <p:attrNameLst>
                                          <p:attrName>style.visibility</p:attrName>
                                        </p:attrNameLst>
                                      </p:cBhvr>
                                      <p:to>
                                        <p:strVal val="visible"/>
                                      </p:to>
                                    </p:set>
                                    <p:animEffect transition="in" filter="blinds(horizontal)">
                                      <p:cBhvr>
                                        <p:cTn id="14" dur="500"/>
                                        <p:tgtEl>
                                          <p:spTgt spid="608286"/>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608287"/>
                                        </p:tgtEl>
                                        <p:attrNameLst>
                                          <p:attrName>style.visibility</p:attrName>
                                        </p:attrNameLst>
                                      </p:cBhvr>
                                      <p:to>
                                        <p:strVal val="visible"/>
                                      </p:to>
                                    </p:set>
                                    <p:animEffect transition="in" filter="blinds(horizontal)">
                                      <p:cBhvr>
                                        <p:cTn id="17" dur="500"/>
                                        <p:tgtEl>
                                          <p:spTgt spid="60828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08288"/>
                                        </p:tgtEl>
                                        <p:attrNameLst>
                                          <p:attrName>style.visibility</p:attrName>
                                        </p:attrNameLst>
                                      </p:cBhvr>
                                      <p:to>
                                        <p:strVal val="visible"/>
                                      </p:to>
                                    </p:set>
                                    <p:animEffect transition="in" filter="blinds(horizontal)">
                                      <p:cBhvr>
                                        <p:cTn id="20" dur="500"/>
                                        <p:tgtEl>
                                          <p:spTgt spid="60828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08289"/>
                                        </p:tgtEl>
                                        <p:attrNameLst>
                                          <p:attrName>style.visibility</p:attrName>
                                        </p:attrNameLst>
                                      </p:cBhvr>
                                      <p:to>
                                        <p:strVal val="visible"/>
                                      </p:to>
                                    </p:set>
                                    <p:animEffect transition="in" filter="blinds(horizontal)">
                                      <p:cBhvr>
                                        <p:cTn id="23" dur="500"/>
                                        <p:tgtEl>
                                          <p:spTgt spid="60828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08290"/>
                                        </p:tgtEl>
                                        <p:attrNameLst>
                                          <p:attrName>style.visibility</p:attrName>
                                        </p:attrNameLst>
                                      </p:cBhvr>
                                      <p:to>
                                        <p:strVal val="visible"/>
                                      </p:to>
                                    </p:set>
                                    <p:animEffect transition="in" filter="blinds(horizontal)">
                                      <p:cBhvr>
                                        <p:cTn id="26" dur="500"/>
                                        <p:tgtEl>
                                          <p:spTgt spid="60829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08291"/>
                                        </p:tgtEl>
                                        <p:attrNameLst>
                                          <p:attrName>style.visibility</p:attrName>
                                        </p:attrNameLst>
                                      </p:cBhvr>
                                      <p:to>
                                        <p:strVal val="visible"/>
                                      </p:to>
                                    </p:set>
                                    <p:animEffect transition="in" filter="blinds(horizontal)">
                                      <p:cBhvr>
                                        <p:cTn id="29" dur="500"/>
                                        <p:tgtEl>
                                          <p:spTgt spid="60829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08274"/>
                                        </p:tgtEl>
                                        <p:attrNameLst>
                                          <p:attrName>style.visibility</p:attrName>
                                        </p:attrNameLst>
                                      </p:cBhvr>
                                      <p:to>
                                        <p:strVal val="visible"/>
                                      </p:to>
                                    </p:set>
                                    <p:animEffect transition="in" filter="blinds(horizontal)">
                                      <p:cBhvr>
                                        <p:cTn id="34" dur="500"/>
                                        <p:tgtEl>
                                          <p:spTgt spid="60827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08275"/>
                                        </p:tgtEl>
                                        <p:attrNameLst>
                                          <p:attrName>style.visibility</p:attrName>
                                        </p:attrNameLst>
                                      </p:cBhvr>
                                      <p:to>
                                        <p:strVal val="visible"/>
                                      </p:to>
                                    </p:set>
                                    <p:animEffect transition="in" filter="blinds(horizontal)">
                                      <p:cBhvr>
                                        <p:cTn id="39" dur="500"/>
                                        <p:tgtEl>
                                          <p:spTgt spid="60827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08276"/>
                                        </p:tgtEl>
                                        <p:attrNameLst>
                                          <p:attrName>style.visibility</p:attrName>
                                        </p:attrNameLst>
                                      </p:cBhvr>
                                      <p:to>
                                        <p:strVal val="visible"/>
                                      </p:to>
                                    </p:set>
                                    <p:animEffect transition="in" filter="blinds(horizontal)">
                                      <p:cBhvr>
                                        <p:cTn id="44" dur="500"/>
                                        <p:tgtEl>
                                          <p:spTgt spid="60827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08279"/>
                                        </p:tgtEl>
                                        <p:attrNameLst>
                                          <p:attrName>style.visibility</p:attrName>
                                        </p:attrNameLst>
                                      </p:cBhvr>
                                      <p:to>
                                        <p:strVal val="visible"/>
                                      </p:to>
                                    </p:set>
                                    <p:animEffect transition="in" filter="blinds(horizontal)">
                                      <p:cBhvr>
                                        <p:cTn id="49" dur="500"/>
                                        <p:tgtEl>
                                          <p:spTgt spid="60827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608293"/>
                                        </p:tgtEl>
                                        <p:attrNameLst>
                                          <p:attrName>style.visibility</p:attrName>
                                        </p:attrNameLst>
                                      </p:cBhvr>
                                      <p:to>
                                        <p:strVal val="visible"/>
                                      </p:to>
                                    </p:set>
                                    <p:animEffect transition="in" filter="blinds(horizontal)">
                                      <p:cBhvr>
                                        <p:cTn id="54" dur="500"/>
                                        <p:tgtEl>
                                          <p:spTgt spid="60829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08294"/>
                                        </p:tgtEl>
                                        <p:attrNameLst>
                                          <p:attrName>style.visibility</p:attrName>
                                        </p:attrNameLst>
                                      </p:cBhvr>
                                      <p:to>
                                        <p:strVal val="visible"/>
                                      </p:to>
                                    </p:set>
                                    <p:animEffect transition="in" filter="blinds(horizontal)">
                                      <p:cBhvr>
                                        <p:cTn id="59" dur="500"/>
                                        <p:tgtEl>
                                          <p:spTgt spid="60829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08295"/>
                                        </p:tgtEl>
                                        <p:attrNameLst>
                                          <p:attrName>style.visibility</p:attrName>
                                        </p:attrNameLst>
                                      </p:cBhvr>
                                      <p:to>
                                        <p:strVal val="visible"/>
                                      </p:to>
                                    </p:set>
                                    <p:animEffect transition="in" filter="blinds(horizontal)">
                                      <p:cBhvr>
                                        <p:cTn id="64" dur="500"/>
                                        <p:tgtEl>
                                          <p:spTgt spid="60829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608296"/>
                                        </p:tgtEl>
                                        <p:attrNameLst>
                                          <p:attrName>style.visibility</p:attrName>
                                        </p:attrNameLst>
                                      </p:cBhvr>
                                      <p:to>
                                        <p:strVal val="visible"/>
                                      </p:to>
                                    </p:set>
                                    <p:animEffect transition="in" filter="blinds(horizontal)">
                                      <p:cBhvr>
                                        <p:cTn id="69" dur="500"/>
                                        <p:tgtEl>
                                          <p:spTgt spid="60829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608297"/>
                                        </p:tgtEl>
                                        <p:attrNameLst>
                                          <p:attrName>style.visibility</p:attrName>
                                        </p:attrNameLst>
                                      </p:cBhvr>
                                      <p:to>
                                        <p:strVal val="visible"/>
                                      </p:to>
                                    </p:set>
                                    <p:animEffect transition="in" filter="blinds(horizontal)">
                                      <p:cBhvr>
                                        <p:cTn id="74" dur="500"/>
                                        <p:tgtEl>
                                          <p:spTgt spid="60829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7" presetClass="entr" presetSubtype="4" fill="hold" grpId="0" nodeType="clickEffect">
                                  <p:stCondLst>
                                    <p:cond delay="0"/>
                                  </p:stCondLst>
                                  <p:childTnLst>
                                    <p:set>
                                      <p:cBhvr>
                                        <p:cTn id="78" dur="1" fill="hold">
                                          <p:stCondLst>
                                            <p:cond delay="0"/>
                                          </p:stCondLst>
                                        </p:cTn>
                                        <p:tgtEl>
                                          <p:spTgt spid="608301"/>
                                        </p:tgtEl>
                                        <p:attrNameLst>
                                          <p:attrName>style.visibility</p:attrName>
                                        </p:attrNameLst>
                                      </p:cBhvr>
                                      <p:to>
                                        <p:strVal val="visible"/>
                                      </p:to>
                                    </p:set>
                                    <p:anim calcmode="lin" valueType="num">
                                      <p:cBhvr additive="base">
                                        <p:cTn id="79" dur="5000" fill="hold"/>
                                        <p:tgtEl>
                                          <p:spTgt spid="608301"/>
                                        </p:tgtEl>
                                        <p:attrNameLst>
                                          <p:attrName>ppt_x</p:attrName>
                                        </p:attrNameLst>
                                      </p:cBhvr>
                                      <p:tavLst>
                                        <p:tav tm="0">
                                          <p:val>
                                            <p:strVal val="#ppt_x"/>
                                          </p:val>
                                        </p:tav>
                                        <p:tav tm="100000">
                                          <p:val>
                                            <p:strVal val="#ppt_x"/>
                                          </p:val>
                                        </p:tav>
                                      </p:tavLst>
                                    </p:anim>
                                    <p:anim calcmode="lin" valueType="num">
                                      <p:cBhvr additive="base">
                                        <p:cTn id="80" dur="5000" fill="hold"/>
                                        <p:tgtEl>
                                          <p:spTgt spid="608301"/>
                                        </p:tgtEl>
                                        <p:attrNameLst>
                                          <p:attrName>ppt_y</p:attrName>
                                        </p:attrNameLst>
                                      </p:cBhvr>
                                      <p:tavLst>
                                        <p:tav tm="0">
                                          <p:val>
                                            <p:strVal val="1+#ppt_h/2"/>
                                          </p:val>
                                        </p:tav>
                                        <p:tav tm="100000">
                                          <p:val>
                                            <p:strVal val="#ppt_y"/>
                                          </p:val>
                                        </p:tav>
                                      </p:tavLst>
                                    </p:anim>
                                  </p:childTnLst>
                                </p:cTn>
                              </p:par>
                              <p:par>
                                <p:cTn id="81" presetID="7" presetClass="entr" presetSubtype="4" fill="hold" grpId="0" nodeType="with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additive="base">
                                        <p:cTn id="83" dur="5000" fill="hold"/>
                                        <p:tgtEl>
                                          <p:spTgt spid="2"/>
                                        </p:tgtEl>
                                        <p:attrNameLst>
                                          <p:attrName>ppt_x</p:attrName>
                                        </p:attrNameLst>
                                      </p:cBhvr>
                                      <p:tavLst>
                                        <p:tav tm="0">
                                          <p:val>
                                            <p:strVal val="#ppt_x"/>
                                          </p:val>
                                        </p:tav>
                                        <p:tav tm="100000">
                                          <p:val>
                                            <p:strVal val="#ppt_x"/>
                                          </p:val>
                                        </p:tav>
                                      </p:tavLst>
                                    </p:anim>
                                    <p:anim calcmode="lin" valueType="num">
                                      <p:cBhvr additive="base">
                                        <p:cTn id="8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608277"/>
                                        </p:tgtEl>
                                        <p:attrNameLst>
                                          <p:attrName>style.visibility</p:attrName>
                                        </p:attrNameLst>
                                      </p:cBhvr>
                                      <p:to>
                                        <p:strVal val="visible"/>
                                      </p:to>
                                    </p:set>
                                    <p:animEffect transition="in" filter="blinds(horizontal)">
                                      <p:cBhvr>
                                        <p:cTn id="89" dur="500"/>
                                        <p:tgtEl>
                                          <p:spTgt spid="60827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608292"/>
                                        </p:tgtEl>
                                        <p:attrNameLst>
                                          <p:attrName>style.visibility</p:attrName>
                                        </p:attrNameLst>
                                      </p:cBhvr>
                                      <p:to>
                                        <p:strVal val="visible"/>
                                      </p:to>
                                    </p:set>
                                    <p:animEffect transition="in" filter="blinds(horizontal)">
                                      <p:cBhvr>
                                        <p:cTn id="94" dur="500"/>
                                        <p:tgtEl>
                                          <p:spTgt spid="60829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608281"/>
                                        </p:tgtEl>
                                        <p:attrNameLst>
                                          <p:attrName>style.visibility</p:attrName>
                                        </p:attrNameLst>
                                      </p:cBhvr>
                                      <p:to>
                                        <p:strVal val="visible"/>
                                      </p:to>
                                    </p:set>
                                    <p:animEffect transition="in" filter="blinds(horizontal)">
                                      <p:cBhvr>
                                        <p:cTn id="99" dur="500"/>
                                        <p:tgtEl>
                                          <p:spTgt spid="60828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608298"/>
                                        </p:tgtEl>
                                        <p:attrNameLst>
                                          <p:attrName>style.visibility</p:attrName>
                                        </p:attrNameLst>
                                      </p:cBhvr>
                                      <p:to>
                                        <p:strVal val="visible"/>
                                      </p:to>
                                    </p:set>
                                    <p:animEffect transition="in" filter="blinds(horizontal)">
                                      <p:cBhvr>
                                        <p:cTn id="104" dur="500"/>
                                        <p:tgtEl>
                                          <p:spTgt spid="608298"/>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608299"/>
                                        </p:tgtEl>
                                        <p:attrNameLst>
                                          <p:attrName>style.visibility</p:attrName>
                                        </p:attrNameLst>
                                      </p:cBhvr>
                                      <p:to>
                                        <p:strVal val="visible"/>
                                      </p:to>
                                    </p:set>
                                    <p:animEffect transition="in" filter="blinds(horizontal)">
                                      <p:cBhvr>
                                        <p:cTn id="109" dur="500"/>
                                        <p:tgtEl>
                                          <p:spTgt spid="608299"/>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608302"/>
                                        </p:tgtEl>
                                        <p:attrNameLst>
                                          <p:attrName>style.visibility</p:attrName>
                                        </p:attrNameLst>
                                      </p:cBhvr>
                                      <p:to>
                                        <p:strVal val="visible"/>
                                      </p:to>
                                    </p:set>
                                    <p:animEffect transition="in" filter="blinds(horizontal)">
                                      <p:cBhvr>
                                        <p:cTn id="114" dur="500"/>
                                        <p:tgtEl>
                                          <p:spTgt spid="608302"/>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8" presetClass="emph" presetSubtype="0" fill="hold" grpId="1" nodeType="clickEffect">
                                  <p:stCondLst>
                                    <p:cond delay="0"/>
                                  </p:stCondLst>
                                  <p:childTnLst>
                                    <p:animRot by="21600000">
                                      <p:cBhvr>
                                        <p:cTn id="118" dur="2000" fill="hold"/>
                                        <p:tgtEl>
                                          <p:spTgt spid="6083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74" grpId="0"/>
      <p:bldP spid="608275" grpId="0" animBg="1"/>
      <p:bldP spid="608276" grpId="0" animBg="1"/>
      <p:bldP spid="608277" grpId="0" animBg="1"/>
      <p:bldP spid="608279" grpId="0"/>
      <p:bldP spid="608281" grpId="0"/>
      <p:bldP spid="608282" grpId="0" animBg="1"/>
      <p:bldP spid="608286" grpId="0" animBg="1"/>
      <p:bldP spid="608287" grpId="0" animBg="1"/>
      <p:bldP spid="608288" grpId="0" animBg="1"/>
      <p:bldP spid="608289" grpId="0" animBg="1"/>
      <p:bldP spid="608290" grpId="0" animBg="1"/>
      <p:bldP spid="608291" grpId="0" animBg="1"/>
      <p:bldP spid="608292" grpId="0" animBg="1"/>
      <p:bldP spid="608293" grpId="0" animBg="1"/>
      <p:bldP spid="608294" grpId="0" animBg="1"/>
      <p:bldP spid="608295" grpId="0" animBg="1"/>
      <p:bldP spid="608296" grpId="0" animBg="1"/>
      <p:bldP spid="608297" grpId="0" animBg="1"/>
      <p:bldP spid="608298" grpId="0" animBg="1"/>
      <p:bldP spid="608299" grpId="0" animBg="1"/>
      <p:bldP spid="608301" grpId="0"/>
      <p:bldP spid="608302" grpId="0"/>
      <p:bldP spid="608302" grpId="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umm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459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p:cNvSpPr>
            <a:spLocks noChangeArrowheads="1"/>
          </p:cNvSpPr>
          <p:nvPr/>
        </p:nvSpPr>
        <p:spPr bwMode="auto">
          <a:xfrm>
            <a:off x="5580063" y="4797425"/>
            <a:ext cx="324008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de-DE" i="1"/>
              <a:t>An agent will be called stupid, if he unwittingly works against his (important) goals and self-interest, not considering information, which is (easily) available.</a:t>
            </a:r>
          </a:p>
        </p:txBody>
      </p:sp>
      <p:sp>
        <p:nvSpPr>
          <p:cNvPr id="3076" name="Text Box 6"/>
          <p:cNvSpPr txBox="1">
            <a:spLocks noChangeArrowheads="1"/>
          </p:cNvSpPr>
          <p:nvPr/>
        </p:nvSpPr>
        <p:spPr bwMode="auto">
          <a:xfrm>
            <a:off x="7524750" y="260350"/>
            <a:ext cx="1387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CH" altLang="de-DE">
                <a:latin typeface="Verdana" pitchFamily="34" charset="0"/>
              </a:rPr>
              <a:t>inspiration</a:t>
            </a:r>
            <a:endParaRPr lang="en-US" altLang="de-DE">
              <a:latin typeface="Verdana" pitchFamily="34" charset="0"/>
            </a:endParaRPr>
          </a:p>
        </p:txBody>
      </p:sp>
      <p:sp>
        <p:nvSpPr>
          <p:cNvPr id="4103" name="Rectangle 7"/>
          <p:cNvSpPr>
            <a:spLocks noChangeArrowheads="1"/>
          </p:cNvSpPr>
          <p:nvPr/>
        </p:nvSpPr>
        <p:spPr bwMode="auto">
          <a:xfrm>
            <a:off x="4067175" y="1557338"/>
            <a:ext cx="481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de-DE"/>
              <a:t>(A lack in self-awareness can easily become costly to an agent in the real world) </a:t>
            </a:r>
          </a:p>
        </p:txBody>
      </p:sp>
    </p:spTree>
    <p:extLst>
      <p:ext uri="{BB962C8B-B14F-4D97-AF65-F5344CB8AC3E}">
        <p14:creationId xmlns:p14="http://schemas.microsoft.com/office/powerpoint/2010/main" val="3055274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linds(horizontal)">
                                      <p:cBhvr>
                                        <p:cTn id="7" dur="5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linds(horizontal)">
                                      <p:cBhvr>
                                        <p:cTn id="12"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chlau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0"/>
            <a:ext cx="766762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250825" y="260350"/>
            <a:ext cx="42497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fontAlgn="base" hangingPunct="1">
              <a:spcBef>
                <a:spcPct val="0"/>
              </a:spcBef>
              <a:spcAft>
                <a:spcPct val="0"/>
              </a:spcAft>
            </a:pPr>
            <a:r>
              <a:rPr lang="en-US" altLang="de-DE" i="1" smtClean="0">
                <a:solidFill>
                  <a:srgbClr val="000000"/>
                </a:solidFill>
              </a:rPr>
              <a:t>Clever is, who applies an understanding as wide as possible, chooses appropriate tools as available and accepts help from friends.</a:t>
            </a:r>
          </a:p>
        </p:txBody>
      </p:sp>
    </p:spTree>
    <p:extLst>
      <p:ext uri="{BB962C8B-B14F-4D97-AF65-F5344CB8AC3E}">
        <p14:creationId xmlns:p14="http://schemas.microsoft.com/office/powerpoint/2010/main" val="1610039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blinds(horizontal)">
                                      <p:cBhvr>
                                        <p:cTn id="7" dur="500"/>
                                        <p:tgtEl>
                                          <p:spTgt spid="40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blinds(horizontal)">
                                      <p:cBhvr>
                                        <p:cTn id="12"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lum bright="40000"/>
            <a:extLst>
              <a:ext uri="{28A0092B-C50C-407E-A947-70E740481C1C}">
                <a14:useLocalDpi xmlns:a14="http://schemas.microsoft.com/office/drawing/2010/main" val="0"/>
              </a:ext>
            </a:extLst>
          </a:blip>
          <a:srcRect/>
          <a:stretch>
            <a:fillRect/>
          </a:stretch>
        </p:blipFill>
        <p:spPr bwMode="auto">
          <a:xfrm>
            <a:off x="1514475" y="188913"/>
            <a:ext cx="6048375"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99048" name="Rectangle 8"/>
          <p:cNvSpPr>
            <a:spLocks noChangeArrowheads="1"/>
          </p:cNvSpPr>
          <p:nvPr/>
        </p:nvSpPr>
        <p:spPr bwMode="auto">
          <a:xfrm>
            <a:off x="323850" y="692150"/>
            <a:ext cx="403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5715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r>
              <a:rPr lang="de-CH" altLang="de-DE" b="1"/>
              <a:t>Learning, Cognitive Growth:</a:t>
            </a:r>
          </a:p>
        </p:txBody>
      </p:sp>
      <p:sp>
        <p:nvSpPr>
          <p:cNvPr id="599049" name="Rectangle 9"/>
          <p:cNvSpPr>
            <a:spLocks noChangeArrowheads="1"/>
          </p:cNvSpPr>
          <p:nvPr/>
        </p:nvSpPr>
        <p:spPr bwMode="auto">
          <a:xfrm>
            <a:off x="322263" y="1268413"/>
            <a:ext cx="792162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5715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lnSpc>
                <a:spcPct val="150000"/>
              </a:lnSpc>
            </a:pPr>
            <a:r>
              <a:rPr lang="de-CH" altLang="de-DE" sz="2400" b="1">
                <a:solidFill>
                  <a:srgbClr val="0000FF"/>
                </a:solidFill>
                <a:latin typeface="Verdana" pitchFamily="34" charset="0"/>
              </a:rPr>
              <a:t>Attention, Concept Formation and –Refinement is </a:t>
            </a:r>
            <a:r>
              <a:rPr lang="de-CH" altLang="de-DE" sz="2400" b="1" u="sng">
                <a:solidFill>
                  <a:srgbClr val="0000FF"/>
                </a:solidFill>
                <a:latin typeface="Verdana" pitchFamily="34" charset="0"/>
              </a:rPr>
              <a:t>directed to the topics where they are most needed.</a:t>
            </a:r>
          </a:p>
        </p:txBody>
      </p:sp>
      <p:sp>
        <p:nvSpPr>
          <p:cNvPr id="21509" name="Rectangle 5"/>
          <p:cNvSpPr>
            <a:spLocks noChangeArrowheads="1"/>
          </p:cNvSpPr>
          <p:nvPr/>
        </p:nvSpPr>
        <p:spPr bwMode="auto">
          <a:xfrm>
            <a:off x="468313" y="4149725"/>
            <a:ext cx="74168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lnSpc>
                <a:spcPct val="130000"/>
              </a:lnSpc>
            </a:pPr>
            <a:r>
              <a:rPr lang="de-CH" altLang="de-DE" sz="2400" b="1">
                <a:solidFill>
                  <a:srgbClr val="0000FF"/>
                </a:solidFill>
                <a:latin typeface="Verdana" pitchFamily="34" charset="0"/>
              </a:rPr>
              <a:t>New concepts are grounded and meaningful, - for an individual actor.</a:t>
            </a:r>
          </a:p>
          <a:p>
            <a:pPr lvl="1" eaLnBrk="1" hangingPunct="1">
              <a:lnSpc>
                <a:spcPct val="130000"/>
              </a:lnSpc>
            </a:pPr>
            <a:r>
              <a:rPr lang="de-CH" altLang="de-DE" sz="2400" b="1">
                <a:solidFill>
                  <a:srgbClr val="0000FF"/>
                </a:solidFill>
                <a:latin typeface="Verdana" pitchFamily="34" charset="0"/>
              </a:rPr>
              <a:t>By providing suitable opportunities, teaching can be made effective.</a:t>
            </a:r>
          </a:p>
        </p:txBody>
      </p:sp>
      <p:sp>
        <p:nvSpPr>
          <p:cNvPr id="21510" name="Rectangle 6"/>
          <p:cNvSpPr>
            <a:spLocks noChangeArrowheads="1"/>
          </p:cNvSpPr>
          <p:nvPr/>
        </p:nvSpPr>
        <p:spPr bwMode="auto">
          <a:xfrm>
            <a:off x="468313" y="2924175"/>
            <a:ext cx="64039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lnSpc>
                <a:spcPct val="150000"/>
              </a:lnSpc>
            </a:pPr>
            <a:r>
              <a:rPr lang="de-CH" altLang="de-DE" sz="2400" b="1">
                <a:solidFill>
                  <a:srgbClr val="0000FF"/>
                </a:solidFill>
                <a:latin typeface="Verdana" pitchFamily="34" charset="0"/>
              </a:rPr>
              <a:t>The whole process is self-steered and </a:t>
            </a:r>
            <a:r>
              <a:rPr lang="de-CH" altLang="de-DE" sz="2400" b="1" u="sng">
                <a:solidFill>
                  <a:srgbClr val="0000FF"/>
                </a:solidFill>
                <a:latin typeface="Verdana" pitchFamily="34" charset="0"/>
              </a:rPr>
              <a:t>self-controlled</a:t>
            </a:r>
            <a:r>
              <a:rPr lang="de-CH" altLang="de-DE" sz="2400" b="1">
                <a:solidFill>
                  <a:srgbClr val="0000FF"/>
                </a:solidFill>
                <a:latin typeface="Verdana" pitchFamily="34" charset="0"/>
              </a:rPr>
              <a:t>.</a:t>
            </a:r>
          </a:p>
        </p:txBody>
      </p:sp>
    </p:spTree>
    <p:extLst>
      <p:ext uri="{BB962C8B-B14F-4D97-AF65-F5344CB8AC3E}">
        <p14:creationId xmlns:p14="http://schemas.microsoft.com/office/powerpoint/2010/main" val="949722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9048"/>
                                        </p:tgtEl>
                                        <p:attrNameLst>
                                          <p:attrName>style.visibility</p:attrName>
                                        </p:attrNameLst>
                                      </p:cBhvr>
                                      <p:to>
                                        <p:strVal val="visible"/>
                                      </p:to>
                                    </p:set>
                                    <p:animEffect transition="in" filter="blinds(horizontal)">
                                      <p:cBhvr>
                                        <p:cTn id="7" dur="500"/>
                                        <p:tgtEl>
                                          <p:spTgt spid="5990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9049"/>
                                        </p:tgtEl>
                                        <p:attrNameLst>
                                          <p:attrName>style.visibility</p:attrName>
                                        </p:attrNameLst>
                                      </p:cBhvr>
                                      <p:to>
                                        <p:strVal val="visible"/>
                                      </p:to>
                                    </p:set>
                                    <p:animEffect transition="in" filter="blinds(horizontal)">
                                      <p:cBhvr>
                                        <p:cTn id="12" dur="500"/>
                                        <p:tgtEl>
                                          <p:spTgt spid="5990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blinds(horizontal)">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509"/>
                                        </p:tgtEl>
                                        <p:attrNameLst>
                                          <p:attrName>style.visibility</p:attrName>
                                        </p:attrNameLst>
                                      </p:cBhvr>
                                      <p:to>
                                        <p:strVal val="visible"/>
                                      </p:to>
                                    </p:set>
                                    <p:animEffect transition="in" filter="blinds(horizontal)">
                                      <p:cBhvr>
                                        <p:cTn id="2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8" grpId="0"/>
      <p:bldP spid="599049" grpId="0"/>
      <p:bldP spid="21509" grpId="0"/>
      <p:bldP spid="215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23850" y="476250"/>
            <a:ext cx="831215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CH" altLang="de-DE" b="1">
                <a:solidFill>
                  <a:srgbClr val="0000FF"/>
                </a:solidFill>
              </a:rPr>
              <a:t>This account is claimed to explain these suggested effects &amp; mechanisms:</a:t>
            </a:r>
          </a:p>
          <a:p>
            <a:pPr eaLnBrk="1" hangingPunct="1"/>
            <a:endParaRPr lang="de-CH" altLang="de-DE" b="1">
              <a:solidFill>
                <a:srgbClr val="0000FF"/>
              </a:solidFill>
            </a:endParaRPr>
          </a:p>
          <a:p>
            <a:pPr eaLnBrk="1" hangingPunct="1"/>
            <a:endParaRPr lang="de-CH" altLang="de-DE" b="1">
              <a:latin typeface="Verdana" pitchFamily="34" charset="0"/>
            </a:endParaRPr>
          </a:p>
          <a:p>
            <a:pPr lvl="1" eaLnBrk="1" hangingPunct="1">
              <a:buFontTx/>
              <a:buChar char="•"/>
            </a:pPr>
            <a:r>
              <a:rPr lang="de-CH" altLang="de-DE" b="1">
                <a:latin typeface="Verdana" pitchFamily="34" charset="0"/>
              </a:rPr>
              <a:t> Location priming</a:t>
            </a:r>
          </a:p>
          <a:p>
            <a:pPr lvl="1" eaLnBrk="1" hangingPunct="1">
              <a:buFontTx/>
              <a:buChar char="•"/>
            </a:pPr>
            <a:endParaRPr lang="de-CH" altLang="de-DE" b="1">
              <a:latin typeface="Verdana" pitchFamily="34" charset="0"/>
            </a:endParaRPr>
          </a:p>
          <a:p>
            <a:pPr lvl="1" eaLnBrk="1" hangingPunct="1">
              <a:buFontTx/>
              <a:buChar char="•"/>
            </a:pPr>
            <a:r>
              <a:rPr lang="de-CH" altLang="de-DE" b="1">
                <a:latin typeface="Verdana" pitchFamily="34" charset="0"/>
              </a:rPr>
              <a:t> Semantic enhancement</a:t>
            </a:r>
          </a:p>
          <a:p>
            <a:pPr lvl="1" eaLnBrk="1" hangingPunct="1">
              <a:buFontTx/>
              <a:buChar char="•"/>
            </a:pPr>
            <a:endParaRPr lang="de-CH" altLang="de-DE" b="1">
              <a:latin typeface="Verdana" pitchFamily="34" charset="0"/>
            </a:endParaRPr>
          </a:p>
          <a:p>
            <a:pPr lvl="1" eaLnBrk="1" hangingPunct="1">
              <a:buFontTx/>
              <a:buChar char="•"/>
            </a:pPr>
            <a:r>
              <a:rPr lang="de-CH" altLang="de-DE" b="1">
                <a:latin typeface="Verdana" pitchFamily="34" charset="0"/>
              </a:rPr>
              <a:t> Masking due to overlapping features</a:t>
            </a:r>
          </a:p>
          <a:p>
            <a:pPr lvl="1" eaLnBrk="1" hangingPunct="1">
              <a:buFontTx/>
              <a:buChar char="•"/>
            </a:pPr>
            <a:endParaRPr lang="de-CH" altLang="de-DE" b="1">
              <a:latin typeface="Verdana" pitchFamily="34" charset="0"/>
            </a:endParaRPr>
          </a:p>
          <a:p>
            <a:pPr lvl="1" eaLnBrk="1" hangingPunct="1">
              <a:buFontTx/>
              <a:buChar char="•"/>
            </a:pPr>
            <a:r>
              <a:rPr lang="de-CH" altLang="de-DE" b="1">
                <a:latin typeface="Verdana" pitchFamily="34" charset="0"/>
              </a:rPr>
              <a:t> Negative congruency effects</a:t>
            </a:r>
          </a:p>
          <a:p>
            <a:pPr lvl="1" eaLnBrk="1" hangingPunct="1">
              <a:buFontTx/>
              <a:buChar char="•"/>
            </a:pPr>
            <a:endParaRPr lang="de-CH" altLang="de-DE" b="1">
              <a:latin typeface="Verdana" pitchFamily="34" charset="0"/>
            </a:endParaRPr>
          </a:p>
          <a:p>
            <a:pPr lvl="1" eaLnBrk="1" hangingPunct="1">
              <a:buFontTx/>
              <a:buChar char="•"/>
            </a:pPr>
            <a:r>
              <a:rPr lang="de-CH" altLang="de-DE" b="1">
                <a:latin typeface="Verdana" pitchFamily="34" charset="0"/>
              </a:rPr>
              <a:t> Attentional blink</a:t>
            </a:r>
          </a:p>
          <a:p>
            <a:pPr lvl="1" eaLnBrk="1" hangingPunct="1">
              <a:buFontTx/>
              <a:buChar char="•"/>
            </a:pPr>
            <a:endParaRPr lang="de-CH" altLang="de-DE" b="1">
              <a:latin typeface="Verdana" pitchFamily="34" charset="0"/>
            </a:endParaRPr>
          </a:p>
          <a:p>
            <a:pPr lvl="1" eaLnBrk="1" hangingPunct="1">
              <a:lnSpc>
                <a:spcPct val="120000"/>
              </a:lnSpc>
            </a:pPr>
            <a:r>
              <a:rPr lang="en-US" altLang="de-DE" b="1">
                <a:latin typeface="Verdana" pitchFamily="34" charset="0"/>
              </a:rPr>
              <a:t>	(resource depletion, </a:t>
            </a:r>
          </a:p>
          <a:p>
            <a:pPr lvl="1" eaLnBrk="1" hangingPunct="1">
              <a:lnSpc>
                <a:spcPct val="120000"/>
              </a:lnSpc>
            </a:pPr>
            <a:r>
              <a:rPr lang="en-US" altLang="de-DE" b="1">
                <a:latin typeface="Verdana" pitchFamily="34" charset="0"/>
              </a:rPr>
              <a:t>	processing bottleneck, </a:t>
            </a:r>
          </a:p>
          <a:p>
            <a:pPr lvl="1" eaLnBrk="1" hangingPunct="1">
              <a:lnSpc>
                <a:spcPct val="120000"/>
              </a:lnSpc>
            </a:pPr>
            <a:r>
              <a:rPr lang="en-US" altLang="de-DE" b="1">
                <a:latin typeface="Verdana" pitchFamily="34" charset="0"/>
              </a:rPr>
              <a:t>	temporary loss of control) </a:t>
            </a:r>
          </a:p>
          <a:p>
            <a:pPr lvl="1" eaLnBrk="1" hangingPunct="1">
              <a:lnSpc>
                <a:spcPct val="120000"/>
              </a:lnSpc>
            </a:pPr>
            <a:endParaRPr lang="en-US" altLang="de-DE" b="1">
              <a:latin typeface="Verdana" pitchFamily="34" charset="0"/>
            </a:endParaRPr>
          </a:p>
          <a:p>
            <a:pPr lvl="1" eaLnBrk="1" hangingPunct="1">
              <a:lnSpc>
                <a:spcPct val="120000"/>
              </a:lnSpc>
              <a:buFont typeface="Arial" pitchFamily="34" charset="0"/>
              <a:buChar char="•"/>
            </a:pPr>
            <a:r>
              <a:rPr lang="en-US" altLang="de-DE" b="1">
                <a:latin typeface="Verdana" pitchFamily="34" charset="0"/>
              </a:rPr>
              <a:t> SOS (satisfaction of search </a:t>
            </a:r>
            <a:r>
              <a:rPr lang="en-US" altLang="de-DE" sz="1400"/>
              <a:t>= difficulty to detect 2</a:t>
            </a:r>
            <a:r>
              <a:rPr lang="en-US" altLang="de-DE" sz="1400" baseline="30000"/>
              <a:t>nd</a:t>
            </a:r>
            <a:r>
              <a:rPr lang="en-US" altLang="de-DE" sz="1400"/>
              <a:t> target</a:t>
            </a:r>
            <a:r>
              <a:rPr lang="en-US" altLang="de-DE" b="1">
                <a:latin typeface="Verdana" pitchFamily="34" charset="0"/>
              </a:rPr>
              <a:t>)</a:t>
            </a:r>
            <a:endParaRPr lang="de-CH" altLang="de-DE" b="1">
              <a:latin typeface="Verdana" pitchFamily="34" charset="0"/>
            </a:endParaRPr>
          </a:p>
          <a:p>
            <a:pPr lvl="1" eaLnBrk="1" hangingPunct="1"/>
            <a:endParaRPr lang="en-US" altLang="de-DE"/>
          </a:p>
        </p:txBody>
      </p:sp>
      <p:sp>
        <p:nvSpPr>
          <p:cNvPr id="13315" name="Rectangle 6"/>
          <p:cNvSpPr>
            <a:spLocks noChangeArrowheads="1"/>
          </p:cNvSpPr>
          <p:nvPr/>
        </p:nvSpPr>
        <p:spPr bwMode="auto">
          <a:xfrm>
            <a:off x="755650" y="6021388"/>
            <a:ext cx="74882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de-DE" sz="1400"/>
              <a:t>Thomsen, K. The Ouroboros Model, Selected Facets. In: C. Hernández et al. (eds.) </a:t>
            </a:r>
          </a:p>
          <a:p>
            <a:pPr eaLnBrk="1" hangingPunct="1"/>
            <a:r>
              <a:rPr lang="en-US" altLang="de-DE" sz="1400"/>
              <a:t>From Brains to Systems. New York Dordrecht Heidelberg London: Springer, 239-250, 2011. </a:t>
            </a:r>
          </a:p>
        </p:txBody>
      </p:sp>
    </p:spTree>
    <p:extLst>
      <p:ext uri="{BB962C8B-B14F-4D97-AF65-F5344CB8AC3E}">
        <p14:creationId xmlns:p14="http://schemas.microsoft.com/office/powerpoint/2010/main" val="1364286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lum bright="40000"/>
            <a:extLst>
              <a:ext uri="{28A0092B-C50C-407E-A947-70E740481C1C}">
                <a14:useLocalDpi xmlns:a14="http://schemas.microsoft.com/office/drawing/2010/main" val="0"/>
              </a:ext>
            </a:extLst>
          </a:blip>
          <a:srcRect/>
          <a:stretch>
            <a:fillRect/>
          </a:stretch>
        </p:blipFill>
        <p:spPr bwMode="auto">
          <a:xfrm>
            <a:off x="1514475" y="188913"/>
            <a:ext cx="6048375"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6387" name="Text Box 2"/>
          <p:cNvSpPr txBox="1">
            <a:spLocks noChangeArrowheads="1"/>
          </p:cNvSpPr>
          <p:nvPr/>
        </p:nvSpPr>
        <p:spPr bwMode="auto">
          <a:xfrm>
            <a:off x="323850" y="765175"/>
            <a:ext cx="843915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CH" altLang="de-DE" b="1">
                <a:solidFill>
                  <a:srgbClr val="0000FF"/>
                </a:solidFill>
              </a:rPr>
              <a:t>This account is claimed to combine many suggested functions of emotions:</a:t>
            </a:r>
          </a:p>
          <a:p>
            <a:pPr eaLnBrk="1" hangingPunct="1"/>
            <a:endParaRPr lang="de-CH" altLang="de-DE" b="1">
              <a:solidFill>
                <a:srgbClr val="0000FF"/>
              </a:solidFill>
            </a:endParaRPr>
          </a:p>
          <a:p>
            <a:pPr lvl="1" eaLnBrk="1" hangingPunct="1"/>
            <a:endParaRPr lang="de-CH" altLang="de-DE" b="1">
              <a:latin typeface="Verdana" pitchFamily="34" charset="0"/>
            </a:endParaRPr>
          </a:p>
          <a:p>
            <a:pPr lvl="1" eaLnBrk="1" hangingPunct="1">
              <a:buFontTx/>
              <a:buChar char="•"/>
            </a:pPr>
            <a:r>
              <a:rPr lang="de-CH" altLang="de-DE" b="1">
                <a:latin typeface="Verdana" pitchFamily="34" charset="0"/>
              </a:rPr>
              <a:t> Alarm / ‚reset‘ function</a:t>
            </a:r>
          </a:p>
          <a:p>
            <a:pPr lvl="1" eaLnBrk="1" hangingPunct="1">
              <a:buFontTx/>
              <a:buChar char="•"/>
            </a:pPr>
            <a:endParaRPr lang="de-CH" altLang="de-DE" b="1">
              <a:latin typeface="Verdana" pitchFamily="34" charset="0"/>
            </a:endParaRPr>
          </a:p>
          <a:p>
            <a:pPr lvl="1" eaLnBrk="1" hangingPunct="1">
              <a:buFontTx/>
              <a:buChar char="•"/>
            </a:pPr>
            <a:r>
              <a:rPr lang="de-CH" altLang="de-DE" b="1">
                <a:latin typeface="Verdana" pitchFamily="34" charset="0"/>
              </a:rPr>
              <a:t> Motivation</a:t>
            </a:r>
          </a:p>
          <a:p>
            <a:pPr lvl="1" eaLnBrk="1" hangingPunct="1">
              <a:buFontTx/>
              <a:buChar char="•"/>
            </a:pPr>
            <a:endParaRPr lang="de-CH" altLang="de-DE" b="1">
              <a:latin typeface="Verdana" pitchFamily="34" charset="0"/>
            </a:endParaRPr>
          </a:p>
          <a:p>
            <a:pPr lvl="1" eaLnBrk="1" hangingPunct="1">
              <a:buFontTx/>
              <a:buChar char="•"/>
            </a:pPr>
            <a:r>
              <a:rPr lang="de-CH" altLang="de-DE" b="1">
                <a:latin typeface="Verdana" pitchFamily="34" charset="0"/>
              </a:rPr>
              <a:t> Body responses</a:t>
            </a:r>
          </a:p>
          <a:p>
            <a:pPr lvl="1" eaLnBrk="1" hangingPunct="1">
              <a:buFontTx/>
              <a:buChar char="•"/>
            </a:pPr>
            <a:endParaRPr lang="de-CH" altLang="de-DE" b="1">
              <a:latin typeface="Verdana" pitchFamily="34" charset="0"/>
            </a:endParaRPr>
          </a:p>
          <a:p>
            <a:pPr lvl="1" eaLnBrk="1" hangingPunct="1">
              <a:buFontTx/>
              <a:buChar char="•"/>
            </a:pPr>
            <a:r>
              <a:rPr lang="de-CH" altLang="de-DE" b="1">
                <a:latin typeface="Verdana" pitchFamily="34" charset="0"/>
              </a:rPr>
              <a:t> Feeling</a:t>
            </a:r>
          </a:p>
          <a:p>
            <a:pPr lvl="1" eaLnBrk="1" hangingPunct="1">
              <a:buFontTx/>
              <a:buChar char="•"/>
            </a:pPr>
            <a:endParaRPr lang="de-CH" altLang="de-DE" b="1">
              <a:latin typeface="Verdana" pitchFamily="34" charset="0"/>
            </a:endParaRPr>
          </a:p>
          <a:p>
            <a:pPr lvl="1" eaLnBrk="1" hangingPunct="1">
              <a:buFontTx/>
              <a:buChar char="•"/>
            </a:pPr>
            <a:r>
              <a:rPr lang="de-CH" altLang="de-DE" b="1">
                <a:latin typeface="Verdana" pitchFamily="34" charset="0"/>
              </a:rPr>
              <a:t> Impact on memory</a:t>
            </a:r>
          </a:p>
          <a:p>
            <a:pPr lvl="1" eaLnBrk="1" hangingPunct="1">
              <a:buFontTx/>
              <a:buChar char="•"/>
            </a:pPr>
            <a:endParaRPr lang="de-CH" altLang="de-DE" b="1">
              <a:latin typeface="Verdana" pitchFamily="34" charset="0"/>
            </a:endParaRPr>
          </a:p>
          <a:p>
            <a:pPr lvl="1" eaLnBrk="1" hangingPunct="1">
              <a:buFontTx/>
              <a:buChar char="•"/>
            </a:pPr>
            <a:r>
              <a:rPr lang="de-CH" altLang="de-DE" b="1">
                <a:latin typeface="Verdana" pitchFamily="34" charset="0"/>
              </a:rPr>
              <a:t> Information to agent</a:t>
            </a:r>
          </a:p>
          <a:p>
            <a:pPr lvl="1" eaLnBrk="1" hangingPunct="1">
              <a:buFontTx/>
              <a:buChar char="•"/>
            </a:pPr>
            <a:endParaRPr lang="de-CH" altLang="de-DE" b="1">
              <a:latin typeface="Verdana" pitchFamily="34" charset="0"/>
            </a:endParaRPr>
          </a:p>
          <a:p>
            <a:pPr lvl="1" eaLnBrk="1" hangingPunct="1">
              <a:buFontTx/>
              <a:buChar char="•"/>
            </a:pPr>
            <a:r>
              <a:rPr lang="de-CH" altLang="de-DE" b="1">
                <a:latin typeface="Verdana" pitchFamily="34" charset="0"/>
              </a:rPr>
              <a:t> Communication </a:t>
            </a:r>
          </a:p>
          <a:p>
            <a:pPr lvl="1" eaLnBrk="1" hangingPunct="1">
              <a:buFontTx/>
              <a:buChar char="•"/>
            </a:pPr>
            <a:endParaRPr lang="de-CH" altLang="de-DE" b="1">
              <a:latin typeface="Verdana" pitchFamily="34" charset="0"/>
            </a:endParaRPr>
          </a:p>
          <a:p>
            <a:pPr lvl="1" eaLnBrk="1" hangingPunct="1"/>
            <a:r>
              <a:rPr lang="de-CH" altLang="de-DE" b="1">
                <a:latin typeface="Verdana" pitchFamily="34" charset="0"/>
              </a:rPr>
              <a:t>	(for agent herself and for others)</a:t>
            </a:r>
          </a:p>
          <a:p>
            <a:pPr eaLnBrk="1" hangingPunct="1"/>
            <a:endParaRPr lang="en-US" altLang="de-DE" b="1">
              <a:latin typeface="Verdana" pitchFamily="34" charset="0"/>
            </a:endParaRPr>
          </a:p>
        </p:txBody>
      </p:sp>
      <p:sp>
        <p:nvSpPr>
          <p:cNvPr id="16388" name="Rectangle 6"/>
          <p:cNvSpPr>
            <a:spLocks noChangeArrowheads="1"/>
          </p:cNvSpPr>
          <p:nvPr/>
        </p:nvSpPr>
        <p:spPr bwMode="auto">
          <a:xfrm>
            <a:off x="755650" y="6021388"/>
            <a:ext cx="6985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de-DE" sz="1400"/>
              <a:t>Thomsen, K. Cognition According to the Ouroboros Model, B. Hu et al. (Eds.): BI 2011, LNAI 6889, Springer-Verlag Berlin Heidelberg, 2011.</a:t>
            </a:r>
          </a:p>
        </p:txBody>
      </p:sp>
    </p:spTree>
    <p:extLst>
      <p:ext uri="{BB962C8B-B14F-4D97-AF65-F5344CB8AC3E}">
        <p14:creationId xmlns:p14="http://schemas.microsoft.com/office/powerpoint/2010/main" val="55917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4213" y="981075"/>
            <a:ext cx="2838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de-DE" sz="2400" b="1">
                <a:solidFill>
                  <a:srgbClr val="0000FF"/>
                </a:solidFill>
              </a:rPr>
              <a:t>What can I know ?</a:t>
            </a:r>
          </a:p>
        </p:txBody>
      </p:sp>
      <p:sp>
        <p:nvSpPr>
          <p:cNvPr id="41987" name="Text Box 3"/>
          <p:cNvSpPr txBox="1">
            <a:spLocks noChangeArrowheads="1"/>
          </p:cNvSpPr>
          <p:nvPr/>
        </p:nvSpPr>
        <p:spPr bwMode="auto">
          <a:xfrm>
            <a:off x="774700" y="2565400"/>
            <a:ext cx="6318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CH" altLang="de-DE" sz="2000"/>
              <a:t>The Ouroboros Model offers a comprehensive account</a:t>
            </a:r>
            <a:endParaRPr lang="en-US" altLang="de-DE" sz="2000"/>
          </a:p>
        </p:txBody>
      </p:sp>
      <p:sp>
        <p:nvSpPr>
          <p:cNvPr id="17412" name="Rectangle 6"/>
          <p:cNvSpPr>
            <a:spLocks noChangeArrowheads="1"/>
          </p:cNvSpPr>
          <p:nvPr/>
        </p:nvSpPr>
        <p:spPr bwMode="auto">
          <a:xfrm>
            <a:off x="468313" y="4941888"/>
            <a:ext cx="698500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de-DE" sz="1600"/>
              <a:t>	</a:t>
            </a:r>
            <a:r>
              <a:rPr lang="en-US" altLang="de-DE" sz="1400"/>
              <a:t>Thomsen, K. Knowledge as a Basis and a Constraint for the Performance of the Ouroboros Model, presented at a workshop at ZiF in Bielefeld, October 29-31, 2009.</a:t>
            </a:r>
          </a:p>
          <a:p>
            <a:pPr eaLnBrk="1" hangingPunct="1"/>
            <a:endParaRPr lang="en-US" altLang="de-DE" sz="800"/>
          </a:p>
          <a:p>
            <a:pPr eaLnBrk="1" hangingPunct="1"/>
            <a:r>
              <a:rPr lang="en-US" altLang="de-DE" sz="1400"/>
              <a:t>	Thomsen, K. Consciousness for the Ouroboros Model, </a:t>
            </a:r>
          </a:p>
          <a:p>
            <a:pPr eaLnBrk="1" hangingPunct="1"/>
            <a:r>
              <a:rPr lang="en-US" altLang="de-DE" sz="1400" i="1"/>
              <a:t>	Journal for Machine Consciousness, 3, </a:t>
            </a:r>
            <a:r>
              <a:rPr lang="en-US" altLang="de-DE" sz="1400"/>
              <a:t>163-17, 2011.</a:t>
            </a:r>
          </a:p>
        </p:txBody>
      </p:sp>
    </p:spTree>
    <p:extLst>
      <p:ext uri="{BB962C8B-B14F-4D97-AF65-F5344CB8AC3E}">
        <p14:creationId xmlns:p14="http://schemas.microsoft.com/office/powerpoint/2010/main" val="1846687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ppt_x"/>
                                          </p:val>
                                        </p:tav>
                                        <p:tav tm="100000">
                                          <p:val>
                                            <p:strVal val="#ppt_x"/>
                                          </p:val>
                                        </p:tav>
                                      </p:tavLst>
                                    </p:anim>
                                    <p:anim calcmode="lin" valueType="num">
                                      <p:cBhvr additive="base">
                                        <p:cTn id="8" dur="500" fill="hold"/>
                                        <p:tgtEl>
                                          <p:spTgt spid="419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404664"/>
            <a:ext cx="8136904" cy="1200329"/>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Each part of a </a:t>
            </a:r>
            <a:r>
              <a:rPr lang="en-US" sz="2400" b="1" dirty="0">
                <a:latin typeface="Verdana" panose="020B0604030504040204" pitchFamily="34" charset="0"/>
                <a:ea typeface="Verdana" panose="020B0604030504040204" pitchFamily="34" charset="0"/>
                <a:cs typeface="Verdana" panose="020B0604030504040204" pitchFamily="34" charset="0"/>
              </a:rPr>
              <a:t>schema</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in </a:t>
            </a:r>
            <a:r>
              <a:rPr lang="en-US" sz="2400" b="1" dirty="0">
                <a:latin typeface="Arial" panose="020B0604020202020204" pitchFamily="34" charset="0"/>
                <a:cs typeface="Arial" panose="020B0604020202020204" pitchFamily="34" charset="0"/>
              </a:rPr>
              <a:t>particular, external structures (their </a:t>
            </a:r>
            <a:r>
              <a:rPr lang="en-US" sz="2400" b="1" dirty="0" smtClean="0">
                <a:latin typeface="Arial" panose="020B0604020202020204" pitchFamily="34" charset="0"/>
                <a:cs typeface="Arial" panose="020B0604020202020204" pitchFamily="34" charset="0"/>
              </a:rPr>
              <a:t>percepts!) e.g. affordances </a:t>
            </a:r>
            <a:r>
              <a:rPr lang="en-US" sz="2400" b="1" dirty="0">
                <a:latin typeface="Arial" panose="020B0604020202020204" pitchFamily="34" charset="0"/>
                <a:cs typeface="Arial" panose="020B0604020202020204" pitchFamily="34" charset="0"/>
              </a:rPr>
              <a:t>can </a:t>
            </a:r>
            <a:r>
              <a:rPr lang="en-US" sz="2400" b="1" dirty="0" smtClean="0">
                <a:latin typeface="Arial" panose="020B0604020202020204" pitchFamily="34" charset="0"/>
                <a:cs typeface="Arial" panose="020B0604020202020204" pitchFamily="34" charset="0"/>
              </a:rPr>
              <a:t>suffice to activate the full script (its representation!)</a:t>
            </a:r>
            <a:endParaRPr lang="en-US" sz="2400" b="1" dirty="0">
              <a:latin typeface="Arial" panose="020B0604020202020204" pitchFamily="34" charset="0"/>
              <a:cs typeface="Arial" panose="020B0604020202020204" pitchFamily="34" charset="0"/>
            </a:endParaRPr>
          </a:p>
        </p:txBody>
      </p:sp>
      <p:sp>
        <p:nvSpPr>
          <p:cNvPr id="4" name="Rectangle 3"/>
          <p:cNvSpPr/>
          <p:nvPr/>
        </p:nvSpPr>
        <p:spPr>
          <a:xfrm>
            <a:off x="125974" y="5733256"/>
            <a:ext cx="7948010" cy="369332"/>
          </a:xfrm>
          <a:prstGeom prst="rect">
            <a:avLst/>
          </a:prstGeom>
        </p:spPr>
        <p:txBody>
          <a:bodyPr wrap="none">
            <a:spAutoFit/>
          </a:bodyPr>
          <a:lstStyle/>
          <a:p>
            <a:r>
              <a:rPr lang="de-CH" b="1" dirty="0">
                <a:latin typeface="Verdana" panose="020B0604030504040204" pitchFamily="34" charset="0"/>
                <a:ea typeface="Verdana" panose="020B0604030504040204" pitchFamily="34" charset="0"/>
                <a:cs typeface="Verdana" panose="020B0604030504040204" pitchFamily="34" charset="0"/>
              </a:rPr>
              <a:t>Multi-</a:t>
            </a:r>
            <a:r>
              <a:rPr lang="de-CH" b="1" dirty="0" err="1">
                <a:latin typeface="Verdana" panose="020B0604030504040204" pitchFamily="34" charset="0"/>
                <a:ea typeface="Verdana" panose="020B0604030504040204" pitchFamily="34" charset="0"/>
                <a:cs typeface="Verdana" panose="020B0604030504040204" pitchFamily="34" charset="0"/>
              </a:rPr>
              <a:t>compound</a:t>
            </a:r>
            <a:r>
              <a:rPr lang="de-CH" b="1" dirty="0">
                <a:latin typeface="Verdana" panose="020B0604030504040204" pitchFamily="34" charset="0"/>
                <a:ea typeface="Verdana" panose="020B0604030504040204" pitchFamily="34" charset="0"/>
                <a:cs typeface="Verdana" panose="020B0604030504040204" pitchFamily="34" charset="0"/>
              </a:rPr>
              <a:t> </a:t>
            </a:r>
            <a:r>
              <a:rPr lang="de-CH" b="1" dirty="0" err="1" smtClean="0">
                <a:latin typeface="Verdana" panose="020B0604030504040204" pitchFamily="34" charset="0"/>
                <a:ea typeface="Verdana" panose="020B0604030504040204" pitchFamily="34" charset="0"/>
                <a:cs typeface="Verdana" panose="020B0604030504040204" pitchFamily="34" charset="0"/>
              </a:rPr>
              <a:t>structures</a:t>
            </a:r>
            <a:r>
              <a:rPr lang="de-CH" b="1" dirty="0" smtClean="0">
                <a:latin typeface="Verdana" panose="020B0604030504040204" pitchFamily="34" charset="0"/>
                <a:ea typeface="Verdana" panose="020B0604030504040204" pitchFamily="34" charset="0"/>
                <a:cs typeface="Verdana" panose="020B0604030504040204" pitchFamily="34" charset="0"/>
              </a:rPr>
              <a:t> &amp; </a:t>
            </a:r>
            <a:r>
              <a:rPr lang="de-CH" b="1" dirty="0" err="1" smtClean="0">
                <a:latin typeface="Verdana" panose="020B0604030504040204" pitchFamily="34" charset="0"/>
                <a:ea typeface="Verdana" panose="020B0604030504040204" pitchFamily="34" charset="0"/>
                <a:cs typeface="Verdana" panose="020B0604030504040204" pitchFamily="34" charset="0"/>
              </a:rPr>
              <a:t>representations</a:t>
            </a:r>
            <a:r>
              <a:rPr lang="de-CH" b="1" dirty="0" smtClean="0">
                <a:latin typeface="Verdana" panose="020B0604030504040204" pitchFamily="34" charset="0"/>
                <a:ea typeface="Verdana" panose="020B0604030504040204" pitchFamily="34" charset="0"/>
                <a:cs typeface="Verdana" panose="020B0604030504040204" pitchFamily="34" charset="0"/>
              </a:rPr>
              <a:t> </a:t>
            </a:r>
            <a:r>
              <a:rPr lang="de-CH" b="1" dirty="0" err="1">
                <a:latin typeface="Verdana" panose="020B0604030504040204" pitchFamily="34" charset="0"/>
                <a:ea typeface="Verdana" panose="020B0604030504040204" pitchFamily="34" charset="0"/>
                <a:cs typeface="Verdana" panose="020B0604030504040204" pitchFamily="34" charset="0"/>
              </a:rPr>
              <a:t>are</a:t>
            </a:r>
            <a:r>
              <a:rPr lang="de-CH" b="1" dirty="0">
                <a:latin typeface="Verdana" panose="020B0604030504040204" pitchFamily="34" charset="0"/>
                <a:ea typeface="Verdana" panose="020B0604030504040204" pitchFamily="34" charset="0"/>
                <a:cs typeface="Verdana" panose="020B0604030504040204" pitchFamily="34" charset="0"/>
              </a:rPr>
              <a:t> </a:t>
            </a:r>
            <a:r>
              <a:rPr lang="de-CH" b="1" dirty="0" smtClean="0">
                <a:latin typeface="Verdana" panose="020B0604030504040204" pitchFamily="34" charset="0"/>
                <a:ea typeface="Verdana" panose="020B0604030504040204" pitchFamily="34" charset="0"/>
                <a:cs typeface="Verdana" panose="020B0604030504040204" pitchFamily="34" charset="0"/>
              </a:rPr>
              <a:t>essential,</a:t>
            </a:r>
          </a:p>
        </p:txBody>
      </p:sp>
      <p:pic>
        <p:nvPicPr>
          <p:cNvPr id="3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132856"/>
            <a:ext cx="4426102"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1669002" y="2103239"/>
            <a:ext cx="1275029" cy="461665"/>
          </a:xfrm>
          <a:prstGeom prst="rect">
            <a:avLst/>
          </a:prstGeom>
          <a:noFill/>
        </p:spPr>
        <p:txBody>
          <a:bodyPr wrap="none" rtlCol="0">
            <a:spAutoFit/>
          </a:bodyPr>
          <a:lstStyle/>
          <a:p>
            <a:r>
              <a:rPr lang="de-AT" sz="2400" b="1" dirty="0" smtClean="0">
                <a:solidFill>
                  <a:srgbClr val="0000FF"/>
                </a:solidFill>
              </a:rPr>
              <a:t>„</a:t>
            </a:r>
            <a:r>
              <a:rPr lang="de-AT" sz="2400" b="1" dirty="0" err="1" smtClean="0">
                <a:solidFill>
                  <a:srgbClr val="0000FF"/>
                </a:solidFill>
              </a:rPr>
              <a:t>reality</a:t>
            </a:r>
            <a:r>
              <a:rPr lang="de-AT" sz="2400" b="1" dirty="0" smtClean="0">
                <a:solidFill>
                  <a:srgbClr val="0000FF"/>
                </a:solidFill>
              </a:rPr>
              <a:t>“</a:t>
            </a:r>
            <a:endParaRPr lang="de-CH" sz="2400" b="1" dirty="0">
              <a:solidFill>
                <a:srgbClr val="0000FF"/>
              </a:solidFill>
            </a:endParaRPr>
          </a:p>
        </p:txBody>
      </p:sp>
      <p:sp>
        <p:nvSpPr>
          <p:cNvPr id="32" name="TextBox 31"/>
          <p:cNvSpPr txBox="1"/>
          <p:nvPr/>
        </p:nvSpPr>
        <p:spPr>
          <a:xfrm>
            <a:off x="4356979" y="1887215"/>
            <a:ext cx="3399520" cy="461665"/>
          </a:xfrm>
          <a:prstGeom prst="rect">
            <a:avLst/>
          </a:prstGeom>
          <a:noFill/>
        </p:spPr>
        <p:txBody>
          <a:bodyPr wrap="none" rtlCol="0">
            <a:spAutoFit/>
          </a:bodyPr>
          <a:lstStyle/>
          <a:p>
            <a:r>
              <a:rPr lang="de-AT" sz="2400" b="1" dirty="0" smtClean="0">
                <a:solidFill>
                  <a:srgbClr val="0000FF"/>
                </a:solidFill>
              </a:rPr>
              <a:t>„</a:t>
            </a:r>
            <a:r>
              <a:rPr lang="de-AT" sz="2400" b="1" dirty="0" err="1" smtClean="0">
                <a:solidFill>
                  <a:srgbClr val="0000FF"/>
                </a:solidFill>
              </a:rPr>
              <a:t>representation</a:t>
            </a:r>
            <a:r>
              <a:rPr lang="de-AT" sz="2400" b="1" dirty="0" smtClean="0">
                <a:solidFill>
                  <a:srgbClr val="0000FF"/>
                </a:solidFill>
              </a:rPr>
              <a:t>“ – </a:t>
            </a:r>
            <a:r>
              <a:rPr lang="de-AT" sz="2400" b="1" u="sng" dirty="0" err="1" smtClean="0">
                <a:solidFill>
                  <a:srgbClr val="0000FF"/>
                </a:solidFill>
              </a:rPr>
              <a:t>actor</a:t>
            </a:r>
            <a:r>
              <a:rPr lang="de-AT" sz="2400" b="1" u="sng" dirty="0">
                <a:solidFill>
                  <a:srgbClr val="0000FF"/>
                </a:solidFill>
              </a:rPr>
              <a:t>!</a:t>
            </a:r>
            <a:endParaRPr lang="de-CH" sz="2400" b="1" u="sng" dirty="0">
              <a:solidFill>
                <a:srgbClr val="0000FF"/>
              </a:solidFill>
            </a:endParaRPr>
          </a:p>
        </p:txBody>
      </p:sp>
      <p:sp>
        <p:nvSpPr>
          <p:cNvPr id="33" name="TextBox 32"/>
          <p:cNvSpPr txBox="1"/>
          <p:nvPr/>
        </p:nvSpPr>
        <p:spPr>
          <a:xfrm>
            <a:off x="6444209" y="2492895"/>
            <a:ext cx="1109599" cy="461665"/>
          </a:xfrm>
          <a:prstGeom prst="rect">
            <a:avLst/>
          </a:prstGeom>
          <a:noFill/>
        </p:spPr>
        <p:txBody>
          <a:bodyPr wrap="none" rtlCol="0">
            <a:spAutoFit/>
          </a:bodyPr>
          <a:lstStyle/>
          <a:p>
            <a:r>
              <a:rPr lang="de-AT" sz="2400" b="1" dirty="0" smtClean="0">
                <a:solidFill>
                  <a:srgbClr val="663300"/>
                </a:solidFill>
              </a:rPr>
              <a:t>„</a:t>
            </a:r>
            <a:r>
              <a:rPr lang="de-AT" sz="2400" b="1" dirty="0" err="1" smtClean="0">
                <a:solidFill>
                  <a:srgbClr val="663300"/>
                </a:solidFill>
              </a:rPr>
              <a:t>mind</a:t>
            </a:r>
            <a:r>
              <a:rPr lang="de-AT" sz="2400" b="1" dirty="0" smtClean="0">
                <a:solidFill>
                  <a:srgbClr val="663300"/>
                </a:solidFill>
              </a:rPr>
              <a:t>“</a:t>
            </a:r>
            <a:endParaRPr lang="de-CH" sz="2400" b="1" dirty="0">
              <a:solidFill>
                <a:srgbClr val="663300"/>
              </a:solidFill>
            </a:endParaRPr>
          </a:p>
        </p:txBody>
      </p:sp>
      <p:sp>
        <p:nvSpPr>
          <p:cNvPr id="34" name="TextBox 33"/>
          <p:cNvSpPr txBox="1"/>
          <p:nvPr/>
        </p:nvSpPr>
        <p:spPr>
          <a:xfrm>
            <a:off x="6444209" y="4343871"/>
            <a:ext cx="1227965" cy="461665"/>
          </a:xfrm>
          <a:prstGeom prst="rect">
            <a:avLst/>
          </a:prstGeom>
          <a:noFill/>
        </p:spPr>
        <p:txBody>
          <a:bodyPr wrap="none" rtlCol="0">
            <a:spAutoFit/>
          </a:bodyPr>
          <a:lstStyle/>
          <a:p>
            <a:r>
              <a:rPr lang="de-AT" sz="2400" b="1" dirty="0" smtClean="0">
                <a:solidFill>
                  <a:srgbClr val="663300"/>
                </a:solidFill>
              </a:rPr>
              <a:t>„</a:t>
            </a:r>
            <a:r>
              <a:rPr lang="de-AT" sz="2400" b="1" dirty="0" err="1" smtClean="0">
                <a:solidFill>
                  <a:srgbClr val="663300"/>
                </a:solidFill>
              </a:rPr>
              <a:t>things</a:t>
            </a:r>
            <a:r>
              <a:rPr lang="de-AT" sz="2400" b="1" dirty="0" smtClean="0">
                <a:solidFill>
                  <a:srgbClr val="663300"/>
                </a:solidFill>
              </a:rPr>
              <a:t>“</a:t>
            </a:r>
            <a:endParaRPr lang="de-CH" sz="2400" b="1" dirty="0">
              <a:solidFill>
                <a:srgbClr val="663300"/>
              </a:solidFill>
            </a:endParaRPr>
          </a:p>
        </p:txBody>
      </p:sp>
      <p:sp>
        <p:nvSpPr>
          <p:cNvPr id="35" name="TextBox 34"/>
          <p:cNvSpPr txBox="1"/>
          <p:nvPr/>
        </p:nvSpPr>
        <p:spPr>
          <a:xfrm>
            <a:off x="6444208" y="3356992"/>
            <a:ext cx="850297" cy="461665"/>
          </a:xfrm>
          <a:prstGeom prst="rect">
            <a:avLst/>
          </a:prstGeom>
          <a:noFill/>
        </p:spPr>
        <p:txBody>
          <a:bodyPr wrap="none" rtlCol="0">
            <a:spAutoFit/>
          </a:bodyPr>
          <a:lstStyle/>
          <a:p>
            <a:r>
              <a:rPr lang="de-AT" sz="2400" b="1" dirty="0" smtClean="0">
                <a:solidFill>
                  <a:srgbClr val="663300"/>
                </a:solidFill>
              </a:rPr>
              <a:t>„</a:t>
            </a:r>
            <a:r>
              <a:rPr lang="de-AT" sz="2400" b="1" dirty="0" err="1" smtClean="0">
                <a:solidFill>
                  <a:srgbClr val="663300"/>
                </a:solidFill>
              </a:rPr>
              <a:t>life</a:t>
            </a:r>
            <a:r>
              <a:rPr lang="de-AT" sz="2400" b="1" dirty="0" smtClean="0">
                <a:solidFill>
                  <a:srgbClr val="663300"/>
                </a:solidFill>
              </a:rPr>
              <a:t>“</a:t>
            </a:r>
            <a:endParaRPr lang="de-CH" sz="2400" b="1" dirty="0">
              <a:solidFill>
                <a:srgbClr val="663300"/>
              </a:solidFill>
            </a:endParaRPr>
          </a:p>
        </p:txBody>
      </p:sp>
      <p:sp>
        <p:nvSpPr>
          <p:cNvPr id="2056" name="Freeform 2055"/>
          <p:cNvSpPr/>
          <p:nvPr/>
        </p:nvSpPr>
        <p:spPr>
          <a:xfrm>
            <a:off x="1259632" y="2611192"/>
            <a:ext cx="982958" cy="2762024"/>
          </a:xfrm>
          <a:custGeom>
            <a:avLst/>
            <a:gdLst>
              <a:gd name="connsiteX0" fmla="*/ 47991 w 564825"/>
              <a:gd name="connsiteY0" fmla="*/ 0 h 3140766"/>
              <a:gd name="connsiteX1" fmla="*/ 254725 w 564825"/>
              <a:gd name="connsiteY1" fmla="*/ 397566 h 3140766"/>
              <a:gd name="connsiteX2" fmla="*/ 127504 w 564825"/>
              <a:gd name="connsiteY2" fmla="*/ 811033 h 3140766"/>
              <a:gd name="connsiteX3" fmla="*/ 175212 w 564825"/>
              <a:gd name="connsiteY3" fmla="*/ 1049573 h 3140766"/>
              <a:gd name="connsiteX4" fmla="*/ 283 w 564825"/>
              <a:gd name="connsiteY4" fmla="*/ 1574359 h 3140766"/>
              <a:gd name="connsiteX5" fmla="*/ 222919 w 564825"/>
              <a:gd name="connsiteY5" fmla="*/ 2027583 h 3140766"/>
              <a:gd name="connsiteX6" fmla="*/ 183163 w 564825"/>
              <a:gd name="connsiteY6" fmla="*/ 2703444 h 3140766"/>
              <a:gd name="connsiteX7" fmla="*/ 413751 w 564825"/>
              <a:gd name="connsiteY7" fmla="*/ 3021496 h 3140766"/>
              <a:gd name="connsiteX8" fmla="*/ 413751 w 564825"/>
              <a:gd name="connsiteY8" fmla="*/ 3021496 h 3140766"/>
              <a:gd name="connsiteX9" fmla="*/ 564825 w 564825"/>
              <a:gd name="connsiteY9" fmla="*/ 3140766 h 314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825" h="3140766">
                <a:moveTo>
                  <a:pt x="47991" y="0"/>
                </a:moveTo>
                <a:cubicBezTo>
                  <a:pt x="144732" y="131197"/>
                  <a:pt x="241473" y="262394"/>
                  <a:pt x="254725" y="397566"/>
                </a:cubicBezTo>
                <a:cubicBezTo>
                  <a:pt x="267977" y="532738"/>
                  <a:pt x="140756" y="702365"/>
                  <a:pt x="127504" y="811033"/>
                </a:cubicBezTo>
                <a:cubicBezTo>
                  <a:pt x="114252" y="919701"/>
                  <a:pt x="196415" y="922352"/>
                  <a:pt x="175212" y="1049573"/>
                </a:cubicBezTo>
                <a:cubicBezTo>
                  <a:pt x="154009" y="1176794"/>
                  <a:pt x="-7668" y="1411357"/>
                  <a:pt x="283" y="1574359"/>
                </a:cubicBezTo>
                <a:cubicBezTo>
                  <a:pt x="8234" y="1737361"/>
                  <a:pt x="192439" y="1839402"/>
                  <a:pt x="222919" y="2027583"/>
                </a:cubicBezTo>
                <a:cubicBezTo>
                  <a:pt x="253399" y="2215764"/>
                  <a:pt x="151358" y="2537792"/>
                  <a:pt x="183163" y="2703444"/>
                </a:cubicBezTo>
                <a:cubicBezTo>
                  <a:pt x="214968" y="2869096"/>
                  <a:pt x="413751" y="3021496"/>
                  <a:pt x="413751" y="3021496"/>
                </a:cubicBezTo>
                <a:lnTo>
                  <a:pt x="413751" y="3021496"/>
                </a:lnTo>
                <a:lnTo>
                  <a:pt x="564825" y="3140766"/>
                </a:lnTo>
              </a:path>
            </a:pathLst>
          </a:custGeom>
          <a:noFill/>
          <a:ln w="381000">
            <a:gradFill>
              <a:gsLst>
                <a:gs pos="0">
                  <a:schemeClr val="accent1">
                    <a:lumMod val="20000"/>
                    <a:lumOff val="80000"/>
                  </a:schemeClr>
                </a:gs>
                <a:gs pos="100000">
                  <a:schemeClr val="tx2">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57" name="Rectangle 2056"/>
          <p:cNvSpPr/>
          <p:nvPr/>
        </p:nvSpPr>
        <p:spPr>
          <a:xfrm>
            <a:off x="107504" y="6021288"/>
            <a:ext cx="8568952" cy="369332"/>
          </a:xfrm>
          <a:prstGeom prst="rect">
            <a:avLst/>
          </a:prstGeom>
        </p:spPr>
        <p:txBody>
          <a:bodyPr wrap="square">
            <a:spAutoFit/>
          </a:bodyPr>
          <a:lstStyle/>
          <a:p>
            <a:pPr lvl="0"/>
            <a:r>
              <a:rPr lang="de-AT" b="1"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de-AT" b="1" dirty="0" err="1">
                <a:solidFill>
                  <a:prstClr val="black"/>
                </a:solidFill>
                <a:latin typeface="Verdana" panose="020B0604030504040204" pitchFamily="34" charset="0"/>
                <a:ea typeface="Verdana" panose="020B0604030504040204" pitchFamily="34" charset="0"/>
                <a:cs typeface="Verdana" panose="020B0604030504040204" pitchFamily="34" charset="0"/>
              </a:rPr>
              <a:t>models</a:t>
            </a:r>
            <a:r>
              <a:rPr lang="de-AT" b="1" dirty="0">
                <a:solidFill>
                  <a:prstClr val="black"/>
                </a:solidFill>
                <a:latin typeface="Verdana" panose="020B0604030504040204" pitchFamily="34" charset="0"/>
                <a:ea typeface="Verdana" panose="020B0604030504040204" pitchFamily="34" charset="0"/>
                <a:cs typeface="Verdana" panose="020B0604030504040204" pitchFamily="34" charset="0"/>
              </a:rPr>
              <a:t>“ i.e. </a:t>
            </a:r>
            <a:r>
              <a:rPr lang="de-AT" b="1" dirty="0" err="1">
                <a:solidFill>
                  <a:prstClr val="black"/>
                </a:solidFill>
                <a:latin typeface="Verdana" panose="020B0604030504040204" pitchFamily="34" charset="0"/>
                <a:ea typeface="Verdana" panose="020B0604030504040204" pitchFamily="34" charset="0"/>
                <a:cs typeface="Verdana" panose="020B0604030504040204" pitchFamily="34" charset="0"/>
              </a:rPr>
              <a:t>schemata</a:t>
            </a:r>
            <a:r>
              <a:rPr lang="de-AT" b="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de-AT" b="1" dirty="0" err="1">
                <a:solidFill>
                  <a:prstClr val="black"/>
                </a:solidFill>
                <a:latin typeface="Verdana" panose="020B0604030504040204" pitchFamily="34" charset="0"/>
                <a:ea typeface="Verdana" panose="020B0604030504040204" pitchFamily="34" charset="0"/>
                <a:cs typeface="Verdana" panose="020B0604030504040204" pitchFamily="34" charset="0"/>
              </a:rPr>
              <a:t>determine</a:t>
            </a:r>
            <a:r>
              <a:rPr lang="de-AT" b="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de-AT" b="1" dirty="0" err="1">
                <a:solidFill>
                  <a:prstClr val="black"/>
                </a:solidFill>
                <a:latin typeface="Verdana" panose="020B0604030504040204" pitchFamily="34" charset="0"/>
                <a:ea typeface="Verdana" panose="020B0604030504040204" pitchFamily="34" charset="0"/>
                <a:cs typeface="Verdana" panose="020B0604030504040204" pitchFamily="34" charset="0"/>
              </a:rPr>
              <a:t>what</a:t>
            </a:r>
            <a:r>
              <a:rPr lang="de-AT" b="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de-AT" b="1" dirty="0" err="1">
                <a:solidFill>
                  <a:prstClr val="black"/>
                </a:solidFill>
                <a:latin typeface="Verdana" panose="020B0604030504040204" pitchFamily="34" charset="0"/>
                <a:ea typeface="Verdana" panose="020B0604030504040204" pitchFamily="34" charset="0"/>
                <a:cs typeface="Verdana" panose="020B0604030504040204" pitchFamily="34" charset="0"/>
              </a:rPr>
              <a:t>exists</a:t>
            </a:r>
            <a:r>
              <a:rPr lang="de-AT"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(I. Kant)</a:t>
            </a:r>
            <a:endParaRPr lang="de-CH"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058" name="TextBox 2057"/>
          <p:cNvSpPr txBox="1"/>
          <p:nvPr/>
        </p:nvSpPr>
        <p:spPr>
          <a:xfrm>
            <a:off x="2555776" y="5085184"/>
            <a:ext cx="6336704" cy="400110"/>
          </a:xfrm>
          <a:prstGeom prst="rect">
            <a:avLst/>
          </a:prstGeom>
          <a:noFill/>
        </p:spPr>
        <p:txBody>
          <a:bodyPr wrap="square" rtlCol="0">
            <a:spAutoFit/>
          </a:bodyPr>
          <a:lstStyle/>
          <a:p>
            <a:r>
              <a:rPr lang="de-AT" sz="2000" b="1" dirty="0" err="1">
                <a:solidFill>
                  <a:srgbClr val="FF0000"/>
                </a:solidFill>
                <a:latin typeface="Eras Bold ITC" panose="020B0907030504020204" pitchFamily="34" charset="0"/>
              </a:rPr>
              <a:t>a</a:t>
            </a:r>
            <a:r>
              <a:rPr lang="de-AT" sz="2000" b="1" dirty="0" err="1" smtClean="0">
                <a:solidFill>
                  <a:srgbClr val="FF0000"/>
                </a:solidFill>
                <a:latin typeface="Eras Bold ITC" panose="020B0907030504020204" pitchFamily="34" charset="0"/>
              </a:rPr>
              <a:t>ny</a:t>
            </a:r>
            <a:r>
              <a:rPr lang="de-AT" sz="2000" b="1" dirty="0" smtClean="0">
                <a:solidFill>
                  <a:srgbClr val="FF0000"/>
                </a:solidFill>
                <a:latin typeface="Eras Bold ITC" panose="020B0907030504020204" pitchFamily="34" charset="0"/>
              </a:rPr>
              <a:t> </a:t>
            </a:r>
            <a:r>
              <a:rPr lang="de-AT" sz="2000" b="1" dirty="0" err="1" smtClean="0">
                <a:solidFill>
                  <a:srgbClr val="FF0000"/>
                </a:solidFill>
                <a:latin typeface="Eras Bold ITC" panose="020B0907030504020204" pitchFamily="34" charset="0"/>
              </a:rPr>
              <a:t>of</a:t>
            </a:r>
            <a:r>
              <a:rPr lang="de-AT" sz="2000" b="1" dirty="0" smtClean="0">
                <a:solidFill>
                  <a:srgbClr val="FF0000"/>
                </a:solidFill>
                <a:latin typeface="Eras Bold ITC" panose="020B0907030504020204" pitchFamily="34" charset="0"/>
              </a:rPr>
              <a:t> </a:t>
            </a:r>
            <a:r>
              <a:rPr lang="de-AT" sz="2000" b="1" dirty="0" err="1" smtClean="0">
                <a:solidFill>
                  <a:srgbClr val="FF0000"/>
                </a:solidFill>
                <a:latin typeface="Eras Bold ITC" panose="020B0907030504020204" pitchFamily="34" charset="0"/>
              </a:rPr>
              <a:t>the</a:t>
            </a:r>
            <a:r>
              <a:rPr lang="de-AT" sz="2000" b="1" dirty="0" smtClean="0">
                <a:solidFill>
                  <a:srgbClr val="FF0000"/>
                </a:solidFill>
                <a:latin typeface="Eras Bold ITC" panose="020B0907030504020204" pitchFamily="34" charset="0"/>
              </a:rPr>
              <a:t> links </a:t>
            </a:r>
            <a:r>
              <a:rPr lang="de-AT" sz="2000" b="1" dirty="0" err="1" smtClean="0">
                <a:solidFill>
                  <a:srgbClr val="FF0000"/>
                </a:solidFill>
                <a:latin typeface="Eras Bold ITC" panose="020B0907030504020204" pitchFamily="34" charset="0"/>
              </a:rPr>
              <a:t>can</a:t>
            </a:r>
            <a:r>
              <a:rPr lang="de-AT" sz="2000" b="1" dirty="0" smtClean="0">
                <a:solidFill>
                  <a:srgbClr val="FF0000"/>
                </a:solidFill>
                <a:latin typeface="Eras Bold ITC" panose="020B0907030504020204" pitchFamily="34" charset="0"/>
              </a:rPr>
              <a:t> </a:t>
            </a:r>
            <a:r>
              <a:rPr lang="de-AT" sz="2000" b="1" dirty="0" err="1" smtClean="0">
                <a:solidFill>
                  <a:srgbClr val="FF0000"/>
                </a:solidFill>
                <a:latin typeface="Eras Bold ITC" panose="020B0907030504020204" pitchFamily="34" charset="0"/>
              </a:rPr>
              <a:t>be</a:t>
            </a:r>
            <a:r>
              <a:rPr lang="de-AT" sz="2000" b="1" dirty="0" smtClean="0">
                <a:solidFill>
                  <a:srgbClr val="FF0000"/>
                </a:solidFill>
                <a:latin typeface="Eras Bold ITC" panose="020B0907030504020204" pitchFamily="34" charset="0"/>
              </a:rPr>
              <a:t> </a:t>
            </a:r>
            <a:r>
              <a:rPr lang="de-AT" sz="2000" b="1" dirty="0" err="1" smtClean="0">
                <a:solidFill>
                  <a:srgbClr val="FF0000"/>
                </a:solidFill>
                <a:latin typeface="Eras Bold ITC" panose="020B0907030504020204" pitchFamily="34" charset="0"/>
              </a:rPr>
              <a:t>claimed</a:t>
            </a:r>
            <a:r>
              <a:rPr lang="de-AT" sz="2000" b="1" dirty="0" smtClean="0">
                <a:solidFill>
                  <a:srgbClr val="FF0000"/>
                </a:solidFill>
                <a:latin typeface="Eras Bold ITC" panose="020B0907030504020204" pitchFamily="34" charset="0"/>
              </a:rPr>
              <a:t> </a:t>
            </a:r>
            <a:r>
              <a:rPr lang="de-AT" sz="2000" b="1" dirty="0" err="1" smtClean="0">
                <a:solidFill>
                  <a:srgbClr val="FF0000"/>
                </a:solidFill>
                <a:latin typeface="Eras Bold ITC" panose="020B0907030504020204" pitchFamily="34" charset="0"/>
              </a:rPr>
              <a:t>as</a:t>
            </a:r>
            <a:r>
              <a:rPr lang="de-AT" sz="2000" b="1" dirty="0" smtClean="0">
                <a:solidFill>
                  <a:srgbClr val="FF0000"/>
                </a:solidFill>
                <a:latin typeface="Eras Bold ITC" panose="020B0907030504020204" pitchFamily="34" charset="0"/>
              </a:rPr>
              <a:t> fundamental</a:t>
            </a:r>
          </a:p>
        </p:txBody>
      </p:sp>
      <p:sp>
        <p:nvSpPr>
          <p:cNvPr id="2" name="Rectangle 1"/>
          <p:cNvSpPr/>
          <p:nvPr/>
        </p:nvSpPr>
        <p:spPr>
          <a:xfrm>
            <a:off x="2555776" y="1588730"/>
            <a:ext cx="2476960" cy="400110"/>
          </a:xfrm>
          <a:prstGeom prst="rect">
            <a:avLst/>
          </a:prstGeom>
        </p:spPr>
        <p:txBody>
          <a:bodyPr wrap="none">
            <a:spAutoFit/>
          </a:bodyPr>
          <a:lstStyle/>
          <a:p>
            <a:r>
              <a:rPr lang="de-AT" sz="2000" b="1" dirty="0">
                <a:solidFill>
                  <a:srgbClr val="FF0000"/>
                </a:solidFill>
                <a:latin typeface="Eras Bold ITC" panose="020B0907030504020204" pitchFamily="34" charset="0"/>
              </a:rPr>
              <a:t>i</a:t>
            </a:r>
            <a:r>
              <a:rPr lang="de-AT" sz="2000" b="1" dirty="0" smtClean="0">
                <a:solidFill>
                  <a:srgbClr val="FF0000"/>
                </a:solidFill>
                <a:latin typeface="Eras Bold ITC" panose="020B0907030504020204" pitchFamily="34" charset="0"/>
              </a:rPr>
              <a:t>n </a:t>
            </a:r>
            <a:r>
              <a:rPr lang="de-AT" sz="2000" b="1" dirty="0" err="1" smtClean="0">
                <a:solidFill>
                  <a:srgbClr val="FF0000"/>
                </a:solidFill>
                <a:latin typeface="Eras Bold ITC" panose="020B0907030504020204" pitchFamily="34" charset="0"/>
              </a:rPr>
              <a:t>tight</a:t>
            </a:r>
            <a:r>
              <a:rPr lang="de-AT" sz="2000" b="1" dirty="0" smtClean="0">
                <a:solidFill>
                  <a:srgbClr val="FF0000"/>
                </a:solidFill>
                <a:latin typeface="Eras Bold ITC" panose="020B0907030504020204" pitchFamily="34" charset="0"/>
              </a:rPr>
              <a:t> </a:t>
            </a:r>
            <a:r>
              <a:rPr lang="de-AT" sz="2000" b="1" dirty="0" err="1" smtClean="0">
                <a:solidFill>
                  <a:srgbClr val="FF0000"/>
                </a:solidFill>
                <a:latin typeface="Eras Bold ITC" panose="020B0907030504020204" pitchFamily="34" charset="0"/>
              </a:rPr>
              <a:t>interplay</a:t>
            </a:r>
            <a:r>
              <a:rPr lang="de-AT" sz="2000" b="1" dirty="0" smtClean="0">
                <a:solidFill>
                  <a:srgbClr val="FF0000"/>
                </a:solidFill>
                <a:latin typeface="Eras Bold ITC" panose="020B0907030504020204" pitchFamily="34" charset="0"/>
              </a:rPr>
              <a:t>:</a:t>
            </a:r>
            <a:endParaRPr lang="de-CH" dirty="0"/>
          </a:p>
        </p:txBody>
      </p:sp>
      <p:sp>
        <p:nvSpPr>
          <p:cNvPr id="5" name="Rectangle 4"/>
          <p:cNvSpPr/>
          <p:nvPr/>
        </p:nvSpPr>
        <p:spPr>
          <a:xfrm>
            <a:off x="2552128" y="5373216"/>
            <a:ext cx="5101076" cy="400110"/>
          </a:xfrm>
          <a:prstGeom prst="rect">
            <a:avLst/>
          </a:prstGeom>
        </p:spPr>
        <p:txBody>
          <a:bodyPr wrap="none">
            <a:spAutoFit/>
          </a:bodyPr>
          <a:lstStyle/>
          <a:p>
            <a:r>
              <a:rPr lang="de-AT" sz="2000" b="1" dirty="0">
                <a:solidFill>
                  <a:srgbClr val="FF0000"/>
                </a:solidFill>
                <a:latin typeface="Eras Bold ITC" panose="020B0907030504020204" pitchFamily="34" charset="0"/>
              </a:rPr>
              <a:t>all </a:t>
            </a:r>
            <a:r>
              <a:rPr lang="de-AT" sz="2000" b="1" dirty="0" err="1">
                <a:solidFill>
                  <a:srgbClr val="FF0000"/>
                </a:solidFill>
                <a:latin typeface="Eras Bold ITC" panose="020B0907030504020204" pitchFamily="34" charset="0"/>
              </a:rPr>
              <a:t>of</a:t>
            </a:r>
            <a:r>
              <a:rPr lang="de-AT" sz="2000" b="1" dirty="0">
                <a:solidFill>
                  <a:srgbClr val="FF0000"/>
                </a:solidFill>
                <a:latin typeface="Eras Bold ITC" panose="020B0907030504020204" pitchFamily="34" charset="0"/>
              </a:rPr>
              <a:t> </a:t>
            </a:r>
            <a:r>
              <a:rPr lang="de-AT" sz="2000" b="1" dirty="0" err="1">
                <a:solidFill>
                  <a:srgbClr val="FF0000"/>
                </a:solidFill>
                <a:latin typeface="Eras Bold ITC" panose="020B0907030504020204" pitchFamily="34" charset="0"/>
              </a:rPr>
              <a:t>this</a:t>
            </a:r>
            <a:r>
              <a:rPr lang="de-AT" sz="2000" b="1" dirty="0">
                <a:solidFill>
                  <a:srgbClr val="FF0000"/>
                </a:solidFill>
                <a:latin typeface="Eras Bold ITC" panose="020B0907030504020204" pitchFamily="34" charset="0"/>
              </a:rPr>
              <a:t> </a:t>
            </a:r>
            <a:r>
              <a:rPr lang="de-AT" sz="2000" b="1" dirty="0" err="1">
                <a:solidFill>
                  <a:srgbClr val="FF0000"/>
                </a:solidFill>
                <a:latin typeface="Eras Bold ITC" panose="020B0907030504020204" pitchFamily="34" charset="0"/>
              </a:rPr>
              <a:t>is</a:t>
            </a:r>
            <a:r>
              <a:rPr lang="de-AT" sz="2000" b="1" dirty="0">
                <a:solidFill>
                  <a:srgbClr val="FF0000"/>
                </a:solidFill>
                <a:latin typeface="Eras Bold ITC" panose="020B0907030504020204" pitchFamily="34" charset="0"/>
              </a:rPr>
              <a:t> in </a:t>
            </a:r>
            <a:r>
              <a:rPr lang="de-AT" sz="2000" b="1" dirty="0" err="1">
                <a:solidFill>
                  <a:srgbClr val="FF0000"/>
                </a:solidFill>
                <a:latin typeface="Eras Bold ITC" panose="020B0907030504020204" pitchFamily="34" charset="0"/>
              </a:rPr>
              <a:t>some</a:t>
            </a:r>
            <a:r>
              <a:rPr lang="de-AT" sz="2000" b="1" dirty="0">
                <a:solidFill>
                  <a:srgbClr val="FF0000"/>
                </a:solidFill>
                <a:latin typeface="Eras Bold ITC" panose="020B0907030504020204" pitchFamily="34" charset="0"/>
              </a:rPr>
              <a:t> sense „individual“</a:t>
            </a:r>
            <a:endParaRPr lang="de-CH" sz="2000" b="1" dirty="0">
              <a:solidFill>
                <a:srgbClr val="FF0000"/>
              </a:solidFill>
              <a:latin typeface="Eras Bold ITC" panose="020B0907030504020204" pitchFamily="34" charset="0"/>
            </a:endParaRPr>
          </a:p>
        </p:txBody>
      </p:sp>
      <p:sp>
        <p:nvSpPr>
          <p:cNvPr id="15" name="Textfeld 14"/>
          <p:cNvSpPr txBox="1"/>
          <p:nvPr/>
        </p:nvSpPr>
        <p:spPr>
          <a:xfrm rot="16200000">
            <a:off x="6804780" y="3278921"/>
            <a:ext cx="2672526" cy="830997"/>
          </a:xfrm>
          <a:prstGeom prst="rect">
            <a:avLst/>
          </a:prstGeom>
          <a:noFill/>
        </p:spPr>
        <p:txBody>
          <a:bodyPr wrap="none" rtlCol="0">
            <a:spAutoFit/>
          </a:bodyPr>
          <a:lstStyle/>
          <a:p>
            <a:r>
              <a:rPr lang="de-DE" sz="2400" dirty="0" smtClean="0"/>
              <a:t>N. Hartmann (1935)</a:t>
            </a:r>
          </a:p>
          <a:p>
            <a:r>
              <a:rPr lang="de-DE" sz="2400" dirty="0" smtClean="0"/>
              <a:t>H. Haken (1977)</a:t>
            </a:r>
            <a:endParaRPr lang="de-DE" sz="2400" dirty="0"/>
          </a:p>
        </p:txBody>
      </p:sp>
      <p:sp>
        <p:nvSpPr>
          <p:cNvPr id="16" name="Rectangle 15"/>
          <p:cNvSpPr/>
          <p:nvPr/>
        </p:nvSpPr>
        <p:spPr>
          <a:xfrm>
            <a:off x="107504" y="6453336"/>
            <a:ext cx="8784976" cy="369332"/>
          </a:xfrm>
          <a:prstGeom prst="rect">
            <a:avLst/>
          </a:prstGeom>
        </p:spPr>
        <p:txBody>
          <a:bodyPr wrap="square">
            <a:spAutoFit/>
          </a:bodyPr>
          <a:lstStyle/>
          <a:p>
            <a:pPr lvl="0"/>
            <a:r>
              <a:rPr lang="de-AT" b="1" dirty="0" smtClean="0">
                <a:solidFill>
                  <a:srgbClr val="0000FF"/>
                </a:solidFill>
                <a:latin typeface="Gill Sans Ultra Bold" panose="020B0A02020104020203" pitchFamily="34" charset="0"/>
                <a:ea typeface="Verdana" panose="020B0604030504040204" pitchFamily="34" charset="0"/>
                <a:cs typeface="Verdana" panose="020B0604030504040204" pitchFamily="34" charset="0"/>
              </a:rPr>
              <a:t>The Ouroboros Model </a:t>
            </a:r>
            <a:r>
              <a:rPr lang="de-AT" b="1" dirty="0" err="1" smtClean="0">
                <a:solidFill>
                  <a:srgbClr val="0000FF"/>
                </a:solidFill>
                <a:latin typeface="Gill Sans Ultra Bold" panose="020B0A02020104020203" pitchFamily="34" charset="0"/>
                <a:ea typeface="Verdana" panose="020B0604030504040204" pitchFamily="34" charset="0"/>
                <a:cs typeface="Verdana" panose="020B0604030504040204" pitchFamily="34" charset="0"/>
              </a:rPr>
              <a:t>advocats</a:t>
            </a:r>
            <a:r>
              <a:rPr lang="de-AT" b="1" dirty="0" smtClean="0">
                <a:solidFill>
                  <a:srgbClr val="0000FF"/>
                </a:solidFill>
                <a:latin typeface="Gill Sans Ultra Bold" panose="020B0A02020104020203" pitchFamily="34" charset="0"/>
                <a:ea typeface="Verdana" panose="020B0604030504040204" pitchFamily="34" charset="0"/>
                <a:cs typeface="Verdana" panose="020B0604030504040204" pitchFamily="34" charset="0"/>
              </a:rPr>
              <a:t> </a:t>
            </a:r>
            <a:r>
              <a:rPr lang="de-AT" b="1" dirty="0" err="1" smtClean="0">
                <a:solidFill>
                  <a:srgbClr val="0000FF"/>
                </a:solidFill>
                <a:latin typeface="Gill Sans Ultra Bold" panose="020B0A02020104020203" pitchFamily="34" charset="0"/>
                <a:ea typeface="Verdana" panose="020B0604030504040204" pitchFamily="34" charset="0"/>
                <a:cs typeface="Verdana" panose="020B0604030504040204" pitchFamily="34" charset="0"/>
              </a:rPr>
              <a:t>some</a:t>
            </a:r>
            <a:r>
              <a:rPr lang="de-AT" b="1" dirty="0" smtClean="0">
                <a:solidFill>
                  <a:srgbClr val="0000FF"/>
                </a:solidFill>
                <a:latin typeface="Gill Sans Ultra Bold" panose="020B0A02020104020203" pitchFamily="34" charset="0"/>
                <a:ea typeface="Verdana" panose="020B0604030504040204" pitchFamily="34" charset="0"/>
                <a:cs typeface="Verdana" panose="020B0604030504040204" pitchFamily="34" charset="0"/>
              </a:rPr>
              <a:t> „</a:t>
            </a:r>
            <a:r>
              <a:rPr lang="de-AT" b="1" dirty="0" err="1" smtClean="0">
                <a:solidFill>
                  <a:srgbClr val="0000FF"/>
                </a:solidFill>
                <a:latin typeface="Gill Sans Ultra Bold" panose="020B0A02020104020203" pitchFamily="34" charset="0"/>
                <a:ea typeface="Verdana" panose="020B0604030504040204" pitchFamily="34" charset="0"/>
                <a:cs typeface="Verdana" panose="020B0604030504040204" pitchFamily="34" charset="0"/>
              </a:rPr>
              <a:t>enlightened</a:t>
            </a:r>
            <a:r>
              <a:rPr lang="de-AT" b="1" dirty="0" smtClean="0">
                <a:solidFill>
                  <a:srgbClr val="0000FF"/>
                </a:solidFill>
                <a:latin typeface="Gill Sans Ultra Bold" panose="020B0A02020104020203" pitchFamily="34" charset="0"/>
                <a:ea typeface="Verdana" panose="020B0604030504040204" pitchFamily="34" charset="0"/>
                <a:cs typeface="Verdana" panose="020B0604030504040204" pitchFamily="34" charset="0"/>
              </a:rPr>
              <a:t> </a:t>
            </a:r>
            <a:r>
              <a:rPr lang="de-AT" b="1" dirty="0" err="1" smtClean="0">
                <a:solidFill>
                  <a:srgbClr val="0000FF"/>
                </a:solidFill>
                <a:latin typeface="Gill Sans Ultra Bold" panose="020B0A02020104020203" pitchFamily="34" charset="0"/>
                <a:ea typeface="Verdana" panose="020B0604030504040204" pitchFamily="34" charset="0"/>
                <a:cs typeface="Verdana" panose="020B0604030504040204" pitchFamily="34" charset="0"/>
              </a:rPr>
              <a:t>realism</a:t>
            </a:r>
            <a:r>
              <a:rPr lang="de-AT" b="1" dirty="0" smtClean="0">
                <a:solidFill>
                  <a:srgbClr val="0000FF"/>
                </a:solidFill>
                <a:latin typeface="Gill Sans Ultra Bold" panose="020B0A02020104020203" pitchFamily="34" charset="0"/>
                <a:ea typeface="Verdana" panose="020B0604030504040204" pitchFamily="34" charset="0"/>
                <a:cs typeface="Verdana" panose="020B0604030504040204" pitchFamily="34" charset="0"/>
              </a:rPr>
              <a:t>“</a:t>
            </a:r>
            <a:endParaRPr lang="de-CH" b="1" dirty="0">
              <a:solidFill>
                <a:srgbClr val="0000FF"/>
              </a:solidFill>
              <a:latin typeface="Gill Sans Ultra Bold" panose="020B0A02020104020203"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0405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P spid="34" grpId="0"/>
      <p:bldP spid="35" grpId="0"/>
      <p:bldP spid="2056" grpId="0" animBg="1"/>
      <p:bldP spid="2057" grpId="0"/>
      <p:bldP spid="2058" grpId="0"/>
      <p:bldP spid="2" grpId="0"/>
      <p:bldP spid="5"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OM flow 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584200"/>
            <a:ext cx="5256213"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187450" y="5408613"/>
            <a:ext cx="6594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de-CH" altLang="de-DE" sz="2000">
                <a:solidFill>
                  <a:srgbClr val="0000FF"/>
                </a:solidFill>
                <a:latin typeface="Verdana" pitchFamily="34" charset="0"/>
              </a:rPr>
              <a:t>Basic Loop Structure of the Ouroboros Model</a:t>
            </a:r>
            <a:endParaRPr lang="en-US" altLang="de-DE" sz="2000">
              <a:solidFill>
                <a:srgbClr val="0000FF"/>
              </a:solidFill>
              <a:latin typeface="Verdana" pitchFamily="34" charset="0"/>
            </a:endParaRPr>
          </a:p>
        </p:txBody>
      </p:sp>
      <p:sp>
        <p:nvSpPr>
          <p:cNvPr id="4100" name="Rectangle 5"/>
          <p:cNvSpPr>
            <a:spLocks noChangeArrowheads="1"/>
          </p:cNvSpPr>
          <p:nvPr/>
        </p:nvSpPr>
        <p:spPr bwMode="auto">
          <a:xfrm>
            <a:off x="1187450" y="6056313"/>
            <a:ext cx="6553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de-DE" sz="1400" b="0"/>
              <a:t>Thomsen, K. The Ouroboros Model in the light of venerable criteria. Neurocomputing 74, 121-128, 2010.</a:t>
            </a:r>
          </a:p>
        </p:txBody>
      </p:sp>
      <p:sp>
        <p:nvSpPr>
          <p:cNvPr id="5" name="Rectangle 4"/>
          <p:cNvSpPr/>
          <p:nvPr/>
        </p:nvSpPr>
        <p:spPr>
          <a:xfrm>
            <a:off x="6732240" y="476672"/>
            <a:ext cx="1491114" cy="523220"/>
          </a:xfrm>
          <a:prstGeom prst="rect">
            <a:avLst/>
          </a:prstGeom>
        </p:spPr>
        <p:txBody>
          <a:bodyPr wrap="none">
            <a:spAutoFit/>
          </a:bodyPr>
          <a:lstStyle/>
          <a:p>
            <a:r>
              <a:rPr lang="de-AT" sz="2800" b="1" dirty="0" err="1">
                <a:solidFill>
                  <a:srgbClr val="FF3300"/>
                </a:solidFill>
                <a:latin typeface="Eras Bold ITC" panose="020B0907030504020204" pitchFamily="34" charset="0"/>
                <a:ea typeface="Verdana" panose="020B0604030504040204" pitchFamily="34" charset="0"/>
                <a:cs typeface="Verdana" panose="020B0604030504040204" pitchFamily="34" charset="0"/>
              </a:rPr>
              <a:t>a</a:t>
            </a:r>
            <a:r>
              <a:rPr lang="de-AT" sz="2800" b="1" dirty="0" err="1" smtClean="0">
                <a:solidFill>
                  <a:srgbClr val="FF3300"/>
                </a:solidFill>
                <a:latin typeface="Eras Bold ITC" panose="020B0907030504020204" pitchFamily="34" charset="0"/>
                <a:ea typeface="Verdana" panose="020B0604030504040204" pitchFamily="34" charset="0"/>
                <a:cs typeface="Verdana" panose="020B0604030504040204" pitchFamily="34" charset="0"/>
              </a:rPr>
              <a:t>ctive</a:t>
            </a:r>
            <a:r>
              <a:rPr lang="de-AT" sz="2800" b="1" dirty="0" smtClean="0">
                <a:solidFill>
                  <a:srgbClr val="FF3300"/>
                </a:solidFill>
                <a:latin typeface="Eras Bold ITC" panose="020B0907030504020204" pitchFamily="34" charset="0"/>
                <a:ea typeface="Verdana" panose="020B0604030504040204" pitchFamily="34" charset="0"/>
                <a:cs typeface="Verdana" panose="020B0604030504040204" pitchFamily="34" charset="0"/>
              </a:rPr>
              <a:t> !</a:t>
            </a:r>
            <a:endParaRPr lang="de-CH" dirty="0">
              <a:solidFill>
                <a:srgbClr val="FF3300"/>
              </a:solidFill>
              <a:latin typeface="Arial"/>
              <a:cs typeface="Arial"/>
            </a:endParaRPr>
          </a:p>
        </p:txBody>
      </p:sp>
    </p:spTree>
    <p:extLst>
      <p:ext uri="{BB962C8B-B14F-4D97-AF65-F5344CB8AC3E}">
        <p14:creationId xmlns:p14="http://schemas.microsoft.com/office/powerpoint/2010/main" val="246597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3A3A3A"/>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Picture 3" descr="https://upload.wikimedia.org/wikipedia/de/6/64/M%C3%BCnchhausen-Sumpf-Hoseman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752" y="4859842"/>
            <a:ext cx="1809242" cy="19981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upload.wikimedia.org/wikipedia/de/6/64/M%C3%BCnchhausen-Sumpf-Hoseman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852936"/>
            <a:ext cx="2448272" cy="27039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de/6/64/M%C3%BCnchhausen-Sumpf-Hoseman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0"/>
            <a:ext cx="3240360" cy="3578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09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26" name="Picture 2" descr="https://upload.wikimedia.org/wikipedia/de/6/64/M%C3%BCnchhausen-Sumpf-Hoseman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0"/>
            <a:ext cx="62096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34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84213" y="1916113"/>
            <a:ext cx="7848600" cy="350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600" dirty="0"/>
              <a:t>a </a:t>
            </a:r>
            <a:r>
              <a:rPr lang="de-CH" altLang="de-DE" sz="1600" dirty="0" err="1"/>
              <a:t>humble</a:t>
            </a:r>
            <a:r>
              <a:rPr lang="de-CH" altLang="de-DE" sz="1600" dirty="0"/>
              <a:t> </a:t>
            </a:r>
            <a:r>
              <a:rPr lang="de-CH" altLang="de-DE" sz="1600" dirty="0" err="1"/>
              <a:t>attempt</a:t>
            </a:r>
            <a:r>
              <a:rPr lang="de-CH" altLang="de-DE" sz="1600" dirty="0"/>
              <a:t>:</a:t>
            </a:r>
          </a:p>
          <a:p>
            <a:endParaRPr lang="de-CH" altLang="de-DE" sz="800" dirty="0"/>
          </a:p>
          <a:p>
            <a:r>
              <a:rPr lang="de-CH" altLang="de-DE" sz="2000" b="1" dirty="0"/>
              <a:t>An </a:t>
            </a:r>
            <a:r>
              <a:rPr lang="de-CH" altLang="de-DE" sz="2000" b="1" dirty="0" err="1"/>
              <a:t>autonomous</a:t>
            </a:r>
            <a:r>
              <a:rPr lang="de-CH" altLang="de-DE" sz="2000" b="1" dirty="0"/>
              <a:t> </a:t>
            </a:r>
            <a:r>
              <a:rPr lang="de-CH" altLang="de-DE" sz="2000" b="1" dirty="0" err="1"/>
              <a:t>agent</a:t>
            </a:r>
            <a:r>
              <a:rPr lang="de-CH" altLang="de-DE" sz="2000" b="1" dirty="0"/>
              <a:t>, </a:t>
            </a:r>
            <a:r>
              <a:rPr lang="de-CH" altLang="de-DE" sz="2000" b="1" dirty="0" err="1"/>
              <a:t>fostered</a:t>
            </a:r>
            <a:r>
              <a:rPr lang="de-CH" altLang="de-DE" sz="2000" b="1" dirty="0"/>
              <a:t> </a:t>
            </a:r>
            <a:r>
              <a:rPr lang="de-CH" altLang="de-DE" sz="2000" b="1" dirty="0" err="1"/>
              <a:t>by</a:t>
            </a:r>
            <a:r>
              <a:rPr lang="de-CH" altLang="de-DE" sz="2000" b="1" dirty="0"/>
              <a:t> and </a:t>
            </a:r>
            <a:r>
              <a:rPr lang="de-CH" altLang="de-DE" sz="2000" b="1" dirty="0" err="1"/>
              <a:t>reliant</a:t>
            </a:r>
            <a:r>
              <a:rPr lang="de-CH" altLang="de-DE" sz="2000" b="1" dirty="0"/>
              <a:t> on a </a:t>
            </a:r>
            <a:r>
              <a:rPr lang="de-CH" altLang="de-DE" sz="2000" b="1" dirty="0" err="1"/>
              <a:t>community</a:t>
            </a:r>
            <a:r>
              <a:rPr lang="de-CH" altLang="de-DE" sz="2000" b="1" dirty="0"/>
              <a:t> of </a:t>
            </a:r>
            <a:r>
              <a:rPr lang="de-CH" altLang="de-DE" sz="2000" b="1" dirty="0" err="1"/>
              <a:t>others</a:t>
            </a:r>
            <a:r>
              <a:rPr lang="de-CH" altLang="de-DE" sz="2000" b="1" dirty="0"/>
              <a:t> </a:t>
            </a:r>
            <a:r>
              <a:rPr lang="de-CH" altLang="de-DE" sz="2000" b="1" dirty="0" err="1"/>
              <a:t>building</a:t>
            </a:r>
            <a:r>
              <a:rPr lang="de-CH" altLang="de-DE" sz="2000" b="1" dirty="0"/>
              <a:t> on </a:t>
            </a:r>
            <a:r>
              <a:rPr lang="de-CH" altLang="de-DE" sz="2000" b="1" dirty="0" err="1"/>
              <a:t>heritage</a:t>
            </a:r>
            <a:r>
              <a:rPr lang="de-CH" altLang="de-DE" sz="2000" b="1" dirty="0"/>
              <a:t> </a:t>
            </a:r>
            <a:r>
              <a:rPr lang="de-CH" altLang="de-DE" sz="2000" b="1" dirty="0" err="1"/>
              <a:t>from</a:t>
            </a:r>
            <a:r>
              <a:rPr lang="de-CH" altLang="de-DE" sz="2000" b="1" dirty="0"/>
              <a:t> </a:t>
            </a:r>
            <a:r>
              <a:rPr lang="de-CH" altLang="de-DE" sz="2000" b="1" dirty="0" err="1"/>
              <a:t>uncounted</a:t>
            </a:r>
            <a:r>
              <a:rPr lang="de-CH" altLang="de-DE" sz="2000" b="1" dirty="0"/>
              <a:t> </a:t>
            </a:r>
            <a:r>
              <a:rPr lang="de-CH" altLang="de-DE" sz="2000" b="1" dirty="0" err="1"/>
              <a:t>generations</a:t>
            </a:r>
            <a:r>
              <a:rPr lang="de-CH" altLang="de-DE" sz="2000" b="1" dirty="0"/>
              <a:t> </a:t>
            </a:r>
            <a:r>
              <a:rPr lang="de-CH" altLang="de-DE" sz="2000" b="1" dirty="0" err="1"/>
              <a:t>before</a:t>
            </a:r>
            <a:r>
              <a:rPr lang="de-CH" altLang="de-DE" sz="2000" b="1" dirty="0"/>
              <a:t>, </a:t>
            </a:r>
            <a:r>
              <a:rPr lang="de-CH" altLang="de-DE" sz="2000" b="1" dirty="0" err="1"/>
              <a:t>endowed</a:t>
            </a:r>
            <a:r>
              <a:rPr lang="de-CH" altLang="de-DE" sz="2000" b="1" dirty="0"/>
              <a:t> </a:t>
            </a:r>
            <a:r>
              <a:rPr lang="de-CH" altLang="de-DE" sz="2000" b="1" dirty="0" err="1"/>
              <a:t>with</a:t>
            </a:r>
            <a:r>
              <a:rPr lang="de-CH" altLang="de-DE" sz="2000" b="1" dirty="0"/>
              <a:t> at least </a:t>
            </a:r>
            <a:r>
              <a:rPr lang="de-CH" altLang="de-DE" sz="2000" b="1" dirty="0" err="1"/>
              <a:t>the</a:t>
            </a:r>
            <a:r>
              <a:rPr lang="de-CH" altLang="de-DE" sz="2000" b="1" dirty="0"/>
              <a:t> potential </a:t>
            </a:r>
            <a:r>
              <a:rPr lang="de-CH" altLang="de-DE" sz="2000" b="1" dirty="0" err="1"/>
              <a:t>for</a:t>
            </a:r>
            <a:r>
              <a:rPr lang="de-CH" altLang="de-DE" sz="2000" b="1" dirty="0"/>
              <a:t> a </a:t>
            </a:r>
            <a:r>
              <a:rPr lang="de-CH" altLang="de-DE" sz="2000" b="1" dirty="0" err="1"/>
              <a:t>wealth</a:t>
            </a:r>
            <a:r>
              <a:rPr lang="de-CH" altLang="de-DE" sz="2000" b="1" dirty="0"/>
              <a:t> of </a:t>
            </a:r>
            <a:r>
              <a:rPr lang="de-CH" altLang="de-DE" sz="2000" b="1" dirty="0" err="1"/>
              <a:t>finely</a:t>
            </a:r>
            <a:r>
              <a:rPr lang="de-CH" altLang="de-DE" sz="2000" b="1" dirty="0"/>
              <a:t> </a:t>
            </a:r>
            <a:r>
              <a:rPr lang="de-CH" altLang="de-DE" sz="2000" b="1" dirty="0" err="1"/>
              <a:t>distinguished</a:t>
            </a:r>
            <a:r>
              <a:rPr lang="de-CH" altLang="de-DE" sz="2000" b="1" dirty="0"/>
              <a:t> </a:t>
            </a:r>
            <a:r>
              <a:rPr lang="de-CH" altLang="de-DE" sz="2000" b="1" dirty="0" err="1"/>
              <a:t>concepts</a:t>
            </a:r>
            <a:r>
              <a:rPr lang="de-CH" altLang="de-DE" sz="2000" b="1" dirty="0"/>
              <a:t> and </a:t>
            </a:r>
            <a:r>
              <a:rPr lang="de-CH" altLang="de-DE" sz="2000" b="1" dirty="0" err="1"/>
              <a:t>behaviors</a:t>
            </a:r>
            <a:r>
              <a:rPr lang="de-CH" altLang="de-DE" sz="2000" b="1" dirty="0"/>
              <a:t> </a:t>
            </a:r>
            <a:r>
              <a:rPr lang="de-CH" altLang="de-DE" sz="2000" b="1" dirty="0" err="1"/>
              <a:t>extending</a:t>
            </a:r>
            <a:r>
              <a:rPr lang="de-CH" altLang="de-DE" sz="2000" b="1" dirty="0"/>
              <a:t> </a:t>
            </a:r>
            <a:r>
              <a:rPr lang="de-CH" altLang="de-DE" sz="2000" b="1" dirty="0" err="1"/>
              <a:t>over</a:t>
            </a:r>
            <a:r>
              <a:rPr lang="de-CH" altLang="de-DE" sz="2000" b="1" dirty="0"/>
              <a:t> </a:t>
            </a:r>
            <a:r>
              <a:rPr lang="de-CH" altLang="de-DE" sz="2000" b="1" dirty="0" err="1"/>
              <a:t>vast</a:t>
            </a:r>
            <a:r>
              <a:rPr lang="de-CH" altLang="de-DE" sz="2000" b="1" dirty="0"/>
              <a:t> </a:t>
            </a:r>
            <a:r>
              <a:rPr lang="de-CH" altLang="de-DE" sz="2000" b="1" dirty="0" err="1"/>
              <a:t>realms</a:t>
            </a:r>
            <a:r>
              <a:rPr lang="de-CH" altLang="de-DE" sz="2000" b="1" dirty="0"/>
              <a:t> </a:t>
            </a:r>
            <a:r>
              <a:rPr lang="de-CH" altLang="de-DE" sz="2000" b="1" dirty="0" err="1"/>
              <a:t>with</a:t>
            </a:r>
            <a:r>
              <a:rPr lang="de-CH" altLang="de-DE" sz="2000" b="1" dirty="0"/>
              <a:t> </a:t>
            </a:r>
            <a:r>
              <a:rPr lang="de-CH" altLang="de-DE" sz="2000" b="1" dirty="0" err="1"/>
              <a:t>the</a:t>
            </a:r>
            <a:r>
              <a:rPr lang="de-CH" altLang="de-DE" sz="2000" b="1" dirty="0"/>
              <a:t> </a:t>
            </a:r>
            <a:r>
              <a:rPr lang="de-CH" altLang="de-DE" sz="2000" b="1" dirty="0" err="1"/>
              <a:t>ability</a:t>
            </a:r>
            <a:r>
              <a:rPr lang="de-CH" altLang="de-DE" sz="2000" b="1" dirty="0"/>
              <a:t> of </a:t>
            </a:r>
            <a:r>
              <a:rPr lang="de-CH" altLang="de-DE" sz="2000" b="1" dirty="0" err="1"/>
              <a:t>their</a:t>
            </a:r>
            <a:r>
              <a:rPr lang="de-CH" altLang="de-DE" sz="2000" b="1" dirty="0"/>
              <a:t> </a:t>
            </a:r>
            <a:r>
              <a:rPr lang="de-CH" altLang="de-DE" sz="2000" b="1" dirty="0" err="1"/>
              <a:t>recursive</a:t>
            </a:r>
            <a:r>
              <a:rPr lang="de-CH" altLang="de-DE" sz="2000" b="1" dirty="0"/>
              <a:t> </a:t>
            </a:r>
            <a:r>
              <a:rPr lang="de-CH" altLang="de-DE" sz="2000" b="1" dirty="0" err="1"/>
              <a:t>combination</a:t>
            </a:r>
            <a:r>
              <a:rPr lang="de-CH" altLang="de-DE" sz="2000" b="1" dirty="0"/>
              <a:t> and </a:t>
            </a:r>
            <a:r>
              <a:rPr lang="de-CH" altLang="de-DE" sz="2000" b="1" dirty="0" err="1"/>
              <a:t>reflection</a:t>
            </a:r>
            <a:r>
              <a:rPr lang="de-CH" altLang="de-DE" sz="2000" b="1" dirty="0"/>
              <a:t>, </a:t>
            </a:r>
            <a:r>
              <a:rPr lang="de-CH" altLang="de-DE" sz="2000" b="1" dirty="0" err="1"/>
              <a:t>errecting</a:t>
            </a:r>
            <a:r>
              <a:rPr lang="de-CH" altLang="de-DE" sz="2000" b="1" dirty="0"/>
              <a:t> </a:t>
            </a:r>
            <a:r>
              <a:rPr lang="de-CH" altLang="de-DE" sz="2000" b="1" dirty="0" err="1"/>
              <a:t>abstraction</a:t>
            </a:r>
            <a:r>
              <a:rPr lang="de-CH" altLang="de-DE" sz="2000" b="1" dirty="0"/>
              <a:t>, </a:t>
            </a:r>
            <a:r>
              <a:rPr lang="de-CH" altLang="de-DE" sz="2000" b="1" dirty="0" err="1"/>
              <a:t>expansion</a:t>
            </a:r>
            <a:r>
              <a:rPr lang="de-CH" altLang="de-DE" sz="2000" b="1" dirty="0"/>
              <a:t>, </a:t>
            </a:r>
            <a:r>
              <a:rPr lang="de-CH" altLang="de-DE" sz="2000" b="1" dirty="0" err="1"/>
              <a:t>rearrangement</a:t>
            </a:r>
            <a:r>
              <a:rPr lang="de-CH" altLang="de-DE" sz="2000" b="1" dirty="0"/>
              <a:t> and </a:t>
            </a:r>
            <a:r>
              <a:rPr lang="de-CH" altLang="de-DE" sz="2000" b="1" dirty="0" err="1"/>
              <a:t>novelty</a:t>
            </a:r>
            <a:r>
              <a:rPr lang="de-CH" altLang="de-DE" sz="2000" b="1" dirty="0"/>
              <a:t> </a:t>
            </a:r>
            <a:r>
              <a:rPr lang="de-CH" altLang="de-DE" sz="2000" b="1" dirty="0" err="1"/>
              <a:t>above</a:t>
            </a:r>
            <a:r>
              <a:rPr lang="de-CH" altLang="de-DE" sz="2000" b="1" dirty="0"/>
              <a:t> </a:t>
            </a:r>
            <a:r>
              <a:rPr lang="de-CH" altLang="de-DE" sz="2000" b="1" dirty="0" err="1"/>
              <a:t>abstraction</a:t>
            </a:r>
            <a:r>
              <a:rPr lang="de-CH" altLang="de-DE" sz="2000" b="1" dirty="0"/>
              <a:t>, </a:t>
            </a:r>
            <a:r>
              <a:rPr lang="de-CH" altLang="de-DE" sz="2000" b="1" dirty="0" err="1"/>
              <a:t>expansion</a:t>
            </a:r>
            <a:r>
              <a:rPr lang="de-CH" altLang="de-DE" sz="2000" b="1" dirty="0"/>
              <a:t>, </a:t>
            </a:r>
            <a:r>
              <a:rPr lang="de-CH" altLang="de-DE" sz="2000" b="1" dirty="0" err="1"/>
              <a:t>rearrangement</a:t>
            </a:r>
            <a:r>
              <a:rPr lang="de-CH" altLang="de-DE" sz="2000" b="1" dirty="0"/>
              <a:t> and </a:t>
            </a:r>
            <a:r>
              <a:rPr lang="de-CH" altLang="de-DE" sz="2000" b="1" dirty="0" err="1"/>
              <a:t>novelty</a:t>
            </a:r>
            <a:r>
              <a:rPr lang="de-CH" altLang="de-DE" sz="2000" b="1" dirty="0"/>
              <a:t>, </a:t>
            </a:r>
            <a:r>
              <a:rPr lang="de-CH" altLang="de-DE" sz="2000" b="1" dirty="0" err="1"/>
              <a:t>culminating</a:t>
            </a:r>
            <a:r>
              <a:rPr lang="de-CH" altLang="de-DE" sz="2000" b="1" dirty="0"/>
              <a:t> in a </a:t>
            </a:r>
            <a:r>
              <a:rPr lang="de-CH" altLang="de-DE" sz="2000" b="1" dirty="0" err="1"/>
              <a:t>universe</a:t>
            </a:r>
            <a:r>
              <a:rPr lang="de-CH" altLang="de-DE" sz="2000" b="1" dirty="0"/>
              <a:t> of </a:t>
            </a:r>
            <a:r>
              <a:rPr lang="de-CH" altLang="de-DE" sz="2000" b="1" dirty="0" err="1"/>
              <a:t>self</a:t>
            </a:r>
            <a:r>
              <a:rPr lang="de-CH" altLang="de-DE" sz="2000" b="1" dirty="0"/>
              <a:t>-aware </a:t>
            </a:r>
            <a:r>
              <a:rPr lang="de-CH" altLang="de-DE" sz="2000" b="1" dirty="0" err="1"/>
              <a:t>direct</a:t>
            </a:r>
            <a:r>
              <a:rPr lang="de-CH" altLang="de-DE" sz="2000" b="1" dirty="0"/>
              <a:t> and </a:t>
            </a:r>
            <a:r>
              <a:rPr lang="de-CH" altLang="de-DE" sz="2000" b="1" dirty="0" err="1"/>
              <a:t>inherited</a:t>
            </a:r>
            <a:r>
              <a:rPr lang="de-CH" altLang="de-DE" sz="2000" b="1" dirty="0"/>
              <a:t> </a:t>
            </a:r>
            <a:r>
              <a:rPr lang="de-CH" altLang="de-DE" sz="2000" b="1" dirty="0" err="1"/>
              <a:t>experience</a:t>
            </a:r>
            <a:r>
              <a:rPr lang="de-CH" altLang="de-DE" sz="2000" b="1" dirty="0"/>
              <a:t>, </a:t>
            </a:r>
            <a:r>
              <a:rPr lang="de-CH" altLang="de-DE" sz="2000" b="1" dirty="0" err="1"/>
              <a:t>adaptations</a:t>
            </a:r>
            <a:r>
              <a:rPr lang="de-CH" altLang="de-DE" sz="2000" b="1" dirty="0"/>
              <a:t>, </a:t>
            </a:r>
            <a:r>
              <a:rPr lang="de-CH" altLang="de-DE" sz="2000" b="1" dirty="0" err="1"/>
              <a:t>hopes</a:t>
            </a:r>
            <a:r>
              <a:rPr lang="de-CH" altLang="de-DE" sz="2000" b="1" dirty="0"/>
              <a:t>, </a:t>
            </a:r>
            <a:r>
              <a:rPr lang="de-CH" altLang="de-DE" sz="2000" b="1" dirty="0" err="1"/>
              <a:t>aims</a:t>
            </a:r>
            <a:r>
              <a:rPr lang="de-CH" altLang="de-DE" sz="2000" b="1" dirty="0"/>
              <a:t>, </a:t>
            </a:r>
            <a:r>
              <a:rPr lang="de-CH" altLang="de-DE" sz="2000" b="1" dirty="0" err="1"/>
              <a:t>dreams</a:t>
            </a:r>
            <a:r>
              <a:rPr lang="de-CH" altLang="de-DE" sz="2000" b="1" dirty="0"/>
              <a:t> and </a:t>
            </a:r>
            <a:r>
              <a:rPr lang="de-CH" altLang="de-DE" sz="2000" b="1" dirty="0" err="1"/>
              <a:t>ideas</a:t>
            </a:r>
            <a:r>
              <a:rPr lang="de-CH" altLang="de-DE" sz="2000" b="1" dirty="0"/>
              <a:t>. </a:t>
            </a:r>
            <a:endParaRPr lang="en-US" altLang="de-DE" sz="2000" b="1" dirty="0"/>
          </a:p>
        </p:txBody>
      </p:sp>
      <p:sp>
        <p:nvSpPr>
          <p:cNvPr id="7171" name="Rectangle 3"/>
          <p:cNvSpPr>
            <a:spLocks noChangeArrowheads="1"/>
          </p:cNvSpPr>
          <p:nvPr/>
        </p:nvSpPr>
        <p:spPr bwMode="auto">
          <a:xfrm>
            <a:off x="684213" y="981075"/>
            <a:ext cx="3768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2400" b="1">
                <a:solidFill>
                  <a:srgbClr val="0000FF"/>
                </a:solidFill>
              </a:rPr>
              <a:t>What is a human being ?</a:t>
            </a:r>
          </a:p>
        </p:txBody>
      </p:sp>
      <p:sp>
        <p:nvSpPr>
          <p:cNvPr id="7172" name="Text Box 4"/>
          <p:cNvSpPr txBox="1">
            <a:spLocks noChangeArrowheads="1"/>
          </p:cNvSpPr>
          <p:nvPr/>
        </p:nvSpPr>
        <p:spPr bwMode="auto">
          <a:xfrm>
            <a:off x="684213" y="5480050"/>
            <a:ext cx="5672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000"/>
              <a:t>Nothing is less, and nothing is more than an idea</a:t>
            </a:r>
            <a:endParaRPr lang="en-US" altLang="de-DE" sz="2000"/>
          </a:p>
        </p:txBody>
      </p:sp>
    </p:spTree>
    <p:extLst>
      <p:ext uri="{BB962C8B-B14F-4D97-AF65-F5344CB8AC3E}">
        <p14:creationId xmlns:p14="http://schemas.microsoft.com/office/powerpoint/2010/main" val="3024567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500" fill="hold"/>
                                        <p:tgtEl>
                                          <p:spTgt spid="7172"/>
                                        </p:tgtEl>
                                        <p:attrNameLst>
                                          <p:attrName>ppt_x</p:attrName>
                                        </p:attrNameLst>
                                      </p:cBhvr>
                                      <p:tavLst>
                                        <p:tav tm="0">
                                          <p:val>
                                            <p:strVal val="#ppt_x"/>
                                          </p:val>
                                        </p:tav>
                                        <p:tav tm="100000">
                                          <p:val>
                                            <p:strVal val="#ppt_x"/>
                                          </p:val>
                                        </p:tav>
                                      </p:tavLst>
                                    </p:anim>
                                    <p:anim calcmode="lin" valueType="num">
                                      <p:cBhvr additive="base">
                                        <p:cTn id="13"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1403350" y="188913"/>
            <a:ext cx="6048375"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4275" name="Rectangle 2"/>
          <p:cNvSpPr>
            <a:spLocks noChangeArrowheads="1"/>
          </p:cNvSpPr>
          <p:nvPr/>
        </p:nvSpPr>
        <p:spPr bwMode="auto">
          <a:xfrm>
            <a:off x="755650" y="1695450"/>
            <a:ext cx="7704138"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nSpc>
                <a:spcPct val="110000"/>
              </a:lnSpc>
            </a:pPr>
            <a:r>
              <a:rPr lang="en-US" altLang="de-DE" sz="2000" b="1">
                <a:latin typeface="Verdana" pitchFamily="34" charset="0"/>
              </a:rPr>
              <a:t>very correct and clear </a:t>
            </a:r>
          </a:p>
          <a:p>
            <a:pPr>
              <a:lnSpc>
                <a:spcPct val="110000"/>
              </a:lnSpc>
            </a:pPr>
            <a:r>
              <a:rPr lang="en-US" altLang="de-DE" sz="2000" b="1">
                <a:latin typeface="Verdana" pitchFamily="34" charset="0"/>
              </a:rPr>
              <a:t>according to the Ouroboros Model:</a:t>
            </a:r>
          </a:p>
          <a:p>
            <a:pPr>
              <a:lnSpc>
                <a:spcPct val="110000"/>
              </a:lnSpc>
            </a:pPr>
            <a:endParaRPr lang="de-CH" altLang="de-DE" sz="1000" b="1">
              <a:latin typeface="Verdana" pitchFamily="34" charset="0"/>
            </a:endParaRPr>
          </a:p>
          <a:p>
            <a:pPr>
              <a:lnSpc>
                <a:spcPct val="110000"/>
              </a:lnSpc>
            </a:pPr>
            <a:r>
              <a:rPr lang="de-CH" altLang="de-DE" sz="2400" b="1">
                <a:solidFill>
                  <a:srgbClr val="0000FF"/>
                </a:solidFill>
                <a:latin typeface="Verdana" pitchFamily="34" charset="0"/>
              </a:rPr>
              <a:t>Good </a:t>
            </a:r>
            <a:r>
              <a:rPr lang="de-CH" altLang="de-DE" sz="2400" b="1" u="sng">
                <a:solidFill>
                  <a:srgbClr val="0000FF"/>
                </a:solidFill>
                <a:latin typeface="Verdana" pitchFamily="34" charset="0"/>
              </a:rPr>
              <a:t>Will</a:t>
            </a:r>
            <a:r>
              <a:rPr lang="de-CH" altLang="de-DE" sz="2400" b="1">
                <a:solidFill>
                  <a:srgbClr val="0000FF"/>
                </a:solidFill>
                <a:latin typeface="Verdana" pitchFamily="34" charset="0"/>
              </a:rPr>
              <a:t> </a:t>
            </a:r>
          </a:p>
          <a:p>
            <a:pPr>
              <a:lnSpc>
                <a:spcPct val="110000"/>
              </a:lnSpc>
            </a:pPr>
            <a:r>
              <a:rPr lang="de-CH" altLang="de-DE" sz="2400" b="1">
                <a:solidFill>
                  <a:srgbClr val="0000FF"/>
                </a:solidFill>
                <a:latin typeface="Verdana" pitchFamily="34" charset="0"/>
              </a:rPr>
              <a:t>is per definition not taking into account conditions, means, effect or outcome</a:t>
            </a:r>
          </a:p>
        </p:txBody>
      </p:sp>
      <p:sp>
        <p:nvSpPr>
          <p:cNvPr id="54276" name="Rectangle 4"/>
          <p:cNvSpPr>
            <a:spLocks noChangeArrowheads="1"/>
          </p:cNvSpPr>
          <p:nvPr/>
        </p:nvSpPr>
        <p:spPr bwMode="auto">
          <a:xfrm>
            <a:off x="755650" y="476250"/>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a:latin typeface="Verdana" pitchFamily="34" charset="0"/>
              </a:rPr>
              <a:t>As one example,</a:t>
            </a:r>
            <a:r>
              <a:rPr lang="en-US" altLang="de-DE" sz="2000" b="1">
                <a:latin typeface="Verdana" pitchFamily="34" charset="0"/>
              </a:rPr>
              <a:t> Immanuel Kant:</a:t>
            </a:r>
            <a:r>
              <a:rPr lang="en-US" altLang="de-DE" sz="2000" b="1"/>
              <a:t> </a:t>
            </a:r>
          </a:p>
        </p:txBody>
      </p:sp>
      <p:sp>
        <p:nvSpPr>
          <p:cNvPr id="54277" name="Rectangle 5"/>
          <p:cNvSpPr>
            <a:spLocks noChangeArrowheads="1"/>
          </p:cNvSpPr>
          <p:nvPr/>
        </p:nvSpPr>
        <p:spPr bwMode="auto">
          <a:xfrm>
            <a:off x="684213" y="1052513"/>
            <a:ext cx="720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2400" b="1">
                <a:solidFill>
                  <a:srgbClr val="0000FF"/>
                </a:solidFill>
                <a:latin typeface="Verdana" pitchFamily="34" charset="0"/>
              </a:rPr>
              <a:t>„Good Will is the only Absolutely Good“</a:t>
            </a:r>
          </a:p>
        </p:txBody>
      </p:sp>
      <p:sp>
        <p:nvSpPr>
          <p:cNvPr id="54278" name="Rectangle 6"/>
          <p:cNvSpPr>
            <a:spLocks noChangeArrowheads="1"/>
          </p:cNvSpPr>
          <p:nvPr/>
        </p:nvSpPr>
        <p:spPr bwMode="auto">
          <a:xfrm>
            <a:off x="755650" y="5294313"/>
            <a:ext cx="7632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b="1">
                <a:solidFill>
                  <a:srgbClr val="0000FF"/>
                </a:solidFill>
                <a:latin typeface="Arial Narrow" pitchFamily="34" charset="0"/>
              </a:rPr>
              <a:t>(it looks like an analog applies to bad and evil will, e.g. malicious intentions)</a:t>
            </a:r>
            <a:endParaRPr lang="en-US" altLang="de-DE" b="1">
              <a:solidFill>
                <a:srgbClr val="0000FF"/>
              </a:solidFill>
              <a:latin typeface="Arial Narrow" pitchFamily="34" charset="0"/>
            </a:endParaRPr>
          </a:p>
        </p:txBody>
      </p:sp>
      <p:sp>
        <p:nvSpPr>
          <p:cNvPr id="54279" name="Rectangle 7"/>
          <p:cNvSpPr>
            <a:spLocks noChangeArrowheads="1"/>
          </p:cNvSpPr>
          <p:nvPr/>
        </p:nvSpPr>
        <p:spPr bwMode="auto">
          <a:xfrm>
            <a:off x="755650" y="3860800"/>
            <a:ext cx="7632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2000">
                <a:solidFill>
                  <a:srgbClr val="0000FF"/>
                </a:solidFill>
                <a:latin typeface="Verdana" pitchFamily="34" charset="0"/>
              </a:rPr>
              <a:t>i.e. for this item with „inherited“ intrinsic positive valence consumption analysis is applied in the most restricted way only and thus yields a perfect fit </a:t>
            </a:r>
            <a:r>
              <a:rPr lang="de-CH" altLang="de-DE" sz="2000" i="1">
                <a:solidFill>
                  <a:srgbClr val="0000FF"/>
                </a:solidFill>
                <a:latin typeface="Verdana" pitchFamily="34" charset="0"/>
              </a:rPr>
              <a:t>by definition</a:t>
            </a:r>
            <a:r>
              <a:rPr lang="de-CH" altLang="de-DE" sz="2000">
                <a:solidFill>
                  <a:srgbClr val="0000FF"/>
                </a:solidFill>
                <a:latin typeface="Verdana" pitchFamily="34" charset="0"/>
              </a:rPr>
              <a:t> </a:t>
            </a:r>
          </a:p>
        </p:txBody>
      </p:sp>
      <p:sp>
        <p:nvSpPr>
          <p:cNvPr id="54280" name="Rectangle 8"/>
          <p:cNvSpPr>
            <a:spLocks noChangeArrowheads="1"/>
          </p:cNvSpPr>
          <p:nvPr/>
        </p:nvSpPr>
        <p:spPr bwMode="auto">
          <a:xfrm>
            <a:off x="755650" y="5970588"/>
            <a:ext cx="7988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600" b="1">
                <a:solidFill>
                  <a:srgbClr val="0000FF"/>
                </a:solidFill>
                <a:latin typeface="Verdana" pitchFamily="34" charset="0"/>
              </a:rPr>
              <a:t>Pflicht (duty) is established in the frame of the relevant community </a:t>
            </a:r>
            <a:endParaRPr lang="en-US" altLang="de-DE" sz="1600" b="1" u="sng">
              <a:solidFill>
                <a:srgbClr val="0000FF"/>
              </a:solidFill>
              <a:latin typeface="Verdana" pitchFamily="34" charset="0"/>
            </a:endParaRPr>
          </a:p>
        </p:txBody>
      </p:sp>
    </p:spTree>
    <p:extLst>
      <p:ext uri="{BB962C8B-B14F-4D97-AF65-F5344CB8AC3E}">
        <p14:creationId xmlns:p14="http://schemas.microsoft.com/office/powerpoint/2010/main" val="1858679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blinds(horizontal)">
                                      <p:cBhvr>
                                        <p:cTn id="7" dur="500"/>
                                        <p:tgtEl>
                                          <p:spTgt spid="54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75"/>
                                        </p:tgtEl>
                                        <p:attrNameLst>
                                          <p:attrName>style.visibility</p:attrName>
                                        </p:attrNameLst>
                                      </p:cBhvr>
                                      <p:to>
                                        <p:strVal val="visible"/>
                                      </p:to>
                                    </p:set>
                                    <p:animEffect transition="in" filter="blinds(horizontal)">
                                      <p:cBhvr>
                                        <p:cTn id="12" dur="500"/>
                                        <p:tgtEl>
                                          <p:spTgt spid="542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4279"/>
                                        </p:tgtEl>
                                        <p:attrNameLst>
                                          <p:attrName>style.visibility</p:attrName>
                                        </p:attrNameLst>
                                      </p:cBhvr>
                                      <p:to>
                                        <p:strVal val="visible"/>
                                      </p:to>
                                    </p:set>
                                    <p:animEffect transition="in" filter="blinds(horizontal)">
                                      <p:cBhvr>
                                        <p:cTn id="17" dur="500"/>
                                        <p:tgtEl>
                                          <p:spTgt spid="542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4278"/>
                                        </p:tgtEl>
                                        <p:attrNameLst>
                                          <p:attrName>style.visibility</p:attrName>
                                        </p:attrNameLst>
                                      </p:cBhvr>
                                      <p:to>
                                        <p:strVal val="visible"/>
                                      </p:to>
                                    </p:set>
                                    <p:animEffect transition="in" filter="blinds(horizontal)">
                                      <p:cBhvr>
                                        <p:cTn id="22" dur="500"/>
                                        <p:tgtEl>
                                          <p:spTgt spid="542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4280"/>
                                        </p:tgtEl>
                                        <p:attrNameLst>
                                          <p:attrName>style.visibility</p:attrName>
                                        </p:attrNameLst>
                                      </p:cBhvr>
                                      <p:to>
                                        <p:strVal val="visible"/>
                                      </p:to>
                                    </p:set>
                                    <p:animEffect transition="in" filter="blinds(horizontal)">
                                      <p:cBhvr>
                                        <p:cTn id="27" dur="500"/>
                                        <p:tgtEl>
                                          <p:spTgt spid="54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7" grpId="0"/>
      <p:bldP spid="54278" grpId="0"/>
      <p:bldP spid="54279" grpId="0"/>
      <p:bldP spid="5428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ChangeArrowheads="1"/>
          </p:cNvSpPr>
          <p:nvPr/>
        </p:nvSpPr>
        <p:spPr bwMode="auto">
          <a:xfrm>
            <a:off x="755650" y="4581525"/>
            <a:ext cx="7704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de-DE" sz="2000" b="1"/>
              <a:t>One may hope mankind can agree on some level of mutual respect (a condition of weak consistency).</a:t>
            </a:r>
          </a:p>
        </p:txBody>
      </p:sp>
      <p:sp>
        <p:nvSpPr>
          <p:cNvPr id="36870" name="Rectangle 6"/>
          <p:cNvSpPr>
            <a:spLocks noChangeArrowheads="1"/>
          </p:cNvSpPr>
          <p:nvPr/>
        </p:nvSpPr>
        <p:spPr bwMode="auto">
          <a:xfrm>
            <a:off x="755650" y="620713"/>
            <a:ext cx="3397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2400" b="1">
                <a:solidFill>
                  <a:srgbClr val="0000FF"/>
                </a:solidFill>
              </a:rPr>
              <a:t>For what may I hope ?</a:t>
            </a:r>
          </a:p>
        </p:txBody>
      </p:sp>
      <p:sp>
        <p:nvSpPr>
          <p:cNvPr id="36871" name="Rectangle 7"/>
          <p:cNvSpPr>
            <a:spLocks noChangeArrowheads="1"/>
          </p:cNvSpPr>
          <p:nvPr/>
        </p:nvSpPr>
        <p:spPr bwMode="auto">
          <a:xfrm>
            <a:off x="755650" y="1412875"/>
            <a:ext cx="7632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2000" b="1"/>
              <a:t>In times when no more guidance from an authorative and undisputed external deity can be resorted to, it is, again, consistency in a wide sense, which remains as guideline. </a:t>
            </a:r>
          </a:p>
        </p:txBody>
      </p:sp>
      <p:sp>
        <p:nvSpPr>
          <p:cNvPr id="36872" name="Rectangle 8"/>
          <p:cNvSpPr>
            <a:spLocks noChangeArrowheads="1"/>
          </p:cNvSpPr>
          <p:nvPr/>
        </p:nvSpPr>
        <p:spPr bwMode="auto">
          <a:xfrm>
            <a:off x="755650" y="2492375"/>
            <a:ext cx="7416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2000" b="1"/>
              <a:t>All-encompassing concepts can only be ranked according to their breath and depth, level of detail, applicability and effectiveness, usefulness. It is argued that thus the same bootstrapping applies to the "last questions" as what has been found for the distillation of apriori and, in principle, all other schemata. </a:t>
            </a:r>
          </a:p>
        </p:txBody>
      </p:sp>
      <p:sp>
        <p:nvSpPr>
          <p:cNvPr id="36873" name="Text Box 9"/>
          <p:cNvSpPr txBox="1">
            <a:spLocks noChangeArrowheads="1"/>
          </p:cNvSpPr>
          <p:nvPr/>
        </p:nvSpPr>
        <p:spPr bwMode="auto">
          <a:xfrm>
            <a:off x="755650" y="5480050"/>
            <a:ext cx="7586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000"/>
              <a:t>Make the hope happen and contexts promoting and cultivating it...</a:t>
            </a:r>
            <a:endParaRPr lang="en-US" altLang="de-DE" sz="2000"/>
          </a:p>
        </p:txBody>
      </p:sp>
    </p:spTree>
    <p:extLst>
      <p:ext uri="{BB962C8B-B14F-4D97-AF65-F5344CB8AC3E}">
        <p14:creationId xmlns:p14="http://schemas.microsoft.com/office/powerpoint/2010/main" val="1963767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blinds(horizontal)">
                                      <p:cBhvr>
                                        <p:cTn id="7" dur="500"/>
                                        <p:tgtEl>
                                          <p:spTgt spid="36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blinds(horizontal)">
                                      <p:cBhvr>
                                        <p:cTn id="12" dur="500"/>
                                        <p:tgtEl>
                                          <p:spTgt spid="368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blinds(horizontal)">
                                      <p:cBhvr>
                                        <p:cTn id="17" dur="500"/>
                                        <p:tgtEl>
                                          <p:spTgt spid="368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6873"/>
                                        </p:tgtEl>
                                        <p:attrNameLst>
                                          <p:attrName>style.visibility</p:attrName>
                                        </p:attrNameLst>
                                      </p:cBhvr>
                                      <p:to>
                                        <p:strVal val="visible"/>
                                      </p:to>
                                    </p:set>
                                    <p:anim calcmode="lin" valueType="num">
                                      <p:cBhvr additive="base">
                                        <p:cTn id="22" dur="500" fill="hold"/>
                                        <p:tgtEl>
                                          <p:spTgt spid="36873"/>
                                        </p:tgtEl>
                                        <p:attrNameLst>
                                          <p:attrName>ppt_x</p:attrName>
                                        </p:attrNameLst>
                                      </p:cBhvr>
                                      <p:tavLst>
                                        <p:tav tm="0">
                                          <p:val>
                                            <p:strVal val="#ppt_x"/>
                                          </p:val>
                                        </p:tav>
                                        <p:tav tm="100000">
                                          <p:val>
                                            <p:strVal val="#ppt_x"/>
                                          </p:val>
                                        </p:tav>
                                      </p:tavLst>
                                    </p:anim>
                                    <p:anim calcmode="lin" valueType="num">
                                      <p:cBhvr additive="base">
                                        <p:cTn id="23" dur="500" fill="hold"/>
                                        <p:tgtEl>
                                          <p:spTgt spid="368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1" grpId="0"/>
      <p:bldP spid="36872" grpId="0"/>
      <p:bldP spid="3687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00" y="1074040"/>
            <a:ext cx="8492480" cy="480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7544" y="404664"/>
            <a:ext cx="2988832" cy="369332"/>
          </a:xfrm>
          <a:prstGeom prst="rect">
            <a:avLst/>
          </a:prstGeom>
          <a:noFill/>
        </p:spPr>
        <p:txBody>
          <a:bodyPr wrap="none" rtlCol="0">
            <a:spAutoFit/>
          </a:bodyPr>
          <a:lstStyle/>
          <a:p>
            <a:r>
              <a:rPr lang="de-AT" b="1" dirty="0" smtClean="0"/>
              <a:t>Key </a:t>
            </a:r>
            <a:r>
              <a:rPr lang="de-AT" b="1" dirty="0" err="1" smtClean="0"/>
              <a:t>questions</a:t>
            </a:r>
            <a:r>
              <a:rPr lang="de-AT" b="1" dirty="0" smtClean="0"/>
              <a:t>, </a:t>
            </a:r>
            <a:r>
              <a:rPr lang="de-AT" b="1" dirty="0" err="1" smtClean="0"/>
              <a:t>for</a:t>
            </a:r>
            <a:r>
              <a:rPr lang="de-AT" b="1" dirty="0" smtClean="0"/>
              <a:t> </a:t>
            </a:r>
            <a:r>
              <a:rPr lang="de-AT" b="1" dirty="0" err="1" smtClean="0"/>
              <a:t>discussion</a:t>
            </a:r>
            <a:r>
              <a:rPr lang="de-AT" b="1" dirty="0" smtClean="0"/>
              <a:t>:</a:t>
            </a:r>
            <a:endParaRPr lang="de-CH" b="1" dirty="0"/>
          </a:p>
        </p:txBody>
      </p:sp>
    </p:spTree>
    <p:extLst>
      <p:ext uri="{BB962C8B-B14F-4D97-AF65-F5344CB8AC3E}">
        <p14:creationId xmlns:p14="http://schemas.microsoft.com/office/powerpoint/2010/main" val="2371967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395288" y="404813"/>
            <a:ext cx="622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CH" altLang="de-DE" sz="2800">
                <a:solidFill>
                  <a:srgbClr val="FF3300"/>
                </a:solidFill>
                <a:latin typeface="Variant Round Bold DB"/>
              </a:rPr>
              <a:t>The Ourobors Model, Main Features, I</a:t>
            </a:r>
          </a:p>
        </p:txBody>
      </p:sp>
      <p:sp>
        <p:nvSpPr>
          <p:cNvPr id="6147" name="Rectangle 4"/>
          <p:cNvSpPr>
            <a:spLocks noChangeArrowheads="1"/>
          </p:cNvSpPr>
          <p:nvPr/>
        </p:nvSpPr>
        <p:spPr bwMode="auto">
          <a:xfrm>
            <a:off x="684213" y="3068960"/>
            <a:ext cx="5381625" cy="3140075"/>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altLang="de-DE" sz="2400" b="1" dirty="0">
                <a:solidFill>
                  <a:srgbClr val="0000FF"/>
                </a:solidFill>
                <a:latin typeface="Verdana" pitchFamily="34" charset="0"/>
              </a:rPr>
              <a:t> </a:t>
            </a:r>
            <a:endParaRPr lang="en-US" altLang="de-DE" sz="1600" dirty="0">
              <a:latin typeface="Comic Sans MS" pitchFamily="66" charset="0"/>
            </a:endParaRPr>
          </a:p>
          <a:p>
            <a:pPr>
              <a:lnSpc>
                <a:spcPct val="110000"/>
              </a:lnSpc>
            </a:pPr>
            <a:r>
              <a:rPr lang="en-US" altLang="de-DE" sz="3200" b="1" dirty="0">
                <a:solidFill>
                  <a:srgbClr val="0000FF"/>
                </a:solidFill>
                <a:latin typeface="Verdana" pitchFamily="34" charset="0"/>
              </a:rPr>
              <a:t>   </a:t>
            </a:r>
            <a:r>
              <a:rPr lang="en-US" altLang="de-DE" sz="3200" b="1" dirty="0">
                <a:solidFill>
                  <a:srgbClr val="33CCFF"/>
                </a:solidFill>
                <a:latin typeface="Verdana" pitchFamily="34" charset="0"/>
              </a:rPr>
              <a:t>.…anticipation,</a:t>
            </a:r>
            <a:r>
              <a:rPr lang="en-US" altLang="de-DE" sz="3200" b="1" dirty="0">
                <a:solidFill>
                  <a:srgbClr val="0000FF"/>
                </a:solidFill>
                <a:latin typeface="Verdana" pitchFamily="34" charset="0"/>
              </a:rPr>
              <a:t> </a:t>
            </a:r>
          </a:p>
          <a:p>
            <a:pPr>
              <a:lnSpc>
                <a:spcPct val="110000"/>
              </a:lnSpc>
              <a:buFontTx/>
              <a:buChar char="•"/>
            </a:pPr>
            <a:r>
              <a:rPr lang="en-US" altLang="de-DE" sz="3200" b="1" dirty="0">
                <a:solidFill>
                  <a:srgbClr val="0000FF"/>
                </a:solidFill>
                <a:latin typeface="Verdana" pitchFamily="34" charset="0"/>
              </a:rPr>
              <a:t>  action / perception, </a:t>
            </a:r>
          </a:p>
          <a:p>
            <a:pPr>
              <a:lnSpc>
                <a:spcPct val="110000"/>
              </a:lnSpc>
              <a:buFontTx/>
              <a:buChar char="•"/>
            </a:pPr>
            <a:r>
              <a:rPr lang="en-US" altLang="de-DE" sz="3200" b="1" dirty="0">
                <a:solidFill>
                  <a:srgbClr val="0000FF"/>
                </a:solidFill>
                <a:latin typeface="Verdana" pitchFamily="34" charset="0"/>
              </a:rPr>
              <a:t>  </a:t>
            </a:r>
            <a:r>
              <a:rPr lang="en-US" altLang="de-DE" sz="3200" b="1" u="sng" dirty="0">
                <a:solidFill>
                  <a:srgbClr val="0000FF"/>
                </a:solidFill>
                <a:latin typeface="Verdana" pitchFamily="34" charset="0"/>
              </a:rPr>
              <a:t>evaluation</a:t>
            </a:r>
            <a:r>
              <a:rPr lang="en-US" altLang="de-DE" sz="3200" b="1" dirty="0">
                <a:solidFill>
                  <a:srgbClr val="0000FF"/>
                </a:solidFill>
                <a:latin typeface="Verdana" pitchFamily="34" charset="0"/>
              </a:rPr>
              <a:t>, </a:t>
            </a:r>
          </a:p>
          <a:p>
            <a:pPr>
              <a:lnSpc>
                <a:spcPct val="110000"/>
              </a:lnSpc>
              <a:buFontTx/>
              <a:buChar char="•"/>
            </a:pPr>
            <a:r>
              <a:rPr lang="en-US" altLang="de-DE" sz="3200" b="1" dirty="0">
                <a:solidFill>
                  <a:srgbClr val="0000FF"/>
                </a:solidFill>
                <a:latin typeface="Verdana" pitchFamily="34" charset="0"/>
              </a:rPr>
              <a:t>  anticipation,... </a:t>
            </a:r>
          </a:p>
          <a:p>
            <a:pPr>
              <a:lnSpc>
                <a:spcPct val="110000"/>
              </a:lnSpc>
              <a:spcAft>
                <a:spcPts val="225"/>
              </a:spcAft>
              <a:buFontTx/>
              <a:buChar char="•"/>
            </a:pPr>
            <a:endParaRPr lang="de-CH" altLang="de-DE" sz="3200" b="1" dirty="0">
              <a:solidFill>
                <a:srgbClr val="0000FF"/>
              </a:solidFill>
              <a:latin typeface="Verdana" pitchFamily="34" charset="0"/>
            </a:endParaRPr>
          </a:p>
        </p:txBody>
      </p:sp>
      <p:sp>
        <p:nvSpPr>
          <p:cNvPr id="6148" name="Rectangle 5"/>
          <p:cNvSpPr>
            <a:spLocks noChangeArrowheads="1"/>
          </p:cNvSpPr>
          <p:nvPr/>
        </p:nvSpPr>
        <p:spPr bwMode="auto">
          <a:xfrm>
            <a:off x="395288" y="1125538"/>
            <a:ext cx="797718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altLang="de-DE" sz="2400" b="1" dirty="0">
                <a:latin typeface="Verdana" pitchFamily="34" charset="0"/>
              </a:rPr>
              <a:t>The Ouroboros Model </a:t>
            </a:r>
            <a:r>
              <a:rPr lang="en-US" altLang="de-DE" sz="2400" b="1" dirty="0">
                <a:latin typeface="Verdana" pitchFamily="34" charset="0"/>
              </a:rPr>
              <a:t>proposes a dynamic and self-organizing </a:t>
            </a:r>
            <a:r>
              <a:rPr lang="en-US" altLang="de-DE" sz="2400" b="1" u="sng" dirty="0">
                <a:latin typeface="Verdana" pitchFamily="34" charset="0"/>
              </a:rPr>
              <a:t>cognitive architecture</a:t>
            </a:r>
            <a:r>
              <a:rPr lang="en-US" altLang="de-DE" sz="2400" b="1" dirty="0">
                <a:latin typeface="Verdana" pitchFamily="34" charset="0"/>
              </a:rPr>
              <a:t> with the backbone of one fundamental recursive algorithm in the form of an </a:t>
            </a:r>
          </a:p>
          <a:p>
            <a:r>
              <a:rPr lang="en-US" altLang="de-DE" sz="2400" b="1" dirty="0">
                <a:latin typeface="Verdana" pitchFamily="34" charset="0"/>
              </a:rPr>
              <a:t>extended action / perception cycle</a:t>
            </a:r>
            <a:r>
              <a:rPr lang="de-CH" altLang="de-DE" sz="1600" dirty="0">
                <a:latin typeface="Comic Sans MS" pitchFamily="66" charset="0"/>
              </a:rPr>
              <a:t> </a:t>
            </a:r>
            <a:r>
              <a:rPr lang="en-GB" altLang="de-DE" sz="2400" b="1" dirty="0">
                <a:latin typeface="Verdana" pitchFamily="34" charset="0"/>
              </a:rPr>
              <a:t>:</a:t>
            </a:r>
          </a:p>
        </p:txBody>
      </p:sp>
      <p:pic>
        <p:nvPicPr>
          <p:cNvPr id="6149" name="Picture 6" descr="D:\uroboros\NEISS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25" y="4292600"/>
            <a:ext cx="2717800" cy="2519363"/>
          </a:xfrm>
          <a:prstGeom prst="rect">
            <a:avLst/>
          </a:prstGeom>
          <a:noFill/>
          <a:ln w="1270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76" y="6300028"/>
            <a:ext cx="9416360" cy="369332"/>
          </a:xfrm>
          <a:prstGeom prst="rect">
            <a:avLst/>
          </a:prstGeom>
          <a:solidFill>
            <a:srgbClr val="99FFCC">
              <a:alpha val="48000"/>
            </a:srgbClr>
          </a:solidFill>
        </p:spPr>
        <p:txBody>
          <a:bodyPr wrap="none" rtlCol="0">
            <a:spAutoFit/>
          </a:bodyPr>
          <a:lstStyle/>
          <a:p>
            <a:r>
              <a:rPr lang="de-AT" b="1" dirty="0" smtClean="0">
                <a:latin typeface="Verdana" panose="020B0604030504040204" pitchFamily="34" charset="0"/>
                <a:ea typeface="Verdana" panose="020B0604030504040204" pitchFamily="34" charset="0"/>
                <a:cs typeface="Verdana" panose="020B0604030504040204" pitchFamily="34" charset="0"/>
              </a:rPr>
              <a:t>Not </a:t>
            </a:r>
            <a:r>
              <a:rPr lang="de-AT" b="1" dirty="0" err="1" smtClean="0">
                <a:latin typeface="Verdana" panose="020B0604030504040204" pitchFamily="34" charset="0"/>
                <a:ea typeface="Verdana" panose="020B0604030504040204" pitchFamily="34" charset="0"/>
                <a:cs typeface="Verdana" panose="020B0604030504040204" pitchFamily="34" charset="0"/>
              </a:rPr>
              <a:t>restricted</a:t>
            </a:r>
            <a:r>
              <a:rPr lang="de-AT" b="1" dirty="0" smtClean="0">
                <a:latin typeface="Verdana" panose="020B0604030504040204" pitchFamily="34" charset="0"/>
                <a:ea typeface="Verdana" panose="020B0604030504040204" pitchFamily="34" charset="0"/>
                <a:cs typeface="Verdana" panose="020B0604030504040204" pitchFamily="34" charset="0"/>
              </a:rPr>
              <a:t> </a:t>
            </a:r>
            <a:r>
              <a:rPr lang="de-AT" b="1" dirty="0" err="1" smtClean="0">
                <a:latin typeface="Verdana" panose="020B0604030504040204" pitchFamily="34" charset="0"/>
                <a:ea typeface="Verdana" panose="020B0604030504040204" pitchFamily="34" charset="0"/>
                <a:cs typeface="Verdana" panose="020B0604030504040204" pitchFamily="34" charset="0"/>
              </a:rPr>
              <a:t>to</a:t>
            </a:r>
            <a:r>
              <a:rPr lang="de-AT" b="1" dirty="0" smtClean="0">
                <a:latin typeface="Verdana" panose="020B0604030504040204" pitchFamily="34" charset="0"/>
                <a:ea typeface="Verdana" panose="020B0604030504040204" pitchFamily="34" charset="0"/>
                <a:cs typeface="Verdana" panose="020B0604030504040204" pitchFamily="34" charset="0"/>
              </a:rPr>
              <a:t> a </a:t>
            </a:r>
            <a:r>
              <a:rPr lang="de-AT" b="1" dirty="0" err="1" smtClean="0">
                <a:latin typeface="Verdana" panose="020B0604030504040204" pitchFamily="34" charset="0"/>
                <a:ea typeface="Verdana" panose="020B0604030504040204" pitchFamily="34" charset="0"/>
                <a:cs typeface="Verdana" panose="020B0604030504040204" pitchFamily="34" charset="0"/>
              </a:rPr>
              <a:t>single</a:t>
            </a:r>
            <a:r>
              <a:rPr lang="de-AT" b="1" dirty="0" smtClean="0">
                <a:latin typeface="Verdana" panose="020B0604030504040204" pitchFamily="34" charset="0"/>
                <a:ea typeface="Verdana" panose="020B0604030504040204" pitchFamily="34" charset="0"/>
                <a:cs typeface="Verdana" panose="020B0604030504040204" pitchFamily="34" charset="0"/>
              </a:rPr>
              <a:t> </a:t>
            </a:r>
            <a:r>
              <a:rPr lang="de-AT" b="1" dirty="0" err="1" smtClean="0">
                <a:latin typeface="Verdana" panose="020B0604030504040204" pitchFamily="34" charset="0"/>
                <a:ea typeface="Verdana" panose="020B0604030504040204" pitchFamily="34" charset="0"/>
                <a:cs typeface="Verdana" panose="020B0604030504040204" pitchFamily="34" charset="0"/>
              </a:rPr>
              <a:t>brain</a:t>
            </a:r>
            <a:r>
              <a:rPr lang="de-AT" b="1" dirty="0" smtClean="0">
                <a:latin typeface="Verdana" panose="020B0604030504040204" pitchFamily="34" charset="0"/>
                <a:ea typeface="Verdana" panose="020B0604030504040204" pitchFamily="34" charset="0"/>
                <a:cs typeface="Verdana" panose="020B0604030504040204" pitchFamily="34" charset="0"/>
              </a:rPr>
              <a:t> but </a:t>
            </a:r>
            <a:r>
              <a:rPr lang="de-AT" b="1" dirty="0" err="1" smtClean="0">
                <a:latin typeface="Verdana" panose="020B0604030504040204" pitchFamily="34" charset="0"/>
                <a:ea typeface="Verdana" panose="020B0604030504040204" pitchFamily="34" charset="0"/>
                <a:cs typeface="Verdana" panose="020B0604030504040204" pitchFamily="34" charset="0"/>
              </a:rPr>
              <a:t>applicable</a:t>
            </a:r>
            <a:r>
              <a:rPr lang="de-AT" b="1" dirty="0" smtClean="0">
                <a:latin typeface="Verdana" panose="020B0604030504040204" pitchFamily="34" charset="0"/>
                <a:ea typeface="Verdana" panose="020B0604030504040204" pitchFamily="34" charset="0"/>
                <a:cs typeface="Verdana" panose="020B0604030504040204" pitchFamily="34" charset="0"/>
              </a:rPr>
              <a:t> </a:t>
            </a:r>
            <a:r>
              <a:rPr lang="de-AT" b="1" dirty="0" err="1" smtClean="0">
                <a:latin typeface="Verdana" panose="020B0604030504040204" pitchFamily="34" charset="0"/>
                <a:ea typeface="Verdana" panose="020B0604030504040204" pitchFamily="34" charset="0"/>
                <a:cs typeface="Verdana" panose="020B0604030504040204" pitchFamily="34" charset="0"/>
              </a:rPr>
              <a:t>to</a:t>
            </a:r>
            <a:r>
              <a:rPr lang="de-AT" b="1" dirty="0" smtClean="0">
                <a:latin typeface="Verdana" panose="020B0604030504040204" pitchFamily="34" charset="0"/>
                <a:ea typeface="Verdana" panose="020B0604030504040204" pitchFamily="34" charset="0"/>
                <a:cs typeface="Verdana" panose="020B0604030504040204" pitchFamily="34" charset="0"/>
              </a:rPr>
              <a:t> </a:t>
            </a:r>
            <a:r>
              <a:rPr lang="de-AT" b="1" dirty="0" err="1" smtClean="0">
                <a:latin typeface="Verdana" panose="020B0604030504040204" pitchFamily="34" charset="0"/>
                <a:ea typeface="Verdana" panose="020B0604030504040204" pitchFamily="34" charset="0"/>
                <a:cs typeface="Verdana" panose="020B0604030504040204" pitchFamily="34" charset="0"/>
              </a:rPr>
              <a:t>groups</a:t>
            </a:r>
            <a:r>
              <a:rPr lang="de-AT" b="1" dirty="0" smtClean="0">
                <a:latin typeface="Verdana" panose="020B0604030504040204" pitchFamily="34" charset="0"/>
                <a:ea typeface="Verdana" panose="020B0604030504040204" pitchFamily="34" charset="0"/>
                <a:cs typeface="Verdana" panose="020B0604030504040204" pitchFamily="34" charset="0"/>
              </a:rPr>
              <a:t> </a:t>
            </a:r>
            <a:r>
              <a:rPr lang="de-AT" b="1" dirty="0" err="1" smtClean="0">
                <a:latin typeface="Verdana" panose="020B0604030504040204" pitchFamily="34" charset="0"/>
                <a:ea typeface="Verdana" panose="020B0604030504040204" pitchFamily="34" charset="0"/>
                <a:cs typeface="Verdana" panose="020B0604030504040204" pitchFamily="34" charset="0"/>
              </a:rPr>
              <a:t>and</a:t>
            </a:r>
            <a:r>
              <a:rPr lang="de-AT" b="1" dirty="0" smtClean="0">
                <a:latin typeface="Verdana" panose="020B0604030504040204" pitchFamily="34" charset="0"/>
                <a:ea typeface="Verdana" panose="020B0604030504040204" pitchFamily="34" charset="0"/>
                <a:cs typeface="Verdana" panose="020B0604030504040204" pitchFamily="34" charset="0"/>
              </a:rPr>
              <a:t> </a:t>
            </a:r>
            <a:r>
              <a:rPr lang="de-AT" b="1" dirty="0" err="1" smtClean="0">
                <a:latin typeface="Verdana" panose="020B0604030504040204" pitchFamily="34" charset="0"/>
                <a:ea typeface="Verdana" panose="020B0604030504040204" pitchFamily="34" charset="0"/>
                <a:cs typeface="Verdana" panose="020B0604030504040204" pitchFamily="34" charset="0"/>
              </a:rPr>
              <a:t>societies</a:t>
            </a:r>
            <a:r>
              <a:rPr lang="de-AT" b="1" dirty="0" smtClean="0">
                <a:latin typeface="Verdana" panose="020B0604030504040204" pitchFamily="34" charset="0"/>
                <a:ea typeface="Verdana" panose="020B0604030504040204" pitchFamily="34" charset="0"/>
                <a:cs typeface="Verdana" panose="020B0604030504040204" pitchFamily="34" charset="0"/>
              </a:rPr>
              <a:t>…</a:t>
            </a:r>
            <a:endParaRPr lang="de-CH" b="1" dirty="0">
              <a:latin typeface="Verdana" panose="020B0604030504040204" pitchFamily="34" charset="0"/>
              <a:ea typeface="Verdana" panose="020B0604030504040204" pitchFamily="34" charset="0"/>
              <a:cs typeface="Verdana" panose="020B0604030504040204" pitchFamily="34" charset="0"/>
            </a:endParaRPr>
          </a:p>
        </p:txBody>
      </p:sp>
      <p:sp>
        <p:nvSpPr>
          <p:cNvPr id="2" name="Rounded Rectangle 1"/>
          <p:cNvSpPr/>
          <p:nvPr/>
        </p:nvSpPr>
        <p:spPr>
          <a:xfrm>
            <a:off x="1043608" y="3356992"/>
            <a:ext cx="3744416" cy="648072"/>
          </a:xfrm>
          <a:prstGeom prst="round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ounded Rectangle 7"/>
          <p:cNvSpPr/>
          <p:nvPr/>
        </p:nvSpPr>
        <p:spPr>
          <a:xfrm>
            <a:off x="1043608" y="5013176"/>
            <a:ext cx="3744416" cy="648072"/>
          </a:xfrm>
          <a:prstGeom prst="round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6805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 grpId="0" animBg="1"/>
      <p:bldP spid="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OM flow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6631"/>
            <a:ext cx="7704856" cy="56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395288" y="5734893"/>
            <a:ext cx="84248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en-US" altLang="de-DE" sz="2000" dirty="0" smtClean="0">
                <a:solidFill>
                  <a:srgbClr val="0000FF"/>
                </a:solidFill>
                <a:latin typeface="Verdana" pitchFamily="34" charset="0"/>
              </a:rPr>
              <a:t>Loop augmented with mechanisms for flexible schema selection and the recording of likely useful new memories including self monitoring by keeping track of the current performance </a:t>
            </a:r>
          </a:p>
        </p:txBody>
      </p:sp>
    </p:spTree>
    <p:extLst>
      <p:ext uri="{BB962C8B-B14F-4D97-AF65-F5344CB8AC3E}">
        <p14:creationId xmlns:p14="http://schemas.microsoft.com/office/powerpoint/2010/main" val="17293861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lum bright="40000"/>
            <a:extLst>
              <a:ext uri="{28A0092B-C50C-407E-A947-70E740481C1C}">
                <a14:useLocalDpi xmlns:a14="http://schemas.microsoft.com/office/drawing/2010/main" val="0"/>
              </a:ext>
            </a:extLst>
          </a:blip>
          <a:srcRect/>
          <a:stretch>
            <a:fillRect/>
          </a:stretch>
        </p:blipFill>
        <p:spPr bwMode="auto">
          <a:xfrm>
            <a:off x="1514475" y="188913"/>
            <a:ext cx="6048375"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147" name="Text Box 3"/>
          <p:cNvSpPr txBox="1">
            <a:spLocks noChangeArrowheads="1"/>
          </p:cNvSpPr>
          <p:nvPr/>
        </p:nvSpPr>
        <p:spPr bwMode="auto">
          <a:xfrm>
            <a:off x="179388" y="404813"/>
            <a:ext cx="6581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fontAlgn="base">
              <a:spcBef>
                <a:spcPct val="0"/>
              </a:spcBef>
              <a:spcAft>
                <a:spcPct val="0"/>
              </a:spcAft>
            </a:pPr>
            <a:r>
              <a:rPr lang="de-CH" altLang="de-DE" sz="2800" b="0">
                <a:solidFill>
                  <a:srgbClr val="FF3300"/>
                </a:solidFill>
                <a:latin typeface="Variant Round Bold DB"/>
              </a:rPr>
              <a:t>The Ouroboros Model, Main Features, II</a:t>
            </a:r>
          </a:p>
        </p:txBody>
      </p:sp>
      <p:sp>
        <p:nvSpPr>
          <p:cNvPr id="6148" name="Rectangle 4"/>
          <p:cNvSpPr>
            <a:spLocks noChangeArrowheads="1"/>
          </p:cNvSpPr>
          <p:nvPr/>
        </p:nvSpPr>
        <p:spPr bwMode="auto">
          <a:xfrm>
            <a:off x="179388" y="1252538"/>
            <a:ext cx="878522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fontAlgn="base">
              <a:lnSpc>
                <a:spcPct val="120000"/>
              </a:lnSpc>
              <a:spcBef>
                <a:spcPct val="0"/>
              </a:spcBef>
              <a:spcAft>
                <a:spcPct val="0"/>
              </a:spcAft>
              <a:buFontTx/>
              <a:buChar char="•"/>
            </a:pPr>
            <a:r>
              <a:rPr lang="en-GB" altLang="de-DE" sz="2400" dirty="0">
                <a:solidFill>
                  <a:srgbClr val="0000FF"/>
                </a:solidFill>
                <a:latin typeface="Verdana" pitchFamily="34" charset="0"/>
              </a:rPr>
              <a:t> All concepts</a:t>
            </a:r>
            <a:r>
              <a:rPr lang="en-US" altLang="de-DE" sz="2400" dirty="0">
                <a:solidFill>
                  <a:srgbClr val="0000FF"/>
                </a:solidFill>
                <a:latin typeface="Verdana" pitchFamily="34" charset="0"/>
              </a:rPr>
              <a:t> are stored in </a:t>
            </a:r>
            <a:r>
              <a:rPr lang="en-US" altLang="de-DE" sz="1600" b="0" dirty="0" smtClean="0">
                <a:solidFill>
                  <a:srgbClr val="0000FF"/>
                </a:solidFill>
                <a:latin typeface="Arial Narrow" panose="020B0606020202030204" pitchFamily="34" charset="0"/>
              </a:rPr>
              <a:t>(non-strict hierarchy of)</a:t>
            </a:r>
            <a:r>
              <a:rPr lang="en-US" altLang="de-DE" sz="2400" dirty="0" smtClean="0">
                <a:solidFill>
                  <a:srgbClr val="0000FF"/>
                </a:solidFill>
                <a:latin typeface="Verdana" pitchFamily="34" charset="0"/>
              </a:rPr>
              <a:t> SCHEMATA</a:t>
            </a:r>
            <a:r>
              <a:rPr lang="en-US" altLang="de-DE" sz="2400" dirty="0">
                <a:solidFill>
                  <a:srgbClr val="0000FF"/>
                </a:solidFill>
                <a:latin typeface="Verdana" pitchFamily="34" charset="0"/>
              </a:rPr>
              <a:t>, </a:t>
            </a:r>
            <a:r>
              <a:rPr lang="en-US" altLang="de-DE" sz="2400" dirty="0" smtClean="0">
                <a:solidFill>
                  <a:srgbClr val="0000FF"/>
                </a:solidFill>
                <a:latin typeface="Verdana" pitchFamily="34" charset="0"/>
              </a:rPr>
              <a:t>  	i.e., frames</a:t>
            </a:r>
            <a:r>
              <a:rPr lang="en-US" altLang="de-DE" sz="2400" dirty="0">
                <a:solidFill>
                  <a:srgbClr val="0000FF"/>
                </a:solidFill>
                <a:latin typeface="Verdana" pitchFamily="34" charset="0"/>
              </a:rPr>
              <a:t>.. with features linked together</a:t>
            </a:r>
          </a:p>
          <a:p>
            <a:pPr fontAlgn="base">
              <a:lnSpc>
                <a:spcPct val="120000"/>
              </a:lnSpc>
              <a:spcBef>
                <a:spcPct val="0"/>
              </a:spcBef>
              <a:spcAft>
                <a:spcPct val="0"/>
              </a:spcAft>
            </a:pPr>
            <a:endParaRPr lang="en-US" altLang="de-DE" sz="800" dirty="0">
              <a:solidFill>
                <a:srgbClr val="0000FF"/>
              </a:solidFill>
              <a:latin typeface="Verdana" pitchFamily="34" charset="0"/>
            </a:endParaRPr>
          </a:p>
          <a:p>
            <a:pPr fontAlgn="base">
              <a:lnSpc>
                <a:spcPct val="120000"/>
              </a:lnSpc>
              <a:spcBef>
                <a:spcPct val="0"/>
              </a:spcBef>
              <a:spcAft>
                <a:spcPct val="0"/>
              </a:spcAft>
              <a:buFontTx/>
              <a:buChar char="•"/>
            </a:pPr>
            <a:r>
              <a:rPr lang="en-US" altLang="de-DE" sz="2400" dirty="0">
                <a:solidFill>
                  <a:srgbClr val="0000FF"/>
                </a:solidFill>
                <a:latin typeface="Verdana" pitchFamily="34" charset="0"/>
              </a:rPr>
              <a:t> Activation of any one feature biases 	associated ones, i.e. provokes expectations</a:t>
            </a:r>
          </a:p>
          <a:p>
            <a:pPr fontAlgn="base">
              <a:lnSpc>
                <a:spcPct val="120000"/>
              </a:lnSpc>
              <a:spcBef>
                <a:spcPct val="0"/>
              </a:spcBef>
              <a:spcAft>
                <a:spcPct val="0"/>
              </a:spcAft>
            </a:pPr>
            <a:endParaRPr lang="en-US" altLang="de-DE" sz="800" dirty="0">
              <a:solidFill>
                <a:srgbClr val="0000FF"/>
              </a:solidFill>
              <a:latin typeface="Verdana" pitchFamily="34" charset="0"/>
            </a:endParaRPr>
          </a:p>
          <a:p>
            <a:pPr fontAlgn="base">
              <a:lnSpc>
                <a:spcPct val="120000"/>
              </a:lnSpc>
              <a:spcBef>
                <a:spcPct val="0"/>
              </a:spcBef>
              <a:spcAft>
                <a:spcPct val="0"/>
              </a:spcAft>
              <a:buFontTx/>
              <a:buChar char="•"/>
            </a:pPr>
            <a:r>
              <a:rPr lang="en-US" altLang="de-DE" sz="2400" dirty="0">
                <a:solidFill>
                  <a:srgbClr val="0000FF"/>
                </a:solidFill>
                <a:latin typeface="Verdana" pitchFamily="34" charset="0"/>
              </a:rPr>
              <a:t> A monitoring loop “</a:t>
            </a:r>
            <a:r>
              <a:rPr lang="en-US" altLang="de-DE" sz="2400" u="sng" dirty="0">
                <a:solidFill>
                  <a:srgbClr val="0000FF"/>
                </a:solidFill>
                <a:latin typeface="Verdana" pitchFamily="34" charset="0"/>
              </a:rPr>
              <a:t>CONSUMPTION ANALYSIS</a:t>
            </a:r>
            <a:r>
              <a:rPr lang="en-US" altLang="de-DE" sz="2400" dirty="0">
                <a:solidFill>
                  <a:srgbClr val="0000FF"/>
                </a:solidFill>
                <a:latin typeface="Verdana" pitchFamily="34" charset="0"/>
              </a:rPr>
              <a:t>”</a:t>
            </a:r>
          </a:p>
          <a:p>
            <a:pPr fontAlgn="base">
              <a:lnSpc>
                <a:spcPct val="120000"/>
              </a:lnSpc>
              <a:spcBef>
                <a:spcPct val="0"/>
              </a:spcBef>
              <a:spcAft>
                <a:spcPct val="0"/>
              </a:spcAft>
            </a:pPr>
            <a:r>
              <a:rPr lang="en-US" altLang="de-DE" sz="2400" dirty="0">
                <a:solidFill>
                  <a:srgbClr val="0000FF"/>
                </a:solidFill>
                <a:latin typeface="Verdana" pitchFamily="34" charset="0"/>
              </a:rPr>
              <a:t>	checks the fulfillment of these expectations</a:t>
            </a:r>
          </a:p>
          <a:p>
            <a:pPr fontAlgn="base">
              <a:lnSpc>
                <a:spcPct val="120000"/>
              </a:lnSpc>
              <a:spcBef>
                <a:spcPct val="0"/>
              </a:spcBef>
              <a:spcAft>
                <a:spcPct val="0"/>
              </a:spcAft>
            </a:pPr>
            <a:endParaRPr lang="en-US" altLang="de-DE" sz="800" dirty="0">
              <a:solidFill>
                <a:srgbClr val="0000FF"/>
              </a:solidFill>
              <a:latin typeface="Verdana" pitchFamily="34" charset="0"/>
            </a:endParaRPr>
          </a:p>
          <a:p>
            <a:pPr fontAlgn="base">
              <a:lnSpc>
                <a:spcPct val="120000"/>
              </a:lnSpc>
              <a:spcBef>
                <a:spcPct val="0"/>
              </a:spcBef>
              <a:spcAft>
                <a:spcPct val="0"/>
              </a:spcAft>
              <a:buFontTx/>
              <a:buChar char="•"/>
            </a:pPr>
            <a:r>
              <a:rPr lang="en-US" altLang="de-DE" sz="2400" dirty="0">
                <a:solidFill>
                  <a:srgbClr val="0000FF"/>
                </a:solidFill>
                <a:latin typeface="Verdana" pitchFamily="34" charset="0"/>
              </a:rPr>
              <a:t> Expectations can be violated, met, exceeded;</a:t>
            </a:r>
          </a:p>
          <a:p>
            <a:pPr fontAlgn="base">
              <a:lnSpc>
                <a:spcPct val="120000"/>
              </a:lnSpc>
              <a:spcBef>
                <a:spcPct val="0"/>
              </a:spcBef>
              <a:spcAft>
                <a:spcPct val="0"/>
              </a:spcAft>
            </a:pPr>
            <a:r>
              <a:rPr lang="en-US" altLang="de-DE" sz="2400" dirty="0">
                <a:solidFill>
                  <a:srgbClr val="0000FF"/>
                </a:solidFill>
                <a:latin typeface="Verdana" pitchFamily="34" charset="0"/>
              </a:rPr>
              <a:t>	feedback = EMOTIONS </a:t>
            </a:r>
            <a:endParaRPr lang="en-US" altLang="de-DE" sz="1400" dirty="0">
              <a:solidFill>
                <a:srgbClr val="0000FF"/>
              </a:solidFill>
            </a:endParaRPr>
          </a:p>
          <a:p>
            <a:pPr fontAlgn="base">
              <a:lnSpc>
                <a:spcPct val="120000"/>
              </a:lnSpc>
              <a:spcBef>
                <a:spcPct val="0"/>
              </a:spcBef>
              <a:spcAft>
                <a:spcPct val="0"/>
              </a:spcAft>
            </a:pPr>
            <a:endParaRPr lang="en-US" altLang="de-DE" sz="1400" dirty="0">
              <a:solidFill>
                <a:srgbClr val="0000FF"/>
              </a:solidFill>
            </a:endParaRPr>
          </a:p>
          <a:p>
            <a:pPr fontAlgn="base">
              <a:lnSpc>
                <a:spcPct val="120000"/>
              </a:lnSpc>
              <a:spcBef>
                <a:spcPct val="0"/>
              </a:spcBef>
              <a:spcAft>
                <a:spcPct val="0"/>
              </a:spcAft>
              <a:buFontTx/>
              <a:buChar char="•"/>
            </a:pPr>
            <a:r>
              <a:rPr lang="en-US" altLang="de-DE" sz="2400" dirty="0">
                <a:solidFill>
                  <a:srgbClr val="0000FF"/>
                </a:solidFill>
                <a:latin typeface="Verdana" pitchFamily="34" charset="0"/>
              </a:rPr>
              <a:t> Feedback directs Flow of Activity </a:t>
            </a:r>
            <a:endParaRPr lang="en-US" altLang="de-DE" sz="1400" dirty="0">
              <a:solidFill>
                <a:srgbClr val="000000"/>
              </a:solidFill>
            </a:endParaRPr>
          </a:p>
          <a:p>
            <a:pPr fontAlgn="base">
              <a:lnSpc>
                <a:spcPct val="120000"/>
              </a:lnSpc>
              <a:spcBef>
                <a:spcPct val="0"/>
              </a:spcBef>
              <a:spcAft>
                <a:spcPct val="0"/>
              </a:spcAft>
            </a:pPr>
            <a:endParaRPr lang="en-GB" altLang="de-DE" sz="1400" dirty="0">
              <a:solidFill>
                <a:srgbClr val="000000"/>
              </a:solidFill>
            </a:endParaRPr>
          </a:p>
        </p:txBody>
      </p:sp>
    </p:spTree>
    <p:extLst>
      <p:ext uri="{BB962C8B-B14F-4D97-AF65-F5344CB8AC3E}">
        <p14:creationId xmlns:p14="http://schemas.microsoft.com/office/powerpoint/2010/main" val="152887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lum bright="40000"/>
            <a:extLst>
              <a:ext uri="{28A0092B-C50C-407E-A947-70E740481C1C}">
                <a14:useLocalDpi xmlns:a14="http://schemas.microsoft.com/office/drawing/2010/main" val="0"/>
              </a:ext>
            </a:extLst>
          </a:blip>
          <a:srcRect/>
          <a:stretch>
            <a:fillRect/>
          </a:stretch>
        </p:blipFill>
        <p:spPr bwMode="auto">
          <a:xfrm>
            <a:off x="1514475" y="188913"/>
            <a:ext cx="6048375"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171" name="Text Box 4"/>
          <p:cNvSpPr txBox="1">
            <a:spLocks noChangeArrowheads="1"/>
          </p:cNvSpPr>
          <p:nvPr/>
        </p:nvSpPr>
        <p:spPr bwMode="auto">
          <a:xfrm>
            <a:off x="55563" y="908720"/>
            <a:ext cx="90884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fontAlgn="base">
              <a:spcBef>
                <a:spcPct val="0"/>
              </a:spcBef>
              <a:spcAft>
                <a:spcPct val="0"/>
              </a:spcAft>
            </a:pPr>
            <a:r>
              <a:rPr lang="de-CH" altLang="de-DE" sz="2800" b="0" dirty="0">
                <a:solidFill>
                  <a:srgbClr val="FF3300"/>
                </a:solidFill>
                <a:latin typeface="Variant Round Bold DB"/>
              </a:rPr>
              <a:t>3  Regimes, i.e. </a:t>
            </a:r>
            <a:r>
              <a:rPr lang="de-CH" altLang="de-DE" sz="2800" b="0" dirty="0" err="1">
                <a:solidFill>
                  <a:srgbClr val="FF3300"/>
                </a:solidFill>
                <a:latin typeface="Variant Round Bold DB"/>
              </a:rPr>
              <a:t>Outcomes</a:t>
            </a:r>
            <a:r>
              <a:rPr lang="de-CH" altLang="de-DE" sz="2800" b="0" dirty="0">
                <a:solidFill>
                  <a:srgbClr val="FF3300"/>
                </a:solidFill>
                <a:latin typeface="Variant Round Bold DB"/>
              </a:rPr>
              <a:t> </a:t>
            </a:r>
            <a:r>
              <a:rPr lang="de-CH" altLang="de-DE" sz="2800" b="0" dirty="0" err="1">
                <a:solidFill>
                  <a:srgbClr val="FF3300"/>
                </a:solidFill>
                <a:latin typeface="Variant Round Bold DB"/>
              </a:rPr>
              <a:t>of</a:t>
            </a:r>
            <a:r>
              <a:rPr lang="de-CH" altLang="de-DE" sz="2800" b="0" dirty="0">
                <a:solidFill>
                  <a:srgbClr val="FF3300"/>
                </a:solidFill>
                <a:latin typeface="Variant Round Bold DB"/>
              </a:rPr>
              <a:t> </a:t>
            </a:r>
            <a:r>
              <a:rPr lang="de-CH" altLang="de-DE" sz="2800" b="0" dirty="0" err="1">
                <a:solidFill>
                  <a:srgbClr val="FF3300"/>
                </a:solidFill>
                <a:latin typeface="Variant Round Bold DB"/>
              </a:rPr>
              <a:t>the</a:t>
            </a:r>
            <a:r>
              <a:rPr lang="de-CH" altLang="de-DE" sz="2800" b="0" dirty="0">
                <a:solidFill>
                  <a:srgbClr val="FF3300"/>
                </a:solidFill>
                <a:latin typeface="Variant Round Bold DB"/>
              </a:rPr>
              <a:t> </a:t>
            </a:r>
            <a:r>
              <a:rPr lang="de-CH" altLang="de-DE" sz="2800" b="0" dirty="0" err="1">
                <a:solidFill>
                  <a:srgbClr val="FF3300"/>
                </a:solidFill>
                <a:latin typeface="Variant Round Bold DB"/>
              </a:rPr>
              <a:t>Consumption</a:t>
            </a:r>
            <a:r>
              <a:rPr lang="de-CH" altLang="de-DE" sz="2800" b="0" dirty="0">
                <a:solidFill>
                  <a:srgbClr val="FF3300"/>
                </a:solidFill>
                <a:latin typeface="Variant Round Bold DB"/>
              </a:rPr>
              <a:t> Analysis:</a:t>
            </a:r>
          </a:p>
        </p:txBody>
      </p:sp>
      <p:sp>
        <p:nvSpPr>
          <p:cNvPr id="7172" name="Rectangle 6"/>
          <p:cNvSpPr>
            <a:spLocks noChangeArrowheads="1"/>
          </p:cNvSpPr>
          <p:nvPr/>
        </p:nvSpPr>
        <p:spPr bwMode="auto">
          <a:xfrm>
            <a:off x="755650" y="1637373"/>
            <a:ext cx="7848600" cy="2292350"/>
          </a:xfrm>
          <a:prstGeom prst="rect">
            <a:avLst/>
          </a:prstGeom>
          <a:solidFill>
            <a:srgbClr val="FFFF99"/>
          </a:solidFill>
          <a:ln w="9525">
            <a:solidFill>
              <a:srgbClr val="FF0000"/>
            </a:solidFill>
            <a:miter lim="800000"/>
            <a:headEnd/>
            <a:tailEnd/>
          </a:ln>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lnSpc>
                <a:spcPct val="150000"/>
              </a:lnSpc>
              <a:spcBef>
                <a:spcPct val="0"/>
              </a:spcBef>
              <a:spcAft>
                <a:spcPct val="0"/>
              </a:spcAft>
              <a:buFontTx/>
              <a:buChar char="•"/>
            </a:pPr>
            <a:r>
              <a:rPr lang="en-GB" altLang="de-DE" sz="2400" dirty="0">
                <a:solidFill>
                  <a:srgbClr val="0000FF"/>
                </a:solidFill>
                <a:latin typeface="Verdana" pitchFamily="34" charset="0"/>
              </a:rPr>
              <a:t> Everything fits  </a:t>
            </a:r>
            <a:r>
              <a:rPr lang="en-GB" altLang="de-DE" sz="2400" i="1" dirty="0">
                <a:solidFill>
                  <a:srgbClr val="0000FF"/>
                </a:solidFill>
                <a:latin typeface="Verdana" pitchFamily="34" charset="0"/>
              </a:rPr>
              <a:t>(=&gt; new memory entry)</a:t>
            </a:r>
          </a:p>
          <a:p>
            <a:pPr eaLnBrk="1" fontAlgn="base" hangingPunct="1">
              <a:lnSpc>
                <a:spcPct val="150000"/>
              </a:lnSpc>
              <a:spcBef>
                <a:spcPct val="0"/>
              </a:spcBef>
              <a:spcAft>
                <a:spcPct val="0"/>
              </a:spcAft>
              <a:buFontTx/>
              <a:buChar char="•"/>
            </a:pPr>
            <a:r>
              <a:rPr lang="en-US" altLang="de-DE" sz="2400" dirty="0">
                <a:solidFill>
                  <a:srgbClr val="0000FF"/>
                </a:solidFill>
                <a:latin typeface="Verdana" pitchFamily="34" charset="0"/>
              </a:rPr>
              <a:t> </a:t>
            </a:r>
            <a:r>
              <a:rPr lang="en-US" altLang="de-DE" sz="2400" dirty="0">
                <a:solidFill>
                  <a:srgbClr val="3399FF"/>
                </a:solidFill>
                <a:latin typeface="Verdana" pitchFamily="34" charset="0"/>
              </a:rPr>
              <a:t>A good portion of all (relevant) activity </a:t>
            </a:r>
          </a:p>
          <a:p>
            <a:pPr eaLnBrk="1" fontAlgn="base" hangingPunct="1">
              <a:lnSpc>
                <a:spcPct val="150000"/>
              </a:lnSpc>
              <a:spcBef>
                <a:spcPct val="0"/>
              </a:spcBef>
              <a:spcAft>
                <a:spcPct val="0"/>
              </a:spcAft>
            </a:pPr>
            <a:r>
              <a:rPr lang="en-US" altLang="de-DE" sz="2400" dirty="0">
                <a:solidFill>
                  <a:srgbClr val="3399FF"/>
                </a:solidFill>
                <a:latin typeface="Verdana" pitchFamily="34" charset="0"/>
              </a:rPr>
              <a:t>   can be satisfactorily “consumed”</a:t>
            </a:r>
          </a:p>
          <a:p>
            <a:pPr eaLnBrk="1" fontAlgn="base" hangingPunct="1">
              <a:lnSpc>
                <a:spcPct val="150000"/>
              </a:lnSpc>
              <a:spcBef>
                <a:spcPct val="0"/>
              </a:spcBef>
              <a:spcAft>
                <a:spcPct val="0"/>
              </a:spcAft>
              <a:buFontTx/>
              <a:buChar char="•"/>
            </a:pPr>
            <a:r>
              <a:rPr lang="en-US" altLang="de-DE" sz="2400" dirty="0">
                <a:solidFill>
                  <a:srgbClr val="0000FF"/>
                </a:solidFill>
                <a:latin typeface="Verdana" pitchFamily="34" charset="0"/>
              </a:rPr>
              <a:t> Nothing fits  </a:t>
            </a:r>
            <a:r>
              <a:rPr lang="en-GB" altLang="de-DE" sz="2400" i="1" dirty="0">
                <a:solidFill>
                  <a:srgbClr val="0000FF"/>
                </a:solidFill>
                <a:latin typeface="Verdana" pitchFamily="34" charset="0"/>
              </a:rPr>
              <a:t>(=&gt; new memory entry)</a:t>
            </a:r>
            <a:endParaRPr lang="en-US" altLang="de-DE" sz="2400" i="1" dirty="0">
              <a:solidFill>
                <a:srgbClr val="0000FF"/>
              </a:solidFill>
              <a:latin typeface="Verdana" pitchFamily="34" charset="0"/>
            </a:endParaRPr>
          </a:p>
        </p:txBody>
      </p:sp>
      <p:sp>
        <p:nvSpPr>
          <p:cNvPr id="7173" name="Rectangle 10"/>
          <p:cNvSpPr>
            <a:spLocks noChangeArrowheads="1"/>
          </p:cNvSpPr>
          <p:nvPr/>
        </p:nvSpPr>
        <p:spPr bwMode="auto">
          <a:xfrm>
            <a:off x="683568" y="4149080"/>
            <a:ext cx="79930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r>
              <a:rPr lang="de-CH" altLang="de-DE" dirty="0">
                <a:solidFill>
                  <a:srgbClr val="3333FF"/>
                </a:solidFill>
                <a:latin typeface="Verdana" pitchFamily="34" charset="0"/>
              </a:rPr>
              <a:t>In </a:t>
            </a:r>
            <a:r>
              <a:rPr lang="de-CH" altLang="de-DE" dirty="0" err="1">
                <a:solidFill>
                  <a:srgbClr val="3333FF"/>
                </a:solidFill>
                <a:latin typeface="Verdana" pitchFamily="34" charset="0"/>
              </a:rPr>
              <a:t>addition</a:t>
            </a:r>
            <a:r>
              <a:rPr lang="de-CH" altLang="de-DE" dirty="0">
                <a:solidFill>
                  <a:srgbClr val="3333FF"/>
                </a:solidFill>
                <a:latin typeface="Verdana" pitchFamily="34" charset="0"/>
              </a:rPr>
              <a:t> </a:t>
            </a:r>
            <a:r>
              <a:rPr lang="en-US" altLang="de-DE" dirty="0">
                <a:solidFill>
                  <a:srgbClr val="3333FF"/>
                </a:solidFill>
                <a:latin typeface="Verdana" pitchFamily="34" charset="0"/>
              </a:rPr>
              <a:t>are  associations and categorizations </a:t>
            </a:r>
          </a:p>
          <a:p>
            <a:pPr eaLnBrk="1" fontAlgn="base" hangingPunct="1">
              <a:spcBef>
                <a:spcPct val="0"/>
              </a:spcBef>
              <a:spcAft>
                <a:spcPct val="0"/>
              </a:spcAft>
            </a:pPr>
            <a:r>
              <a:rPr lang="en-US" altLang="de-DE" dirty="0">
                <a:solidFill>
                  <a:srgbClr val="3333FF"/>
                </a:solidFill>
                <a:latin typeface="Verdana" pitchFamily="34" charset="0"/>
              </a:rPr>
              <a:t>gradually distilled from the statistics of co-occurrences</a:t>
            </a:r>
          </a:p>
          <a:p>
            <a:pPr eaLnBrk="1" fontAlgn="base" hangingPunct="1">
              <a:spcBef>
                <a:spcPct val="0"/>
              </a:spcBef>
              <a:spcAft>
                <a:spcPct val="0"/>
              </a:spcAft>
            </a:pPr>
            <a:r>
              <a:rPr lang="en-US" altLang="de-DE" dirty="0">
                <a:solidFill>
                  <a:srgbClr val="3333FF"/>
                </a:solidFill>
                <a:latin typeface="Verdana" pitchFamily="34" charset="0"/>
              </a:rPr>
              <a:t>(e.g. abstract concepts, similar to </a:t>
            </a:r>
            <a:r>
              <a:rPr lang="en-US" altLang="de-DE" dirty="0">
                <a:solidFill>
                  <a:srgbClr val="0000FF"/>
                </a:solidFill>
                <a:latin typeface="Verdana" pitchFamily="34" charset="0"/>
              </a:rPr>
              <a:t>evolution</a:t>
            </a:r>
            <a:r>
              <a:rPr lang="en-US" altLang="de-DE" dirty="0">
                <a:solidFill>
                  <a:srgbClr val="3333FF"/>
                </a:solidFill>
                <a:latin typeface="Verdana" pitchFamily="34" charset="0"/>
              </a:rPr>
              <a:t>, e.g. of </a:t>
            </a:r>
            <a:r>
              <a:rPr lang="en-US" altLang="de-DE" dirty="0" err="1" smtClean="0">
                <a:solidFill>
                  <a:srgbClr val="0000FF"/>
                </a:solidFill>
                <a:latin typeface="Verdana" pitchFamily="34" charset="0"/>
              </a:rPr>
              <a:t>apriori</a:t>
            </a:r>
            <a:r>
              <a:rPr lang="en-US" altLang="de-DE" dirty="0" smtClean="0">
                <a:solidFill>
                  <a:srgbClr val="3333FF"/>
                </a:solidFill>
                <a:latin typeface="Verdana" pitchFamily="34" charset="0"/>
              </a:rPr>
              <a:t>,</a:t>
            </a:r>
          </a:p>
          <a:p>
            <a:pPr eaLnBrk="1" fontAlgn="base" hangingPunct="1">
              <a:spcBef>
                <a:spcPct val="0"/>
              </a:spcBef>
              <a:spcAft>
                <a:spcPct val="0"/>
              </a:spcAft>
            </a:pPr>
            <a:r>
              <a:rPr lang="en-US" altLang="de-DE" dirty="0" smtClean="0">
                <a:solidFill>
                  <a:srgbClr val="3333FF"/>
                </a:solidFill>
                <a:latin typeface="Verdana" pitchFamily="34" charset="0"/>
              </a:rPr>
              <a:t>novel </a:t>
            </a:r>
            <a:r>
              <a:rPr lang="en-US" altLang="de-DE" dirty="0" err="1" smtClean="0">
                <a:solidFill>
                  <a:srgbClr val="3333FF"/>
                </a:solidFill>
                <a:latin typeface="Verdana" pitchFamily="34" charset="0"/>
              </a:rPr>
              <a:t>cateories</a:t>
            </a:r>
            <a:r>
              <a:rPr lang="en-US" altLang="de-DE" dirty="0" smtClean="0">
                <a:solidFill>
                  <a:srgbClr val="3333FF"/>
                </a:solidFill>
                <a:latin typeface="Verdana" pitchFamily="34" charset="0"/>
              </a:rPr>
              <a:t> can develop as “buds”),</a:t>
            </a:r>
          </a:p>
        </p:txBody>
      </p:sp>
      <p:sp>
        <p:nvSpPr>
          <p:cNvPr id="7174" name="Rectangle 6"/>
          <p:cNvSpPr>
            <a:spLocks noChangeArrowheads="1"/>
          </p:cNvSpPr>
          <p:nvPr/>
        </p:nvSpPr>
        <p:spPr bwMode="auto">
          <a:xfrm>
            <a:off x="711640" y="6079827"/>
            <a:ext cx="6985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1400" b="0" dirty="0">
                <a:solidFill>
                  <a:srgbClr val="000000"/>
                </a:solidFill>
              </a:rPr>
              <a:t>Thomsen, K. Concept Formation in the </a:t>
            </a:r>
            <a:r>
              <a:rPr lang="en-US" altLang="de-DE" sz="1400" b="0" dirty="0" err="1">
                <a:solidFill>
                  <a:srgbClr val="000000"/>
                </a:solidFill>
              </a:rPr>
              <a:t>Ouroboros</a:t>
            </a:r>
            <a:r>
              <a:rPr lang="en-US" altLang="de-DE" sz="1400" b="0" dirty="0">
                <a:solidFill>
                  <a:srgbClr val="000000"/>
                </a:solidFill>
              </a:rPr>
              <a:t> Model, Third Conference on Artificial </a:t>
            </a:r>
            <a:r>
              <a:rPr lang="en-US" altLang="de-DE" sz="1400" b="0" dirty="0" err="1">
                <a:solidFill>
                  <a:srgbClr val="000000"/>
                </a:solidFill>
              </a:rPr>
              <a:t>Gerneral</a:t>
            </a:r>
            <a:r>
              <a:rPr lang="en-US" altLang="de-DE" sz="1400" b="0" dirty="0">
                <a:solidFill>
                  <a:srgbClr val="000000"/>
                </a:solidFill>
              </a:rPr>
              <a:t> Intelligence, </a:t>
            </a:r>
            <a:r>
              <a:rPr lang="en-US" altLang="de-DE" sz="1400" b="0" dirty="0" err="1">
                <a:solidFill>
                  <a:srgbClr val="000000"/>
                </a:solidFill>
              </a:rPr>
              <a:t>Lugano</a:t>
            </a:r>
            <a:r>
              <a:rPr lang="en-US" altLang="de-DE" sz="1400" b="0" dirty="0">
                <a:solidFill>
                  <a:srgbClr val="000000"/>
                </a:solidFill>
              </a:rPr>
              <a:t>, Switzerland, March 5-8, 2010.</a:t>
            </a:r>
          </a:p>
        </p:txBody>
      </p:sp>
      <p:sp>
        <p:nvSpPr>
          <p:cNvPr id="2" name="TextBox 1"/>
          <p:cNvSpPr txBox="1"/>
          <p:nvPr/>
        </p:nvSpPr>
        <p:spPr>
          <a:xfrm>
            <a:off x="683568" y="447055"/>
            <a:ext cx="3980577" cy="369332"/>
          </a:xfrm>
          <a:prstGeom prst="rect">
            <a:avLst/>
          </a:prstGeom>
          <a:noFill/>
        </p:spPr>
        <p:txBody>
          <a:bodyPr wrap="none" rtlCol="0">
            <a:spAutoFit/>
          </a:bodyPr>
          <a:lstStyle/>
          <a:p>
            <a:r>
              <a:rPr lang="de-AT" b="1" dirty="0" err="1" smtClean="0">
                <a:latin typeface="Arial" panose="020B0604020202020204" pitchFamily="34" charset="0"/>
                <a:ea typeface="Verdana" panose="020B0604030504040204" pitchFamily="34" charset="0"/>
                <a:cs typeface="Arial" panose="020B0604020202020204" pitchFamily="34" charset="0"/>
              </a:rPr>
              <a:t>Representations</a:t>
            </a:r>
            <a:r>
              <a:rPr lang="de-AT" b="1" dirty="0" smtClean="0">
                <a:latin typeface="Arial" panose="020B0604020202020204" pitchFamily="34" charset="0"/>
                <a:ea typeface="Verdana" panose="020B0604030504040204" pitchFamily="34" charset="0"/>
                <a:cs typeface="Arial" panose="020B0604020202020204" pitchFamily="34" charset="0"/>
              </a:rPr>
              <a:t> </a:t>
            </a:r>
            <a:r>
              <a:rPr lang="de-AT" b="1" dirty="0" err="1" smtClean="0">
                <a:latin typeface="Arial" panose="020B0604020202020204" pitchFamily="34" charset="0"/>
                <a:ea typeface="Verdana" panose="020B0604030504040204" pitchFamily="34" charset="0"/>
                <a:cs typeface="Arial" panose="020B0604020202020204" pitchFamily="34" charset="0"/>
              </a:rPr>
              <a:t>are</a:t>
            </a:r>
            <a:r>
              <a:rPr lang="de-AT" b="1" dirty="0" smtClean="0">
                <a:latin typeface="Arial" panose="020B0604020202020204" pitchFamily="34" charset="0"/>
                <a:ea typeface="Verdana" panose="020B0604030504040204" pitchFamily="34" charset="0"/>
                <a:cs typeface="Arial" panose="020B0604020202020204" pitchFamily="34" charset="0"/>
              </a:rPr>
              <a:t> </a:t>
            </a:r>
            <a:r>
              <a:rPr lang="de-AT" b="1" dirty="0" err="1" smtClean="0">
                <a:latin typeface="Arial" panose="020B0604020202020204" pitchFamily="34" charset="0"/>
                <a:ea typeface="Verdana" panose="020B0604030504040204" pitchFamily="34" charset="0"/>
                <a:cs typeface="Arial" panose="020B0604020202020204" pitchFamily="34" charset="0"/>
              </a:rPr>
              <a:t>being</a:t>
            </a:r>
            <a:r>
              <a:rPr lang="de-AT" b="1" dirty="0" smtClean="0">
                <a:latin typeface="Arial" panose="020B0604020202020204" pitchFamily="34" charset="0"/>
                <a:ea typeface="Verdana" panose="020B0604030504040204" pitchFamily="34" charset="0"/>
                <a:cs typeface="Arial" panose="020B0604020202020204" pitchFamily="34" charset="0"/>
              </a:rPr>
              <a:t> </a:t>
            </a:r>
            <a:r>
              <a:rPr lang="de-AT" b="1" dirty="0" err="1" smtClean="0">
                <a:latin typeface="Arial" panose="020B0604020202020204" pitchFamily="34" charset="0"/>
                <a:ea typeface="Verdana" panose="020B0604030504040204" pitchFamily="34" charset="0"/>
                <a:cs typeface="Arial" panose="020B0604020202020204" pitchFamily="34" charset="0"/>
              </a:rPr>
              <a:t>built</a:t>
            </a:r>
            <a:r>
              <a:rPr lang="de-AT" b="1" dirty="0" smtClean="0">
                <a:latin typeface="Arial" panose="020B0604020202020204" pitchFamily="34" charset="0"/>
                <a:ea typeface="Verdana" panose="020B0604030504040204" pitchFamily="34" charset="0"/>
                <a:cs typeface="Arial" panose="020B0604020202020204" pitchFamily="34" charset="0"/>
              </a:rPr>
              <a:t> </a:t>
            </a:r>
            <a:r>
              <a:rPr lang="de-AT" b="1" dirty="0" err="1" smtClean="0">
                <a:latin typeface="Arial" panose="020B0604020202020204" pitchFamily="34" charset="0"/>
                <a:ea typeface="Verdana" panose="020B0604030504040204" pitchFamily="34" charset="0"/>
                <a:cs typeface="Arial" panose="020B0604020202020204" pitchFamily="34" charset="0"/>
              </a:rPr>
              <a:t>up</a:t>
            </a:r>
            <a:endParaRPr lang="de-CH" b="1" dirty="0">
              <a:latin typeface="Arial" panose="020B0604020202020204" pitchFamily="34" charset="0"/>
              <a:ea typeface="Verdana" panose="020B0604030504040204" pitchFamily="34" charset="0"/>
              <a:cs typeface="Arial" panose="020B0604020202020204" pitchFamily="34" charset="0"/>
            </a:endParaRPr>
          </a:p>
        </p:txBody>
      </p:sp>
      <p:sp>
        <p:nvSpPr>
          <p:cNvPr id="3" name="TextBox 2"/>
          <p:cNvSpPr txBox="1"/>
          <p:nvPr/>
        </p:nvSpPr>
        <p:spPr>
          <a:xfrm>
            <a:off x="7825908" y="3438292"/>
            <a:ext cx="1210588" cy="369332"/>
          </a:xfrm>
          <a:prstGeom prst="rect">
            <a:avLst/>
          </a:prstGeom>
          <a:solidFill>
            <a:srgbClr val="FFFFCC"/>
          </a:solidFill>
        </p:spPr>
        <p:txBody>
          <a:bodyPr wrap="none" rtlCol="0">
            <a:spAutoFit/>
          </a:bodyPr>
          <a:lstStyle/>
          <a:p>
            <a:r>
              <a:rPr lang="de-AT" dirty="0" smtClean="0"/>
              <a:t>„</a:t>
            </a:r>
            <a:r>
              <a:rPr lang="de-AT" dirty="0" err="1" smtClean="0"/>
              <a:t>attentive</a:t>
            </a:r>
            <a:r>
              <a:rPr lang="de-AT" dirty="0" smtClean="0"/>
              <a:t>“</a:t>
            </a:r>
            <a:endParaRPr lang="de-CH" dirty="0"/>
          </a:p>
        </p:txBody>
      </p:sp>
      <p:sp>
        <p:nvSpPr>
          <p:cNvPr id="10" name="TextBox 9"/>
          <p:cNvSpPr txBox="1"/>
          <p:nvPr/>
        </p:nvSpPr>
        <p:spPr>
          <a:xfrm>
            <a:off x="7380312" y="4149080"/>
            <a:ext cx="1620957" cy="369332"/>
          </a:xfrm>
          <a:prstGeom prst="rect">
            <a:avLst/>
          </a:prstGeom>
          <a:solidFill>
            <a:srgbClr val="FFFFCC"/>
          </a:solidFill>
        </p:spPr>
        <p:txBody>
          <a:bodyPr wrap="none" rtlCol="0">
            <a:spAutoFit/>
          </a:bodyPr>
          <a:lstStyle/>
          <a:p>
            <a:r>
              <a:rPr lang="de-AT" dirty="0" smtClean="0"/>
              <a:t>„</a:t>
            </a:r>
            <a:r>
              <a:rPr lang="de-AT" dirty="0" err="1" smtClean="0"/>
              <a:t>pre-attentive</a:t>
            </a:r>
            <a:r>
              <a:rPr lang="de-AT" dirty="0" smtClean="0"/>
              <a:t>“</a:t>
            </a:r>
            <a:endParaRPr lang="de-CH" dirty="0"/>
          </a:p>
        </p:txBody>
      </p:sp>
      <p:sp>
        <p:nvSpPr>
          <p:cNvPr id="11" name="TextBox 10"/>
          <p:cNvSpPr txBox="1"/>
          <p:nvPr/>
        </p:nvSpPr>
        <p:spPr>
          <a:xfrm>
            <a:off x="7812360" y="1484784"/>
            <a:ext cx="1210588" cy="369332"/>
          </a:xfrm>
          <a:prstGeom prst="rect">
            <a:avLst/>
          </a:prstGeom>
          <a:solidFill>
            <a:srgbClr val="FFFFCC"/>
          </a:solidFill>
        </p:spPr>
        <p:txBody>
          <a:bodyPr wrap="none" rtlCol="0">
            <a:spAutoFit/>
          </a:bodyPr>
          <a:lstStyle/>
          <a:p>
            <a:r>
              <a:rPr lang="de-AT" dirty="0" smtClean="0"/>
              <a:t>„</a:t>
            </a:r>
            <a:r>
              <a:rPr lang="de-AT" dirty="0" err="1" smtClean="0"/>
              <a:t>attentive</a:t>
            </a:r>
            <a:r>
              <a:rPr lang="de-AT" dirty="0" smtClean="0"/>
              <a:t>“</a:t>
            </a:r>
            <a:endParaRPr lang="de-CH" dirty="0"/>
          </a:p>
        </p:txBody>
      </p:sp>
      <p:sp>
        <p:nvSpPr>
          <p:cNvPr id="4" name="Rectangle 3"/>
          <p:cNvSpPr/>
          <p:nvPr/>
        </p:nvSpPr>
        <p:spPr>
          <a:xfrm>
            <a:off x="683568" y="5517232"/>
            <a:ext cx="7920682" cy="400110"/>
          </a:xfrm>
          <a:prstGeom prst="rect">
            <a:avLst/>
          </a:prstGeom>
        </p:spPr>
        <p:txBody>
          <a:bodyPr wrap="square">
            <a:spAutoFit/>
          </a:bodyPr>
          <a:lstStyle/>
          <a:p>
            <a:pPr lvl="0" fontAlgn="base">
              <a:spcBef>
                <a:spcPct val="0"/>
              </a:spcBef>
              <a:spcAft>
                <a:spcPct val="0"/>
              </a:spcAft>
            </a:pPr>
            <a:r>
              <a:rPr lang="en-US" altLang="de-DE" sz="2000" b="1" u="sng" dirty="0">
                <a:solidFill>
                  <a:srgbClr val="3333FF"/>
                </a:solidFill>
                <a:latin typeface="Verdana" pitchFamily="34" charset="0"/>
              </a:rPr>
              <a:t>all of this similar for diverse levels of abstraction</a:t>
            </a:r>
          </a:p>
        </p:txBody>
      </p:sp>
    </p:spTree>
    <p:extLst>
      <p:ext uri="{BB962C8B-B14F-4D97-AF65-F5344CB8AC3E}">
        <p14:creationId xmlns:p14="http://schemas.microsoft.com/office/powerpoint/2010/main" val="278455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2" grpId="0"/>
      <p:bldP spid="3" grpId="0" animBg="1"/>
      <p:bldP spid="10" grpId="0" animBg="1"/>
      <p:bldP spid="11"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lum bright="40000"/>
            <a:extLst>
              <a:ext uri="{28A0092B-C50C-407E-A947-70E740481C1C}">
                <a14:useLocalDpi xmlns:a14="http://schemas.microsoft.com/office/drawing/2010/main" val="0"/>
              </a:ext>
            </a:extLst>
          </a:blip>
          <a:srcRect/>
          <a:stretch>
            <a:fillRect/>
          </a:stretch>
        </p:blipFill>
        <p:spPr bwMode="auto">
          <a:xfrm>
            <a:off x="1514475" y="188913"/>
            <a:ext cx="6048375"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8435" name="Rectangle 3"/>
          <p:cNvSpPr>
            <a:spLocks noChangeArrowheads="1"/>
          </p:cNvSpPr>
          <p:nvPr/>
        </p:nvSpPr>
        <p:spPr bwMode="auto">
          <a:xfrm>
            <a:off x="179512" y="2178730"/>
            <a:ext cx="79200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5715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lnSpc>
                <a:spcPct val="150000"/>
              </a:lnSpc>
            </a:pPr>
            <a:r>
              <a:rPr lang="de-CH" altLang="de-DE" sz="2400" b="1" dirty="0">
                <a:solidFill>
                  <a:srgbClr val="0000FF"/>
                </a:solidFill>
                <a:latin typeface="Verdana" pitchFamily="34" charset="0"/>
              </a:rPr>
              <a:t>Consumption Analysis </a:t>
            </a:r>
            <a:r>
              <a:rPr lang="de-CH" altLang="de-DE" sz="2400" b="1" dirty="0" err="1">
                <a:solidFill>
                  <a:srgbClr val="0000FF"/>
                </a:solidFill>
                <a:latin typeface="Verdana" pitchFamily="34" charset="0"/>
              </a:rPr>
              <a:t>highlights</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slots</a:t>
            </a:r>
            <a:r>
              <a:rPr lang="de-CH" altLang="de-DE" sz="2400" b="1" dirty="0">
                <a:solidFill>
                  <a:srgbClr val="0000FF"/>
                </a:solidFill>
                <a:latin typeface="Verdana" pitchFamily="34" charset="0"/>
              </a:rPr>
              <a:t> of the </a:t>
            </a:r>
            <a:r>
              <a:rPr lang="de-CH" altLang="de-DE" sz="2400" b="1" dirty="0" err="1">
                <a:solidFill>
                  <a:srgbClr val="0000FF"/>
                </a:solidFill>
                <a:latin typeface="Verdana" pitchFamily="34" charset="0"/>
              </a:rPr>
              <a:t>activated</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schemata</a:t>
            </a:r>
            <a:r>
              <a:rPr lang="de-CH" altLang="de-DE" sz="2400" b="1" dirty="0">
                <a:solidFill>
                  <a:srgbClr val="0000FF"/>
                </a:solidFill>
                <a:latin typeface="Verdana" pitchFamily="34" charset="0"/>
              </a:rPr>
              <a:t> and </a:t>
            </a:r>
            <a:r>
              <a:rPr lang="de-CH" altLang="de-DE" sz="2400" b="1" dirty="0" err="1">
                <a:solidFill>
                  <a:srgbClr val="0000FF"/>
                </a:solidFill>
                <a:latin typeface="Verdana" pitchFamily="34" charset="0"/>
              </a:rPr>
              <a:t>thus</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directs</a:t>
            </a:r>
            <a:r>
              <a:rPr lang="de-CH" altLang="de-DE" sz="2400" b="1" dirty="0">
                <a:solidFill>
                  <a:srgbClr val="0000FF"/>
                </a:solidFill>
                <a:latin typeface="Verdana" pitchFamily="34" charset="0"/>
              </a:rPr>
              <a:t> </a:t>
            </a:r>
            <a:r>
              <a:rPr lang="de-CH" altLang="de-DE" sz="2400" b="1" u="sng" dirty="0">
                <a:solidFill>
                  <a:srgbClr val="0000FF"/>
                </a:solidFill>
                <a:latin typeface="Verdana" pitchFamily="34" charset="0"/>
              </a:rPr>
              <a:t>Attention</a:t>
            </a:r>
            <a:r>
              <a:rPr lang="de-CH" altLang="de-DE" sz="2400" b="1" dirty="0">
                <a:solidFill>
                  <a:srgbClr val="0000FF"/>
                </a:solidFill>
                <a:latin typeface="Verdana" pitchFamily="34" charset="0"/>
              </a:rPr>
              <a:t> to the </a:t>
            </a:r>
            <a:r>
              <a:rPr lang="de-CH" altLang="de-DE" sz="2400" b="1" dirty="0" err="1">
                <a:solidFill>
                  <a:srgbClr val="0000FF"/>
                </a:solidFill>
                <a:latin typeface="Verdana" pitchFamily="34" charset="0"/>
              </a:rPr>
              <a:t>most</a:t>
            </a:r>
            <a:r>
              <a:rPr lang="de-CH" altLang="de-DE" sz="2400" b="1" dirty="0">
                <a:solidFill>
                  <a:srgbClr val="0000FF"/>
                </a:solidFill>
                <a:latin typeface="Verdana" pitchFamily="34" charset="0"/>
              </a:rPr>
              <a:t> urgent </a:t>
            </a:r>
            <a:r>
              <a:rPr lang="de-CH" altLang="de-DE" sz="2400" b="1" dirty="0" err="1" smtClean="0">
                <a:solidFill>
                  <a:srgbClr val="0000FF"/>
                </a:solidFill>
                <a:latin typeface="Verdana" pitchFamily="34" charset="0"/>
              </a:rPr>
              <a:t>issues</a:t>
            </a:r>
            <a:endParaRPr lang="de-CH" altLang="de-DE" sz="2400" b="1" dirty="0">
              <a:solidFill>
                <a:srgbClr val="0000FF"/>
              </a:solidFill>
              <a:latin typeface="Verdana" pitchFamily="34" charset="0"/>
            </a:endParaRPr>
          </a:p>
        </p:txBody>
      </p:sp>
      <p:sp>
        <p:nvSpPr>
          <p:cNvPr id="10244" name="Rectangle 4"/>
          <p:cNvSpPr>
            <a:spLocks noChangeArrowheads="1"/>
          </p:cNvSpPr>
          <p:nvPr/>
        </p:nvSpPr>
        <p:spPr bwMode="auto">
          <a:xfrm>
            <a:off x="179511" y="1484784"/>
            <a:ext cx="4590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5715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r>
              <a:rPr lang="de-CH" altLang="de-DE" b="1" dirty="0" smtClean="0"/>
              <a:t>Attention </a:t>
            </a:r>
            <a:r>
              <a:rPr lang="de-CH" altLang="de-DE" b="1" dirty="0" err="1" smtClean="0"/>
              <a:t>as</a:t>
            </a:r>
            <a:r>
              <a:rPr lang="de-CH" altLang="de-DE" b="1" dirty="0" smtClean="0"/>
              <a:t> </a:t>
            </a:r>
            <a:r>
              <a:rPr lang="de-CH" altLang="de-DE" b="1" dirty="0" err="1" smtClean="0"/>
              <a:t>focused</a:t>
            </a:r>
            <a:r>
              <a:rPr lang="de-CH" altLang="de-DE" b="1" dirty="0" smtClean="0"/>
              <a:t> </a:t>
            </a:r>
            <a:r>
              <a:rPr lang="de-CH" altLang="de-DE" b="1" dirty="0" err="1" smtClean="0"/>
              <a:t>anticipation</a:t>
            </a:r>
            <a:r>
              <a:rPr lang="de-CH" altLang="de-DE" b="1" dirty="0" smtClean="0"/>
              <a:t>:</a:t>
            </a:r>
            <a:endParaRPr lang="de-CH" altLang="de-DE" b="1" dirty="0"/>
          </a:p>
        </p:txBody>
      </p:sp>
      <p:sp>
        <p:nvSpPr>
          <p:cNvPr id="18437" name="Rectangle 5"/>
          <p:cNvSpPr>
            <a:spLocks noChangeArrowheads="1"/>
          </p:cNvSpPr>
          <p:nvPr/>
        </p:nvSpPr>
        <p:spPr bwMode="auto">
          <a:xfrm>
            <a:off x="323528" y="4142134"/>
            <a:ext cx="770572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lnSpc>
                <a:spcPct val="150000"/>
              </a:lnSpc>
            </a:pPr>
            <a:r>
              <a:rPr lang="de-CH" altLang="de-DE" sz="2400" b="1" dirty="0">
                <a:solidFill>
                  <a:srgbClr val="0000FF"/>
                </a:solidFill>
                <a:latin typeface="Verdana" pitchFamily="34" charset="0"/>
              </a:rPr>
              <a:t>The </a:t>
            </a:r>
            <a:r>
              <a:rPr lang="de-CH" altLang="de-DE" sz="2400" b="1" dirty="0" err="1">
                <a:solidFill>
                  <a:srgbClr val="0000FF"/>
                </a:solidFill>
                <a:latin typeface="Verdana" pitchFamily="34" charset="0"/>
              </a:rPr>
              <a:t>general</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level</a:t>
            </a:r>
            <a:r>
              <a:rPr lang="de-CH" altLang="de-DE" sz="2400" b="1" dirty="0">
                <a:solidFill>
                  <a:srgbClr val="0000FF"/>
                </a:solidFill>
                <a:latin typeface="Verdana" pitchFamily="34" charset="0"/>
              </a:rPr>
              <a:t> of match </a:t>
            </a:r>
            <a:r>
              <a:rPr lang="de-CH" altLang="de-DE" sz="2400" b="1" dirty="0" err="1">
                <a:solidFill>
                  <a:srgbClr val="0000FF"/>
                </a:solidFill>
                <a:latin typeface="Verdana" pitchFamily="34" charset="0"/>
              </a:rPr>
              <a:t>together</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with</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inherited</a:t>
            </a:r>
            <a:r>
              <a:rPr lang="de-CH" altLang="de-DE" sz="2400" b="1" dirty="0">
                <a:solidFill>
                  <a:srgbClr val="0000FF"/>
                </a:solidFill>
                <a:latin typeface="Verdana" pitchFamily="34" charset="0"/>
              </a:rPr>
              <a:t> </a:t>
            </a:r>
            <a:r>
              <a:rPr lang="de-CH" altLang="de-DE" sz="2400" b="1" u="sng" dirty="0" err="1">
                <a:solidFill>
                  <a:srgbClr val="0000FF"/>
                </a:solidFill>
                <a:latin typeface="Verdana" pitchFamily="34" charset="0"/>
              </a:rPr>
              <a:t>Importance</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give</a:t>
            </a:r>
            <a:r>
              <a:rPr lang="de-CH" altLang="de-DE" sz="2400" b="1" dirty="0">
                <a:solidFill>
                  <a:srgbClr val="0000FF"/>
                </a:solidFill>
                <a:latin typeface="Verdana" pitchFamily="34" charset="0"/>
              </a:rPr>
              <a:t> a </a:t>
            </a:r>
            <a:r>
              <a:rPr lang="de-CH" altLang="de-DE" sz="2400" b="1" dirty="0" err="1">
                <a:solidFill>
                  <a:srgbClr val="0000FF"/>
                </a:solidFill>
                <a:latin typeface="Verdana" pitchFamily="34" charset="0"/>
              </a:rPr>
              <a:t>measure</a:t>
            </a:r>
            <a:r>
              <a:rPr lang="de-CH" altLang="de-DE" sz="2400" b="1" dirty="0">
                <a:solidFill>
                  <a:srgbClr val="0000FF"/>
                </a:solidFill>
                <a:latin typeface="Verdana" pitchFamily="34" charset="0"/>
              </a:rPr>
              <a:t> for the </a:t>
            </a:r>
            <a:r>
              <a:rPr lang="de-CH" altLang="de-DE" sz="2400" b="1" u="sng" dirty="0">
                <a:solidFill>
                  <a:srgbClr val="0000FF"/>
                </a:solidFill>
                <a:latin typeface="Verdana" pitchFamily="34" charset="0"/>
              </a:rPr>
              <a:t>Relevance</a:t>
            </a:r>
            <a:r>
              <a:rPr lang="de-CH" altLang="de-DE" sz="2400" b="1" dirty="0">
                <a:solidFill>
                  <a:srgbClr val="0000FF"/>
                </a:solidFill>
                <a:latin typeface="Verdana" pitchFamily="34" charset="0"/>
              </a:rPr>
              <a:t> of an </a:t>
            </a:r>
            <a:r>
              <a:rPr lang="de-CH" altLang="de-DE" sz="2400" b="1" dirty="0" err="1">
                <a:solidFill>
                  <a:srgbClr val="0000FF"/>
                </a:solidFill>
                <a:latin typeface="Verdana" pitchFamily="34" charset="0"/>
              </a:rPr>
              <a:t>issue</a:t>
            </a:r>
            <a:r>
              <a:rPr lang="de-CH" altLang="de-DE" sz="2400" b="1" dirty="0">
                <a:solidFill>
                  <a:srgbClr val="0000FF"/>
                </a:solidFill>
                <a:latin typeface="Verdana" pitchFamily="34" charset="0"/>
              </a:rPr>
              <a:t>.</a:t>
            </a:r>
          </a:p>
        </p:txBody>
      </p:sp>
      <p:sp>
        <p:nvSpPr>
          <p:cNvPr id="6" name="TextBox 5"/>
          <p:cNvSpPr txBox="1"/>
          <p:nvPr/>
        </p:nvSpPr>
        <p:spPr>
          <a:xfrm>
            <a:off x="755576" y="404664"/>
            <a:ext cx="7171835" cy="830997"/>
          </a:xfrm>
          <a:prstGeom prst="rect">
            <a:avLst/>
          </a:prstGeom>
          <a:noFill/>
        </p:spPr>
        <p:txBody>
          <a:bodyPr wrap="none" rtlCol="0">
            <a:spAutoFit/>
          </a:bodyPr>
          <a:lstStyle/>
          <a:p>
            <a:r>
              <a:rPr lang="de-AT" sz="2400" dirty="0" smtClean="0">
                <a:latin typeface="Verdana" panose="020B0604030504040204" pitchFamily="34" charset="0"/>
                <a:ea typeface="Verdana" panose="020B0604030504040204" pitchFamily="34" charset="0"/>
                <a:cs typeface="Verdana" panose="020B0604030504040204" pitchFamily="34" charset="0"/>
              </a:rPr>
              <a:t>In real </a:t>
            </a:r>
            <a:r>
              <a:rPr lang="de-AT" sz="2400" dirty="0" err="1" smtClean="0">
                <a:latin typeface="Verdana" panose="020B0604030504040204" pitchFamily="34" charset="0"/>
                <a:ea typeface="Verdana" panose="020B0604030504040204" pitchFamily="34" charset="0"/>
                <a:cs typeface="Verdana" panose="020B0604030504040204" pitchFamily="34" charset="0"/>
              </a:rPr>
              <a:t>life</a:t>
            </a:r>
            <a:r>
              <a:rPr lang="de-AT" sz="2400" dirty="0" smtClean="0">
                <a:latin typeface="Verdana" panose="020B0604030504040204" pitchFamily="34" charset="0"/>
                <a:ea typeface="Verdana" panose="020B0604030504040204" pitchFamily="34" charset="0"/>
                <a:cs typeface="Verdana" panose="020B0604030504040204" pitchFamily="34" charset="0"/>
              </a:rPr>
              <a:t>, i.e., in </a:t>
            </a:r>
            <a:r>
              <a:rPr lang="de-AT" sz="2400" dirty="0" err="1" smtClean="0">
                <a:latin typeface="Verdana" panose="020B0604030504040204" pitchFamily="34" charset="0"/>
                <a:ea typeface="Verdana" panose="020B0604030504040204" pitchFamily="34" charset="0"/>
                <a:cs typeface="Verdana" panose="020B0604030504040204" pitchFamily="34" charset="0"/>
              </a:rPr>
              <a:t>direct</a:t>
            </a:r>
            <a:r>
              <a:rPr lang="de-AT" sz="2400" dirty="0" smtClean="0">
                <a:latin typeface="Verdana" panose="020B0604030504040204" pitchFamily="34" charset="0"/>
                <a:ea typeface="Verdana" panose="020B0604030504040204" pitchFamily="34" charset="0"/>
                <a:cs typeface="Verdana" panose="020B0604030504040204" pitchFamily="34" charset="0"/>
              </a:rPr>
              <a:t> </a:t>
            </a:r>
            <a:r>
              <a:rPr lang="de-AT" sz="2400" dirty="0" err="1" smtClean="0">
                <a:latin typeface="Verdana" panose="020B0604030504040204" pitchFamily="34" charset="0"/>
                <a:ea typeface="Verdana" panose="020B0604030504040204" pitchFamily="34" charset="0"/>
                <a:cs typeface="Verdana" panose="020B0604030504040204" pitchFamily="34" charset="0"/>
              </a:rPr>
              <a:t>action</a:t>
            </a:r>
            <a:r>
              <a:rPr lang="de-AT" sz="2400" dirty="0" smtClean="0">
                <a:latin typeface="Verdana" panose="020B0604030504040204" pitchFamily="34" charset="0"/>
                <a:ea typeface="Verdana" panose="020B0604030504040204" pitchFamily="34" charset="0"/>
                <a:cs typeface="Verdana" panose="020B0604030504040204" pitchFamily="34" charset="0"/>
              </a:rPr>
              <a:t> in </a:t>
            </a:r>
            <a:r>
              <a:rPr lang="de-AT" sz="2400" dirty="0" err="1" smtClean="0">
                <a:latin typeface="Verdana" panose="020B0604030504040204" pitchFamily="34" charset="0"/>
                <a:ea typeface="Verdana" panose="020B0604030504040204" pitchFamily="34" charset="0"/>
                <a:cs typeface="Verdana" panose="020B0604030504040204" pitchFamily="34" charset="0"/>
              </a:rPr>
              <a:t>the</a:t>
            </a:r>
            <a:r>
              <a:rPr lang="de-AT" sz="2400" dirty="0" smtClean="0">
                <a:latin typeface="Verdana" panose="020B0604030504040204" pitchFamily="34" charset="0"/>
                <a:ea typeface="Verdana" panose="020B0604030504040204" pitchFamily="34" charset="0"/>
                <a:cs typeface="Verdana" panose="020B0604030504040204" pitchFamily="34" charset="0"/>
              </a:rPr>
              <a:t> </a:t>
            </a:r>
            <a:r>
              <a:rPr lang="de-AT" sz="2400" dirty="0" err="1" smtClean="0">
                <a:latin typeface="Verdana" panose="020B0604030504040204" pitchFamily="34" charset="0"/>
                <a:ea typeface="Verdana" panose="020B0604030504040204" pitchFamily="34" charset="0"/>
                <a:cs typeface="Verdana" panose="020B0604030504040204" pitchFamily="34" charset="0"/>
              </a:rPr>
              <a:t>world</a:t>
            </a:r>
            <a:r>
              <a:rPr lang="de-AT" sz="2400" dirty="0" smtClean="0">
                <a:latin typeface="Verdana" panose="020B0604030504040204" pitchFamily="34" charset="0"/>
                <a:ea typeface="Verdana" panose="020B0604030504040204" pitchFamily="34" charset="0"/>
                <a:cs typeface="Verdana" panose="020B0604030504040204" pitchFamily="34" charset="0"/>
              </a:rPr>
              <a:t>, </a:t>
            </a:r>
          </a:p>
          <a:p>
            <a:r>
              <a:rPr lang="de-AT" sz="2400" dirty="0" err="1" smtClean="0">
                <a:latin typeface="Verdana" panose="020B0604030504040204" pitchFamily="34" charset="0"/>
                <a:ea typeface="Verdana" panose="020B0604030504040204" pitchFamily="34" charset="0"/>
                <a:cs typeface="Verdana" panose="020B0604030504040204" pitchFamily="34" charset="0"/>
              </a:rPr>
              <a:t>as</a:t>
            </a:r>
            <a:r>
              <a:rPr lang="de-AT" sz="2400" dirty="0" smtClean="0">
                <a:latin typeface="Verdana" panose="020B0604030504040204" pitchFamily="34" charset="0"/>
                <a:ea typeface="Verdana" panose="020B0604030504040204" pitchFamily="34" charset="0"/>
                <a:cs typeface="Verdana" panose="020B0604030504040204" pitchFamily="34" charset="0"/>
              </a:rPr>
              <a:t> </a:t>
            </a:r>
            <a:r>
              <a:rPr lang="de-AT" sz="2400" dirty="0" err="1" smtClean="0">
                <a:latin typeface="Verdana" panose="020B0604030504040204" pitchFamily="34" charset="0"/>
                <a:ea typeface="Verdana" panose="020B0604030504040204" pitchFamily="34" charset="0"/>
                <a:cs typeface="Verdana" panose="020B0604030504040204" pitchFamily="34" charset="0"/>
              </a:rPr>
              <a:t>well</a:t>
            </a:r>
            <a:r>
              <a:rPr lang="de-AT" sz="2400" dirty="0" smtClean="0">
                <a:latin typeface="Verdana" panose="020B0604030504040204" pitchFamily="34" charset="0"/>
                <a:ea typeface="Verdana" panose="020B0604030504040204" pitchFamily="34" charset="0"/>
                <a:cs typeface="Verdana" panose="020B0604030504040204" pitchFamily="34" charset="0"/>
              </a:rPr>
              <a:t> </a:t>
            </a:r>
            <a:r>
              <a:rPr lang="de-AT" sz="2400" dirty="0" err="1" smtClean="0">
                <a:latin typeface="Verdana" panose="020B0604030504040204" pitchFamily="34" charset="0"/>
                <a:ea typeface="Verdana" panose="020B0604030504040204" pitchFamily="34" charset="0"/>
                <a:cs typeface="Verdana" panose="020B0604030504040204" pitchFamily="34" charset="0"/>
              </a:rPr>
              <a:t>as</a:t>
            </a:r>
            <a:r>
              <a:rPr lang="de-AT" sz="2400" dirty="0" smtClean="0">
                <a:latin typeface="Verdana" panose="020B0604030504040204" pitchFamily="34" charset="0"/>
                <a:ea typeface="Verdana" panose="020B0604030504040204" pitchFamily="34" charset="0"/>
                <a:cs typeface="Verdana" panose="020B0604030504040204" pitchFamily="34" charset="0"/>
              </a:rPr>
              <a:t> in </a:t>
            </a:r>
            <a:r>
              <a:rPr lang="de-AT" sz="2400" dirty="0" err="1" smtClean="0">
                <a:latin typeface="Verdana" panose="020B0604030504040204" pitchFamily="34" charset="0"/>
                <a:ea typeface="Verdana" panose="020B0604030504040204" pitchFamily="34" charset="0"/>
                <a:cs typeface="Verdana" panose="020B0604030504040204" pitchFamily="34" charset="0"/>
              </a:rPr>
              <a:t>discourse</a:t>
            </a:r>
            <a:r>
              <a:rPr lang="de-AT" sz="2400" dirty="0" smtClean="0">
                <a:latin typeface="Verdana" panose="020B0604030504040204" pitchFamily="34" charset="0"/>
                <a:ea typeface="Verdana" panose="020B0604030504040204" pitchFamily="34" charset="0"/>
                <a:cs typeface="Verdana" panose="020B0604030504040204" pitchFamily="34" charset="0"/>
              </a:rPr>
              <a:t> (</a:t>
            </a:r>
            <a:r>
              <a:rPr lang="de-AT" sz="2400" dirty="0" err="1" smtClean="0">
                <a:latin typeface="Verdana" panose="020B0604030504040204" pitchFamily="34" charset="0"/>
                <a:ea typeface="Verdana" panose="020B0604030504040204" pitchFamily="34" charset="0"/>
                <a:cs typeface="Verdana" panose="020B0604030504040204" pitchFamily="34" charset="0"/>
              </a:rPr>
              <a:t>and</a:t>
            </a:r>
            <a:r>
              <a:rPr lang="de-AT" sz="2400" dirty="0" smtClean="0">
                <a:latin typeface="Verdana" panose="020B0604030504040204" pitchFamily="34" charset="0"/>
                <a:ea typeface="Verdana" panose="020B0604030504040204" pitchFamily="34" charset="0"/>
                <a:cs typeface="Verdana" panose="020B0604030504040204" pitchFamily="34" charset="0"/>
              </a:rPr>
              <a:t> </a:t>
            </a:r>
            <a:r>
              <a:rPr lang="de-AT" sz="2400" dirty="0" err="1" smtClean="0">
                <a:latin typeface="Verdana" panose="020B0604030504040204" pitchFamily="34" charset="0"/>
                <a:ea typeface="Verdana" panose="020B0604030504040204" pitchFamily="34" charset="0"/>
                <a:cs typeface="Verdana" panose="020B0604030504040204" pitchFamily="34" charset="0"/>
              </a:rPr>
              <a:t>thought</a:t>
            </a:r>
            <a:r>
              <a:rPr lang="de-AT" sz="2400" dirty="0" smtClean="0">
                <a:latin typeface="Verdana" panose="020B0604030504040204" pitchFamily="34" charset="0"/>
                <a:ea typeface="Verdana" panose="020B0604030504040204" pitchFamily="34" charset="0"/>
                <a:cs typeface="Verdana" panose="020B0604030504040204" pitchFamily="34" charset="0"/>
              </a:rPr>
              <a:t>):</a:t>
            </a:r>
            <a:endParaRPr lang="de-CH"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88334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blinds(horizontal)">
                                      <p:cBhvr>
                                        <p:cTn id="11" dur="500"/>
                                        <p:tgtEl>
                                          <p:spTgt spid="184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8437">
                                            <p:txEl>
                                              <p:pRg st="0" end="0"/>
                                            </p:txEl>
                                          </p:spTgt>
                                        </p:tgtEl>
                                        <p:attrNameLst>
                                          <p:attrName>style.visibility</p:attrName>
                                        </p:attrNameLst>
                                      </p:cBhvr>
                                      <p:to>
                                        <p:strVal val="visible"/>
                                      </p:to>
                                    </p:set>
                                    <p:animEffect transition="in" filter="blinds(horizontal)">
                                      <p:cBhvr>
                                        <p:cTn id="16" dur="500"/>
                                        <p:tgtEl>
                                          <p:spTgt spid="184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02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lum bright="40000"/>
            <a:extLst>
              <a:ext uri="{28A0092B-C50C-407E-A947-70E740481C1C}">
                <a14:useLocalDpi xmlns:a14="http://schemas.microsoft.com/office/drawing/2010/main" val="0"/>
              </a:ext>
            </a:extLst>
          </a:blip>
          <a:srcRect/>
          <a:stretch>
            <a:fillRect/>
          </a:stretch>
        </p:blipFill>
        <p:spPr bwMode="auto">
          <a:xfrm>
            <a:off x="1514475" y="188913"/>
            <a:ext cx="6048375"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710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3525" y="0"/>
            <a:ext cx="5070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3"/>
          <p:cNvSpPr>
            <a:spLocks noChangeArrowheads="1"/>
          </p:cNvSpPr>
          <p:nvPr/>
        </p:nvSpPr>
        <p:spPr bwMode="auto">
          <a:xfrm>
            <a:off x="179388" y="1196975"/>
            <a:ext cx="87122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5715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lnSpc>
                <a:spcPct val="130000"/>
              </a:lnSpc>
            </a:pPr>
            <a:r>
              <a:rPr lang="de-CH" altLang="de-DE" sz="2400" b="1" dirty="0" err="1">
                <a:solidFill>
                  <a:srgbClr val="0000FF"/>
                </a:solidFill>
                <a:latin typeface="Verdana" pitchFamily="34" charset="0"/>
              </a:rPr>
              <a:t>When</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filling</a:t>
            </a:r>
            <a:r>
              <a:rPr lang="de-CH" altLang="de-DE" sz="2400" b="1" dirty="0">
                <a:solidFill>
                  <a:srgbClr val="0000FF"/>
                </a:solidFill>
                <a:latin typeface="Verdana" pitchFamily="34" charset="0"/>
              </a:rPr>
              <a:t> in </a:t>
            </a:r>
            <a:r>
              <a:rPr lang="de-CH" altLang="de-DE" sz="2400" b="1" dirty="0" err="1">
                <a:solidFill>
                  <a:srgbClr val="0000FF"/>
                </a:solidFill>
                <a:latin typeface="Verdana" pitchFamily="34" charset="0"/>
              </a:rPr>
              <a:t>anything</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into</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whatever</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structure</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monitoring</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how</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it</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fits</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appears</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as</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the</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most</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obvious</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things</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to</a:t>
            </a:r>
            <a:r>
              <a:rPr lang="de-CH" altLang="de-DE" sz="2400" b="1" dirty="0">
                <a:solidFill>
                  <a:srgbClr val="0000FF"/>
                </a:solidFill>
                <a:latin typeface="Verdana" pitchFamily="34" charset="0"/>
              </a:rPr>
              <a:t>.</a:t>
            </a:r>
          </a:p>
        </p:txBody>
      </p:sp>
      <p:sp>
        <p:nvSpPr>
          <p:cNvPr id="25605" name="Rectangle 4"/>
          <p:cNvSpPr>
            <a:spLocks noChangeArrowheads="1"/>
          </p:cNvSpPr>
          <p:nvPr/>
        </p:nvSpPr>
        <p:spPr bwMode="auto">
          <a:xfrm>
            <a:off x="179388" y="620713"/>
            <a:ext cx="6768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5715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r>
              <a:rPr lang="de-CH" altLang="de-DE" b="1" dirty="0" err="1" smtClean="0">
                <a:ea typeface="Verdana" panose="020B0604030504040204" pitchFamily="34" charset="0"/>
              </a:rPr>
              <a:t>Emotions</a:t>
            </a:r>
            <a:r>
              <a:rPr lang="de-CH" altLang="de-DE" b="1" dirty="0" smtClean="0">
                <a:ea typeface="Verdana" panose="020B0604030504040204" pitchFamily="34" charset="0"/>
              </a:rPr>
              <a:t> </a:t>
            </a:r>
            <a:r>
              <a:rPr lang="de-CH" altLang="de-DE" b="1" dirty="0" err="1" smtClean="0">
                <a:ea typeface="Verdana" panose="020B0604030504040204" pitchFamily="34" charset="0"/>
              </a:rPr>
              <a:t>derived</a:t>
            </a:r>
            <a:r>
              <a:rPr lang="de-CH" altLang="de-DE" b="1" dirty="0" smtClean="0">
                <a:ea typeface="Verdana" panose="020B0604030504040204" pitchFamily="34" charset="0"/>
              </a:rPr>
              <a:t> </a:t>
            </a:r>
            <a:r>
              <a:rPr lang="de-CH" altLang="de-DE" b="1" dirty="0" err="1" smtClean="0">
                <a:ea typeface="Verdana" panose="020B0604030504040204" pitchFamily="34" charset="0"/>
              </a:rPr>
              <a:t>from</a:t>
            </a:r>
            <a:r>
              <a:rPr lang="de-CH" altLang="de-DE" b="1" dirty="0" smtClean="0">
                <a:ea typeface="Verdana" panose="020B0604030504040204" pitchFamily="34" charset="0"/>
              </a:rPr>
              <a:t> </a:t>
            </a:r>
            <a:r>
              <a:rPr lang="de-CH" altLang="de-DE" b="1" dirty="0" err="1" smtClean="0">
                <a:ea typeface="Verdana" panose="020B0604030504040204" pitchFamily="34" charset="0"/>
              </a:rPr>
              <a:t>evaluated</a:t>
            </a:r>
            <a:r>
              <a:rPr lang="de-CH" altLang="de-DE" b="1" dirty="0" smtClean="0">
                <a:ea typeface="Verdana" panose="020B0604030504040204" pitchFamily="34" charset="0"/>
              </a:rPr>
              <a:t> </a:t>
            </a:r>
            <a:r>
              <a:rPr lang="de-CH" altLang="de-DE" b="1" dirty="0" err="1" smtClean="0">
                <a:ea typeface="Verdana" panose="020B0604030504040204" pitchFamily="34" charset="0"/>
              </a:rPr>
              <a:t>anticipations</a:t>
            </a:r>
            <a:r>
              <a:rPr lang="de-CH" altLang="de-DE" b="1" dirty="0" smtClean="0">
                <a:ea typeface="Verdana" panose="020B0604030504040204" pitchFamily="34" charset="0"/>
              </a:rPr>
              <a:t>:</a:t>
            </a:r>
            <a:endParaRPr lang="de-CH" altLang="de-DE" b="1" dirty="0">
              <a:ea typeface="Verdana" panose="020B0604030504040204" pitchFamily="34" charset="0"/>
            </a:endParaRPr>
          </a:p>
        </p:txBody>
      </p:sp>
      <p:sp>
        <p:nvSpPr>
          <p:cNvPr id="25606" name="Rectangle 6"/>
          <p:cNvSpPr>
            <a:spLocks noChangeArrowheads="1"/>
          </p:cNvSpPr>
          <p:nvPr/>
        </p:nvSpPr>
        <p:spPr bwMode="auto">
          <a:xfrm>
            <a:off x="323850" y="4437063"/>
            <a:ext cx="8064500"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lnSpc>
                <a:spcPct val="130000"/>
              </a:lnSpc>
            </a:pPr>
            <a:r>
              <a:rPr lang="de-CH" altLang="de-DE" sz="2400" b="1" dirty="0" smtClean="0">
                <a:solidFill>
                  <a:srgbClr val="0000FF"/>
                </a:solidFill>
                <a:latin typeface="Verdana" pitchFamily="34" charset="0"/>
              </a:rPr>
              <a:t>Feeling </a:t>
            </a:r>
            <a:r>
              <a:rPr lang="de-CH" altLang="de-DE" sz="2400" b="1" dirty="0" err="1">
                <a:solidFill>
                  <a:srgbClr val="0000FF"/>
                </a:solidFill>
                <a:latin typeface="Verdana" pitchFamily="34" charset="0"/>
              </a:rPr>
              <a:t>as</a:t>
            </a:r>
            <a:r>
              <a:rPr lang="de-CH" altLang="de-DE" sz="2400" b="1" dirty="0">
                <a:solidFill>
                  <a:srgbClr val="0000FF"/>
                </a:solidFill>
                <a:latin typeface="Verdana" pitchFamily="34" charset="0"/>
              </a:rPr>
              <a:t> a </a:t>
            </a:r>
            <a:r>
              <a:rPr lang="de-CH" altLang="de-DE" sz="2400" b="1" dirty="0" err="1">
                <a:solidFill>
                  <a:srgbClr val="0000FF"/>
                </a:solidFill>
                <a:latin typeface="Verdana" pitchFamily="34" charset="0"/>
              </a:rPr>
              <a:t>measure</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of</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the</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goodness</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of</a:t>
            </a:r>
            <a:r>
              <a:rPr lang="de-CH" altLang="de-DE" sz="2400" b="1" dirty="0">
                <a:solidFill>
                  <a:srgbClr val="0000FF"/>
                </a:solidFill>
                <a:latin typeface="Verdana" pitchFamily="34" charset="0"/>
              </a:rPr>
              <a:t> fit </a:t>
            </a:r>
            <a:r>
              <a:rPr lang="de-CH" altLang="de-DE" sz="2400" b="1" dirty="0" err="1">
                <a:solidFill>
                  <a:srgbClr val="0000FF"/>
                </a:solidFill>
                <a:latin typeface="Verdana" pitchFamily="34" charset="0"/>
              </a:rPr>
              <a:t>are</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the</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other</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side</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of</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the</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coin</a:t>
            </a:r>
            <a:r>
              <a:rPr lang="de-CH" altLang="de-DE" sz="2400" b="1" dirty="0">
                <a:solidFill>
                  <a:srgbClr val="0000FF"/>
                </a:solidFill>
                <a:latin typeface="Verdana" pitchFamily="34" charset="0"/>
              </a:rPr>
              <a:t>, a </a:t>
            </a:r>
            <a:r>
              <a:rPr lang="de-CH" altLang="de-DE" sz="2400" b="1" dirty="0" err="1">
                <a:solidFill>
                  <a:srgbClr val="0000FF"/>
                </a:solidFill>
                <a:latin typeface="Verdana" pitchFamily="34" charset="0"/>
              </a:rPr>
              <a:t>necessary</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ingredient</a:t>
            </a:r>
            <a:r>
              <a:rPr lang="de-CH" altLang="de-DE" sz="2400" b="1" dirty="0">
                <a:solidFill>
                  <a:srgbClr val="0000FF"/>
                </a:solidFill>
                <a:latin typeface="Verdana" pitchFamily="34" charset="0"/>
              </a:rPr>
              <a:t> </a:t>
            </a:r>
            <a:r>
              <a:rPr lang="de-CH" altLang="de-DE" sz="2400" b="1" dirty="0" err="1">
                <a:solidFill>
                  <a:srgbClr val="0000FF"/>
                </a:solidFill>
                <a:latin typeface="Verdana" pitchFamily="34" charset="0"/>
              </a:rPr>
              <a:t>for</a:t>
            </a:r>
            <a:r>
              <a:rPr lang="de-CH" altLang="de-DE" sz="2400" b="1" dirty="0">
                <a:solidFill>
                  <a:srgbClr val="0000FF"/>
                </a:solidFill>
                <a:latin typeface="Verdana" pitchFamily="34" charset="0"/>
              </a:rPr>
              <a:t> rational </a:t>
            </a:r>
            <a:r>
              <a:rPr lang="de-CH" altLang="de-DE" sz="2400" b="1" dirty="0" err="1">
                <a:solidFill>
                  <a:srgbClr val="0000FF"/>
                </a:solidFill>
                <a:latin typeface="Verdana" pitchFamily="34" charset="0"/>
              </a:rPr>
              <a:t>behavior</a:t>
            </a:r>
            <a:r>
              <a:rPr lang="de-CH" altLang="de-DE" sz="2400" b="1" dirty="0">
                <a:solidFill>
                  <a:srgbClr val="0000FF"/>
                </a:solidFill>
                <a:latin typeface="Verdana" pitchFamily="34" charset="0"/>
              </a:rPr>
              <a:t>!</a:t>
            </a:r>
          </a:p>
        </p:txBody>
      </p:sp>
      <p:sp>
        <p:nvSpPr>
          <p:cNvPr id="25607" name="Rectangle 7"/>
          <p:cNvSpPr>
            <a:spLocks noChangeArrowheads="1"/>
          </p:cNvSpPr>
          <p:nvPr/>
        </p:nvSpPr>
        <p:spPr bwMode="auto">
          <a:xfrm>
            <a:off x="323850" y="2776538"/>
            <a:ext cx="8351838"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lnSpc>
                <a:spcPct val="130000"/>
              </a:lnSpc>
            </a:pPr>
            <a:r>
              <a:rPr lang="de-CH" altLang="de-DE" sz="2400" b="1" u="sng">
                <a:solidFill>
                  <a:srgbClr val="0000FF"/>
                </a:solidFill>
                <a:latin typeface="Verdana" pitchFamily="34" charset="0"/>
              </a:rPr>
              <a:t>Feedback</a:t>
            </a:r>
            <a:r>
              <a:rPr lang="de-CH" altLang="de-DE" sz="2400" b="1">
                <a:solidFill>
                  <a:srgbClr val="0000FF"/>
                </a:solidFill>
                <a:latin typeface="Verdana" pitchFamily="34" charset="0"/>
              </a:rPr>
              <a:t> allows for optimization during the process, it </a:t>
            </a:r>
            <a:r>
              <a:rPr lang="de-CH" altLang="de-DE" sz="2400" b="1" u="sng">
                <a:solidFill>
                  <a:srgbClr val="0000FF"/>
                </a:solidFill>
                <a:latin typeface="Verdana" pitchFamily="34" charset="0"/>
              </a:rPr>
              <a:t>sets the optimum stage</a:t>
            </a:r>
            <a:r>
              <a:rPr lang="de-CH" altLang="de-DE" sz="2400" b="1">
                <a:solidFill>
                  <a:srgbClr val="0000FF"/>
                </a:solidFill>
                <a:latin typeface="Verdana" pitchFamily="34" charset="0"/>
              </a:rPr>
              <a:t> for the next actions.</a:t>
            </a:r>
          </a:p>
        </p:txBody>
      </p:sp>
    </p:spTree>
    <p:extLst>
      <p:ext uri="{BB962C8B-B14F-4D97-AF65-F5344CB8AC3E}">
        <p14:creationId xmlns:p14="http://schemas.microsoft.com/office/powerpoint/2010/main" val="2548740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linds(horizontal)">
                                      <p:cBhvr>
                                        <p:cTn id="7" dur="500"/>
                                        <p:tgtEl>
                                          <p:spTgt spid="25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wipe(up)">
                                      <p:cBhvr>
                                        <p:cTn id="12" dur="500"/>
                                        <p:tgtEl>
                                          <p:spTgt spid="471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7"/>
                                        </p:tgtEl>
                                        <p:attrNameLst>
                                          <p:attrName>style.visibility</p:attrName>
                                        </p:attrNameLst>
                                      </p:cBhvr>
                                      <p:to>
                                        <p:strVal val="visible"/>
                                      </p:to>
                                    </p:set>
                                    <p:animEffect transition="in" filter="blinds(horizontal)">
                                      <p:cBhvr>
                                        <p:cTn id="17" dur="500"/>
                                        <p:tgtEl>
                                          <p:spTgt spid="256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6"/>
                                        </p:tgtEl>
                                        <p:attrNameLst>
                                          <p:attrName>style.visibility</p:attrName>
                                        </p:attrNameLst>
                                      </p:cBhvr>
                                      <p:to>
                                        <p:strVal val="visible"/>
                                      </p:to>
                                    </p:set>
                                    <p:animEffect transition="in" filter="blinds(horizontal)">
                                      <p:cBhvr>
                                        <p:cTn id="22" dur="500"/>
                                        <p:tgtEl>
                                          <p:spTgt spid="2560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5605"/>
                                        </p:tgtEl>
                                        <p:attrNameLst>
                                          <p:attrName>style.visibility</p:attrName>
                                        </p:attrNameLst>
                                      </p:cBhvr>
                                      <p:to>
                                        <p:strVal val="visible"/>
                                      </p:to>
                                    </p:set>
                                    <p:animEffect transition="in" filter="blinds(horizontal)">
                                      <p:cBhvr>
                                        <p:cTn id="25"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P spid="25606" grpId="0"/>
      <p:bldP spid="2560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TotalTime>
  <Words>2166</Words>
  <Application>Microsoft Office PowerPoint</Application>
  <PresentationFormat>Presentazione su schermo (4:3)</PresentationFormat>
  <Paragraphs>260</Paragraphs>
  <Slides>35</Slides>
  <Notes>0</Notes>
  <HiddenSlides>0</HiddenSlides>
  <MMClips>0</MMClips>
  <ScaleCrop>false</ScaleCrop>
  <HeadingPairs>
    <vt:vector size="4" baseType="variant">
      <vt:variant>
        <vt:lpstr>Tema</vt:lpstr>
      </vt:variant>
      <vt:variant>
        <vt:i4>2</vt:i4>
      </vt:variant>
      <vt:variant>
        <vt:lpstr>Titoli diapositive</vt:lpstr>
      </vt:variant>
      <vt:variant>
        <vt:i4>35</vt:i4>
      </vt:variant>
    </vt:vector>
  </HeadingPairs>
  <TitlesOfParts>
    <vt:vector size="37" baseType="lpstr">
      <vt:lpstr>Office Theme</vt:lpstr>
      <vt:lpstr>Standarddesign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PSI - Paul Scherrer 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Thomsen Knud</dc:creator>
  <cp:lastModifiedBy>soc-aula</cp:lastModifiedBy>
  <cp:revision>105</cp:revision>
  <cp:lastPrinted>2015-07-27T13:42:21Z</cp:lastPrinted>
  <dcterms:created xsi:type="dcterms:W3CDTF">2015-07-10T07:03:03Z</dcterms:created>
  <dcterms:modified xsi:type="dcterms:W3CDTF">2015-11-05T17:47:19Z</dcterms:modified>
</cp:coreProperties>
</file>