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76" r:id="rId3"/>
    <p:sldId id="260" r:id="rId4"/>
    <p:sldId id="262" r:id="rId5"/>
    <p:sldId id="261" r:id="rId6"/>
    <p:sldId id="270" r:id="rId7"/>
    <p:sldId id="269" r:id="rId8"/>
    <p:sldId id="278" r:id="rId9"/>
    <p:sldId id="259" r:id="rId10"/>
    <p:sldId id="267" r:id="rId11"/>
    <p:sldId id="279" r:id="rId12"/>
    <p:sldId id="280" r:id="rId13"/>
    <p:sldId id="281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8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49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A3A2DF-D59E-419C-95C8-00DFD904FAA5}" type="datetimeFigureOut">
              <a:rPr lang="en-US" smtClean="0"/>
              <a:t>4/12/2015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A524F4-1EB5-4C92-9F0B-A80CE47B9C6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631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524F4-1EB5-4C92-9F0B-A80CE47B9C6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572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pPr eaLnBrk="1" latinLnBrk="0" hangingPunct="1"/>
            <a:fld id="{099011FB-0B0C-4339-B3DF-A927AB93AAF3}" type="datetime1">
              <a:rPr lang="en-US" smtClean="0"/>
              <a:t>4/12/2015</a:t>
            </a:fld>
            <a:endParaRPr lang="en-US" sz="1600" dirty="0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r>
              <a:rPr kumimoji="0" lang="en-US" smtClean="0"/>
              <a:t>http://www.projectanticipation.org</a:t>
            </a:r>
            <a:endParaRPr kumimoji="0" lang="en-US" dirty="0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pPr eaLnBrk="1" latinLnBrk="0" hangingPunct="1"/>
            <a:fld id="{EA7C8D44-3667-46F6-9772-CC52308E2A7F}" type="slidenum">
              <a:rPr kumimoji="0" lang="en-US" smtClean="0"/>
              <a:pPr eaLnBrk="1" latinLnBrk="0" hangingPunct="1"/>
              <a:t>‹N›</a:t>
            </a:fld>
            <a:endParaRPr kumimoji="0" lang="en-US" dirty="0"/>
          </a:p>
        </p:txBody>
      </p:sp>
      <p:sp>
        <p:nvSpPr>
          <p:cNvPr id="21" name="Rettangolo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ttangolo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ttangolo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ttangolo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E9E6433-820B-4225-BA61-05A529A1A6A3}" type="datetime1">
              <a:rPr lang="en-US" smtClean="0"/>
              <a:t>4/12/2015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http://www.projectanticipation.org</a:t>
            </a:r>
            <a:endParaRPr kumimoji="0"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EA7C8D44-3667-46F6-9772-CC52308E2A7F}" type="slidenum">
              <a:rPr kumimoji="0" lang="en-US" smtClean="0"/>
              <a:pPr eaLnBrk="1" latinLnBrk="0" hangingPunct="1"/>
              <a:t>‹N›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44FDDD3-D0C5-4C83-BD23-9C6A6A524C76}" type="datetime1">
              <a:rPr lang="en-US" smtClean="0"/>
              <a:t>4/12/2015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http://www.projectanticipation.org</a:t>
            </a:r>
            <a:endParaRPr kumimoji="0"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EA7C8D44-3667-46F6-9772-CC52308E2A7F}" type="slidenum">
              <a:rPr kumimoji="0" lang="en-US" smtClean="0"/>
              <a:pPr eaLnBrk="1" latinLnBrk="0" hangingPunct="1"/>
              <a:t>‹N›</a:t>
            </a:fld>
            <a:endParaRPr kumimoji="0" lang="en-US"/>
          </a:p>
        </p:txBody>
      </p:sp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riangolo isosce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EA338A2-784A-45FF-86D8-7D54F04B4AFF}" type="datetime1">
              <a:rPr lang="en-US" smtClean="0"/>
              <a:t>4/12/2015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http://www.projectanticipation.org</a:t>
            </a:r>
            <a:endParaRPr kumimoji="0"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EA7C8D44-3667-46F6-9772-CC52308E2A7F}" type="slidenum">
              <a:rPr kumimoji="0" lang="en-US" smtClean="0"/>
              <a:pPr eaLnBrk="1" latinLnBrk="0" hangingPunct="1"/>
              <a:t>‹N›</a:t>
            </a:fld>
            <a:endParaRPr kumimoji="0" lang="en-US" dirty="0"/>
          </a:p>
        </p:txBody>
      </p:sp>
      <p:sp>
        <p:nvSpPr>
          <p:cNvPr id="8" name="Segnaposto contenuto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pPr eaLnBrk="1" latinLnBrk="0" hangingPunct="1"/>
            <a:fld id="{8E47AEBC-451F-4215-90D4-121B2A9BBE99}" type="datetime1">
              <a:rPr lang="en-US" smtClean="0"/>
              <a:t>4/12/2015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r>
              <a:rPr kumimoji="0" lang="en-US" smtClean="0"/>
              <a:t>http://www.projectanticipation.org</a:t>
            </a:r>
            <a:endParaRPr kumimoji="0"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pPr eaLnBrk="1" latinLnBrk="0" hangingPunct="1"/>
            <a:fld id="{EA7C8D44-3667-46F6-9772-CC52308E2A7F}" type="slidenum">
              <a:rPr kumimoji="0" lang="en-US" smtClean="0"/>
              <a:pPr eaLnBrk="1" latinLnBrk="0" hangingPunct="1"/>
              <a:t>‹N›</a:t>
            </a:fld>
            <a:endParaRPr kumimoji="0" lang="en-US" dirty="0"/>
          </a:p>
        </p:txBody>
      </p:sp>
      <p:sp>
        <p:nvSpPr>
          <p:cNvPr id="7" name="Rettangolo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tangolo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3A08ACB-8EF6-4E2F-877E-BBBD4BEB9292}" type="datetime1">
              <a:rPr lang="en-US" smtClean="0"/>
              <a:t>4/12/2015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http://www.projectanticipation.org</a:t>
            </a:r>
            <a:endParaRPr kumimoji="0"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EA7C8D44-3667-46F6-9772-CC52308E2A7F}" type="slidenum">
              <a:rPr kumimoji="0" lang="en-US" smtClean="0"/>
              <a:pPr eaLnBrk="1" latinLnBrk="0" hangingPunct="1"/>
              <a:t>‹N›</a:t>
            </a:fld>
            <a:endParaRPr kumimoji="0" lang="en-US"/>
          </a:p>
        </p:txBody>
      </p:sp>
      <p:sp>
        <p:nvSpPr>
          <p:cNvPr id="9" name="Segnaposto contenuto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0EF4483-4612-484C-AD42-14FBAAC54C3E}" type="datetime1">
              <a:rPr lang="en-US" smtClean="0"/>
              <a:t>4/12/2015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http://www.projectanticipation.org</a:t>
            </a:r>
            <a:endParaRPr kumimoji="0"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EA7C8D44-3667-46F6-9772-CC52308E2A7F}" type="slidenum">
              <a:rPr kumimoji="0" lang="en-US" smtClean="0"/>
              <a:pPr eaLnBrk="1" latinLnBrk="0" hangingPunct="1"/>
              <a:t>‹N›</a:t>
            </a:fld>
            <a:endParaRPr kumimoji="0"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06DC08DE-36C8-428A-BDD5-76851106AAB8}" type="datetime1">
              <a:rPr lang="en-US" smtClean="0"/>
              <a:t>4/12/2015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http://www.projectanticipation.org</a:t>
            </a:r>
            <a:endParaRPr kumimoji="0"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EA7C8D44-3667-46F6-9772-CC52308E2A7F}" type="slidenum">
              <a:rPr kumimoji="0" lang="en-US" smtClean="0"/>
              <a:pPr eaLnBrk="1" latinLnBrk="0" hangingPunct="1"/>
              <a:t>‹N›</a:t>
            </a:fld>
            <a:endParaRPr kumimoji="0" lang="en-US"/>
          </a:p>
        </p:txBody>
      </p:sp>
      <p:sp>
        <p:nvSpPr>
          <p:cNvPr id="6" name="Triangolo isosce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3B382B0E-7B96-408E-8072-BE4A73D1E9E1}" type="datetime1">
              <a:rPr lang="en-US" smtClean="0"/>
              <a:t>4/12/2015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http://www.projectanticipation.org</a:t>
            </a:r>
            <a:endParaRPr kumimoji="0"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EA7C8D44-3667-46F6-9772-CC52308E2A7F}" type="slidenum">
              <a:rPr kumimoji="0" lang="en-US" smtClean="0"/>
              <a:pPr eaLnBrk="1" latinLnBrk="0" hangingPunct="1"/>
              <a:t>‹N›</a:t>
            </a:fld>
            <a:endParaRPr kumimoji="0" lang="en-US"/>
          </a:p>
        </p:txBody>
      </p:sp>
      <p:sp>
        <p:nvSpPr>
          <p:cNvPr id="5" name="Connettore 1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riangolo isosce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BF682E-FBFD-44DC-907F-7A940A48FE0D}" type="datetime1">
              <a:rPr lang="en-US" smtClean="0"/>
              <a:t>4/12/2015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http://www.projectanticipation.org</a:t>
            </a:r>
            <a:endParaRPr kumimoji="0"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EA7C8D44-3667-46F6-9772-CC52308E2A7F}" type="slidenum">
              <a:rPr kumimoji="0" lang="en-US" smtClean="0"/>
              <a:pPr eaLnBrk="1" latinLnBrk="0" hangingPunct="1"/>
              <a:t>‹N›</a:t>
            </a:fld>
            <a:endParaRPr kumimoji="0" lang="en-US"/>
          </a:p>
        </p:txBody>
      </p:sp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Connettore 1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Triangolo isosce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egnaposto contenuto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0F834E2-76A3-4678-A8B2-43D1C4BD2165}" type="datetime1">
              <a:rPr lang="en-US" smtClean="0"/>
              <a:t>4/12/2015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http://www.projectanticipation.org</a:t>
            </a:r>
            <a:endParaRPr kumimoji="0"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EA7C8D44-3667-46F6-9772-CC52308E2A7F}" type="slidenum">
              <a:rPr kumimoji="0" lang="en-US" smtClean="0"/>
              <a:pPr eaLnBrk="1" latinLnBrk="0" hangingPunct="1"/>
              <a:t>‹N›</a:t>
            </a:fld>
            <a:endParaRPr kumimoji="0" lang="en-US"/>
          </a:p>
        </p:txBody>
      </p:sp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riangolo isosce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tangolo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eaLnBrk="1" latinLnBrk="0" hangingPunct="1"/>
            <a:fld id="{8F4C1FEF-9197-4DC7-AB6A-76DFF3140E1A}" type="datetime1">
              <a:rPr lang="en-US" smtClean="0"/>
              <a:t>4/12/2015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r>
              <a:rPr kumimoji="0" lang="en-US" sz="1400" smtClean="0">
                <a:solidFill>
                  <a:schemeClr val="tx2"/>
                </a:solidFill>
              </a:rPr>
              <a:t>http://www.projectanticipation.org</a:t>
            </a:r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algn="l" eaLnBrk="1" latinLnBrk="0" hangingPunct="1"/>
            <a:fld id="{EA7C8D44-3667-46F6-9772-CC52308E2A7F}" type="slidenum">
              <a:rPr kumimoji="0" lang="en-US" smtClean="0"/>
              <a:pPr algn="l" eaLnBrk="1" latinLnBrk="0" hangingPunct="1"/>
              <a:t>‹N›</a:t>
            </a:fld>
            <a:endParaRPr kumimoji="0" lang="en-US" sz="1600" dirty="0">
              <a:solidFill>
                <a:schemeClr val="tx2"/>
              </a:solidFill>
            </a:endParaRPr>
          </a:p>
        </p:txBody>
      </p:sp>
      <p:sp>
        <p:nvSpPr>
          <p:cNvPr id="28" name="Connettore 1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Connettore 1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Triangolo isosce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Anticipation</a:t>
            </a:r>
            <a:endParaRPr lang="en-US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Roberto Poli</a:t>
            </a:r>
            <a:endParaRPr lang="en-US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73016"/>
            <a:ext cx="3168352" cy="3168352"/>
          </a:xfrm>
          <a:prstGeom prst="rect">
            <a:avLst/>
          </a:prstGeom>
        </p:spPr>
      </p:pic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http://www.projectanticipation.org</a:t>
            </a:r>
            <a:endParaRPr kumimoji="0"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6632"/>
            <a:ext cx="6192688" cy="2151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099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Anticipation</a:t>
            </a:r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http://www.projectanticipation.org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"/>
          </p:nvPr>
        </p:nvSpPr>
        <p:spPr>
          <a:xfrm>
            <a:off x="457200" y="1196752"/>
            <a:ext cx="8229600" cy="5328592"/>
          </a:xfrm>
        </p:spPr>
        <p:txBody>
          <a:bodyPr>
            <a:normAutofit/>
          </a:bodyPr>
          <a:lstStyle/>
          <a:p>
            <a:r>
              <a:rPr lang="en-GB" sz="2400" b="1" dirty="0"/>
              <a:t>Why now?</a:t>
            </a:r>
            <a:r>
              <a:rPr lang="en-GB" sz="2400" dirty="0"/>
              <a:t> – Because the human and social sciences are refocusing on the future</a:t>
            </a:r>
          </a:p>
          <a:p>
            <a:r>
              <a:rPr lang="en-GB" sz="2400" b="1" dirty="0" smtClean="0"/>
              <a:t>Why </a:t>
            </a:r>
            <a:r>
              <a:rPr lang="en-GB" sz="2400" b="1" dirty="0" smtClean="0"/>
              <a:t>do this? (1) </a:t>
            </a:r>
            <a:r>
              <a:rPr lang="en-GB" sz="2400" dirty="0" smtClean="0"/>
              <a:t>– </a:t>
            </a:r>
            <a:r>
              <a:rPr lang="en-GB" sz="2400" dirty="0"/>
              <a:t>to challenge the </a:t>
            </a:r>
            <a:r>
              <a:rPr lang="en-GB" sz="2400" b="1" dirty="0"/>
              <a:t>fragmentation</a:t>
            </a:r>
            <a:r>
              <a:rPr lang="en-GB" sz="2400" dirty="0"/>
              <a:t> of the human and social sciences; to help them to make a more significant </a:t>
            </a:r>
            <a:r>
              <a:rPr lang="en-GB" sz="2400" b="1" dirty="0"/>
              <a:t>contribution</a:t>
            </a:r>
            <a:r>
              <a:rPr lang="en-GB" sz="2400" dirty="0"/>
              <a:t> to the world </a:t>
            </a:r>
            <a:r>
              <a:rPr lang="en-GB" sz="2400" dirty="0" smtClean="0"/>
              <a:t>(and, as </a:t>
            </a:r>
            <a:r>
              <a:rPr lang="en-GB" sz="2400" dirty="0"/>
              <a:t>a consequence: to empower citizens and social groups)</a:t>
            </a:r>
            <a:endParaRPr lang="en-US" sz="2400" dirty="0"/>
          </a:p>
          <a:p>
            <a:r>
              <a:rPr lang="en-GB" sz="2400" b="1" dirty="0"/>
              <a:t>Why do this? </a:t>
            </a:r>
            <a:r>
              <a:rPr lang="en-GB" sz="2400" b="1" dirty="0" smtClean="0"/>
              <a:t>(II) </a:t>
            </a:r>
            <a:r>
              <a:rPr lang="en-GB" sz="2400" dirty="0" smtClean="0"/>
              <a:t>– </a:t>
            </a:r>
            <a:r>
              <a:rPr lang="en-GB" sz="2400" dirty="0"/>
              <a:t>this isn’t about guaranteeing a better way of living in the world, it is about the </a:t>
            </a:r>
            <a:r>
              <a:rPr lang="en-GB" sz="2400" b="1" u="sng" dirty="0">
                <a:solidFill>
                  <a:srgbClr val="FF0000"/>
                </a:solidFill>
              </a:rPr>
              <a:t>recognition of the empirical fact of anticipation in all systems</a:t>
            </a:r>
            <a:r>
              <a:rPr lang="en-GB" sz="2400" dirty="0"/>
              <a:t> – there is an empirical </a:t>
            </a:r>
            <a:r>
              <a:rPr lang="en-GB" sz="2400" dirty="0" smtClean="0"/>
              <a:t>and theoretical challenge </a:t>
            </a:r>
            <a:r>
              <a:rPr lang="en-GB" sz="2400" dirty="0"/>
              <a:t>to understand how this works. It is also about building our capacity to reflect upon how anticipatory processes are working, and </a:t>
            </a:r>
            <a:r>
              <a:rPr lang="en-GB" sz="2400" dirty="0" smtClean="0"/>
              <a:t>about </a:t>
            </a:r>
            <a:r>
              <a:rPr lang="en-GB" sz="2400" dirty="0"/>
              <a:t>broadening our repertoire and our sensitivity and reflexivity about </a:t>
            </a:r>
            <a:r>
              <a:rPr lang="en-GB" sz="2400" dirty="0" smtClean="0"/>
              <a:t>this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5161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What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Anticipation</a:t>
            </a:r>
            <a:r>
              <a:rPr lang="it-IT" dirty="0" smtClean="0"/>
              <a:t>?</a:t>
            </a:r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http://www.projectanticipation.org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090120"/>
          </a:xfrm>
        </p:spPr>
        <p:txBody>
          <a:bodyPr>
            <a:normAutofit/>
          </a:bodyPr>
          <a:lstStyle/>
          <a:p>
            <a:r>
              <a:rPr lang="it-IT" sz="2800" dirty="0" err="1"/>
              <a:t>We</a:t>
            </a:r>
            <a:r>
              <a:rPr lang="it-IT" sz="2800" dirty="0"/>
              <a:t> </a:t>
            </a:r>
            <a:r>
              <a:rPr lang="it-IT" sz="2800" dirty="0" err="1"/>
              <a:t>understand</a:t>
            </a:r>
            <a:r>
              <a:rPr lang="it-IT" sz="2800" dirty="0"/>
              <a:t> </a:t>
            </a:r>
            <a:r>
              <a:rPr lang="it-IT" sz="2800" dirty="0" err="1"/>
              <a:t>anticipation</a:t>
            </a:r>
            <a:r>
              <a:rPr lang="it-IT" sz="2800" dirty="0"/>
              <a:t> </a:t>
            </a:r>
            <a:r>
              <a:rPr lang="it-IT" sz="2800" dirty="0" err="1"/>
              <a:t>as</a:t>
            </a:r>
            <a:r>
              <a:rPr lang="it-IT" sz="2800" dirty="0"/>
              <a:t>: </a:t>
            </a:r>
            <a:endParaRPr lang="it-IT" sz="2800" dirty="0" smtClean="0"/>
          </a:p>
          <a:p>
            <a:pPr lvl="1"/>
            <a:r>
              <a:rPr lang="it-IT" sz="2400" i="1" dirty="0" smtClean="0"/>
              <a:t>The </a:t>
            </a:r>
            <a:r>
              <a:rPr lang="it-IT" sz="2400" i="1" dirty="0" err="1"/>
              <a:t>process</a:t>
            </a:r>
            <a:r>
              <a:rPr lang="it-IT" sz="2400" i="1" dirty="0"/>
              <a:t> of </a:t>
            </a:r>
            <a:r>
              <a:rPr lang="it-IT" sz="2400" i="1" dirty="0" err="1"/>
              <a:t>using</a:t>
            </a:r>
            <a:r>
              <a:rPr lang="it-IT" sz="2400" i="1" dirty="0"/>
              <a:t> the future in the </a:t>
            </a:r>
            <a:r>
              <a:rPr lang="it-IT" sz="2400" i="1" dirty="0" err="1"/>
              <a:t>present</a:t>
            </a:r>
            <a:r>
              <a:rPr lang="it-IT" sz="2400" i="1" dirty="0"/>
              <a:t>, </a:t>
            </a:r>
            <a:r>
              <a:rPr lang="it-IT" sz="2400" i="1" dirty="0" err="1"/>
              <a:t>which</a:t>
            </a:r>
            <a:r>
              <a:rPr lang="it-IT" sz="2400" i="1" dirty="0"/>
              <a:t> </a:t>
            </a:r>
            <a:r>
              <a:rPr lang="it-IT" sz="2400" i="1" dirty="0" err="1"/>
              <a:t>includes</a:t>
            </a:r>
            <a:r>
              <a:rPr lang="it-IT" sz="2400" i="1" dirty="0"/>
              <a:t> a </a:t>
            </a:r>
            <a:r>
              <a:rPr lang="it-IT" sz="2400" i="1" dirty="0" err="1"/>
              <a:t>forward-looking</a:t>
            </a:r>
            <a:r>
              <a:rPr lang="it-IT" sz="2400" i="1" dirty="0"/>
              <a:t> </a:t>
            </a:r>
            <a:r>
              <a:rPr lang="it-IT" sz="2400" i="1" dirty="0" err="1"/>
              <a:t>stance</a:t>
            </a:r>
            <a:r>
              <a:rPr lang="it-IT" sz="2400" i="1" dirty="0"/>
              <a:t> and the use of </a:t>
            </a:r>
            <a:r>
              <a:rPr lang="it-IT" sz="2400" i="1" dirty="0" err="1"/>
              <a:t>that</a:t>
            </a:r>
            <a:r>
              <a:rPr lang="it-IT" sz="2400" i="1" dirty="0"/>
              <a:t> </a:t>
            </a:r>
            <a:r>
              <a:rPr lang="it-IT" sz="2400" i="1" dirty="0" err="1"/>
              <a:t>forward-looking</a:t>
            </a:r>
            <a:r>
              <a:rPr lang="it-IT" sz="2400" i="1" dirty="0"/>
              <a:t> </a:t>
            </a:r>
            <a:r>
              <a:rPr lang="it-IT" sz="2400" i="1" dirty="0" err="1"/>
              <a:t>stance</a:t>
            </a:r>
            <a:r>
              <a:rPr lang="it-IT" sz="2400" i="1" dirty="0"/>
              <a:t> to </a:t>
            </a:r>
            <a:r>
              <a:rPr lang="it-IT" sz="2400" i="1" dirty="0" err="1"/>
              <a:t>effect</a:t>
            </a:r>
            <a:r>
              <a:rPr lang="it-IT" sz="2400" i="1" dirty="0"/>
              <a:t> a </a:t>
            </a:r>
            <a:r>
              <a:rPr lang="it-IT" sz="2400" i="1" dirty="0" err="1"/>
              <a:t>change</a:t>
            </a:r>
            <a:r>
              <a:rPr lang="it-IT" sz="2400" i="1" dirty="0"/>
              <a:t> in the </a:t>
            </a:r>
            <a:r>
              <a:rPr lang="it-IT" sz="2400" i="1" dirty="0" err="1"/>
              <a:t>present</a:t>
            </a:r>
            <a:r>
              <a:rPr lang="it-IT" sz="2400" i="1" dirty="0"/>
              <a:t> </a:t>
            </a:r>
            <a:endParaRPr lang="it-IT" sz="2400" i="1" dirty="0" smtClean="0"/>
          </a:p>
          <a:p>
            <a:r>
              <a:rPr lang="it-IT" sz="2800" dirty="0" smtClean="0"/>
              <a:t>The </a:t>
            </a:r>
            <a:r>
              <a:rPr lang="it-IT" sz="2800" dirty="0" err="1" smtClean="0"/>
              <a:t>three</a:t>
            </a:r>
            <a:r>
              <a:rPr lang="it-IT" sz="2800" dirty="0" smtClean="0"/>
              <a:t> </a:t>
            </a:r>
            <a:r>
              <a:rPr lang="it-IT" sz="2800" dirty="0" err="1" smtClean="0"/>
              <a:t>levels</a:t>
            </a:r>
            <a:r>
              <a:rPr lang="it-IT" sz="2800" dirty="0" smtClean="0"/>
              <a:t> of FS</a:t>
            </a:r>
            <a:endParaRPr lang="it-IT" sz="2800" dirty="0"/>
          </a:p>
          <a:p>
            <a:pPr lvl="1"/>
            <a:r>
              <a:rPr lang="en-GB" sz="2400" dirty="0"/>
              <a:t>Forecast – the probabilistic </a:t>
            </a:r>
            <a:r>
              <a:rPr lang="en-GB" sz="2400" dirty="0" smtClean="0"/>
              <a:t>attitude</a:t>
            </a:r>
            <a:r>
              <a:rPr lang="en-GB" sz="2400" dirty="0"/>
              <a:t>	</a:t>
            </a:r>
          </a:p>
          <a:p>
            <a:pPr lvl="1"/>
            <a:r>
              <a:rPr lang="en-GB" sz="2400" dirty="0" smtClean="0"/>
              <a:t>Foresight – </a:t>
            </a:r>
            <a:r>
              <a:rPr lang="en-GB" sz="2400" dirty="0"/>
              <a:t>the </a:t>
            </a:r>
            <a:r>
              <a:rPr lang="en-GB" sz="2400" dirty="0" smtClean="0"/>
              <a:t>exploratory attitude (</a:t>
            </a:r>
            <a:r>
              <a:rPr lang="en-GB" sz="2400" dirty="0" smtClean="0"/>
              <a:t>scenarios</a:t>
            </a:r>
            <a:r>
              <a:rPr lang="en-GB" sz="2400" dirty="0" smtClean="0"/>
              <a:t>)</a:t>
            </a:r>
          </a:p>
          <a:p>
            <a:pPr lvl="1"/>
            <a:r>
              <a:rPr lang="en-GB" sz="2400" dirty="0" smtClean="0"/>
              <a:t>Anticipation </a:t>
            </a:r>
            <a:r>
              <a:rPr lang="en-GB" sz="2400" dirty="0"/>
              <a:t>– </a:t>
            </a:r>
            <a:r>
              <a:rPr lang="en-GB" sz="2400" dirty="0" smtClean="0"/>
              <a:t>futures are generated/consumed by our 		actions / design</a:t>
            </a:r>
            <a:r>
              <a:rPr lang="en-GB" sz="2400" dirty="0"/>
              <a:t>-</a:t>
            </a:r>
            <a:r>
              <a:rPr lang="en-GB" sz="2400" dirty="0" smtClean="0"/>
              <a:t>based / FL / complexity</a:t>
            </a:r>
            <a:endParaRPr lang="it-IT" sz="2400" i="1" dirty="0"/>
          </a:p>
        </p:txBody>
      </p:sp>
    </p:spTree>
    <p:extLst>
      <p:ext uri="{BB962C8B-B14F-4D97-AF65-F5344CB8AC3E}">
        <p14:creationId xmlns:p14="http://schemas.microsoft.com/office/powerpoint/2010/main" val="66602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exemplification</a:t>
            </a:r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http://www.projectanticipation.org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An anticipatory behavior is a behavior that ‘uses’ the future in its actual decisional </a:t>
            </a:r>
            <a:r>
              <a:rPr lang="en-US" dirty="0" smtClean="0"/>
              <a:t>process. </a:t>
            </a:r>
            <a:r>
              <a:rPr lang="en-US" dirty="0"/>
              <a:t>Anticipation therefore includes two mandatory components: a forward-looking attitude and the use of the former’s result for action. </a:t>
            </a:r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/>
              <a:t>weather forecast alone is not anticipatory in </a:t>
            </a:r>
            <a:r>
              <a:rPr lang="en-US" dirty="0" smtClean="0"/>
              <a:t>my sense. Watching </a:t>
            </a:r>
            <a:r>
              <a:rPr lang="en-US" dirty="0"/>
              <a:t>(or producing) weather forecasts and as a consequence taking an umbrella before going to work is an anticipatory behavior. </a:t>
            </a:r>
            <a:endParaRPr lang="en-US" dirty="0" smtClean="0"/>
          </a:p>
          <a:p>
            <a:r>
              <a:rPr lang="en-US" dirty="0" smtClean="0"/>
              <a:t>Needless to say, </a:t>
            </a:r>
            <a:r>
              <a:rPr lang="en-US" dirty="0"/>
              <a:t>taking with </a:t>
            </a:r>
            <a:r>
              <a:rPr lang="en-US" dirty="0" smtClean="0"/>
              <a:t>me </a:t>
            </a:r>
            <a:r>
              <a:rPr lang="en-US" dirty="0"/>
              <a:t>the umbrella before going to work does not guarantee that it will rain. </a:t>
            </a:r>
            <a:r>
              <a:rPr lang="en-US" dirty="0" smtClean="0"/>
              <a:t>In this sense, anticipation </a:t>
            </a:r>
            <a:r>
              <a:rPr lang="en-US" dirty="0"/>
              <a:t>is not a recipe for success. </a:t>
            </a:r>
            <a:endParaRPr lang="it-IT" dirty="0"/>
          </a:p>
          <a:p>
            <a:r>
              <a:rPr lang="en-US" dirty="0"/>
              <a:t>It is </a:t>
            </a:r>
            <a:r>
              <a:rPr lang="en-US" dirty="0" smtClean="0"/>
              <a:t>my thesis </a:t>
            </a:r>
            <a:r>
              <a:rPr lang="en-US" dirty="0"/>
              <a:t>that behavior is primarily anticipatory, and reactive behavior is only a secondary – albeit important – component of behavior. </a:t>
            </a:r>
            <a:endParaRPr lang="it-IT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63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http://www.projectanticipation.org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234136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The explicit consideration of anticipation opens new scientific perspectives. To mention but two apparently opposed and disconnected outcomes, anticipation both rehabilitates the Aristotelian theory of causes (including a version of the final cause) and generates an innovative understanding of complexity. </a:t>
            </a:r>
            <a:endParaRPr lang="it-IT" dirty="0"/>
          </a:p>
          <a:p>
            <a:r>
              <a:rPr lang="en-US" dirty="0"/>
              <a:t>Our understanding of anticipation is still cursory, and the novelty of the perspective may conceal the difficulty implied by this otherwise refreshingly new vision. </a:t>
            </a:r>
            <a:endParaRPr lang="en-US" dirty="0" smtClean="0"/>
          </a:p>
          <a:p>
            <a:r>
              <a:rPr lang="en-US" dirty="0" smtClean="0"/>
              <a:t>Nonetheless</a:t>
            </a:r>
            <a:r>
              <a:rPr lang="en-US" dirty="0"/>
              <a:t>, anticipation is increasingly at the heart of urgent contemporary debates, from climate change to economic crisis. Anticipatory capabilities of individuals and communities can enhance the overall sense-making process and improve decision-making, strategy formation and societal resilience. </a:t>
            </a:r>
            <a:endParaRPr lang="it-IT" dirty="0"/>
          </a:p>
          <a:p>
            <a:r>
              <a:rPr lang="en-US" dirty="0"/>
              <a:t>A better and more complete understanding of anticipation and its effects will improve the capacity to understand individual and collective human behavior and its consequences.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79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o regolare 5"/>
          <p:cNvSpPr/>
          <p:nvPr/>
        </p:nvSpPr>
        <p:spPr>
          <a:xfrm>
            <a:off x="3995936" y="1412776"/>
            <a:ext cx="3888432" cy="3816424"/>
          </a:xfrm>
          <a:prstGeom prst="pentagon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 err="1" smtClean="0">
                <a:solidFill>
                  <a:srgbClr val="000000"/>
                </a:solidFill>
              </a:rPr>
              <a:t>What</a:t>
            </a:r>
            <a:r>
              <a:rPr lang="it-IT" sz="3200" dirty="0" smtClean="0">
                <a:solidFill>
                  <a:srgbClr val="000000"/>
                </a:solidFill>
              </a:rPr>
              <a:t> </a:t>
            </a:r>
            <a:r>
              <a:rPr lang="it-IT" sz="3200" dirty="0" err="1" smtClean="0">
                <a:solidFill>
                  <a:srgbClr val="000000"/>
                </a:solidFill>
              </a:rPr>
              <a:t>is</a:t>
            </a:r>
            <a:r>
              <a:rPr lang="it-IT" sz="3200" dirty="0" smtClean="0">
                <a:solidFill>
                  <a:srgbClr val="000000"/>
                </a:solidFill>
              </a:rPr>
              <a:t> </a:t>
            </a:r>
            <a:r>
              <a:rPr lang="it-IT" sz="3200" dirty="0" err="1" smtClean="0">
                <a:solidFill>
                  <a:srgbClr val="000000"/>
                </a:solidFill>
              </a:rPr>
              <a:t>Anticipation</a:t>
            </a:r>
            <a:r>
              <a:rPr lang="it-IT" sz="3200" dirty="0" smtClean="0">
                <a:solidFill>
                  <a:srgbClr val="000000"/>
                </a:solidFill>
              </a:rPr>
              <a:t>?</a:t>
            </a:r>
            <a:endParaRPr lang="it-IT" sz="3200" dirty="0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http://www.projectanticipation.org</a:t>
            </a:r>
            <a:endParaRPr kumimoji="0" lang="en-US"/>
          </a:p>
        </p:txBody>
      </p:sp>
      <p:sp>
        <p:nvSpPr>
          <p:cNvPr id="5" name="Ovale 4"/>
          <p:cNvSpPr/>
          <p:nvPr/>
        </p:nvSpPr>
        <p:spPr>
          <a:xfrm>
            <a:off x="1043608" y="1916832"/>
            <a:ext cx="3672408" cy="3744416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 err="1" smtClean="0">
                <a:solidFill>
                  <a:schemeClr val="tx1"/>
                </a:solidFill>
              </a:rPr>
              <a:t>Recent</a:t>
            </a:r>
            <a:r>
              <a:rPr lang="it-IT" sz="3200" dirty="0" smtClean="0">
                <a:solidFill>
                  <a:schemeClr val="tx1"/>
                </a:solidFill>
              </a:rPr>
              <a:t> </a:t>
            </a:r>
            <a:r>
              <a:rPr lang="it-IT" sz="3200" dirty="0" err="1" smtClean="0">
                <a:solidFill>
                  <a:schemeClr val="tx1"/>
                </a:solidFill>
              </a:rPr>
              <a:t>Developments</a:t>
            </a:r>
            <a:endParaRPr lang="it-IT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11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Recent</a:t>
            </a:r>
            <a:r>
              <a:rPr lang="it-IT" dirty="0" smtClean="0"/>
              <a:t> </a:t>
            </a:r>
            <a:r>
              <a:rPr lang="it-IT" dirty="0" err="1" smtClean="0"/>
              <a:t>developments</a:t>
            </a:r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http://www.projectanticipation.org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"/>
          </p:nvPr>
        </p:nvSpPr>
        <p:spPr>
          <a:xfrm>
            <a:off x="2411760" y="1124744"/>
            <a:ext cx="6275040" cy="129614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Seligman, M. E. P., </a:t>
            </a:r>
            <a:r>
              <a:rPr lang="en-US" dirty="0" err="1"/>
              <a:t>Railton</a:t>
            </a:r>
            <a:r>
              <a:rPr lang="en-US" dirty="0"/>
              <a:t>, P., </a:t>
            </a:r>
            <a:r>
              <a:rPr lang="en-US" dirty="0" err="1"/>
              <a:t>Baumeister</a:t>
            </a:r>
            <a:r>
              <a:rPr lang="en-US" dirty="0"/>
              <a:t>, R. F., &amp; </a:t>
            </a:r>
            <a:r>
              <a:rPr lang="en-US" dirty="0" err="1"/>
              <a:t>Sripada</a:t>
            </a:r>
            <a:r>
              <a:rPr lang="en-US" dirty="0"/>
              <a:t>, C. (2013). Navigating Into the Future or Driven by the Past. </a:t>
            </a:r>
            <a:r>
              <a:rPr lang="en-US" i="1" dirty="0"/>
              <a:t>Perspectives on Psychological Science, 8</a:t>
            </a:r>
            <a:r>
              <a:rPr lang="en-US" dirty="0"/>
              <a:t>(2), 119-141 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24744"/>
            <a:ext cx="1812322" cy="132113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489482" y="2564904"/>
            <a:ext cx="2282318" cy="85854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3620233"/>
            <a:ext cx="1716362" cy="1608967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2952328" y="2564904"/>
            <a:ext cx="60121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/>
              <a:t>Appadurai</a:t>
            </a:r>
            <a:r>
              <a:rPr lang="en-US" sz="2800" dirty="0"/>
              <a:t>, A., </a:t>
            </a:r>
            <a:r>
              <a:rPr lang="en-US" sz="2800" i="1" dirty="0"/>
              <a:t>The Future as Cultural Fact</a:t>
            </a:r>
            <a:r>
              <a:rPr lang="en-US" sz="2800" dirty="0"/>
              <a:t>. </a:t>
            </a:r>
            <a:r>
              <a:rPr lang="en-US" sz="2800" dirty="0" smtClean="0"/>
              <a:t>London, Verso, </a:t>
            </a:r>
            <a:r>
              <a:rPr lang="en-US" sz="2800" dirty="0"/>
              <a:t>2013</a:t>
            </a:r>
            <a:endParaRPr lang="it-IT" sz="2800" dirty="0"/>
          </a:p>
        </p:txBody>
      </p:sp>
      <p:sp>
        <p:nvSpPr>
          <p:cNvPr id="9" name="Rettangolo 8"/>
          <p:cNvSpPr/>
          <p:nvPr/>
        </p:nvSpPr>
        <p:spPr>
          <a:xfrm>
            <a:off x="2286000" y="3573016"/>
            <a:ext cx="6678488" cy="2800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err="1"/>
              <a:t>Beckert</a:t>
            </a:r>
            <a:r>
              <a:rPr lang="en-US" sz="2200" dirty="0"/>
              <a:t>, J. (</a:t>
            </a:r>
            <a:r>
              <a:rPr lang="en-US" sz="2200" dirty="0" smtClean="0"/>
              <a:t>2013)</a:t>
            </a:r>
            <a:r>
              <a:rPr lang="en-US" sz="2200" dirty="0"/>
              <a:t>. Capitalism as a System of </a:t>
            </a:r>
            <a:r>
              <a:rPr lang="en-US" sz="2200" dirty="0" smtClean="0"/>
              <a:t>Expectations</a:t>
            </a:r>
            <a:r>
              <a:rPr lang="en-US" sz="2200" dirty="0"/>
              <a:t>: Toward a Sociological </a:t>
            </a:r>
            <a:r>
              <a:rPr lang="en-US" sz="2200" dirty="0" err="1"/>
              <a:t>Microfoundation</a:t>
            </a:r>
            <a:r>
              <a:rPr lang="en-US" sz="2200" dirty="0"/>
              <a:t> of Political Economy. </a:t>
            </a:r>
            <a:r>
              <a:rPr lang="en-US" sz="2200" i="1" dirty="0"/>
              <a:t>Politics and Society, 41</a:t>
            </a:r>
            <a:r>
              <a:rPr lang="en-US" sz="2200" dirty="0"/>
              <a:t>(3), 323-</a:t>
            </a:r>
            <a:r>
              <a:rPr lang="en-US" sz="2200" dirty="0" smtClean="0"/>
              <a:t>350. </a:t>
            </a:r>
            <a:endParaRPr lang="en-US" sz="2200" dirty="0"/>
          </a:p>
          <a:p>
            <a:r>
              <a:rPr lang="en-US" sz="2200" dirty="0" smtClean="0"/>
              <a:t>-- (2013)</a:t>
            </a:r>
            <a:r>
              <a:rPr lang="en-US" sz="2200" dirty="0"/>
              <a:t>. Imagined Futures: Fictional Expectations in the Economy. </a:t>
            </a:r>
            <a:r>
              <a:rPr lang="en-US" sz="2200" i="1" dirty="0"/>
              <a:t>Theory and Society, 42</a:t>
            </a:r>
            <a:r>
              <a:rPr lang="en-US" sz="2200" dirty="0"/>
              <a:t>(3</a:t>
            </a:r>
            <a:r>
              <a:rPr lang="en-US" sz="2200" dirty="0" smtClean="0"/>
              <a:t>). </a:t>
            </a:r>
            <a:endParaRPr lang="en-US" sz="2200" dirty="0"/>
          </a:p>
          <a:p>
            <a:r>
              <a:rPr lang="en-US" sz="2200" dirty="0" smtClean="0"/>
              <a:t>-- (</a:t>
            </a:r>
            <a:r>
              <a:rPr lang="en-US" sz="2200" dirty="0"/>
              <a:t>2015). Capitalist Dynamics: Fictional Expectations and the Openness of the Future. In P. </a:t>
            </a:r>
            <a:r>
              <a:rPr lang="en-US" sz="2200" dirty="0" err="1"/>
              <a:t>Aspers</a:t>
            </a:r>
            <a:r>
              <a:rPr lang="en-US" sz="2200" dirty="0"/>
              <a:t> &amp; N. </a:t>
            </a:r>
            <a:r>
              <a:rPr lang="en-US" sz="2200" dirty="0" smtClean="0"/>
              <a:t>Dodd, eds., </a:t>
            </a:r>
            <a:r>
              <a:rPr lang="en-US" sz="2200" i="1" dirty="0" smtClean="0"/>
              <a:t>Re</a:t>
            </a:r>
            <a:r>
              <a:rPr lang="en-US" sz="2200" i="1" dirty="0"/>
              <a:t>-imagining Economic Sociology</a:t>
            </a:r>
            <a:r>
              <a:rPr lang="en-US" sz="2200" dirty="0"/>
              <a:t>. </a:t>
            </a:r>
            <a:r>
              <a:rPr lang="en-US" sz="2200" dirty="0" smtClean="0"/>
              <a:t>Oxford </a:t>
            </a:r>
            <a:r>
              <a:rPr lang="en-US" sz="2200" dirty="0"/>
              <a:t>University Press </a:t>
            </a:r>
          </a:p>
        </p:txBody>
      </p:sp>
    </p:spTree>
    <p:extLst>
      <p:ext uri="{BB962C8B-B14F-4D97-AF65-F5344CB8AC3E}">
        <p14:creationId xmlns:p14="http://schemas.microsoft.com/office/powerpoint/2010/main" val="266942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2880" y="44624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it-IT" i="1" dirty="0" smtClean="0"/>
              <a:t>Future </a:t>
            </a:r>
            <a:r>
              <a:rPr lang="it-IT" i="1" dirty="0" err="1" smtClean="0"/>
              <a:t>Moves</a:t>
            </a:r>
            <a:r>
              <a:rPr lang="it-IT" dirty="0" smtClean="0"/>
              <a:t>, 63(2), 2015, ed. by M. Schulz</a:t>
            </a:r>
            <a:br>
              <a:rPr lang="it-IT" dirty="0" smtClean="0"/>
            </a:br>
            <a:r>
              <a:rPr lang="it-IT" dirty="0"/>
              <a:t>	</a:t>
            </a:r>
            <a:r>
              <a:rPr lang="it-IT" dirty="0" smtClean="0"/>
              <a:t>		 (12 </a:t>
            </a:r>
            <a:r>
              <a:rPr lang="it-IT" dirty="0" err="1" smtClean="0"/>
              <a:t>papers</a:t>
            </a:r>
            <a:r>
              <a:rPr lang="it-IT" dirty="0" smtClean="0"/>
              <a:t>)</a:t>
            </a:r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http://www.projectanticipation.org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"/>
          </p:nvPr>
        </p:nvSpPr>
        <p:spPr>
          <a:xfrm>
            <a:off x="2617440" y="1124744"/>
            <a:ext cx="6419056" cy="5450160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 smtClean="0"/>
              <a:t>Schulz</a:t>
            </a:r>
            <a:r>
              <a:rPr lang="en-US" sz="2800" dirty="0"/>
              <a:t>, M. S. (2015a). Future Moves: Forward-oriented Studies of Culture, Society, and Technology. </a:t>
            </a:r>
            <a:r>
              <a:rPr lang="en-US" sz="2800" i="1" dirty="0"/>
              <a:t>Current Sociology, 63</a:t>
            </a:r>
            <a:r>
              <a:rPr lang="en-US" sz="2800" dirty="0"/>
              <a:t>(2), 129-139 </a:t>
            </a:r>
          </a:p>
          <a:p>
            <a:r>
              <a:rPr lang="en-US" sz="2800" dirty="0" err="1"/>
              <a:t>Hammershoj</a:t>
            </a:r>
            <a:r>
              <a:rPr lang="en-US" sz="2800" dirty="0"/>
              <a:t>, L. G. (2015). Diagnosis of the Times vs. Description of Society. </a:t>
            </a:r>
            <a:r>
              <a:rPr lang="en-US" sz="2800" i="1" dirty="0"/>
              <a:t>Current </a:t>
            </a:r>
            <a:r>
              <a:rPr lang="en-US" sz="2800" i="1" dirty="0" smtClean="0"/>
              <a:t>Sociology, </a:t>
            </a:r>
            <a:r>
              <a:rPr lang="en-US" sz="2800" i="1" dirty="0"/>
              <a:t>Vol. 63(2) 140–154</a:t>
            </a:r>
            <a:r>
              <a:rPr lang="en-US" sz="2800" dirty="0"/>
              <a:t> </a:t>
            </a:r>
          </a:p>
          <a:p>
            <a:r>
              <a:rPr lang="en-US" sz="2800" dirty="0" err="1"/>
              <a:t>Claisse</a:t>
            </a:r>
            <a:r>
              <a:rPr lang="en-US" sz="2800" dirty="0"/>
              <a:t>, F., &amp; </a:t>
            </a:r>
            <a:r>
              <a:rPr lang="en-US" sz="2800" dirty="0" err="1"/>
              <a:t>Delvenne</a:t>
            </a:r>
            <a:r>
              <a:rPr lang="en-US" sz="2800" dirty="0"/>
              <a:t>, P. (2015). Building on Anticipation: Dystopia as Empowerment. </a:t>
            </a:r>
            <a:r>
              <a:rPr lang="en-US" sz="2800" i="1" dirty="0"/>
              <a:t>Current Sociology, 63</a:t>
            </a:r>
            <a:r>
              <a:rPr lang="en-US" sz="2800" dirty="0"/>
              <a:t>(2), 155-169 </a:t>
            </a:r>
          </a:p>
          <a:p>
            <a:r>
              <a:rPr lang="en-US" sz="2800" dirty="0"/>
              <a:t>Canto-Mila, N., &amp; </a:t>
            </a:r>
            <a:r>
              <a:rPr lang="en-US" sz="2800" dirty="0" err="1"/>
              <a:t>Seebach</a:t>
            </a:r>
            <a:r>
              <a:rPr lang="en-US" sz="2800" dirty="0"/>
              <a:t>, S. (2015). Desired Images, Regulating Figures, Constructed Imaginaries: The Future as an Apriority for Society to be Possible. </a:t>
            </a:r>
            <a:r>
              <a:rPr lang="en-US" sz="2800" i="1" dirty="0"/>
              <a:t>Current Sociology, 63</a:t>
            </a:r>
            <a:r>
              <a:rPr lang="en-US" sz="2800" dirty="0"/>
              <a:t>(2), 198-215 </a:t>
            </a:r>
          </a:p>
          <a:p>
            <a:r>
              <a:rPr lang="en-US" sz="2800" dirty="0">
                <a:solidFill>
                  <a:srgbClr val="FF0000"/>
                </a:solidFill>
              </a:rPr>
              <a:t>(</a:t>
            </a:r>
            <a:r>
              <a:rPr lang="en-US" sz="2800" dirty="0" err="1">
                <a:solidFill>
                  <a:srgbClr val="FF0000"/>
                </a:solidFill>
              </a:rPr>
              <a:t>caricatural</a:t>
            </a:r>
            <a:r>
              <a:rPr lang="en-US" sz="2800" dirty="0">
                <a:solidFill>
                  <a:srgbClr val="FF0000"/>
                </a:solidFill>
              </a:rPr>
              <a:t>) </a:t>
            </a:r>
            <a:r>
              <a:rPr lang="en-US" sz="2800" dirty="0" err="1">
                <a:solidFill>
                  <a:srgbClr val="FF0000"/>
                </a:solidFill>
              </a:rPr>
              <a:t>Ruser</a:t>
            </a:r>
            <a:r>
              <a:rPr lang="en-US" sz="2800" dirty="0">
                <a:solidFill>
                  <a:srgbClr val="FF0000"/>
                </a:solidFill>
              </a:rPr>
              <a:t>, A. (2015). Sociological Quasi-labs: The Case for Deductive Scenario Development. </a:t>
            </a:r>
            <a:r>
              <a:rPr lang="en-US" sz="2800" i="1" dirty="0">
                <a:solidFill>
                  <a:srgbClr val="FF0000"/>
                </a:solidFill>
              </a:rPr>
              <a:t>Current Sociology, 63</a:t>
            </a:r>
            <a:r>
              <a:rPr lang="en-US" sz="2800" dirty="0">
                <a:solidFill>
                  <a:srgbClr val="FF0000"/>
                </a:solidFill>
              </a:rPr>
              <a:t>(2), 170-181 </a:t>
            </a:r>
          </a:p>
          <a:p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79512" y="4350003"/>
            <a:ext cx="2520280" cy="2031325"/>
          </a:xfrm>
          <a:prstGeom prst="rect">
            <a:avLst/>
          </a:prstGeom>
          <a:solidFill>
            <a:srgbClr val="FFFF00"/>
          </a:solidFill>
        </p:spPr>
        <p:txBody>
          <a:bodyPr wrap="square" lIns="36000" rIns="36000" rtlCol="0">
            <a:spAutoFit/>
          </a:bodyPr>
          <a:lstStyle/>
          <a:p>
            <a:r>
              <a:rPr lang="it-IT" dirty="0" smtClean="0"/>
              <a:t>Schulz </a:t>
            </a:r>
            <a:r>
              <a:rPr lang="it-IT" dirty="0" err="1" smtClean="0"/>
              <a:t>has</a:t>
            </a:r>
            <a:r>
              <a:rPr lang="it-IT" dirty="0" smtClean="0"/>
              <a:t> </a:t>
            </a:r>
            <a:r>
              <a:rPr lang="it-IT" dirty="0" err="1" smtClean="0"/>
              <a:t>been</a:t>
            </a:r>
            <a:r>
              <a:rPr lang="it-IT" dirty="0" smtClean="0"/>
              <a:t> the coordinator of the RC07  “</a:t>
            </a:r>
            <a:r>
              <a:rPr lang="it-IT" dirty="0" err="1" smtClean="0"/>
              <a:t>Futures</a:t>
            </a:r>
            <a:r>
              <a:rPr lang="it-IT" dirty="0" smtClean="0"/>
              <a:t> </a:t>
            </a:r>
            <a:r>
              <a:rPr lang="it-IT" dirty="0" err="1" smtClean="0"/>
              <a:t>Research</a:t>
            </a:r>
            <a:r>
              <a:rPr lang="it-IT" dirty="0" smtClean="0"/>
              <a:t>” of the ISA. The </a:t>
            </a:r>
            <a:r>
              <a:rPr lang="it-IT" dirty="0" err="1" smtClean="0"/>
              <a:t>present</a:t>
            </a:r>
            <a:r>
              <a:rPr lang="it-IT" dirty="0" smtClean="0"/>
              <a:t> coordinator </a:t>
            </a:r>
            <a:r>
              <a:rPr lang="it-IT" dirty="0" err="1" smtClean="0"/>
              <a:t>is</a:t>
            </a:r>
            <a:r>
              <a:rPr lang="it-IT" dirty="0" smtClean="0"/>
              <a:t> E. O. Wright, </a:t>
            </a:r>
            <a:r>
              <a:rPr lang="it-IT" dirty="0" err="1" smtClean="0"/>
              <a:t>past</a:t>
            </a:r>
            <a:r>
              <a:rPr lang="it-IT" dirty="0" smtClean="0"/>
              <a:t> </a:t>
            </a:r>
            <a:r>
              <a:rPr lang="it-IT" dirty="0" err="1" smtClean="0"/>
              <a:t>president</a:t>
            </a:r>
            <a:r>
              <a:rPr lang="it-IT" dirty="0" smtClean="0"/>
              <a:t> of the ASA  </a:t>
            </a:r>
            <a:endParaRPr lang="it-IT" dirty="0"/>
          </a:p>
        </p:txBody>
      </p:sp>
      <p:pic>
        <p:nvPicPr>
          <p:cNvPr id="6" name="Immagine 5" descr="8256_CS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45799"/>
            <a:ext cx="2376264" cy="367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40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Moreover</a:t>
            </a:r>
            <a:r>
              <a:rPr lang="it-IT" dirty="0" smtClean="0"/>
              <a:t> …</a:t>
            </a:r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http://www.projectanticipation.org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"/>
          </p:nvPr>
        </p:nvSpPr>
        <p:spPr>
          <a:xfrm>
            <a:off x="467544" y="1227544"/>
            <a:ext cx="8219256" cy="5153784"/>
          </a:xfrm>
        </p:spPr>
        <p:txBody>
          <a:bodyPr>
            <a:normAutofit fontScale="85000" lnSpcReduction="10000"/>
          </a:bodyPr>
          <a:lstStyle/>
          <a:p>
            <a:r>
              <a:rPr lang="en-US" dirty="0" err="1"/>
              <a:t>Tavory</a:t>
            </a:r>
            <a:r>
              <a:rPr lang="en-US" dirty="0"/>
              <a:t>, I., &amp; </a:t>
            </a:r>
            <a:r>
              <a:rPr lang="en-US" dirty="0" err="1"/>
              <a:t>Eliasoph</a:t>
            </a:r>
            <a:r>
              <a:rPr lang="en-US" dirty="0"/>
              <a:t>, N. 2013, Coordinating Futures: Toward a Theory of Anticipation. </a:t>
            </a:r>
            <a:r>
              <a:rPr lang="en-US" i="1" dirty="0"/>
              <a:t>American Journal of Sociology, 118</a:t>
            </a:r>
            <a:r>
              <a:rPr lang="en-US" dirty="0"/>
              <a:t>(4</a:t>
            </a:r>
            <a:r>
              <a:rPr lang="en-US" dirty="0" smtClean="0"/>
              <a:t>)</a:t>
            </a:r>
          </a:p>
          <a:p>
            <a:r>
              <a:rPr lang="en-US" dirty="0" err="1"/>
              <a:t>Stawarczyk</a:t>
            </a:r>
            <a:r>
              <a:rPr lang="en-US" dirty="0"/>
              <a:t>, D., </a:t>
            </a:r>
            <a:r>
              <a:rPr lang="en-US" dirty="0" err="1"/>
              <a:t>Cassol</a:t>
            </a:r>
            <a:r>
              <a:rPr lang="en-US" dirty="0"/>
              <a:t>, H., &amp; </a:t>
            </a:r>
            <a:r>
              <a:rPr lang="en-US" dirty="0" err="1"/>
              <a:t>D'Augembeau</a:t>
            </a:r>
            <a:r>
              <a:rPr lang="en-US" dirty="0"/>
              <a:t>, A. 2013, Phenomenology of Future-oriented Mind-wandering. </a:t>
            </a:r>
            <a:r>
              <a:rPr lang="en-US" i="1" dirty="0"/>
              <a:t>Frontiers in Psychology, 4</a:t>
            </a:r>
            <a:endParaRPr lang="en-US" dirty="0" smtClean="0"/>
          </a:p>
          <a:p>
            <a:r>
              <a:rPr lang="en-US" dirty="0" err="1" smtClean="0"/>
              <a:t>Gergen</a:t>
            </a:r>
            <a:r>
              <a:rPr lang="en-US" dirty="0"/>
              <a:t>, K. J. (2015), From Mirroring to  World-Making: Research as Future Forming. </a:t>
            </a:r>
            <a:r>
              <a:rPr lang="en-US" i="1" dirty="0"/>
              <a:t>Journal for the Theory of Social </a:t>
            </a:r>
            <a:r>
              <a:rPr lang="en-US" i="1" dirty="0" smtClean="0"/>
              <a:t>Behavior</a:t>
            </a:r>
          </a:p>
          <a:p>
            <a:r>
              <a:rPr lang="it-IT" dirty="0" err="1" smtClean="0"/>
              <a:t>Tuomi</a:t>
            </a:r>
            <a:r>
              <a:rPr lang="it-IT" dirty="0"/>
              <a:t>, I. (2013). </a:t>
            </a:r>
            <a:r>
              <a:rPr lang="it-IT" dirty="0" err="1"/>
              <a:t>Next</a:t>
            </a:r>
            <a:r>
              <a:rPr lang="it-IT" dirty="0"/>
              <a:t>-generation </a:t>
            </a:r>
            <a:r>
              <a:rPr lang="it-IT" dirty="0" err="1"/>
              <a:t>foresight</a:t>
            </a:r>
            <a:r>
              <a:rPr lang="it-IT" dirty="0"/>
              <a:t> in </a:t>
            </a:r>
            <a:r>
              <a:rPr lang="it-IT" dirty="0" err="1"/>
              <a:t>anticipatory</a:t>
            </a:r>
            <a:r>
              <a:rPr lang="it-IT" dirty="0"/>
              <a:t> </a:t>
            </a:r>
            <a:r>
              <a:rPr lang="it-IT" dirty="0" err="1"/>
              <a:t>organizations</a:t>
            </a:r>
            <a:r>
              <a:rPr lang="it-IT" dirty="0"/>
              <a:t>. Background </a:t>
            </a:r>
            <a:r>
              <a:rPr lang="it-IT" dirty="0" err="1"/>
              <a:t>Study</a:t>
            </a:r>
            <a:r>
              <a:rPr lang="it-IT" dirty="0"/>
              <a:t> for the </a:t>
            </a:r>
            <a:r>
              <a:rPr lang="it-IT" dirty="0" err="1"/>
              <a:t>European</a:t>
            </a:r>
            <a:r>
              <a:rPr lang="it-IT" dirty="0"/>
              <a:t> Forum on </a:t>
            </a:r>
            <a:r>
              <a:rPr lang="it-IT" dirty="0" err="1"/>
              <a:t>Forward-Looking</a:t>
            </a:r>
            <a:r>
              <a:rPr lang="it-IT" dirty="0"/>
              <a:t> </a:t>
            </a:r>
            <a:r>
              <a:rPr lang="it-IT" dirty="0" err="1"/>
              <a:t>Activities</a:t>
            </a:r>
            <a:r>
              <a:rPr lang="it-IT" dirty="0"/>
              <a:t> (EFFLA): </a:t>
            </a:r>
            <a:r>
              <a:rPr lang="it-IT" dirty="0" err="1"/>
              <a:t>European</a:t>
            </a:r>
            <a:r>
              <a:rPr lang="it-IT" dirty="0"/>
              <a:t> </a:t>
            </a:r>
            <a:r>
              <a:rPr lang="it-IT" dirty="0" err="1"/>
              <a:t>Commission</a:t>
            </a:r>
            <a:r>
              <a:rPr lang="it-IT" dirty="0"/>
              <a:t>.</a:t>
            </a:r>
            <a:endParaRPr lang="en-US" dirty="0"/>
          </a:p>
          <a:p>
            <a:r>
              <a:rPr lang="it-IT" dirty="0"/>
              <a:t>Miller, </a:t>
            </a:r>
            <a:r>
              <a:rPr lang="it-IT" dirty="0" err="1"/>
              <a:t>R</a:t>
            </a:r>
            <a:r>
              <a:rPr lang="it-IT" dirty="0"/>
              <a:t>., Poli, </a:t>
            </a:r>
            <a:r>
              <a:rPr lang="it-IT" dirty="0" err="1"/>
              <a:t>R</a:t>
            </a:r>
            <a:r>
              <a:rPr lang="it-IT" dirty="0"/>
              <a:t>., &amp; </a:t>
            </a:r>
            <a:r>
              <a:rPr lang="it-IT" dirty="0" err="1"/>
              <a:t>Rossel</a:t>
            </a:r>
            <a:r>
              <a:rPr lang="it-IT" dirty="0"/>
              <a:t>, P. (2014). The Discipline of </a:t>
            </a:r>
            <a:r>
              <a:rPr lang="it-IT" dirty="0" err="1"/>
              <a:t>Anticipation</a:t>
            </a:r>
            <a:r>
              <a:rPr lang="it-IT" dirty="0"/>
              <a:t>. </a:t>
            </a:r>
            <a:r>
              <a:rPr lang="it-IT" dirty="0" err="1"/>
              <a:t>Exploring</a:t>
            </a:r>
            <a:r>
              <a:rPr lang="it-IT" dirty="0"/>
              <a:t> </a:t>
            </a:r>
            <a:r>
              <a:rPr lang="it-IT" dirty="0" err="1"/>
              <a:t>Key</a:t>
            </a:r>
            <a:r>
              <a:rPr lang="it-IT" dirty="0"/>
              <a:t> </a:t>
            </a:r>
            <a:r>
              <a:rPr lang="it-IT" dirty="0" err="1"/>
              <a:t>Issues</a:t>
            </a:r>
            <a:r>
              <a:rPr lang="it-IT" dirty="0"/>
              <a:t>: UNESCO; The Rockefeller Foundation.</a:t>
            </a:r>
            <a:endParaRPr lang="en-US" dirty="0"/>
          </a:p>
          <a:p>
            <a:endParaRPr lang="en-US" i="1" dirty="0" smtClean="0"/>
          </a:p>
          <a:p>
            <a:r>
              <a:rPr lang="en-US" i="1" dirty="0" smtClean="0"/>
              <a:t>Not to mention what’s happening in fields such as biology, brain studies, linguistics, family therapy, system engineering, …</a:t>
            </a:r>
          </a:p>
        </p:txBody>
      </p:sp>
    </p:spTree>
    <p:extLst>
      <p:ext uri="{BB962C8B-B14F-4D97-AF65-F5344CB8AC3E}">
        <p14:creationId xmlns:p14="http://schemas.microsoft.com/office/powerpoint/2010/main" val="141830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http://www.projectanticipation.org</a:t>
            </a:r>
            <a:endParaRPr kumimoji="0" lang="en-US"/>
          </a:p>
        </p:txBody>
      </p:sp>
      <p:pic>
        <p:nvPicPr>
          <p:cNvPr id="10" name="Immagine 9" descr="Screenshot 2015-03-08 08.33.4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59192"/>
            <a:ext cx="9144000" cy="2649728"/>
          </a:xfrm>
          <a:prstGeom prst="rect">
            <a:avLst/>
          </a:prstGeom>
        </p:spPr>
      </p:pic>
      <p:pic>
        <p:nvPicPr>
          <p:cNvPr id="8" name="Immagine 7" descr="Screenshot 2015-03-08 08.34.1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748" y="1700808"/>
            <a:ext cx="3694756" cy="5184576"/>
          </a:xfrm>
          <a:prstGeom prst="rect">
            <a:avLst/>
          </a:prstGeom>
        </p:spPr>
      </p:pic>
      <p:pic>
        <p:nvPicPr>
          <p:cNvPr id="11" name="Immagine 10" descr="Screenshot 2015-03-08 08.39.1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56066">
            <a:off x="-1106716" y="2841776"/>
            <a:ext cx="7419940" cy="115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49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 smtClean="0"/>
              <a:t>Stellenbosch</a:t>
            </a:r>
            <a:r>
              <a:rPr lang="it-IT" dirty="0" smtClean="0"/>
              <a:t> </a:t>
            </a:r>
            <a:r>
              <a:rPr lang="it-IT" dirty="0" err="1" smtClean="0"/>
              <a:t>Institute</a:t>
            </a:r>
            <a:r>
              <a:rPr lang="it-IT" dirty="0" smtClean="0"/>
              <a:t> for Advanced </a:t>
            </a:r>
            <a:r>
              <a:rPr lang="it-IT" dirty="0" err="1" smtClean="0"/>
              <a:t>Study</a:t>
            </a:r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http://www.projectanticipation.org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it-IT" dirty="0" smtClean="0"/>
              <a:t>A </a:t>
            </a:r>
            <a:r>
              <a:rPr lang="it-IT" dirty="0" err="1" smtClean="0"/>
              <a:t>group</a:t>
            </a:r>
            <a:r>
              <a:rPr lang="it-IT" dirty="0" smtClean="0"/>
              <a:t> of </a:t>
            </a:r>
            <a:r>
              <a:rPr lang="it-IT" dirty="0" err="1" smtClean="0"/>
              <a:t>scholars</a:t>
            </a:r>
            <a:r>
              <a:rPr lang="it-IT" dirty="0" smtClean="0"/>
              <a:t> </a:t>
            </a:r>
            <a:r>
              <a:rPr lang="en-US" dirty="0" smtClean="0"/>
              <a:t>– </a:t>
            </a:r>
            <a:r>
              <a:rPr lang="en-US" dirty="0"/>
              <a:t>both worldwide and local – </a:t>
            </a:r>
            <a:r>
              <a:rPr lang="en-US" dirty="0" smtClean="0"/>
              <a:t>have been convened to </a:t>
            </a:r>
            <a:r>
              <a:rPr lang="en-US" dirty="0"/>
              <a:t>work on the interactions between complexity and </a:t>
            </a:r>
            <a:r>
              <a:rPr lang="en-US" dirty="0" smtClean="0"/>
              <a:t>anticipation</a:t>
            </a:r>
          </a:p>
          <a:p>
            <a:r>
              <a:rPr lang="it-IT" dirty="0" err="1"/>
              <a:t>February</a:t>
            </a:r>
            <a:r>
              <a:rPr lang="it-IT" dirty="0"/>
              <a:t>-March </a:t>
            </a:r>
            <a:r>
              <a:rPr lang="it-IT" dirty="0" smtClean="0"/>
              <a:t>2016</a:t>
            </a:r>
            <a:endParaRPr lang="it-IT" dirty="0"/>
          </a:p>
        </p:txBody>
      </p:sp>
      <p:pic>
        <p:nvPicPr>
          <p:cNvPr id="5" name="Immagine 4" descr="hom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01008"/>
            <a:ext cx="8805454" cy="274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52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 smtClean="0"/>
              <a:t>Handbook</a:t>
            </a:r>
            <a:r>
              <a:rPr lang="it-IT" dirty="0" smtClean="0"/>
              <a:t> of </a:t>
            </a:r>
            <a:r>
              <a:rPr lang="it-IT" dirty="0" err="1" smtClean="0"/>
              <a:t>Anticipation</a:t>
            </a:r>
            <a:r>
              <a:rPr lang="it-IT" dirty="0" smtClean="0"/>
              <a:t> (</a:t>
            </a:r>
            <a:r>
              <a:rPr lang="it-IT" dirty="0" err="1" smtClean="0"/>
              <a:t>Springer</a:t>
            </a:r>
            <a:r>
              <a:rPr lang="it-IT" dirty="0" smtClean="0"/>
              <a:t>)</a:t>
            </a:r>
            <a:br>
              <a:rPr lang="it-IT" dirty="0" smtClean="0"/>
            </a:br>
            <a:r>
              <a:rPr lang="it-IT" dirty="0" smtClean="0"/>
              <a:t>Editor: </a:t>
            </a:r>
            <a:r>
              <a:rPr lang="it-IT" dirty="0" err="1" smtClean="0"/>
              <a:t>R</a:t>
            </a:r>
            <a:r>
              <a:rPr lang="it-IT" dirty="0" smtClean="0"/>
              <a:t>. Poli</a:t>
            </a:r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http://www.projectanticipation.org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162128"/>
          </a:xfrm>
        </p:spPr>
        <p:txBody>
          <a:bodyPr>
            <a:normAutofit fontScale="70000" lnSpcReduction="20000"/>
          </a:bodyPr>
          <a:lstStyle/>
          <a:p>
            <a:r>
              <a:rPr lang="en-US" sz="2800" dirty="0"/>
              <a:t>PART 1</a:t>
            </a:r>
            <a:r>
              <a:rPr lang="en-US" sz="2800" dirty="0" smtClean="0"/>
              <a:t>. INTRODUCING ANTICIPATION</a:t>
            </a:r>
            <a:endParaRPr lang="en-US" sz="2800" dirty="0"/>
          </a:p>
          <a:p>
            <a:r>
              <a:rPr lang="en-US" sz="2800" dirty="0" smtClean="0"/>
              <a:t>PART </a:t>
            </a:r>
            <a:r>
              <a:rPr lang="en-US" sz="2800" dirty="0"/>
              <a:t>2</a:t>
            </a:r>
            <a:r>
              <a:rPr lang="en-US" sz="2800" dirty="0" smtClean="0"/>
              <a:t>. UNDERSTANDING ANTICIPATION (the encyclopedia section)</a:t>
            </a:r>
          </a:p>
          <a:p>
            <a:pPr lvl="1"/>
            <a:r>
              <a:rPr lang="en-US" sz="2200" dirty="0" smtClean="0"/>
              <a:t>NATURAL </a:t>
            </a:r>
            <a:r>
              <a:rPr lang="en-US" sz="2200" dirty="0"/>
              <a:t>SCIENCES &amp; </a:t>
            </a:r>
            <a:r>
              <a:rPr lang="en-US" sz="2200" dirty="0" smtClean="0"/>
              <a:t>MATHEMATICS</a:t>
            </a:r>
            <a:endParaRPr lang="en-US" sz="2200" dirty="0"/>
          </a:p>
          <a:p>
            <a:pPr lvl="2"/>
            <a:r>
              <a:rPr lang="en-US" sz="2100" dirty="0" smtClean="0"/>
              <a:t>Mathematics // Physics // Chemistry // Biology // Ecology</a:t>
            </a:r>
          </a:p>
          <a:p>
            <a:pPr lvl="1"/>
            <a:r>
              <a:rPr lang="en-US" sz="2500" dirty="0"/>
              <a:t>HUMAN SCIENCES</a:t>
            </a:r>
          </a:p>
          <a:p>
            <a:pPr lvl="2"/>
            <a:r>
              <a:rPr lang="en-US" sz="2100" dirty="0" smtClean="0"/>
              <a:t>Medicine // </a:t>
            </a:r>
            <a:r>
              <a:rPr lang="en-US" sz="2400" dirty="0" smtClean="0"/>
              <a:t>Brain</a:t>
            </a:r>
            <a:r>
              <a:rPr lang="en-US" sz="2400" dirty="0"/>
              <a:t>, behavior and mental </a:t>
            </a:r>
            <a:r>
              <a:rPr lang="en-US" sz="2400" dirty="0" smtClean="0"/>
              <a:t>health // Neuroscience // Psychology</a:t>
            </a:r>
            <a:endParaRPr lang="en-US" sz="2400" dirty="0"/>
          </a:p>
          <a:p>
            <a:pPr lvl="1"/>
            <a:r>
              <a:rPr lang="en-US" sz="2500" dirty="0"/>
              <a:t>SOCIAL SCIENCES</a:t>
            </a:r>
          </a:p>
          <a:p>
            <a:pPr lvl="2"/>
            <a:r>
              <a:rPr lang="en-US" sz="2100" dirty="0" smtClean="0"/>
              <a:t>Anthropology // </a:t>
            </a:r>
            <a:r>
              <a:rPr lang="en-US" sz="2400" dirty="0" smtClean="0"/>
              <a:t>Sociology // Economy // Political Science // Law // Futures </a:t>
            </a:r>
            <a:r>
              <a:rPr lang="en-US" sz="2400" dirty="0"/>
              <a:t>studies</a:t>
            </a:r>
          </a:p>
          <a:p>
            <a:pPr lvl="1"/>
            <a:r>
              <a:rPr lang="en-US" sz="2500" dirty="0"/>
              <a:t>HUMANITIES</a:t>
            </a:r>
          </a:p>
          <a:p>
            <a:pPr lvl="2"/>
            <a:r>
              <a:rPr lang="en-US" sz="2100" dirty="0" smtClean="0"/>
              <a:t>Language // </a:t>
            </a:r>
            <a:r>
              <a:rPr lang="en-US" sz="2400" dirty="0" smtClean="0"/>
              <a:t>History // Education // Geography // Philosophy</a:t>
            </a:r>
            <a:endParaRPr lang="en-US" sz="2400" dirty="0"/>
          </a:p>
          <a:p>
            <a:pPr lvl="1"/>
            <a:r>
              <a:rPr lang="en-US" sz="2500" dirty="0"/>
              <a:t>ENGINEERING AND COMPUTER SCIENCE</a:t>
            </a:r>
          </a:p>
          <a:p>
            <a:pPr lvl="2"/>
            <a:r>
              <a:rPr lang="en-US" sz="2100" dirty="0"/>
              <a:t>System </a:t>
            </a:r>
            <a:r>
              <a:rPr lang="en-US" sz="2100" dirty="0" smtClean="0"/>
              <a:t>engineering // </a:t>
            </a:r>
            <a:r>
              <a:rPr lang="en-US" sz="2400" dirty="0" smtClean="0"/>
              <a:t>Computational </a:t>
            </a:r>
            <a:r>
              <a:rPr lang="en-US" sz="2400" dirty="0"/>
              <a:t>modeling</a:t>
            </a:r>
          </a:p>
          <a:p>
            <a:pPr lvl="1"/>
            <a:r>
              <a:rPr lang="en-US" sz="2500" dirty="0"/>
              <a:t>ARCHITECTURE AND DESIGN</a:t>
            </a:r>
          </a:p>
          <a:p>
            <a:pPr lvl="1"/>
            <a:r>
              <a:rPr lang="en-US" sz="2500" dirty="0"/>
              <a:t>ARTS</a:t>
            </a:r>
          </a:p>
          <a:p>
            <a:r>
              <a:rPr lang="en-US" sz="2800" dirty="0" smtClean="0"/>
              <a:t>PART </a:t>
            </a:r>
            <a:r>
              <a:rPr lang="en-US" sz="2800" dirty="0"/>
              <a:t>3</a:t>
            </a:r>
            <a:r>
              <a:rPr lang="en-US" sz="2800" dirty="0" smtClean="0"/>
              <a:t>. ENHANCING </a:t>
            </a:r>
            <a:r>
              <a:rPr lang="en-US" sz="2800" dirty="0"/>
              <a:t>ANTICIPATION </a:t>
            </a:r>
            <a:r>
              <a:rPr lang="en-US" sz="2800" dirty="0" smtClean="0"/>
              <a:t>(the toolkit section – </a:t>
            </a:r>
            <a:r>
              <a:rPr lang="en-US" sz="2800" dirty="0"/>
              <a:t>how to do, assess, improve and judge the use of anticipatory practice in different contexts, make mature and informed decisions about when different anticipatory tools are appropriately used</a:t>
            </a:r>
            <a:r>
              <a:rPr lang="en-US" sz="2800" dirty="0" smtClean="0"/>
              <a:t>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8937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828328"/>
          </a:xfrm>
        </p:spPr>
        <p:txBody>
          <a:bodyPr/>
          <a:lstStyle/>
          <a:p>
            <a:r>
              <a:rPr lang="it-IT" dirty="0" smtClean="0"/>
              <a:t>So </a:t>
            </a:r>
            <a:r>
              <a:rPr lang="it-IT" dirty="0" err="1" smtClean="0"/>
              <a:t>what</a:t>
            </a:r>
            <a:r>
              <a:rPr lang="it-IT" dirty="0" smtClean="0"/>
              <a:t>?</a:t>
            </a:r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http://www.projectanticipation.org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"/>
          </p:nvPr>
        </p:nvSpPr>
        <p:spPr>
          <a:xfrm>
            <a:off x="467544" y="1147192"/>
            <a:ext cx="8219256" cy="2209800"/>
          </a:xfrm>
          <a:solidFill>
            <a:srgbClr val="FFFF00"/>
          </a:solidFill>
        </p:spPr>
        <p:txBody>
          <a:bodyPr>
            <a:normAutofit lnSpcReduction="10000"/>
          </a:bodyPr>
          <a:lstStyle/>
          <a:p>
            <a:r>
              <a:rPr lang="it-IT" dirty="0" smtClean="0"/>
              <a:t>The future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coming</a:t>
            </a:r>
            <a:r>
              <a:rPr lang="it-IT" dirty="0" smtClean="0"/>
              <a:t> back to the </a:t>
            </a:r>
            <a:r>
              <a:rPr lang="it-IT" b="1" dirty="0" err="1" smtClean="0"/>
              <a:t>research</a:t>
            </a:r>
            <a:r>
              <a:rPr lang="it-IT" dirty="0" smtClean="0"/>
              <a:t> agenda</a:t>
            </a:r>
          </a:p>
          <a:p>
            <a:r>
              <a:rPr lang="it-IT" dirty="0" err="1" smtClean="0"/>
              <a:t>Reorientation</a:t>
            </a:r>
            <a:r>
              <a:rPr lang="it-IT" dirty="0" smtClean="0"/>
              <a:t> of the </a:t>
            </a:r>
            <a:r>
              <a:rPr lang="it-IT" dirty="0" err="1" smtClean="0"/>
              <a:t>research</a:t>
            </a:r>
            <a:r>
              <a:rPr lang="it-IT" dirty="0" smtClean="0"/>
              <a:t> agenda from </a:t>
            </a:r>
            <a:r>
              <a:rPr lang="it-IT" dirty="0" err="1" smtClean="0"/>
              <a:t>understanding</a:t>
            </a:r>
            <a:r>
              <a:rPr lang="it-IT" dirty="0" smtClean="0"/>
              <a:t> “</a:t>
            </a:r>
            <a:r>
              <a:rPr lang="it-IT" dirty="0" err="1" smtClean="0"/>
              <a:t>what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” to </a:t>
            </a:r>
            <a:r>
              <a:rPr lang="it-IT" dirty="0" err="1" smtClean="0"/>
              <a:t>understanding</a:t>
            </a:r>
            <a:r>
              <a:rPr lang="it-IT" dirty="0" smtClean="0"/>
              <a:t> “</a:t>
            </a:r>
            <a:r>
              <a:rPr lang="it-IT" dirty="0" err="1" smtClean="0"/>
              <a:t>what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to </a:t>
            </a:r>
            <a:r>
              <a:rPr lang="it-IT" dirty="0" err="1" smtClean="0"/>
              <a:t>become</a:t>
            </a:r>
            <a:r>
              <a:rPr lang="it-IT" dirty="0" smtClean="0"/>
              <a:t>”</a:t>
            </a:r>
            <a:endParaRPr lang="it-IT" dirty="0"/>
          </a:p>
          <a:p>
            <a:r>
              <a:rPr lang="it-IT" dirty="0"/>
              <a:t>From </a:t>
            </a:r>
            <a:r>
              <a:rPr lang="it-IT" dirty="0" err="1"/>
              <a:t>primary</a:t>
            </a:r>
            <a:r>
              <a:rPr lang="it-IT" dirty="0"/>
              <a:t> </a:t>
            </a:r>
            <a:r>
              <a:rPr lang="it-IT" dirty="0" err="1"/>
              <a:t>past-orientation</a:t>
            </a:r>
            <a:r>
              <a:rPr lang="it-IT" dirty="0"/>
              <a:t> to </a:t>
            </a:r>
            <a:r>
              <a:rPr lang="it-IT" dirty="0" err="1"/>
              <a:t>primary</a:t>
            </a:r>
            <a:r>
              <a:rPr lang="it-IT" dirty="0"/>
              <a:t> future-</a:t>
            </a:r>
            <a:r>
              <a:rPr lang="it-IT" dirty="0" err="1"/>
              <a:t>orientation</a:t>
            </a:r>
            <a:r>
              <a:rPr lang="it-IT" dirty="0"/>
              <a:t> </a:t>
            </a:r>
          </a:p>
        </p:txBody>
      </p:sp>
      <p:sp>
        <p:nvSpPr>
          <p:cNvPr id="5" name="Segnaposto contenuto 3"/>
          <p:cNvSpPr txBox="1">
            <a:spLocks/>
          </p:cNvSpPr>
          <p:nvPr/>
        </p:nvSpPr>
        <p:spPr>
          <a:xfrm>
            <a:off x="467544" y="4725144"/>
            <a:ext cx="8229600" cy="1584176"/>
          </a:xfrm>
          <a:prstGeom prst="rect">
            <a:avLst/>
          </a:prstGeom>
          <a:solidFill>
            <a:srgbClr val="FFB811"/>
          </a:solidFill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smtClean="0"/>
              <a:t>No </a:t>
            </a:r>
            <a:r>
              <a:rPr lang="it-IT" dirty="0" err="1" smtClean="0"/>
              <a:t>awareness</a:t>
            </a:r>
            <a:r>
              <a:rPr lang="it-IT" dirty="0" smtClean="0"/>
              <a:t> of FS</a:t>
            </a:r>
          </a:p>
          <a:p>
            <a:r>
              <a:rPr lang="it-IT" dirty="0" smtClean="0"/>
              <a:t>The </a:t>
            </a:r>
            <a:r>
              <a:rPr lang="it-IT" dirty="0" err="1" smtClean="0"/>
              <a:t>few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 show some </a:t>
            </a:r>
            <a:r>
              <a:rPr lang="it-IT" dirty="0" err="1" smtClean="0"/>
              <a:t>awareness</a:t>
            </a:r>
            <a:r>
              <a:rPr lang="it-IT" dirty="0" smtClean="0"/>
              <a:t> of FS, </a:t>
            </a:r>
            <a:r>
              <a:rPr lang="it-IT" dirty="0" err="1" smtClean="0"/>
              <a:t>often</a:t>
            </a:r>
            <a:r>
              <a:rPr lang="it-IT" dirty="0" smtClean="0"/>
              <a:t> </a:t>
            </a:r>
            <a:r>
              <a:rPr lang="it-IT" dirty="0" err="1" smtClean="0"/>
              <a:t>misunderstand</a:t>
            </a:r>
            <a:r>
              <a:rPr lang="it-IT" dirty="0" smtClean="0"/>
              <a:t> FS and </a:t>
            </a:r>
            <a:r>
              <a:rPr lang="it-IT" dirty="0" err="1" smtClean="0"/>
              <a:t>what</a:t>
            </a:r>
            <a:r>
              <a:rPr lang="it-IT" dirty="0" smtClean="0"/>
              <a:t> 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doing</a:t>
            </a:r>
            <a:endParaRPr lang="it-IT" dirty="0" smtClean="0"/>
          </a:p>
        </p:txBody>
      </p:sp>
      <p:sp>
        <p:nvSpPr>
          <p:cNvPr id="6" name="Segnaposto contenuto 3"/>
          <p:cNvSpPr txBox="1">
            <a:spLocks/>
          </p:cNvSpPr>
          <p:nvPr/>
        </p:nvSpPr>
        <p:spPr>
          <a:xfrm>
            <a:off x="467544" y="3717032"/>
            <a:ext cx="8229600" cy="576064"/>
          </a:xfrm>
          <a:prstGeom prst="rect">
            <a:avLst/>
          </a:prstGeom>
          <a:solidFill>
            <a:srgbClr val="CCFFCC"/>
          </a:solidFill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/>
              <a:t>Expect</a:t>
            </a:r>
            <a:r>
              <a:rPr lang="it-IT" dirty="0"/>
              <a:t> strong </a:t>
            </a:r>
            <a:r>
              <a:rPr lang="it-IT" dirty="0" err="1"/>
              <a:t>opposition</a:t>
            </a:r>
            <a:r>
              <a:rPr lang="it-IT" dirty="0"/>
              <a:t> from ‘</a:t>
            </a:r>
            <a:r>
              <a:rPr lang="it-IT" dirty="0" err="1"/>
              <a:t>traditional</a:t>
            </a:r>
            <a:r>
              <a:rPr lang="it-IT" dirty="0"/>
              <a:t>’ </a:t>
            </a:r>
            <a:r>
              <a:rPr lang="it-IT" dirty="0" err="1"/>
              <a:t>scholars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3020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664</TotalTime>
  <Words>1224</Words>
  <Application>Microsoft Office PowerPoint</Application>
  <PresentationFormat>Presentazione su schermo (4:3)</PresentationFormat>
  <Paragraphs>85</Paragraphs>
  <Slides>13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4" baseType="lpstr">
      <vt:lpstr>Origin</vt:lpstr>
      <vt:lpstr>Anticipation</vt:lpstr>
      <vt:lpstr>Presentazione standard di PowerPoint</vt:lpstr>
      <vt:lpstr>Recent developments</vt:lpstr>
      <vt:lpstr>Future Moves, 63(2), 2015, ed. by M. Schulz     (12 papers)</vt:lpstr>
      <vt:lpstr>Moreover …</vt:lpstr>
      <vt:lpstr>Presentazione standard di PowerPoint</vt:lpstr>
      <vt:lpstr>Stellenbosch Institute for Advanced Study</vt:lpstr>
      <vt:lpstr>Handbook of Anticipation (Springer) Editor: R. Poli</vt:lpstr>
      <vt:lpstr>So what?</vt:lpstr>
      <vt:lpstr>Anticipation</vt:lpstr>
      <vt:lpstr>What is Anticipation?</vt:lpstr>
      <vt:lpstr>An exemplification</vt:lpstr>
      <vt:lpstr>Presentazione standard di PowerPoint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subject/>
  <dc:creator>Roberto Poli</dc:creator>
  <cp:keywords/>
  <dc:description/>
  <cp:lastModifiedBy>Roberto Poli</cp:lastModifiedBy>
  <cp:revision>69</cp:revision>
  <dcterms:created xsi:type="dcterms:W3CDTF">2013-11-12T13:09:22Z</dcterms:created>
  <dcterms:modified xsi:type="dcterms:W3CDTF">2015-04-12T11:50:59Z</dcterms:modified>
  <cp:category/>
</cp:coreProperties>
</file>