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66" r:id="rId3"/>
    <p:sldId id="268" r:id="rId4"/>
    <p:sldId id="267" r:id="rId5"/>
    <p:sldId id="269" r:id="rId6"/>
    <p:sldId id="270" r:id="rId7"/>
    <p:sldId id="271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2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0D19A-F129-4DA2-8D11-15D681193EF5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48B01-7554-4FB5-AEFC-6D30CE44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23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0E530-7588-4B9D-9B8F-1A1D2E43456C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0C8BA-E0E9-429B-AD59-9226AF16E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50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5001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6727" indent="-287203" defTabSz="935001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8808" indent="-229762" defTabSz="93500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8331" indent="-229762" defTabSz="93500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67854" indent="-229762" defTabSz="93500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27377" indent="-229762" algn="ctr" defTabSz="935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86898" indent="-229762" algn="ctr" defTabSz="935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46424" indent="-229762" algn="ctr" defTabSz="935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05945" indent="-229762" algn="ctr" defTabSz="9350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C7B6CC-A0FA-461D-80E9-F33F8FC9E82F}" type="slidenum">
              <a:rPr lang="en-US" alt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altLang="en-US" smtClean="0">
              <a:solidFill>
                <a:prstClr val="black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8CA-4030-4B17-B2BD-B4B1F59A88A0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7B45-4D5A-4EC3-AA9B-48227E12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6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8CA-4030-4B17-B2BD-B4B1F59A88A0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7B45-4D5A-4EC3-AA9B-48227E12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24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8CA-4030-4B17-B2BD-B4B1F59A88A0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7B45-4D5A-4EC3-AA9B-48227E12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3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8CA-4030-4B17-B2BD-B4B1F59A88A0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7B45-4D5A-4EC3-AA9B-48227E12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4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8CA-4030-4B17-B2BD-B4B1F59A88A0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7B45-4D5A-4EC3-AA9B-48227E12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3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8CA-4030-4B17-B2BD-B4B1F59A88A0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7B45-4D5A-4EC3-AA9B-48227E12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8CA-4030-4B17-B2BD-B4B1F59A88A0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7B45-4D5A-4EC3-AA9B-48227E12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4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8CA-4030-4B17-B2BD-B4B1F59A88A0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7B45-4D5A-4EC3-AA9B-48227E12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3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8CA-4030-4B17-B2BD-B4B1F59A88A0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7B45-4D5A-4EC3-AA9B-48227E12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4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8CA-4030-4B17-B2BD-B4B1F59A88A0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7B45-4D5A-4EC3-AA9B-48227E12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6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308CA-4030-4B17-B2BD-B4B1F59A88A0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E7B45-4D5A-4EC3-AA9B-48227E12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26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308CA-4030-4B17-B2BD-B4B1F59A88A0}" type="datetimeFigureOut">
              <a:rPr lang="en-US" smtClean="0"/>
              <a:t>7/14/2015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E7B45-4D5A-4EC3-AA9B-48227E12D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01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381000" y="5410200"/>
            <a:ext cx="50787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i="1" dirty="0" smtClean="0">
                <a:solidFill>
                  <a:srgbClr val="006699"/>
                </a:solidFill>
              </a:rPr>
              <a:t>EthicalMarkets.com</a:t>
            </a:r>
            <a:endParaRPr lang="en-US" altLang="en-US" sz="2000" b="1" i="1" dirty="0">
              <a:solidFill>
                <a:srgbClr val="006699"/>
              </a:solidFill>
            </a:endParaRPr>
          </a:p>
          <a:p>
            <a:pPr eaLnBrk="1" hangingPunct="1"/>
            <a:r>
              <a:rPr lang="en-US" altLang="en-US" sz="2000" b="1" i="1" dirty="0" smtClean="0">
                <a:solidFill>
                  <a:srgbClr val="006699"/>
                </a:solidFill>
              </a:rPr>
              <a:t>MercadoEtico.com.br</a:t>
            </a:r>
          </a:p>
          <a:p>
            <a:pPr eaLnBrk="1" hangingPunct="1"/>
            <a:r>
              <a:rPr lang="en-US" altLang="en-US" sz="2000" b="1" i="1" dirty="0" smtClean="0">
                <a:solidFill>
                  <a:srgbClr val="006699"/>
                </a:solidFill>
              </a:rPr>
              <a:t>EthicalBiomimicryFinance.com</a:t>
            </a:r>
            <a:endParaRPr lang="en-US" altLang="en-US" sz="2000" b="1" i="1" dirty="0">
              <a:solidFill>
                <a:srgbClr val="006699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5379773"/>
            <a:ext cx="3123761" cy="107651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724400" y="346887"/>
            <a:ext cx="42614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Baskerville Old Face" panose="02020602080505020303" pitchFamily="18" charset="0"/>
              </a:rPr>
              <a:t>July 21, 2015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Baskerville Old Face" panose="02020602080505020303" pitchFamily="18" charset="0"/>
              </a:rPr>
              <a:t>Webinar on Anticipation</a:t>
            </a:r>
            <a:endParaRPr lang="en-US" sz="2400" b="1" dirty="0">
              <a:solidFill>
                <a:schemeClr val="accent4">
                  <a:lumMod val="75000"/>
                </a:schemeClr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971791" y="3733800"/>
            <a:ext cx="7239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b="1" i="1" kern="0" dirty="0">
                <a:solidFill>
                  <a:srgbClr val="000000"/>
                </a:solidFill>
              </a:rPr>
              <a:t>HAZEL </a:t>
            </a:r>
            <a:r>
              <a:rPr lang="en-US" altLang="en-US" sz="2400" b="1" i="1" kern="0" dirty="0" smtClean="0">
                <a:solidFill>
                  <a:srgbClr val="000000"/>
                </a:solidFill>
              </a:rPr>
              <a:t>HENDERSON</a:t>
            </a:r>
          </a:p>
          <a:p>
            <a:pPr algn="ctr" eaLnBrk="1" hangingPunct="1">
              <a:defRPr/>
            </a:pPr>
            <a:r>
              <a:rPr lang="en-US" altLang="en-US" sz="2000" b="1" i="1" kern="0" dirty="0" err="1" smtClean="0">
                <a:solidFill>
                  <a:srgbClr val="000000"/>
                </a:solidFill>
              </a:rPr>
              <a:t>D.Sc.Hon</a:t>
            </a:r>
            <a:r>
              <a:rPr lang="en-US" altLang="en-US" sz="2000" b="1" i="1" kern="0" dirty="0">
                <a:solidFill>
                  <a:srgbClr val="000000"/>
                </a:solidFill>
              </a:rPr>
              <a:t>., FRSA </a:t>
            </a:r>
            <a:r>
              <a:rPr lang="en-US" altLang="en-US" sz="2000" b="1" i="1" kern="0" dirty="0" smtClean="0">
                <a:solidFill>
                  <a:srgbClr val="000000"/>
                </a:solidFill>
              </a:rPr>
              <a:t> </a:t>
            </a:r>
            <a:endParaRPr lang="en-US" altLang="en-US" sz="2000" b="1" i="1" kern="0" dirty="0">
              <a:solidFill>
                <a:srgbClr val="000000"/>
              </a:solidFill>
            </a:endParaRPr>
          </a:p>
          <a:p>
            <a:pPr algn="ctr" eaLnBrk="1" hangingPunct="1">
              <a:defRPr/>
            </a:pPr>
            <a:r>
              <a:rPr lang="en-US" altLang="en-US" sz="2000" b="1" i="1" kern="0" dirty="0">
                <a:solidFill>
                  <a:srgbClr val="000000"/>
                </a:solidFill>
              </a:rPr>
              <a:t>President, Ethical Markets </a:t>
            </a:r>
            <a:r>
              <a:rPr lang="en-US" altLang="en-US" sz="2000" b="1" i="1" kern="0" dirty="0" smtClean="0">
                <a:solidFill>
                  <a:srgbClr val="000000"/>
                </a:solidFill>
              </a:rPr>
              <a:t>Media (USA &amp;Brazil) </a:t>
            </a:r>
            <a:endParaRPr lang="en-US" altLang="en-US" sz="2000" b="1" i="1" kern="0" dirty="0">
              <a:solidFill>
                <a:srgbClr val="00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3850"/>
            <a:ext cx="457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57491" y="1967345"/>
            <a:ext cx="74675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Anticipation: an Evolving Human Capacity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37804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96" y="0"/>
              <a:ext cx="5664" cy="199"/>
            </a:xfrm>
            <a:prstGeom prst="rect">
              <a:avLst/>
            </a:prstGeom>
            <a:gradFill rotWithShape="1">
              <a:gsLst>
                <a:gs pos="8000">
                  <a:schemeClr val="bg1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06" cy="4320"/>
            </a:xfrm>
            <a:prstGeom prst="rect">
              <a:avLst/>
            </a:prstGeom>
            <a:gradFill rotWithShape="1">
              <a:gsLst>
                <a:gs pos="12000">
                  <a:schemeClr val="bg1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</a:endParaRPr>
            </a:p>
          </p:txBody>
        </p:sp>
        <p:pic>
          <p:nvPicPr>
            <p:cNvPr id="7" name="Picture 6" descr="ethicalmarketsmed from kurt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301" b="-5930"/>
            <a:stretch>
              <a:fillRect/>
            </a:stretch>
          </p:blipFill>
          <p:spPr bwMode="auto">
            <a:xfrm>
              <a:off x="14" y="9"/>
              <a:ext cx="38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312" y="0"/>
              <a:ext cx="237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 b="1" dirty="0">
                  <a:solidFill>
                    <a:srgbClr val="FFFFFF">
                      <a:lumMod val="95000"/>
                    </a:srgbClr>
                  </a:solidFill>
                </a:rPr>
                <a:t>www.ethicalmarkets.com   www.ethicalmarkets.tv</a:t>
              </a:r>
              <a:endParaRPr lang="en-US" altLang="en-US" dirty="0">
                <a:solidFill>
                  <a:srgbClr val="FFFFFF">
                    <a:lumMod val="95000"/>
                  </a:srgbClr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295400" y="623888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Human Ability to Anticipate Evolves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1600200"/>
            <a:ext cx="7696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Early history in scattered, isolated groups and </a:t>
            </a:r>
            <a:r>
              <a:rPr lang="en-US" sz="2400" dirty="0" smtClean="0"/>
              <a:t>tribes -anticipation </a:t>
            </a:r>
            <a:r>
              <a:rPr lang="en-US" sz="2400" dirty="0" smtClean="0"/>
              <a:t>was less important.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Today, with over 7 billion humans </a:t>
            </a:r>
            <a:r>
              <a:rPr lang="en-US" sz="2400" dirty="0" smtClean="0"/>
              <a:t>interconnecting </a:t>
            </a:r>
            <a:r>
              <a:rPr lang="en-US" sz="2400" dirty="0" smtClean="0"/>
              <a:t>in cities, nations, companies and globally through communications, social media – anticipation is a crucial ability in our cognition vital to our survival and evolution.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Our technological prowess now demands further development of foresight: individually and in academia, government corporations and civic society.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278688" y="6386899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© 2015 Hazel Henderson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27064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96" y="0"/>
              <a:ext cx="5664" cy="199"/>
            </a:xfrm>
            <a:prstGeom prst="rect">
              <a:avLst/>
            </a:prstGeom>
            <a:gradFill rotWithShape="1">
              <a:gsLst>
                <a:gs pos="8000">
                  <a:schemeClr val="bg1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06" cy="4320"/>
            </a:xfrm>
            <a:prstGeom prst="rect">
              <a:avLst/>
            </a:prstGeom>
            <a:gradFill rotWithShape="1">
              <a:gsLst>
                <a:gs pos="12000">
                  <a:schemeClr val="bg1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</a:endParaRPr>
            </a:p>
          </p:txBody>
        </p:sp>
        <p:pic>
          <p:nvPicPr>
            <p:cNvPr id="7" name="Picture 6" descr="ethicalmarketsmed from kurt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301" b="-5930"/>
            <a:stretch>
              <a:fillRect/>
            </a:stretch>
          </p:blipFill>
          <p:spPr bwMode="auto">
            <a:xfrm>
              <a:off x="14" y="9"/>
              <a:ext cx="38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312" y="0"/>
              <a:ext cx="237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 b="1" dirty="0">
                  <a:solidFill>
                    <a:srgbClr val="FFFFFF">
                      <a:lumMod val="95000"/>
                    </a:srgbClr>
                  </a:solidFill>
                </a:rPr>
                <a:t>www.ethicalmarkets.com   www.ethicalmarkets.tv</a:t>
              </a:r>
              <a:endParaRPr lang="en-US" altLang="en-US" dirty="0">
                <a:solidFill>
                  <a:srgbClr val="FFFFFF">
                    <a:lumMod val="95000"/>
                  </a:srgbClr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286000" y="623888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Barriers to Anticipation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1600200"/>
            <a:ext cx="76962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Eons of human experience (limited, short-term cognition)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Reductionist rationality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Cognitive traps, denial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Accretion of special interests around technologies and power laws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Delay in accumulative impacts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Power politics </a:t>
            </a:r>
            <a:r>
              <a:rPr lang="en-US" sz="2400" dirty="0"/>
              <a:t>(e.g., climate deniers</a:t>
            </a:r>
            <a:r>
              <a:rPr lang="en-US" sz="2400" dirty="0" smtClean="0"/>
              <a:t>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Mass media commercial censorship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Belief systems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278688" y="6386899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© 2015 Hazel Henderson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38311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96" y="0"/>
              <a:ext cx="5664" cy="199"/>
            </a:xfrm>
            <a:prstGeom prst="rect">
              <a:avLst/>
            </a:prstGeom>
            <a:gradFill rotWithShape="1">
              <a:gsLst>
                <a:gs pos="8000">
                  <a:schemeClr val="bg1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06" cy="4320"/>
            </a:xfrm>
            <a:prstGeom prst="rect">
              <a:avLst/>
            </a:prstGeom>
            <a:gradFill rotWithShape="1">
              <a:gsLst>
                <a:gs pos="12000">
                  <a:schemeClr val="bg1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</a:endParaRPr>
            </a:p>
          </p:txBody>
        </p:sp>
        <p:pic>
          <p:nvPicPr>
            <p:cNvPr id="7" name="Picture 6" descr="ethicalmarketsmed from kurt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301" b="-5930"/>
            <a:stretch>
              <a:fillRect/>
            </a:stretch>
          </p:blipFill>
          <p:spPr bwMode="auto">
            <a:xfrm>
              <a:off x="14" y="9"/>
              <a:ext cx="38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312" y="0"/>
              <a:ext cx="237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 b="1" dirty="0">
                  <a:solidFill>
                    <a:srgbClr val="FFFFFF">
                      <a:lumMod val="95000"/>
                    </a:srgbClr>
                  </a:solidFill>
                </a:rPr>
                <a:t>www.ethicalmarkets.com   www.ethicalmarkets.tv</a:t>
              </a:r>
              <a:endParaRPr lang="en-US" altLang="en-US" dirty="0">
                <a:solidFill>
                  <a:srgbClr val="FFFFFF">
                    <a:lumMod val="95000"/>
                  </a:srgbClr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943100" y="457199"/>
            <a:ext cx="541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Anticipatory Research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1295400"/>
            <a:ext cx="7696200" cy="4826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Social costs of private enterprise, K.W. </a:t>
            </a:r>
            <a:r>
              <a:rPr lang="en-US" dirty="0" err="1" smtClean="0"/>
              <a:t>Kapp</a:t>
            </a:r>
            <a:r>
              <a:rPr lang="en-US" dirty="0" smtClean="0"/>
              <a:t> (1950s)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i="1" dirty="0" smtClean="0"/>
              <a:t>The Hidden Persuaders</a:t>
            </a:r>
            <a:r>
              <a:rPr lang="en-US" dirty="0" smtClean="0"/>
              <a:t> (1957) and </a:t>
            </a:r>
            <a:r>
              <a:rPr lang="en-US" i="1" dirty="0" smtClean="0"/>
              <a:t>The Waste Makers </a:t>
            </a:r>
            <a:r>
              <a:rPr lang="en-US" dirty="0" smtClean="0"/>
              <a:t>(1960), Vance Packard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i="1" dirty="0"/>
              <a:t>Silent Spring</a:t>
            </a:r>
            <a:r>
              <a:rPr lang="en-US" dirty="0"/>
              <a:t> (1960), Rachel Carson 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i="1" dirty="0" smtClean="0"/>
              <a:t>Future Shock</a:t>
            </a:r>
            <a:r>
              <a:rPr lang="en-US" dirty="0" smtClean="0"/>
              <a:t> (1970), Alvin Toffler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i="1" dirty="0" smtClean="0"/>
              <a:t>The Closing Circle</a:t>
            </a:r>
            <a:r>
              <a:rPr lang="en-US" dirty="0" smtClean="0"/>
              <a:t> (1971), Barry Commoner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i="1" dirty="0" smtClean="0"/>
              <a:t>Coming Post-Industrial Society</a:t>
            </a:r>
            <a:r>
              <a:rPr lang="en-US" dirty="0" smtClean="0"/>
              <a:t> (1974), Daniel Bell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i="1" dirty="0" smtClean="0"/>
              <a:t>Small is Beautiful </a:t>
            </a:r>
            <a:r>
              <a:rPr lang="en-US" dirty="0" smtClean="0"/>
              <a:t>(1973), E. F. Schumacher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i="1" dirty="0" smtClean="0"/>
              <a:t>Limits to Growth</a:t>
            </a:r>
            <a:r>
              <a:rPr lang="en-US" dirty="0" smtClean="0"/>
              <a:t> (1972), </a:t>
            </a:r>
            <a:r>
              <a:rPr lang="en-US" dirty="0" err="1" smtClean="0"/>
              <a:t>Donella</a:t>
            </a:r>
            <a:r>
              <a:rPr lang="en-US" dirty="0" smtClean="0"/>
              <a:t> Meadows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i="1" dirty="0" smtClean="0"/>
              <a:t>Creating Alternative Futures </a:t>
            </a:r>
            <a:r>
              <a:rPr lang="en-US" dirty="0" smtClean="0"/>
              <a:t>(1978), Hazel Henderson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i="1" dirty="0" smtClean="0"/>
              <a:t>Who Shall Play God? </a:t>
            </a:r>
            <a:r>
              <a:rPr lang="en-US" dirty="0" smtClean="0"/>
              <a:t>(1977), Jeremy Rifkin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i="1" dirty="0" smtClean="0"/>
              <a:t>The Knowable Future </a:t>
            </a:r>
            <a:r>
              <a:rPr lang="en-US" dirty="0" smtClean="0"/>
              <a:t>(1978), David </a:t>
            </a:r>
            <a:r>
              <a:rPr lang="en-US" dirty="0" err="1" smtClean="0"/>
              <a:t>Loye</a:t>
            </a:r>
            <a:endParaRPr lang="en-US" dirty="0" smtClean="0"/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i="1" dirty="0" smtClean="0"/>
              <a:t>The Choice: Evolution or Extinction? </a:t>
            </a:r>
            <a:r>
              <a:rPr lang="en-US" dirty="0" smtClean="0"/>
              <a:t>(1994), Ervin Laszlo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278688" y="6386899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© 2015 Hazel Henderson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8243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96" y="0"/>
              <a:ext cx="5664" cy="199"/>
            </a:xfrm>
            <a:prstGeom prst="rect">
              <a:avLst/>
            </a:prstGeom>
            <a:gradFill rotWithShape="1">
              <a:gsLst>
                <a:gs pos="8000">
                  <a:schemeClr val="bg1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06" cy="4320"/>
            </a:xfrm>
            <a:prstGeom prst="rect">
              <a:avLst/>
            </a:prstGeom>
            <a:gradFill rotWithShape="1">
              <a:gsLst>
                <a:gs pos="12000">
                  <a:schemeClr val="bg1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</a:endParaRPr>
            </a:p>
          </p:txBody>
        </p:sp>
        <p:pic>
          <p:nvPicPr>
            <p:cNvPr id="7" name="Picture 6" descr="ethicalmarketsmed from kurt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301" b="-5930"/>
            <a:stretch>
              <a:fillRect/>
            </a:stretch>
          </p:blipFill>
          <p:spPr bwMode="auto">
            <a:xfrm>
              <a:off x="14" y="9"/>
              <a:ext cx="38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312" y="0"/>
              <a:ext cx="237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 b="1" dirty="0">
                  <a:solidFill>
                    <a:srgbClr val="FFFFFF">
                      <a:lumMod val="95000"/>
                    </a:srgbClr>
                  </a:solidFill>
                </a:rPr>
                <a:t>www.ethicalmarkets.com   www.ethicalmarkets.tv</a:t>
              </a:r>
              <a:endParaRPr lang="en-US" altLang="en-US" dirty="0">
                <a:solidFill>
                  <a:srgbClr val="FFFFFF">
                    <a:lumMod val="95000"/>
                  </a:srgbClr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943100" y="457199"/>
            <a:ext cx="541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Institutional Anticipation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997527" y="1359882"/>
            <a:ext cx="7611630" cy="5027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Case study: the US Office of Technology Assessment (OTA)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I served on its Advisory Council from 1974-1980.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Key issue: The “hare” of technological innovation always outruns the “tortoise” of public anticipation.  </a:t>
            </a:r>
          </a:p>
          <a:p>
            <a:pPr marL="742950" lvl="1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Legal and regulatory remedies for harmful effects on society lag by decades.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Inequality of power between promoters and those groups impacted: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labor unions,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consumers,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poor and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environmental protection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278688" y="6386899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© 2015 Hazel Henderson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9167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96" y="0"/>
              <a:ext cx="5664" cy="199"/>
            </a:xfrm>
            <a:prstGeom prst="rect">
              <a:avLst/>
            </a:prstGeom>
            <a:gradFill rotWithShape="1">
              <a:gsLst>
                <a:gs pos="8000">
                  <a:schemeClr val="bg1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06" cy="4320"/>
            </a:xfrm>
            <a:prstGeom prst="rect">
              <a:avLst/>
            </a:prstGeom>
            <a:gradFill rotWithShape="1">
              <a:gsLst>
                <a:gs pos="12000">
                  <a:schemeClr val="bg1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</a:endParaRPr>
            </a:p>
          </p:txBody>
        </p:sp>
        <p:pic>
          <p:nvPicPr>
            <p:cNvPr id="7" name="Picture 6" descr="ethicalmarketsmed from kurt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301" b="-5930"/>
            <a:stretch>
              <a:fillRect/>
            </a:stretch>
          </p:blipFill>
          <p:spPr bwMode="auto">
            <a:xfrm>
              <a:off x="14" y="9"/>
              <a:ext cx="38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312" y="0"/>
              <a:ext cx="237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 b="1" dirty="0">
                  <a:solidFill>
                    <a:srgbClr val="FFFFFF">
                      <a:lumMod val="95000"/>
                    </a:srgbClr>
                  </a:solidFill>
                </a:rPr>
                <a:t>www.ethicalmarkets.com   www.ethicalmarkets.tv</a:t>
              </a:r>
              <a:endParaRPr lang="en-US" altLang="en-US" dirty="0">
                <a:solidFill>
                  <a:srgbClr val="FFFFFF">
                    <a:lumMod val="95000"/>
                  </a:srgbClr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31826" y="457199"/>
            <a:ext cx="8283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OTA Reports Suppressed or Ignored 1980-1990s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278688" y="6386899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© 2015 Hazel Henderson</a:t>
            </a:r>
            <a:endParaRPr 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997526" y="1177735"/>
            <a:ext cx="74606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Powerful special interests </a:t>
            </a:r>
            <a:r>
              <a:rPr lang="en-US" sz="2200" dirty="0" smtClean="0"/>
              <a:t>got </a:t>
            </a:r>
            <a:r>
              <a:rPr lang="en-US" sz="2200" dirty="0" smtClean="0"/>
              <a:t>OTA shut down in 1996.</a:t>
            </a:r>
            <a:endParaRPr lang="en-US" sz="2200" dirty="0"/>
          </a:p>
          <a:p>
            <a:pPr algn="ctr"/>
            <a:r>
              <a:rPr lang="en-US" sz="2200" b="1" dirty="0" smtClean="0"/>
              <a:t>Reports now still relevant:</a:t>
            </a:r>
            <a:endParaRPr lang="en-US" sz="2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53633" y="1947176"/>
            <a:ext cx="6881524" cy="4578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Coastal Effects of Offshore Energy Systems, 1976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Technology for Local Development, 1981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Energy Efficiency of Buildings and Cities, 1982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Electronic </a:t>
            </a:r>
            <a:r>
              <a:rPr lang="en-US" sz="2200" dirty="0"/>
              <a:t>Bulls and Bears, 1990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Green </a:t>
            </a:r>
            <a:r>
              <a:rPr lang="en-US" sz="2200" dirty="0"/>
              <a:t>Products by Design, 1992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Aging Nuclear Plants Decommissioning, 1993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Multinationals and the National Interest, 1993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Environmental Costs of Electricity, 1994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Information Security and Privacy in Networks, 1994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Saving Energy in US Transportation, 1994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Remotely Sensed Data Technology, 1994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Electronic Enterprises, 1994</a:t>
            </a:r>
          </a:p>
        </p:txBody>
      </p:sp>
    </p:spTree>
    <p:extLst>
      <p:ext uri="{BB962C8B-B14F-4D97-AF65-F5344CB8AC3E}">
        <p14:creationId xmlns:p14="http://schemas.microsoft.com/office/powerpoint/2010/main" val="2148512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96" y="0"/>
              <a:ext cx="5664" cy="199"/>
            </a:xfrm>
            <a:prstGeom prst="rect">
              <a:avLst/>
            </a:prstGeom>
            <a:gradFill rotWithShape="1">
              <a:gsLst>
                <a:gs pos="8000">
                  <a:schemeClr val="bg1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206" cy="4320"/>
            </a:xfrm>
            <a:prstGeom prst="rect">
              <a:avLst/>
            </a:prstGeom>
            <a:gradFill rotWithShape="1">
              <a:gsLst>
                <a:gs pos="12000">
                  <a:schemeClr val="bg1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</a:endParaRPr>
            </a:p>
          </p:txBody>
        </p:sp>
        <p:pic>
          <p:nvPicPr>
            <p:cNvPr id="7" name="Picture 6" descr="ethicalmarketsmed from kurt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301" b="-5930"/>
            <a:stretch>
              <a:fillRect/>
            </a:stretch>
          </p:blipFill>
          <p:spPr bwMode="auto">
            <a:xfrm>
              <a:off x="14" y="9"/>
              <a:ext cx="38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3312" y="0"/>
              <a:ext cx="237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 b="1" dirty="0">
                  <a:solidFill>
                    <a:srgbClr val="FFFFFF">
                      <a:lumMod val="95000"/>
                    </a:srgbClr>
                  </a:solidFill>
                </a:rPr>
                <a:t>www.ethicalmarkets.com   www.ethicalmarkets.tv</a:t>
              </a:r>
              <a:endParaRPr lang="en-US" altLang="en-US" dirty="0">
                <a:solidFill>
                  <a:srgbClr val="FFFFFF">
                    <a:lumMod val="95000"/>
                  </a:srgbClr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31826" y="977831"/>
            <a:ext cx="8283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Politics of Anticipation</a:t>
            </a:r>
            <a:endParaRPr lang="en-US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278688" y="6386899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© 2015 Hazel Henderson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2209800"/>
            <a:ext cx="7620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 smtClean="0"/>
              <a:t>Incumbent interests and </a:t>
            </a:r>
            <a:r>
              <a:rPr lang="en-US" sz="3200" dirty="0" err="1" smtClean="0"/>
              <a:t>denialists</a:t>
            </a:r>
            <a:r>
              <a:rPr lang="en-US" sz="3200" dirty="0" smtClean="0"/>
              <a:t> fund </a:t>
            </a:r>
            <a:r>
              <a:rPr lang="en-US" sz="3200" dirty="0" err="1" smtClean="0"/>
              <a:t>mis</a:t>
            </a:r>
            <a:r>
              <a:rPr lang="en-US" sz="3200" dirty="0" smtClean="0"/>
              <a:t>-information (tobacco, fossil fuels)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 smtClean="0"/>
              <a:t>Messengers of anticipation, whistle-blowers, innovative disruptors often punished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 smtClean="0"/>
              <a:t>Foresight requires Courage!</a:t>
            </a:r>
          </a:p>
        </p:txBody>
      </p:sp>
    </p:spTree>
    <p:extLst>
      <p:ext uri="{BB962C8B-B14F-4D97-AF65-F5344CB8AC3E}">
        <p14:creationId xmlns:p14="http://schemas.microsoft.com/office/powerpoint/2010/main" val="3378492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511</Words>
  <Application>Microsoft Office PowerPoint</Application>
  <PresentationFormat>On-screen Show (4:3)</PresentationFormat>
  <Paragraphs>77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 Office</dc:creator>
  <cp:lastModifiedBy>EMM Office</cp:lastModifiedBy>
  <cp:revision>28</cp:revision>
  <cp:lastPrinted>2015-07-13T20:51:58Z</cp:lastPrinted>
  <dcterms:created xsi:type="dcterms:W3CDTF">2015-06-23T13:58:19Z</dcterms:created>
  <dcterms:modified xsi:type="dcterms:W3CDTF">2015-07-14T13:46:09Z</dcterms:modified>
</cp:coreProperties>
</file>