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4"/>
  </p:notesMasterIdLst>
  <p:sldIdLst>
    <p:sldId id="256" r:id="rId2"/>
    <p:sldId id="283" r:id="rId3"/>
    <p:sldId id="292" r:id="rId4"/>
    <p:sldId id="285" r:id="rId5"/>
    <p:sldId id="284" r:id="rId6"/>
    <p:sldId id="290" r:id="rId7"/>
    <p:sldId id="281" r:id="rId8"/>
    <p:sldId id="286" r:id="rId9"/>
    <p:sldId id="291" r:id="rId10"/>
    <p:sldId id="280" r:id="rId11"/>
    <p:sldId id="289" r:id="rId12"/>
    <p:sldId id="27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8" autoAdjust="0"/>
    <p:restoredTop sz="97010" autoAdjust="0"/>
  </p:normalViewPr>
  <p:slideViewPr>
    <p:cSldViewPr>
      <p:cViewPr>
        <p:scale>
          <a:sx n="70" d="100"/>
          <a:sy n="70" d="100"/>
        </p:scale>
        <p:origin x="-798" y="-162"/>
      </p:cViewPr>
      <p:guideLst>
        <p:guide orient="horz" pos="2160"/>
        <p:guide pos="2880"/>
      </p:guideLst>
    </p:cSldViewPr>
  </p:slideViewPr>
  <p:outlineViewPr>
    <p:cViewPr>
      <p:scale>
        <a:sx n="33" d="100"/>
        <a:sy n="33" d="100"/>
      </p:scale>
      <p:origin x="0" y="47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0E6AF-D4A5-47A6-903A-F45F6AB7E905}" type="datetimeFigureOut">
              <a:rPr lang="en-US" smtClean="0"/>
              <a:t>08-Apr-14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13738-BEEB-4065-A9C2-623E87D3080C}" type="slidenum">
              <a:rPr lang="en-US" smtClean="0"/>
              <a:t>‹#›</a:t>
            </a:fld>
            <a:endParaRPr lang="en-US"/>
          </a:p>
        </p:txBody>
      </p:sp>
    </p:spTree>
    <p:extLst>
      <p:ext uri="{BB962C8B-B14F-4D97-AF65-F5344CB8AC3E}">
        <p14:creationId xmlns:p14="http://schemas.microsoft.com/office/powerpoint/2010/main" val="327548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13738-BEEB-4065-A9C2-623E87D3080C}" type="slidenum">
              <a:rPr lang="en-US" smtClean="0"/>
              <a:t>1</a:t>
            </a:fld>
            <a:endParaRPr lang="en-US"/>
          </a:p>
        </p:txBody>
      </p:sp>
    </p:spTree>
    <p:extLst>
      <p:ext uri="{BB962C8B-B14F-4D97-AF65-F5344CB8AC3E}">
        <p14:creationId xmlns:p14="http://schemas.microsoft.com/office/powerpoint/2010/main" val="3745557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13738-BEEB-4065-A9C2-623E87D3080C}" type="slidenum">
              <a:rPr lang="en-US" smtClean="0"/>
              <a:t>10</a:t>
            </a:fld>
            <a:endParaRPr lang="en-US"/>
          </a:p>
        </p:txBody>
      </p:sp>
    </p:spTree>
    <p:extLst>
      <p:ext uri="{BB962C8B-B14F-4D97-AF65-F5344CB8AC3E}">
        <p14:creationId xmlns:p14="http://schemas.microsoft.com/office/powerpoint/2010/main" val="315859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13738-BEEB-4065-A9C2-623E87D3080C}" type="slidenum">
              <a:rPr lang="en-US" smtClean="0"/>
              <a:t>11</a:t>
            </a:fld>
            <a:endParaRPr lang="en-US"/>
          </a:p>
        </p:txBody>
      </p:sp>
    </p:spTree>
    <p:extLst>
      <p:ext uri="{BB962C8B-B14F-4D97-AF65-F5344CB8AC3E}">
        <p14:creationId xmlns:p14="http://schemas.microsoft.com/office/powerpoint/2010/main" val="1213260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13738-BEEB-4065-A9C2-623E87D3080C}" type="slidenum">
              <a:rPr lang="en-US" smtClean="0"/>
              <a:t>12</a:t>
            </a:fld>
            <a:endParaRPr lang="en-US"/>
          </a:p>
        </p:txBody>
      </p:sp>
    </p:spTree>
    <p:extLst>
      <p:ext uri="{BB962C8B-B14F-4D97-AF65-F5344CB8AC3E}">
        <p14:creationId xmlns:p14="http://schemas.microsoft.com/office/powerpoint/2010/main" val="398916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13738-BEEB-4065-A9C2-623E87D3080C}" type="slidenum">
              <a:rPr lang="en-US" smtClean="0"/>
              <a:t>2</a:t>
            </a:fld>
            <a:endParaRPr lang="en-US"/>
          </a:p>
        </p:txBody>
      </p:sp>
    </p:spTree>
    <p:extLst>
      <p:ext uri="{BB962C8B-B14F-4D97-AF65-F5344CB8AC3E}">
        <p14:creationId xmlns:p14="http://schemas.microsoft.com/office/powerpoint/2010/main" val="186721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Education is the means by which humanity passes on the cumulative experience of past generations to youth as essential knowledge so they need not endless repeat the past and rediscover what has already been learned</a:t>
            </a:r>
          </a:p>
          <a:p>
            <a:endParaRPr lang="en-US" dirty="0"/>
          </a:p>
        </p:txBody>
      </p:sp>
      <p:sp>
        <p:nvSpPr>
          <p:cNvPr id="4" name="Slide Number Placeholder 3"/>
          <p:cNvSpPr>
            <a:spLocks noGrp="1"/>
          </p:cNvSpPr>
          <p:nvPr>
            <p:ph type="sldNum" sz="quarter" idx="10"/>
          </p:nvPr>
        </p:nvSpPr>
        <p:spPr/>
        <p:txBody>
          <a:bodyPr/>
          <a:lstStyle/>
          <a:p>
            <a:fld id="{51C13738-BEEB-4065-A9C2-623E87D3080C}" type="slidenum">
              <a:rPr lang="en-US" smtClean="0"/>
              <a:t>3</a:t>
            </a:fld>
            <a:endParaRPr lang="en-US"/>
          </a:p>
        </p:txBody>
      </p:sp>
    </p:spTree>
    <p:extLst>
      <p:ext uri="{BB962C8B-B14F-4D97-AF65-F5344CB8AC3E}">
        <p14:creationId xmlns:p14="http://schemas.microsoft.com/office/powerpoint/2010/main" val="292773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mn-lt"/>
                <a:ea typeface="+mn-ea"/>
                <a:cs typeface="+mn-cs"/>
              </a:rPr>
              <a:t>Accessibility &amp; Affordability </a:t>
            </a:r>
          </a:p>
          <a:p>
            <a:pPr lvl="0"/>
            <a:r>
              <a:rPr lang="en-US" sz="1200" b="1" kern="1200" dirty="0" smtClean="0">
                <a:solidFill>
                  <a:schemeClr val="tx1"/>
                </a:solidFill>
                <a:effectLst/>
                <a:latin typeface="+mn-lt"/>
                <a:ea typeface="+mn-ea"/>
                <a:cs typeface="+mn-cs"/>
              </a:rPr>
              <a:t>	95 million more students  -- 3 new universities a week for 10 years </a:t>
            </a:r>
          </a:p>
          <a:p>
            <a:pPr lvl="0"/>
            <a:r>
              <a:rPr lang="en-US" sz="1200" b="1" kern="1200" dirty="0" smtClean="0">
                <a:solidFill>
                  <a:schemeClr val="tx1"/>
                </a:solidFill>
                <a:effectLst/>
                <a:latin typeface="+mn-lt"/>
                <a:ea typeface="+mn-ea"/>
                <a:cs typeface="+mn-cs"/>
              </a:rPr>
              <a:t>	360 million potential </a:t>
            </a:r>
          </a:p>
          <a:p>
            <a:pPr lvl="0"/>
            <a:r>
              <a:rPr lang="en-US" sz="1200" b="1" kern="1200" dirty="0" smtClean="0">
                <a:solidFill>
                  <a:schemeClr val="tx1"/>
                </a:solidFill>
                <a:effectLst/>
                <a:latin typeface="+mn-lt"/>
                <a:ea typeface="+mn-ea"/>
                <a:cs typeface="+mn-cs"/>
              </a:rPr>
              <a:t>	India – needs to multiple 4x existing system</a:t>
            </a:r>
          </a:p>
          <a:p>
            <a:pPr lvl="0"/>
            <a:r>
              <a:rPr lang="en-US" sz="1200" b="1" kern="1200" dirty="0" smtClean="0">
                <a:solidFill>
                  <a:schemeClr val="tx1"/>
                </a:solidFill>
                <a:effectLst/>
                <a:latin typeface="+mn-lt"/>
                <a:ea typeface="+mn-ea"/>
                <a:cs typeface="+mn-cs"/>
              </a:rPr>
              <a:t>	Cannot be achieved by existing technology</a:t>
            </a:r>
          </a:p>
          <a:p>
            <a:pPr marL="171450" lvl="0" indent="-171450">
              <a:buFont typeface="Arial" pitchFamily="34" charset="0"/>
              <a:buChar char="•"/>
            </a:pPr>
            <a:r>
              <a:rPr lang="en-US" sz="1200" b="1" kern="1200" dirty="0" smtClean="0">
                <a:solidFill>
                  <a:schemeClr val="tx1"/>
                </a:solidFill>
                <a:effectLst/>
                <a:latin typeface="+mn-lt"/>
                <a:ea typeface="+mn-ea"/>
                <a:cs typeface="+mn-cs"/>
              </a:rPr>
              <a:t>Quality – Ismail’s research</a:t>
            </a:r>
          </a:p>
          <a:p>
            <a:pPr lvl="0"/>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Massification</a:t>
            </a:r>
            <a:r>
              <a:rPr lang="en-US" sz="1200" b="1" kern="1200" dirty="0" smtClean="0">
                <a:solidFill>
                  <a:schemeClr val="tx1"/>
                </a:solidFill>
                <a:effectLst/>
                <a:latin typeface="+mn-lt"/>
                <a:ea typeface="+mn-ea"/>
                <a:cs typeface="+mn-cs"/>
              </a:rPr>
              <a:t> has led to declining quality standards</a:t>
            </a:r>
          </a:p>
          <a:p>
            <a:pPr lvl="0"/>
            <a:r>
              <a:rPr lang="en-US" sz="1200" b="1" kern="1200" dirty="0" smtClean="0">
                <a:solidFill>
                  <a:schemeClr val="tx1"/>
                </a:solidFill>
                <a:effectLst/>
                <a:latin typeface="+mn-lt"/>
                <a:ea typeface="+mn-ea"/>
                <a:cs typeface="+mn-cs"/>
              </a:rPr>
              <a:t>	Global shortage of qualified faculty </a:t>
            </a:r>
          </a:p>
          <a:p>
            <a:pPr marL="171450" lvl="0" indent="-171450">
              <a:buFont typeface="Arial" pitchFamily="34" charset="0"/>
              <a:buChar char="•"/>
            </a:pPr>
            <a:r>
              <a:rPr lang="en-US" sz="1200" b="1" kern="1200" dirty="0" smtClean="0">
                <a:solidFill>
                  <a:schemeClr val="tx1"/>
                </a:solidFill>
                <a:effectLst/>
                <a:latin typeface="+mn-lt"/>
                <a:ea typeface="+mn-ea"/>
                <a:cs typeface="+mn-cs"/>
              </a:rPr>
              <a:t>Content </a:t>
            </a:r>
          </a:p>
          <a:p>
            <a:pPr lvl="0" indent="457200"/>
            <a:r>
              <a:rPr lang="en-US" sz="1200" b="1" kern="1200" dirty="0" smtClean="0">
                <a:solidFill>
                  <a:schemeClr val="tx1"/>
                </a:solidFill>
                <a:effectLst/>
                <a:latin typeface="+mn-lt"/>
                <a:ea typeface="+mn-ea"/>
                <a:cs typeface="+mn-cs"/>
              </a:rPr>
              <a:t>Outdated ideas and concepts out of step with the challenges and opportunities of the 21</a:t>
            </a:r>
            <a:r>
              <a:rPr lang="en-US" sz="1200" b="1" kern="1200" baseline="30000" dirty="0" smtClean="0">
                <a:solidFill>
                  <a:schemeClr val="tx1"/>
                </a:solidFill>
                <a:effectLst/>
                <a:latin typeface="+mn-lt"/>
                <a:ea typeface="+mn-ea"/>
                <a:cs typeface="+mn-cs"/>
              </a:rPr>
              <a:t>st</a:t>
            </a:r>
            <a:r>
              <a:rPr lang="en-US" sz="1200" b="1" kern="1200" dirty="0" smtClean="0">
                <a:solidFill>
                  <a:schemeClr val="tx1"/>
                </a:solidFill>
                <a:effectLst/>
                <a:latin typeface="+mn-lt"/>
                <a:ea typeface="+mn-ea"/>
                <a:cs typeface="+mn-cs"/>
              </a:rPr>
              <a:t> century </a:t>
            </a:r>
          </a:p>
          <a:p>
            <a:pPr lvl="0" indent="457200"/>
            <a:r>
              <a:rPr lang="en-US" sz="1200" b="1" kern="1200" dirty="0" smtClean="0">
                <a:solidFill>
                  <a:schemeClr val="tx1"/>
                </a:solidFill>
                <a:effectLst/>
                <a:latin typeface="+mn-lt"/>
                <a:ea typeface="+mn-ea"/>
                <a:cs typeface="+mn-cs"/>
              </a:rPr>
              <a:t>Economics of scarcity at a time when the world possesses capacity to produce all essentials in abundance </a:t>
            </a:r>
          </a:p>
          <a:p>
            <a:pPr lvl="0" indent="457200"/>
            <a:r>
              <a:rPr lang="en-US" sz="1200" b="1" kern="1200" dirty="0" smtClean="0">
                <a:solidFill>
                  <a:schemeClr val="tx1"/>
                </a:solidFill>
                <a:effectLst/>
                <a:latin typeface="+mn-lt"/>
                <a:ea typeface="+mn-ea"/>
                <a:cs typeface="+mn-cs"/>
              </a:rPr>
              <a:t>Political theory of national sovereignty at a time when humanity is becoming an integrated global society</a:t>
            </a:r>
          </a:p>
          <a:p>
            <a:pPr lvl="0" indent="457200"/>
            <a:r>
              <a:rPr lang="en-US" sz="1200" b="1" kern="1200" dirty="0" smtClean="0">
                <a:solidFill>
                  <a:schemeClr val="tx1"/>
                </a:solidFill>
                <a:effectLst/>
                <a:latin typeface="+mn-lt"/>
                <a:ea typeface="+mn-ea"/>
                <a:cs typeface="+mn-cs"/>
              </a:rPr>
              <a:t>Bridging the gap between academia and the world we live in</a:t>
            </a:r>
          </a:p>
          <a:p>
            <a:pPr lvl="0" indent="457200"/>
            <a:r>
              <a:rPr lang="en-US" sz="1200" b="1" kern="1200" dirty="0" smtClean="0">
                <a:solidFill>
                  <a:schemeClr val="tx1"/>
                </a:solidFill>
                <a:effectLst/>
                <a:latin typeface="+mn-lt"/>
                <a:ea typeface="+mn-ea"/>
                <a:cs typeface="+mn-cs"/>
              </a:rPr>
              <a:t>Skills gap</a:t>
            </a:r>
          </a:p>
          <a:p>
            <a:pPr lvl="0" indent="457200"/>
            <a:r>
              <a:rPr lang="en-US" sz="1200" b="1" kern="1200" dirty="0" smtClean="0">
                <a:solidFill>
                  <a:schemeClr val="tx1"/>
                </a:solidFill>
                <a:effectLst/>
                <a:latin typeface="+mn-lt"/>
                <a:ea typeface="+mn-ea"/>
                <a:cs typeface="+mn-cs"/>
              </a:rPr>
              <a:t>Preparing students for jobs that don’t exist instead of giving them capacity to create their own jobs</a:t>
            </a:r>
          </a:p>
          <a:p>
            <a:pPr lvl="0" indent="457200"/>
            <a:r>
              <a:rPr lang="en-US" sz="1200" b="1" kern="1200" dirty="0" smtClean="0">
                <a:solidFill>
                  <a:schemeClr val="tx1"/>
                </a:solidFill>
                <a:effectLst/>
                <a:latin typeface="+mn-lt"/>
                <a:ea typeface="+mn-ea"/>
                <a:cs typeface="+mn-cs"/>
              </a:rPr>
              <a:t>Double</a:t>
            </a:r>
            <a:r>
              <a:rPr lang="en-US" sz="1200" b="1" kern="1200" baseline="0" dirty="0" smtClean="0">
                <a:solidFill>
                  <a:schemeClr val="tx1"/>
                </a:solidFill>
                <a:effectLst/>
                <a:latin typeface="+mn-lt"/>
                <a:ea typeface="+mn-ea"/>
                <a:cs typeface="+mn-cs"/>
              </a:rPr>
              <a:t> helix of education and work</a:t>
            </a:r>
            <a:endParaRPr lang="en-US" sz="1200" b="1" kern="1200" dirty="0" smtClean="0">
              <a:solidFill>
                <a:schemeClr val="tx1"/>
              </a:solidFill>
              <a:effectLst/>
              <a:latin typeface="+mn-lt"/>
              <a:ea typeface="+mn-ea"/>
              <a:cs typeface="+mn-cs"/>
            </a:endParaRPr>
          </a:p>
          <a:p>
            <a:pPr lvl="0" indent="457200"/>
            <a:r>
              <a:rPr lang="en-US" sz="1200" b="1" kern="1200" dirty="0" smtClean="0">
                <a:solidFill>
                  <a:schemeClr val="tx1"/>
                </a:solidFill>
                <a:effectLst/>
                <a:latin typeface="+mn-lt"/>
                <a:ea typeface="+mn-ea"/>
                <a:cs typeface="+mn-cs"/>
              </a:rPr>
              <a:t>Teaching facts through memorization when we should be teaching students how to think for themselves</a:t>
            </a:r>
          </a:p>
          <a:p>
            <a:pPr lvl="0" indent="457200"/>
            <a:r>
              <a:rPr lang="en-US" sz="1200" b="1" kern="1200" dirty="0" smtClean="0">
                <a:solidFill>
                  <a:schemeClr val="tx1"/>
                </a:solidFill>
                <a:effectLst/>
                <a:latin typeface="+mn-lt"/>
                <a:ea typeface="+mn-ea"/>
                <a:cs typeface="+mn-cs"/>
              </a:rPr>
              <a:t>Outmoded theories – especially in social sciences – incapable of coping with the complexity of modern life</a:t>
            </a:r>
          </a:p>
          <a:p>
            <a:pPr lvl="0" indent="457200"/>
            <a:r>
              <a:rPr lang="en-US" sz="1200" b="1" kern="1200" dirty="0" smtClean="0">
                <a:solidFill>
                  <a:schemeClr val="tx1"/>
                </a:solidFill>
                <a:effectLst/>
                <a:latin typeface="+mn-lt"/>
                <a:ea typeface="+mn-ea"/>
                <a:cs typeface="+mn-cs"/>
              </a:rPr>
              <a:t>Impersonal information when we should be trying to develop the personality of the student</a:t>
            </a:r>
          </a:p>
          <a:p>
            <a:endParaRPr lang="en-US" dirty="0"/>
          </a:p>
        </p:txBody>
      </p:sp>
      <p:sp>
        <p:nvSpPr>
          <p:cNvPr id="4" name="Slide Number Placeholder 3"/>
          <p:cNvSpPr>
            <a:spLocks noGrp="1"/>
          </p:cNvSpPr>
          <p:nvPr>
            <p:ph type="sldNum" sz="quarter" idx="10"/>
          </p:nvPr>
        </p:nvSpPr>
        <p:spPr/>
        <p:txBody>
          <a:bodyPr/>
          <a:lstStyle/>
          <a:p>
            <a:fld id="{51C13738-BEEB-4065-A9C2-623E87D3080C}" type="slidenum">
              <a:rPr lang="en-US" smtClean="0"/>
              <a:t>4</a:t>
            </a:fld>
            <a:endParaRPr lang="en-US"/>
          </a:p>
        </p:txBody>
      </p:sp>
    </p:spTree>
    <p:extLst>
      <p:ext uri="{BB962C8B-B14F-4D97-AF65-F5344CB8AC3E}">
        <p14:creationId xmlns:p14="http://schemas.microsoft.com/office/powerpoint/2010/main" val="1055206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sz="1200" b="1" kern="1200" dirty="0" smtClean="0">
                <a:solidFill>
                  <a:schemeClr val="tx1"/>
                </a:solidFill>
                <a:effectLst/>
                <a:latin typeface="+mn-lt"/>
                <a:ea typeface="+mn-ea"/>
                <a:cs typeface="+mn-cs"/>
              </a:rPr>
              <a:t>Education is needed to promote Democracy and human rights, Health, Employment, Wealth creation, Tolerance and cultural harmony</a:t>
            </a:r>
          </a:p>
          <a:p>
            <a:pPr marL="171450" lvl="0" indent="-171450">
              <a:buFont typeface="Arial" pitchFamily="34" charset="0"/>
              <a:buChar char="•"/>
            </a:pPr>
            <a:r>
              <a:rPr lang="en-US" sz="1200" b="1" kern="1200" dirty="0" smtClean="0">
                <a:solidFill>
                  <a:schemeClr val="tx1"/>
                </a:solidFill>
                <a:effectLst/>
                <a:latin typeface="+mn-lt"/>
                <a:ea typeface="+mn-ea"/>
                <a:cs typeface="+mn-cs"/>
              </a:rPr>
              <a:t>Social change has become so rapid that it imposes severe pressure on social fabric</a:t>
            </a:r>
          </a:p>
          <a:p>
            <a:pPr marL="171450" lvl="0" indent="-171450">
              <a:buFont typeface="Arial" pitchFamily="34" charset="0"/>
              <a:buChar char="•"/>
            </a:pPr>
            <a:r>
              <a:rPr lang="en-US" sz="1200" b="1" kern="1200" dirty="0" smtClean="0">
                <a:solidFill>
                  <a:schemeClr val="tx1"/>
                </a:solidFill>
                <a:effectLst/>
                <a:latin typeface="+mn-lt"/>
                <a:ea typeface="+mn-ea"/>
                <a:cs typeface="+mn-cs"/>
              </a:rPr>
              <a:t>Ironically, the evolution of the instrument of education lags far behind the evolution of the society it strives to promote</a:t>
            </a:r>
          </a:p>
          <a:p>
            <a:pPr marL="171450" lvl="0" indent="-171450">
              <a:buFont typeface="Arial" pitchFamily="34" charset="0"/>
              <a:buChar char="•"/>
            </a:pPr>
            <a:r>
              <a:rPr lang="en-US" sz="1200" b="1" kern="1200" dirty="0" smtClean="0">
                <a:solidFill>
                  <a:schemeClr val="tx1"/>
                </a:solidFill>
                <a:effectLst/>
                <a:latin typeface="+mn-lt"/>
                <a:ea typeface="+mn-ea"/>
                <a:cs typeface="+mn-cs"/>
              </a:rPr>
              <a:t>Education is one of the most traditional of social institutions</a:t>
            </a:r>
          </a:p>
          <a:p>
            <a:pPr marL="171450" lvl="0" indent="-171450">
              <a:buFont typeface="Arial" pitchFamily="34" charset="0"/>
              <a:buChar char="•"/>
            </a:pPr>
            <a:r>
              <a:rPr lang="en-US" sz="1200" b="1" kern="1200" dirty="0" smtClean="0">
                <a:solidFill>
                  <a:schemeClr val="tx1"/>
                </a:solidFill>
                <a:effectLst/>
                <a:latin typeface="+mn-lt"/>
                <a:ea typeface="+mn-ea"/>
                <a:cs typeface="+mn-cs"/>
              </a:rPr>
              <a:t>The number of subjects and depth of knowledge grown enormously</a:t>
            </a:r>
          </a:p>
          <a:p>
            <a:pPr marL="171450" lvl="0" indent="-171450">
              <a:buFont typeface="Arial" pitchFamily="34" charset="0"/>
              <a:buChar char="•"/>
            </a:pPr>
            <a:r>
              <a:rPr lang="en-US" sz="1200" b="1" kern="1200" dirty="0" smtClean="0">
                <a:solidFill>
                  <a:schemeClr val="tx1"/>
                </a:solidFill>
                <a:effectLst/>
                <a:latin typeface="+mn-lt"/>
                <a:ea typeface="+mn-ea"/>
                <a:cs typeface="+mn-cs"/>
              </a:rPr>
              <a:t>Technology of education remains largely unchanged for the past few 100 years</a:t>
            </a:r>
          </a:p>
          <a:p>
            <a:pPr marL="171450" lvl="0" indent="-171450">
              <a:buFont typeface="Arial" pitchFamily="34" charset="0"/>
              <a:buChar char="•"/>
            </a:pPr>
            <a:r>
              <a:rPr lang="en-US" sz="1200" b="1" kern="1200" dirty="0" smtClean="0">
                <a:solidFill>
                  <a:schemeClr val="tx1"/>
                </a:solidFill>
                <a:effectLst/>
                <a:latin typeface="+mn-lt"/>
                <a:ea typeface="+mn-ea"/>
                <a:cs typeface="+mn-cs"/>
              </a:rPr>
              <a:t>There is greater need than ever before for conscious evolution of the instruments of education to support the general evolution of society</a:t>
            </a:r>
          </a:p>
          <a:p>
            <a:endParaRPr lang="en-US" dirty="0"/>
          </a:p>
        </p:txBody>
      </p:sp>
      <p:sp>
        <p:nvSpPr>
          <p:cNvPr id="4" name="Slide Number Placeholder 3"/>
          <p:cNvSpPr>
            <a:spLocks noGrp="1"/>
          </p:cNvSpPr>
          <p:nvPr>
            <p:ph type="sldNum" sz="quarter" idx="10"/>
          </p:nvPr>
        </p:nvSpPr>
        <p:spPr/>
        <p:txBody>
          <a:bodyPr/>
          <a:lstStyle/>
          <a:p>
            <a:fld id="{51C13738-BEEB-4065-A9C2-623E87D3080C}" type="slidenum">
              <a:rPr lang="en-US" smtClean="0"/>
              <a:t>5</a:t>
            </a:fld>
            <a:endParaRPr lang="en-US"/>
          </a:p>
        </p:txBody>
      </p:sp>
    </p:spTree>
    <p:extLst>
      <p:ext uri="{BB962C8B-B14F-4D97-AF65-F5344CB8AC3E}">
        <p14:creationId xmlns:p14="http://schemas.microsoft.com/office/powerpoint/2010/main" val="122686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1" dirty="0" smtClean="0"/>
              <a:t>Yesterday Ismail spoke about the coming Knowledge Revolution. </a:t>
            </a:r>
          </a:p>
          <a:p>
            <a:pPr marL="171450" indent="-171450">
              <a:buFont typeface="Arial" pitchFamily="34" charset="0"/>
              <a:buChar char="•"/>
            </a:pPr>
            <a:r>
              <a:rPr lang="en-US" b="1" dirty="0" smtClean="0"/>
              <a:t>Today</a:t>
            </a:r>
            <a:r>
              <a:rPr lang="en-US" b="1" baseline="0" dirty="0" smtClean="0"/>
              <a:t> we are hear to speak about the coming revolution in education.</a:t>
            </a:r>
          </a:p>
          <a:p>
            <a:pPr marL="171450" indent="-171450">
              <a:buFont typeface="Arial" pitchFamily="34" charset="0"/>
              <a:buChar char="•"/>
            </a:pPr>
            <a:r>
              <a:rPr lang="en-US" b="1" baseline="0" dirty="0" smtClean="0"/>
              <a:t>Education is the technology that converts information into usable accessible knowledge</a:t>
            </a:r>
          </a:p>
          <a:p>
            <a:pPr marL="171450" lvl="0" indent="-171450">
              <a:buFont typeface="Arial" pitchFamily="34" charset="0"/>
              <a:buChar char="•"/>
            </a:pPr>
            <a:r>
              <a:rPr lang="en-US" sz="1200" b="1" kern="1200" dirty="0" smtClean="0">
                <a:solidFill>
                  <a:schemeClr val="tx1"/>
                </a:solidFill>
                <a:effectLst/>
                <a:latin typeface="+mn-lt"/>
                <a:ea typeface="+mn-ea"/>
                <a:cs typeface="+mn-cs"/>
              </a:rPr>
              <a:t>The Fall of the Berlin wall brought political freedom and human rights to hundreds of millions of people</a:t>
            </a:r>
          </a:p>
          <a:p>
            <a:pPr lvl="0"/>
            <a:r>
              <a:rPr lang="en-US" sz="1200" b="1" kern="1200" dirty="0" smtClean="0">
                <a:solidFill>
                  <a:schemeClr val="tx1"/>
                </a:solidFill>
                <a:effectLst/>
                <a:latin typeface="+mn-lt"/>
                <a:ea typeface="+mn-ea"/>
                <a:cs typeface="+mn-cs"/>
              </a:rPr>
              <a:t>	Freedom of speech, religion, equal rights and action</a:t>
            </a:r>
          </a:p>
          <a:p>
            <a:pPr lvl="0"/>
            <a:r>
              <a:rPr lang="en-US" sz="1200" b="1" kern="1200" dirty="0" smtClean="0">
                <a:solidFill>
                  <a:schemeClr val="tx1"/>
                </a:solidFill>
                <a:effectLst/>
                <a:latin typeface="+mn-lt"/>
                <a:ea typeface="+mn-ea"/>
                <a:cs typeface="+mn-cs"/>
              </a:rPr>
              <a:t>	Freedom no longer became a privilege enjoyed by only a ruling elite </a:t>
            </a:r>
          </a:p>
          <a:p>
            <a:pPr marL="171450" lvl="0" indent="-171450">
              <a:buFont typeface="Arial" pitchFamily="34" charset="0"/>
              <a:buChar char="•"/>
            </a:pPr>
            <a:r>
              <a:rPr lang="en-US" sz="1200" b="1" kern="1200" dirty="0" smtClean="0">
                <a:solidFill>
                  <a:schemeClr val="tx1"/>
                </a:solidFill>
                <a:effectLst/>
                <a:latin typeface="+mn-lt"/>
                <a:ea typeface="+mn-ea"/>
                <a:cs typeface="+mn-cs"/>
              </a:rPr>
              <a:t>We are now on the cusp of revolutionary transition in HE</a:t>
            </a:r>
          </a:p>
          <a:p>
            <a:pPr marL="0" lvl="0" indent="0">
              <a:buFont typeface="Arial" pitchFamily="34" charset="0"/>
              <a:buNone/>
            </a:pPr>
            <a:r>
              <a:rPr lang="en-US" sz="1200" b="1" kern="1200" dirty="0" smtClean="0">
                <a:solidFill>
                  <a:schemeClr val="tx1"/>
                </a:solidFill>
                <a:effectLst/>
                <a:latin typeface="+mn-lt"/>
                <a:ea typeface="+mn-ea"/>
                <a:cs typeface="+mn-cs"/>
              </a:rPr>
              <a:t>	This one will bring Freedom of Knowledge to all humanity </a:t>
            </a:r>
          </a:p>
          <a:p>
            <a:pPr lvl="0"/>
            <a:r>
              <a:rPr lang="en-US" sz="1200" b="1" kern="1200" dirty="0" smtClean="0">
                <a:solidFill>
                  <a:schemeClr val="tx1"/>
                </a:solidFill>
                <a:effectLst/>
                <a:latin typeface="+mn-lt"/>
                <a:ea typeface="+mn-ea"/>
                <a:cs typeface="+mn-cs"/>
              </a:rPr>
              <a:t>	Knowledge will in future become as freely available as the air we breath </a:t>
            </a:r>
          </a:p>
          <a:p>
            <a:pPr lvl="0"/>
            <a:r>
              <a:rPr lang="en-US" sz="1200" b="1" kern="1200" dirty="0" smtClean="0">
                <a:solidFill>
                  <a:schemeClr val="tx1"/>
                </a:solidFill>
                <a:effectLst/>
                <a:latin typeface="+mn-lt"/>
                <a:ea typeface="+mn-ea"/>
                <a:cs typeface="+mn-cs"/>
              </a:rPr>
              <a:t>	No longer need quality education be a scarce, exorbitantly costly commodity accessible to only the privileged</a:t>
            </a:r>
          </a:p>
          <a:p>
            <a:pPr lvl="0"/>
            <a:r>
              <a:rPr lang="en-US" sz="1200" b="1" kern="1200" dirty="0" smtClean="0">
                <a:solidFill>
                  <a:schemeClr val="tx1"/>
                </a:solidFill>
                <a:effectLst/>
                <a:latin typeface="+mn-lt"/>
                <a:ea typeface="+mn-ea"/>
                <a:cs typeface="+mn-cs"/>
              </a:rPr>
              <a:t>	World-class education at all levels can be made available to everyone who seeks it</a:t>
            </a:r>
          </a:p>
          <a:p>
            <a:pPr marL="171450" lvl="0" indent="-171450">
              <a:buFont typeface="Arial" pitchFamily="34" charset="0"/>
              <a:buChar char="•"/>
            </a:pPr>
            <a:r>
              <a:rPr lang="en-US" sz="1200" b="1" kern="1200" dirty="0" smtClean="0">
                <a:solidFill>
                  <a:schemeClr val="tx1"/>
                </a:solidFill>
                <a:effectLst/>
                <a:latin typeface="+mn-lt"/>
                <a:ea typeface="+mn-ea"/>
                <a:cs typeface="+mn-cs"/>
              </a:rPr>
              <a:t>This revolution is fueled by deep driving forces </a:t>
            </a:r>
          </a:p>
          <a:p>
            <a:pPr marL="171450" lvl="0" indent="-171450">
              <a:buFont typeface="Arial" pitchFamily="34" charset="0"/>
              <a:buChar char="•"/>
            </a:pPr>
            <a:r>
              <a:rPr lang="en-US" sz="1200" b="1" kern="1200" dirty="0" smtClean="0">
                <a:solidFill>
                  <a:schemeClr val="tx1"/>
                </a:solidFill>
                <a:effectLst/>
                <a:latin typeface="+mn-lt"/>
                <a:ea typeface="+mn-ea"/>
                <a:cs typeface="+mn-cs"/>
              </a:rPr>
              <a:t>Double Helix of education and work</a:t>
            </a:r>
          </a:p>
          <a:p>
            <a:pPr marL="171450" lvl="0" indent="-171450">
              <a:buFont typeface="Arial" pitchFamily="34" charset="0"/>
              <a:buChar char="•"/>
            </a:pPr>
            <a:r>
              <a:rPr lang="en-US" sz="1200" b="1" kern="1200" dirty="0" smtClean="0">
                <a:solidFill>
                  <a:schemeClr val="tx1"/>
                </a:solidFill>
                <a:effectLst/>
                <a:latin typeface="+mn-lt"/>
                <a:ea typeface="+mn-ea"/>
                <a:cs typeface="+mn-cs"/>
              </a:rPr>
              <a:t>Technological innovation – penetrating the ivory tower</a:t>
            </a:r>
          </a:p>
          <a:p>
            <a:pPr marL="171450" lvl="0" indent="-171450">
              <a:buFont typeface="Arial" pitchFamily="34" charset="0"/>
              <a:buChar char="•"/>
            </a:pPr>
            <a:r>
              <a:rPr lang="en-US" sz="1200" b="1" kern="1200" dirty="0" smtClean="0">
                <a:solidFill>
                  <a:schemeClr val="tx1"/>
                </a:solidFill>
                <a:effectLst/>
                <a:latin typeface="+mn-lt"/>
                <a:ea typeface="+mn-ea"/>
                <a:cs typeface="+mn-cs"/>
              </a:rPr>
              <a:t>The revolution I speak of will be a revolution in </a:t>
            </a:r>
          </a:p>
          <a:p>
            <a:pPr lvl="0"/>
            <a:r>
              <a:rPr lang="en-US" sz="1200" b="1" kern="1200" dirty="0" smtClean="0">
                <a:solidFill>
                  <a:schemeClr val="tx1"/>
                </a:solidFill>
                <a:effectLst/>
                <a:latin typeface="+mn-lt"/>
                <a:ea typeface="+mn-ea"/>
                <a:cs typeface="+mn-cs"/>
              </a:rPr>
              <a:t>	Accessibility &amp; Affordability</a:t>
            </a:r>
          </a:p>
          <a:p>
            <a:pPr lvl="0"/>
            <a:r>
              <a:rPr lang="en-US" sz="1200" b="1" kern="1200" dirty="0" smtClean="0">
                <a:solidFill>
                  <a:schemeClr val="tx1"/>
                </a:solidFill>
                <a:effectLst/>
                <a:latin typeface="+mn-lt"/>
                <a:ea typeface="+mn-ea"/>
                <a:cs typeface="+mn-cs"/>
              </a:rPr>
              <a:t>	Quality </a:t>
            </a:r>
          </a:p>
          <a:p>
            <a:pPr lvl="0"/>
            <a:r>
              <a:rPr lang="en-US" sz="1200" b="1" kern="1200" dirty="0" smtClean="0">
                <a:solidFill>
                  <a:schemeClr val="tx1"/>
                </a:solidFill>
                <a:effectLst/>
                <a:latin typeface="+mn-lt"/>
                <a:ea typeface="+mn-ea"/>
                <a:cs typeface="+mn-cs"/>
              </a:rPr>
              <a:t>	Content </a:t>
            </a:r>
          </a:p>
          <a:p>
            <a:pPr lvl="0"/>
            <a:r>
              <a:rPr lang="en-US" sz="1200" b="1" kern="1200" dirty="0" smtClean="0">
                <a:solidFill>
                  <a:schemeClr val="tx1"/>
                </a:solidFill>
                <a:effectLst/>
                <a:latin typeface="+mn-lt"/>
                <a:ea typeface="+mn-ea"/>
                <a:cs typeface="+mn-cs"/>
              </a:rPr>
              <a:t>	Relevance</a:t>
            </a:r>
          </a:p>
          <a:p>
            <a:endParaRPr lang="en-US" dirty="0"/>
          </a:p>
        </p:txBody>
      </p:sp>
      <p:sp>
        <p:nvSpPr>
          <p:cNvPr id="4" name="Slide Number Placeholder 3"/>
          <p:cNvSpPr>
            <a:spLocks noGrp="1"/>
          </p:cNvSpPr>
          <p:nvPr>
            <p:ph type="sldNum" sz="quarter" idx="10"/>
          </p:nvPr>
        </p:nvSpPr>
        <p:spPr/>
        <p:txBody>
          <a:bodyPr/>
          <a:lstStyle/>
          <a:p>
            <a:fld id="{51C13738-BEEB-4065-A9C2-623E87D3080C}" type="slidenum">
              <a:rPr lang="en-US" smtClean="0"/>
              <a:t>6</a:t>
            </a:fld>
            <a:endParaRPr lang="en-US"/>
          </a:p>
        </p:txBody>
      </p:sp>
    </p:spTree>
    <p:extLst>
      <p:ext uri="{BB962C8B-B14F-4D97-AF65-F5344CB8AC3E}">
        <p14:creationId xmlns:p14="http://schemas.microsoft.com/office/powerpoint/2010/main" val="2058161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13738-BEEB-4065-A9C2-623E87D3080C}" type="slidenum">
              <a:rPr lang="en-US" smtClean="0"/>
              <a:t>7</a:t>
            </a:fld>
            <a:endParaRPr lang="en-US"/>
          </a:p>
        </p:txBody>
      </p:sp>
    </p:spTree>
    <p:extLst>
      <p:ext uri="{BB962C8B-B14F-4D97-AF65-F5344CB8AC3E}">
        <p14:creationId xmlns:p14="http://schemas.microsoft.com/office/powerpoint/2010/main" val="159562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13738-BEEB-4065-A9C2-623E87D3080C}" type="slidenum">
              <a:rPr lang="en-US" smtClean="0"/>
              <a:t>8</a:t>
            </a:fld>
            <a:endParaRPr lang="en-US"/>
          </a:p>
        </p:txBody>
      </p:sp>
    </p:spTree>
    <p:extLst>
      <p:ext uri="{BB962C8B-B14F-4D97-AF65-F5344CB8AC3E}">
        <p14:creationId xmlns:p14="http://schemas.microsoft.com/office/powerpoint/2010/main" val="2206246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C13738-BEEB-4065-A9C2-623E87D3080C}" type="slidenum">
              <a:rPr lang="en-US" smtClean="0"/>
              <a:t>9</a:t>
            </a:fld>
            <a:endParaRPr lang="en-US"/>
          </a:p>
        </p:txBody>
      </p:sp>
    </p:spTree>
    <p:extLst>
      <p:ext uri="{BB962C8B-B14F-4D97-AF65-F5344CB8AC3E}">
        <p14:creationId xmlns:p14="http://schemas.microsoft.com/office/powerpoint/2010/main" val="147254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98D6E79-919B-4EA5-98FE-71F3ED091C12}" type="datetime1">
              <a:rPr lang="en-US" smtClean="0"/>
              <a:t>08-Apr-14</a:t>
            </a:fld>
            <a:endParaRPr lang="en-US"/>
          </a:p>
        </p:txBody>
      </p:sp>
      <p:sp>
        <p:nvSpPr>
          <p:cNvPr id="8" name="Slide Number Placeholder 7"/>
          <p:cNvSpPr>
            <a:spLocks noGrp="1"/>
          </p:cNvSpPr>
          <p:nvPr>
            <p:ph type="sldNum" sz="quarter" idx="11"/>
          </p:nvPr>
        </p:nvSpPr>
        <p:spPr/>
        <p:txBody>
          <a:bodyPr/>
          <a:lstStyle/>
          <a:p>
            <a:fld id="{25F555AE-BF6B-496F-B4C7-1808BBF369D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ED402C-B88F-4DEC-B1BA-5E0894E0BBE6}" type="datetime1">
              <a:rPr lang="en-US" smtClean="0"/>
              <a:t>08-Apr-14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555AE-BF6B-496F-B4C7-1808BBF369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029A0E-7E38-4CEA-9BCF-910501D14557}" type="datetime1">
              <a:rPr lang="en-US" smtClean="0"/>
              <a:t>08-Apr-14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555AE-BF6B-496F-B4C7-1808BBF369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12CDD2E-3720-4216-B934-4A4ED1706052}" type="datetime1">
              <a:rPr lang="en-US" smtClean="0"/>
              <a:t>08-Apr-14</a:t>
            </a:fld>
            <a:endParaRPr lang="en-US"/>
          </a:p>
        </p:txBody>
      </p:sp>
      <p:sp>
        <p:nvSpPr>
          <p:cNvPr id="5" name="Footer Placeholder 4"/>
          <p:cNvSpPr>
            <a:spLocks noGrp="1"/>
          </p:cNvSpPr>
          <p:nvPr>
            <p:ph type="ftr" sz="quarter" idx="11"/>
          </p:nvPr>
        </p:nvSpPr>
        <p:spPr>
          <a:xfrm>
            <a:off x="809625" y="6416675"/>
            <a:ext cx="2847975"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p:txBody>
          <a:bodyPr/>
          <a:lstStyle/>
          <a:p>
            <a:fld id="{25F555AE-BF6B-496F-B4C7-1808BBF369D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D2CF5E-D9B0-42B2-BDA2-51388AB4385A}" type="datetime1">
              <a:rPr lang="en-US" smtClean="0"/>
              <a:t>08-Apr-14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555AE-BF6B-496F-B4C7-1808BBF369D0}"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FDFDFEA-D4E1-4EF1-B56A-791E774841C3}" type="datetime1">
              <a:rPr lang="en-US" smtClean="0"/>
              <a:t>08-Apr-14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555AE-BF6B-496F-B4C7-1808BBF369D0}"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9A7B758-A746-48BF-8A86-B0E562BBB26D}" type="datetime1">
              <a:rPr lang="en-US" smtClean="0"/>
              <a:t>08-Apr-14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555AE-BF6B-496F-B4C7-1808BBF369D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8F6C14-3633-41F7-AED6-8FEE9359AF73}" type="datetime1">
              <a:rPr lang="en-US" smtClean="0"/>
              <a:t>08-Apr-14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555AE-BF6B-496F-B4C7-1808BBF369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61261-5271-4523-BF59-FBDD0ECAE4AC}" type="datetime1">
              <a:rPr lang="en-US" smtClean="0"/>
              <a:t>08-Apr-14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555AE-BF6B-496F-B4C7-1808BBF369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A858E-5D7E-497C-B8EB-D3986351416F}" type="datetime1">
              <a:rPr lang="en-US" smtClean="0"/>
              <a:t>08-Apr-14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555AE-BF6B-496F-B4C7-1808BBF369D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405F2-2B7C-4398-89CF-A9C7A713865D}" type="datetime1">
              <a:rPr lang="en-US" smtClean="0"/>
              <a:t>08-Apr-14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555AE-BF6B-496F-B4C7-1808BBF369D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AB606B5-EFA5-4E84-9B39-2CE2ED3BFF2A}" type="datetime1">
              <a:rPr lang="en-US" smtClean="0"/>
              <a:t>08-Apr-14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5F555AE-BF6B-496F-B4C7-1808BBF369D0}"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772400" cy="1676401"/>
          </a:xfrm>
        </p:spPr>
        <p:txBody>
          <a:bodyPr>
            <a:noAutofit/>
          </a:bodyPr>
          <a:lstStyle/>
          <a:p>
            <a:r>
              <a:rPr lang="en-US" sz="4900" b="1" dirty="0" smtClean="0">
                <a:effectLst/>
                <a:latin typeface="Arno Pro" pitchFamily="18" charset="0"/>
              </a:rPr>
              <a:t>Coming Revolution in Higher Education </a:t>
            </a:r>
            <a:endParaRPr lang="en-US" sz="4900" b="1" dirty="0">
              <a:effectLst/>
              <a:latin typeface="Arno Pro" pitchFamily="18" charset="0"/>
            </a:endParaRPr>
          </a:p>
        </p:txBody>
      </p:sp>
      <p:sp>
        <p:nvSpPr>
          <p:cNvPr id="3" name="Subtitle 2"/>
          <p:cNvSpPr>
            <a:spLocks noGrp="1"/>
          </p:cNvSpPr>
          <p:nvPr>
            <p:ph type="subTitle" idx="1"/>
          </p:nvPr>
        </p:nvSpPr>
        <p:spPr>
          <a:xfrm>
            <a:off x="228600" y="4953000"/>
            <a:ext cx="8763000" cy="1524000"/>
          </a:xfrm>
        </p:spPr>
        <p:txBody>
          <a:bodyPr>
            <a:noAutofit/>
          </a:bodyPr>
          <a:lstStyle/>
          <a:p>
            <a:pPr algn="r"/>
            <a:r>
              <a:rPr lang="en-US" sz="2800" b="1" i="1" dirty="0" smtClean="0">
                <a:solidFill>
                  <a:schemeClr val="tx1"/>
                </a:solidFill>
              </a:rPr>
              <a:t>Garry Jacobs, Chief Executive Officer</a:t>
            </a:r>
          </a:p>
          <a:p>
            <a:pPr algn="r"/>
            <a:r>
              <a:rPr lang="en-US" sz="2800" b="1" i="1" dirty="0" smtClean="0">
                <a:solidFill>
                  <a:schemeClr val="tx1"/>
                </a:solidFill>
              </a:rPr>
              <a:t>World University </a:t>
            </a:r>
            <a:r>
              <a:rPr lang="en-US" sz="2800" b="1" i="1" dirty="0" smtClean="0">
                <a:solidFill>
                  <a:schemeClr val="tx1"/>
                </a:solidFill>
              </a:rPr>
              <a:t>Consortium </a:t>
            </a:r>
            <a:r>
              <a:rPr lang="en-US" sz="2800" b="1" i="1" dirty="0" smtClean="0">
                <a:solidFill>
                  <a:srgbClr val="C00000"/>
                </a:solidFill>
              </a:rPr>
              <a:t>www.wunicon.org</a:t>
            </a:r>
            <a:r>
              <a:rPr lang="en-US" sz="2800" b="1" i="1" dirty="0" smtClean="0">
                <a:solidFill>
                  <a:schemeClr val="tx1"/>
                </a:solidFill>
              </a:rPr>
              <a:t> </a:t>
            </a:r>
          </a:p>
          <a:p>
            <a:pPr algn="r"/>
            <a:r>
              <a:rPr lang="en-US" sz="2800" b="1" i="1" dirty="0" smtClean="0">
                <a:solidFill>
                  <a:schemeClr val="tx1"/>
                </a:solidFill>
              </a:rPr>
              <a:t>World Academy of Art &amp; Science</a:t>
            </a:r>
            <a:r>
              <a:rPr lang="en-US" sz="2800" b="1" i="1" dirty="0">
                <a:solidFill>
                  <a:srgbClr val="C00000"/>
                </a:solidFill>
              </a:rPr>
              <a:t> </a:t>
            </a:r>
            <a:r>
              <a:rPr lang="en-US" sz="2800" b="1" i="1" dirty="0" smtClean="0">
                <a:solidFill>
                  <a:srgbClr val="C00000"/>
                </a:solidFill>
              </a:rPr>
              <a:t>www.worldacademy.org</a:t>
            </a:r>
            <a:r>
              <a:rPr lang="en-US" sz="2800" b="1" i="1" dirty="0" smtClean="0">
                <a:solidFill>
                  <a:schemeClr val="tx1"/>
                </a:solidFill>
              </a:rPr>
              <a:t>  </a:t>
            </a:r>
            <a:endParaRPr lang="en-US" sz="2800" b="1" i="1" dirty="0">
              <a:solidFill>
                <a:schemeClr val="tx1"/>
              </a:solidFill>
            </a:endParaRPr>
          </a:p>
        </p:txBody>
      </p:sp>
      <p:sp>
        <p:nvSpPr>
          <p:cNvPr id="5" name="TextBox 4"/>
          <p:cNvSpPr txBox="1"/>
          <p:nvPr/>
        </p:nvSpPr>
        <p:spPr>
          <a:xfrm>
            <a:off x="862084" y="4191000"/>
            <a:ext cx="7467600" cy="523220"/>
          </a:xfrm>
          <a:prstGeom prst="rect">
            <a:avLst/>
          </a:prstGeom>
          <a:noFill/>
        </p:spPr>
        <p:txBody>
          <a:bodyPr wrap="square" rtlCol="0">
            <a:spAutoFit/>
          </a:bodyPr>
          <a:lstStyle/>
          <a:p>
            <a:pPr algn="ctr"/>
            <a:r>
              <a:rPr lang="en-US" sz="2800" b="1" dirty="0"/>
              <a:t>Biovision 2014 – Library of Alexandria</a:t>
            </a:r>
            <a:endParaRPr lang="en-GB"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28600"/>
            <a:ext cx="1615440" cy="16667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8097" y="228600"/>
            <a:ext cx="1801103" cy="1695157"/>
          </a:xfrm>
          <a:prstGeom prst="rect">
            <a:avLst/>
          </a:prstGeom>
        </p:spPr>
      </p:pic>
    </p:spTree>
    <p:extLst>
      <p:ext uri="{BB962C8B-B14F-4D97-AF65-F5344CB8AC3E}">
        <p14:creationId xmlns:p14="http://schemas.microsoft.com/office/powerpoint/2010/main" val="865406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bg-0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838200"/>
            <a:ext cx="9144000" cy="4572000"/>
          </a:xfrm>
          <a:prstGeom prst="rect">
            <a:avLst/>
          </a:prstGeom>
          <a:noFill/>
          <a:ln>
            <a:noFill/>
          </a:ln>
        </p:spPr>
      </p:pic>
      <p:sp>
        <p:nvSpPr>
          <p:cNvPr id="3" name="Title 2"/>
          <p:cNvSpPr>
            <a:spLocks noGrp="1"/>
          </p:cNvSpPr>
          <p:nvPr>
            <p:ph type="title"/>
          </p:nvPr>
        </p:nvSpPr>
        <p:spPr/>
        <p:txBody>
          <a:bodyPr/>
          <a:lstStyle/>
          <a:p>
            <a:r>
              <a:rPr lang="en-US" dirty="0" smtClean="0"/>
              <a:t>Globalization of Learning</a:t>
            </a:r>
            <a:br>
              <a:rPr lang="en-US" dirty="0" smtClean="0"/>
            </a:br>
            <a:endParaRPr lang="en-US" dirty="0"/>
          </a:p>
        </p:txBody>
      </p:sp>
      <p:sp>
        <p:nvSpPr>
          <p:cNvPr id="5" name="Slide Number Placeholder 4"/>
          <p:cNvSpPr>
            <a:spLocks noGrp="1"/>
          </p:cNvSpPr>
          <p:nvPr>
            <p:ph type="sldNum" sz="quarter" idx="12"/>
          </p:nvPr>
        </p:nvSpPr>
        <p:spPr/>
        <p:txBody>
          <a:bodyPr/>
          <a:lstStyle/>
          <a:p>
            <a:fld id="{25F555AE-BF6B-496F-B4C7-1808BBF369D0}" type="slidenum">
              <a:rPr lang="en-US" smtClean="0"/>
              <a:t>10</a:t>
            </a:fld>
            <a:endParaRPr lang="en-US"/>
          </a:p>
        </p:txBody>
      </p:sp>
      <p:sp>
        <p:nvSpPr>
          <p:cNvPr id="6" name="TextBox 5"/>
          <p:cNvSpPr txBox="1"/>
          <p:nvPr/>
        </p:nvSpPr>
        <p:spPr>
          <a:xfrm>
            <a:off x="457200" y="5552182"/>
            <a:ext cx="7924800" cy="1077218"/>
          </a:xfrm>
          <a:prstGeom prst="rect">
            <a:avLst/>
          </a:prstGeom>
          <a:noFill/>
        </p:spPr>
        <p:txBody>
          <a:bodyPr wrap="square" rtlCol="0">
            <a:spAutoFit/>
          </a:bodyPr>
          <a:lstStyle/>
          <a:p>
            <a:pPr algn="ctr"/>
            <a:r>
              <a:rPr lang="en-US" sz="3200" b="1" dirty="0" smtClean="0"/>
              <a:t>New knowledge partners are can now contribute to content development</a:t>
            </a:r>
            <a:r>
              <a:rPr lang="en-US" dirty="0" smtClean="0"/>
              <a:t> </a:t>
            </a:r>
            <a:endParaRPr lang="en-US" dirty="0"/>
          </a:p>
        </p:txBody>
      </p:sp>
    </p:spTree>
    <p:extLst>
      <p:ext uri="{BB962C8B-B14F-4D97-AF65-F5344CB8AC3E}">
        <p14:creationId xmlns:p14="http://schemas.microsoft.com/office/powerpoint/2010/main" val="192227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bg-0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914400"/>
            <a:ext cx="9144000" cy="4572000"/>
          </a:xfrm>
          <a:prstGeom prst="rect">
            <a:avLst/>
          </a:prstGeom>
          <a:noFill/>
          <a:ln>
            <a:noFill/>
          </a:ln>
        </p:spPr>
      </p:pic>
      <p:sp>
        <p:nvSpPr>
          <p:cNvPr id="3" name="Title 2"/>
          <p:cNvSpPr>
            <a:spLocks noGrp="1"/>
          </p:cNvSpPr>
          <p:nvPr>
            <p:ph type="title"/>
          </p:nvPr>
        </p:nvSpPr>
        <p:spPr/>
        <p:txBody>
          <a:bodyPr/>
          <a:lstStyle/>
          <a:p>
            <a:r>
              <a:rPr lang="en-US" dirty="0" smtClean="0"/>
              <a:t>Engaging other Stakeholders</a:t>
            </a:r>
            <a:br>
              <a:rPr lang="en-US" dirty="0" smtClean="0"/>
            </a:br>
            <a:endParaRPr lang="en-US" dirty="0"/>
          </a:p>
        </p:txBody>
      </p:sp>
      <p:sp>
        <p:nvSpPr>
          <p:cNvPr id="4" name="TextBox 3"/>
          <p:cNvSpPr txBox="1"/>
          <p:nvPr/>
        </p:nvSpPr>
        <p:spPr>
          <a:xfrm>
            <a:off x="609600" y="5968425"/>
            <a:ext cx="7924800" cy="584775"/>
          </a:xfrm>
          <a:prstGeom prst="rect">
            <a:avLst/>
          </a:prstGeom>
          <a:noFill/>
        </p:spPr>
        <p:txBody>
          <a:bodyPr wrap="square" rtlCol="0">
            <a:spAutoFit/>
          </a:bodyPr>
          <a:lstStyle/>
          <a:p>
            <a:pPr algn="ctr"/>
            <a:r>
              <a:rPr lang="en-US" sz="3200" b="1" dirty="0" smtClean="0">
                <a:solidFill>
                  <a:srgbClr val="860000"/>
                </a:solidFill>
              </a:rPr>
              <a:t>Double Helix of Education and Employment</a:t>
            </a:r>
            <a:endParaRPr lang="en-US" sz="3200" b="1" dirty="0">
              <a:solidFill>
                <a:srgbClr val="860000"/>
              </a:solidFill>
            </a:endParaRPr>
          </a:p>
        </p:txBody>
      </p:sp>
    </p:spTree>
    <p:extLst>
      <p:ext uri="{BB962C8B-B14F-4D97-AF65-F5344CB8AC3E}">
        <p14:creationId xmlns:p14="http://schemas.microsoft.com/office/powerpoint/2010/main" val="3909766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bg-0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143000"/>
            <a:ext cx="9144000" cy="4572000"/>
          </a:xfrm>
          <a:prstGeom prst="rect">
            <a:avLst/>
          </a:prstGeom>
          <a:noFill/>
          <a:ln>
            <a:noFill/>
          </a:ln>
        </p:spPr>
      </p:pic>
      <p:sp>
        <p:nvSpPr>
          <p:cNvPr id="3" name="Title 2"/>
          <p:cNvSpPr>
            <a:spLocks noGrp="1"/>
          </p:cNvSpPr>
          <p:nvPr>
            <p:ph type="title"/>
          </p:nvPr>
        </p:nvSpPr>
        <p:spPr/>
        <p:txBody>
          <a:bodyPr/>
          <a:lstStyle/>
          <a:p>
            <a:r>
              <a:rPr lang="en-US" dirty="0" smtClean="0"/>
              <a:t>The Big Question</a:t>
            </a:r>
            <a:br>
              <a:rPr lang="en-US" dirty="0" smtClean="0"/>
            </a:br>
            <a:endParaRPr lang="en-US" dirty="0"/>
          </a:p>
        </p:txBody>
      </p:sp>
      <p:sp>
        <p:nvSpPr>
          <p:cNvPr id="4" name="Slide Number Placeholder 3"/>
          <p:cNvSpPr>
            <a:spLocks noGrp="1"/>
          </p:cNvSpPr>
          <p:nvPr>
            <p:ph type="sldNum" sz="quarter" idx="12"/>
          </p:nvPr>
        </p:nvSpPr>
        <p:spPr/>
        <p:txBody>
          <a:bodyPr/>
          <a:lstStyle/>
          <a:p>
            <a:fld id="{25F555AE-BF6B-496F-B4C7-1808BBF369D0}" type="slidenum">
              <a:rPr lang="en-US" smtClean="0"/>
              <a:t>12</a:t>
            </a:fld>
            <a:endParaRPr lang="en-US"/>
          </a:p>
        </p:txBody>
      </p:sp>
    </p:spTree>
    <p:extLst>
      <p:ext uri="{BB962C8B-B14F-4D97-AF65-F5344CB8AC3E}">
        <p14:creationId xmlns:p14="http://schemas.microsoft.com/office/powerpoint/2010/main" val="1712162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371600"/>
          </a:xfrm>
        </p:spPr>
        <p:txBody>
          <a:bodyPr/>
          <a:lstStyle/>
          <a:p>
            <a:r>
              <a:rPr lang="en-US" sz="4400" dirty="0" smtClean="0"/>
              <a:t>Global Challenges to Human Security </a:t>
            </a:r>
            <a:endParaRPr lang="en-US" sz="4400" dirty="0"/>
          </a:p>
        </p:txBody>
      </p:sp>
      <p:sp>
        <p:nvSpPr>
          <p:cNvPr id="6" name="Content Placeholder 5"/>
          <p:cNvSpPr>
            <a:spLocks noGrp="1"/>
          </p:cNvSpPr>
          <p:nvPr>
            <p:ph idx="1"/>
          </p:nvPr>
        </p:nvSpPr>
        <p:spPr/>
        <p:txBody>
          <a:bodyPr>
            <a:normAutofit/>
          </a:bodyPr>
          <a:lstStyle/>
          <a:p>
            <a:r>
              <a:rPr lang="en-US" sz="2800" dirty="0" smtClean="0">
                <a:solidFill>
                  <a:schemeClr val="tx1"/>
                </a:solidFill>
              </a:rPr>
              <a:t>Political Freedom and Human Rights</a:t>
            </a:r>
          </a:p>
          <a:p>
            <a:r>
              <a:rPr lang="en-US" sz="2800" dirty="0" smtClean="0">
                <a:solidFill>
                  <a:schemeClr val="tx1"/>
                </a:solidFill>
              </a:rPr>
              <a:t>Finance and Economy </a:t>
            </a:r>
          </a:p>
          <a:p>
            <a:r>
              <a:rPr lang="en-US" sz="2800" dirty="0" smtClean="0">
                <a:solidFill>
                  <a:schemeClr val="tx1"/>
                </a:solidFill>
              </a:rPr>
              <a:t>Employment and Social Security</a:t>
            </a:r>
          </a:p>
          <a:p>
            <a:r>
              <a:rPr lang="en-US" sz="2800" dirty="0" smtClean="0">
                <a:solidFill>
                  <a:schemeClr val="tx1"/>
                </a:solidFill>
              </a:rPr>
              <a:t>Energy &amp; Ecology </a:t>
            </a:r>
          </a:p>
          <a:p>
            <a:r>
              <a:rPr lang="en-US" sz="2800" dirty="0" smtClean="0">
                <a:solidFill>
                  <a:schemeClr val="tx1"/>
                </a:solidFill>
              </a:rPr>
              <a:t>Peace and International Security </a:t>
            </a:r>
          </a:p>
          <a:p>
            <a:r>
              <a:rPr lang="en-US" sz="2800" dirty="0" smtClean="0">
                <a:solidFill>
                  <a:schemeClr val="tx1"/>
                </a:solidFill>
              </a:rPr>
              <a:t>Global Governance &amp; Rule of Law</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25F555AE-BF6B-496F-B4C7-1808BBF369D0}" type="slidenum">
              <a:rPr lang="en-US" smtClean="0"/>
              <a:t>2</a:t>
            </a:fld>
            <a:endParaRPr lang="en-US"/>
          </a:p>
        </p:txBody>
      </p:sp>
    </p:spTree>
    <p:extLst>
      <p:ext uri="{BB962C8B-B14F-4D97-AF65-F5344CB8AC3E}">
        <p14:creationId xmlns:p14="http://schemas.microsoft.com/office/powerpoint/2010/main" val="2749748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bg-04"/>
          <p:cNvPicPr>
            <a:picLocks noGrp="1" noChangeAspect="1"/>
          </p:cNvPicPr>
          <p:nvPr isPhoto="1"/>
        </p:nvPicPr>
        <p:blipFill rotWithShape="1">
          <a:blip r:embed="rId3">
            <a:lum/>
            <a:extLst>
              <a:ext uri="{28A0092B-C50C-407E-A947-70E740481C1C}">
                <a14:useLocalDpi xmlns:a14="http://schemas.microsoft.com/office/drawing/2010/main" val="0"/>
              </a:ext>
            </a:extLst>
          </a:blip>
          <a:srcRect t="21642" b="22256"/>
          <a:stretch/>
        </p:blipFill>
        <p:spPr>
          <a:xfrm>
            <a:off x="-76200" y="1828800"/>
            <a:ext cx="9296400" cy="2906974"/>
          </a:xfrm>
          <a:prstGeom prst="rect">
            <a:avLst/>
          </a:prstGeom>
          <a:noFill/>
          <a:ln>
            <a:noFill/>
          </a:ln>
        </p:spPr>
      </p:pic>
      <p:sp>
        <p:nvSpPr>
          <p:cNvPr id="3" name="Title 2"/>
          <p:cNvSpPr>
            <a:spLocks noGrp="1"/>
          </p:cNvSpPr>
          <p:nvPr>
            <p:ph type="title"/>
          </p:nvPr>
        </p:nvSpPr>
        <p:spPr>
          <a:xfrm>
            <a:off x="228600" y="0"/>
            <a:ext cx="8610600" cy="1600200"/>
          </a:xfrm>
        </p:spPr>
        <p:txBody>
          <a:bodyPr/>
          <a:lstStyle/>
          <a:p>
            <a:r>
              <a:rPr lang="en-US" sz="4800" dirty="0" smtClean="0"/>
              <a:t>Education is essential to address each of these challenges</a:t>
            </a:r>
            <a:endParaRPr lang="en-US" sz="4800" dirty="0"/>
          </a:p>
        </p:txBody>
      </p:sp>
      <p:sp>
        <p:nvSpPr>
          <p:cNvPr id="4" name="Slide Number Placeholder 3"/>
          <p:cNvSpPr>
            <a:spLocks noGrp="1"/>
          </p:cNvSpPr>
          <p:nvPr>
            <p:ph type="sldNum" sz="quarter" idx="12"/>
          </p:nvPr>
        </p:nvSpPr>
        <p:spPr/>
        <p:txBody>
          <a:bodyPr/>
          <a:lstStyle/>
          <a:p>
            <a:fld id="{25F555AE-BF6B-496F-B4C7-1808BBF369D0}" type="slidenum">
              <a:rPr lang="en-US" smtClean="0"/>
              <a:t>3</a:t>
            </a:fld>
            <a:endParaRPr lang="en-US"/>
          </a:p>
        </p:txBody>
      </p:sp>
      <p:sp>
        <p:nvSpPr>
          <p:cNvPr id="5" name="TextBox 4"/>
          <p:cNvSpPr txBox="1"/>
          <p:nvPr/>
        </p:nvSpPr>
        <p:spPr>
          <a:xfrm>
            <a:off x="457200" y="5181600"/>
            <a:ext cx="8229600" cy="1077218"/>
          </a:xfrm>
          <a:prstGeom prst="rect">
            <a:avLst/>
          </a:prstGeom>
          <a:noFill/>
        </p:spPr>
        <p:txBody>
          <a:bodyPr wrap="square" rtlCol="0">
            <a:spAutoFit/>
          </a:bodyPr>
          <a:lstStyle/>
          <a:p>
            <a:pPr algn="ctr"/>
            <a:r>
              <a:rPr lang="en-US" sz="3200" b="1" dirty="0" smtClean="0">
                <a:solidFill>
                  <a:srgbClr val="C00000"/>
                </a:solidFill>
              </a:rPr>
              <a:t>Education itself needs to evolve much more rapidly to keep pace with changing social needs</a:t>
            </a:r>
            <a:endParaRPr lang="en-US" sz="3200" b="1" dirty="0">
              <a:solidFill>
                <a:srgbClr val="C00000"/>
              </a:solidFill>
            </a:endParaRPr>
          </a:p>
        </p:txBody>
      </p:sp>
    </p:spTree>
    <p:extLst>
      <p:ext uri="{BB962C8B-B14F-4D97-AF65-F5344CB8AC3E}">
        <p14:creationId xmlns:p14="http://schemas.microsoft.com/office/powerpoint/2010/main" val="4002015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600200"/>
          </a:xfrm>
        </p:spPr>
        <p:txBody>
          <a:bodyPr/>
          <a:lstStyle/>
          <a:p>
            <a:r>
              <a:rPr lang="en-US" dirty="0" smtClean="0"/>
              <a:t>Soaring Demand</a:t>
            </a:r>
            <a:endParaRPr lang="en-US" dirty="0"/>
          </a:p>
        </p:txBody>
      </p:sp>
      <p:pic>
        <p:nvPicPr>
          <p:cNvPr id="2" name="Picture 1" descr="slide-bg-0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371600"/>
            <a:ext cx="9144000" cy="4572000"/>
          </a:xfrm>
          <a:prstGeom prst="rect">
            <a:avLst/>
          </a:prstGeom>
          <a:noFill/>
          <a:ln>
            <a:noFill/>
          </a:ln>
        </p:spPr>
      </p:pic>
      <p:sp>
        <p:nvSpPr>
          <p:cNvPr id="5" name="Slide Number Placeholder 4"/>
          <p:cNvSpPr>
            <a:spLocks noGrp="1"/>
          </p:cNvSpPr>
          <p:nvPr>
            <p:ph type="sldNum" sz="quarter" idx="12"/>
          </p:nvPr>
        </p:nvSpPr>
        <p:spPr/>
        <p:txBody>
          <a:bodyPr/>
          <a:lstStyle/>
          <a:p>
            <a:fld id="{25F555AE-BF6B-496F-B4C7-1808BBF369D0}" type="slidenum">
              <a:rPr lang="en-US" smtClean="0"/>
              <a:t>4</a:t>
            </a:fld>
            <a:endParaRPr lang="en-US"/>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3551561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85800"/>
            <a:ext cx="8229600" cy="1600200"/>
          </a:xfrm>
        </p:spPr>
        <p:txBody>
          <a:bodyPr/>
          <a:lstStyle/>
          <a:p>
            <a:r>
              <a:rPr lang="en-US" sz="4800" b="1" dirty="0" smtClean="0">
                <a:solidFill>
                  <a:srgbClr val="C00000"/>
                </a:solidFill>
              </a:rPr>
              <a:t>Quality </a:t>
            </a:r>
            <a:r>
              <a:rPr lang="en-US" sz="4800" b="1" dirty="0">
                <a:solidFill>
                  <a:srgbClr val="C00000"/>
                </a:solidFill>
              </a:rPr>
              <a:t>– Content – Relevance </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5F555AE-BF6B-496F-B4C7-1808BBF369D0}" type="slidenum">
              <a:rPr lang="en-US" smtClean="0"/>
              <a:t>5</a:t>
            </a:fld>
            <a:endParaRPr lang="en-US"/>
          </a:p>
        </p:txBody>
      </p:sp>
      <p:pic>
        <p:nvPicPr>
          <p:cNvPr id="2" name="Picture 1" descr="slide-bg-0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295400"/>
            <a:ext cx="9144000" cy="5562600"/>
          </a:xfrm>
          <a:prstGeom prst="rect">
            <a:avLst/>
          </a:prstGeom>
          <a:noFill/>
          <a:ln>
            <a:noFill/>
          </a:ln>
        </p:spPr>
      </p:pic>
    </p:spTree>
    <p:extLst>
      <p:ext uri="{BB962C8B-B14F-4D97-AF65-F5344CB8AC3E}">
        <p14:creationId xmlns:p14="http://schemas.microsoft.com/office/powerpoint/2010/main" val="540359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Revolutionary Transition</a:t>
            </a:r>
            <a:br>
              <a:rPr lang="en-US" dirty="0" smtClean="0"/>
            </a:br>
            <a:r>
              <a:rPr lang="en-US" dirty="0" smtClean="0"/>
              <a:t>in Global Higher Education</a:t>
            </a:r>
            <a:endParaRPr lang="en-US" dirty="0"/>
          </a:p>
        </p:txBody>
      </p:sp>
      <p:sp>
        <p:nvSpPr>
          <p:cNvPr id="3" name="Content Placeholder 2"/>
          <p:cNvSpPr>
            <a:spLocks noGrp="1"/>
          </p:cNvSpPr>
          <p:nvPr>
            <p:ph idx="1"/>
          </p:nvPr>
        </p:nvSpPr>
        <p:spPr>
          <a:xfrm>
            <a:off x="228600" y="3200400"/>
            <a:ext cx="8686800" cy="3581400"/>
          </a:xfrm>
        </p:spPr>
        <p:txBody>
          <a:bodyPr>
            <a:normAutofit lnSpcReduction="10000"/>
          </a:bodyPr>
          <a:lstStyle/>
          <a:p>
            <a:pPr marL="0" indent="0" algn="ctr">
              <a:buNone/>
            </a:pPr>
            <a:r>
              <a:rPr lang="en-US" sz="2800" b="1" dirty="0" smtClean="0">
                <a:solidFill>
                  <a:srgbClr val="C00000"/>
                </a:solidFill>
              </a:rPr>
              <a:t>DEEP DRIVERS</a:t>
            </a:r>
          </a:p>
          <a:p>
            <a:r>
              <a:rPr lang="en-US" dirty="0" smtClean="0">
                <a:solidFill>
                  <a:schemeClr val="tx1"/>
                </a:solidFill>
              </a:rPr>
              <a:t>Rising expectations for higher education</a:t>
            </a:r>
          </a:p>
          <a:p>
            <a:r>
              <a:rPr lang="en-US" dirty="0" smtClean="0">
                <a:solidFill>
                  <a:schemeClr val="tx1"/>
                </a:solidFill>
              </a:rPr>
              <a:t>Democratization is universalizing access</a:t>
            </a:r>
          </a:p>
          <a:p>
            <a:r>
              <a:rPr lang="en-US" dirty="0" err="1" smtClean="0">
                <a:solidFill>
                  <a:schemeClr val="tx1"/>
                </a:solidFill>
              </a:rPr>
              <a:t>Massification</a:t>
            </a:r>
            <a:r>
              <a:rPr lang="en-US" dirty="0" smtClean="0">
                <a:solidFill>
                  <a:schemeClr val="tx1"/>
                </a:solidFill>
              </a:rPr>
              <a:t> is standardizing the product</a:t>
            </a:r>
          </a:p>
          <a:p>
            <a:r>
              <a:rPr lang="en-US" dirty="0" smtClean="0">
                <a:solidFill>
                  <a:schemeClr val="tx1"/>
                </a:solidFill>
              </a:rPr>
              <a:t>Commercialization is increasing competition</a:t>
            </a:r>
          </a:p>
          <a:p>
            <a:r>
              <a:rPr lang="en-US" dirty="0" smtClean="0">
                <a:solidFill>
                  <a:schemeClr val="tx1"/>
                </a:solidFill>
              </a:rPr>
              <a:t>Unemployment is driving </a:t>
            </a:r>
            <a:r>
              <a:rPr lang="en-US" dirty="0" err="1" smtClean="0">
                <a:solidFill>
                  <a:schemeClr val="tx1"/>
                </a:solidFill>
              </a:rPr>
              <a:t>vocationalization</a:t>
            </a:r>
            <a:endParaRPr lang="en-US" dirty="0" smtClean="0">
              <a:solidFill>
                <a:schemeClr val="tx1"/>
              </a:solidFill>
            </a:endParaRPr>
          </a:p>
          <a:p>
            <a:r>
              <a:rPr lang="en-US" dirty="0" smtClean="0">
                <a:solidFill>
                  <a:schemeClr val="tx1"/>
                </a:solidFill>
              </a:rPr>
              <a:t>Public demand for Accountability</a:t>
            </a:r>
          </a:p>
          <a:p>
            <a:r>
              <a:rPr lang="en-US" dirty="0" smtClean="0">
                <a:solidFill>
                  <a:schemeClr val="tx1"/>
                </a:solidFill>
              </a:rPr>
              <a:t>Technological innovation</a:t>
            </a:r>
          </a:p>
        </p:txBody>
      </p:sp>
      <p:sp>
        <p:nvSpPr>
          <p:cNvPr id="4" name="Slide Number Placeholder 3"/>
          <p:cNvSpPr>
            <a:spLocks noGrp="1"/>
          </p:cNvSpPr>
          <p:nvPr>
            <p:ph type="sldNum" sz="quarter" idx="12"/>
          </p:nvPr>
        </p:nvSpPr>
        <p:spPr/>
        <p:txBody>
          <a:bodyPr/>
          <a:lstStyle/>
          <a:p>
            <a:fld id="{25F555AE-BF6B-496F-B4C7-1808BBF369D0}" type="slidenum">
              <a:rPr lang="en-US" smtClean="0"/>
              <a:t>6</a:t>
            </a:fld>
            <a:endParaRPr lang="en-US"/>
          </a:p>
        </p:txBody>
      </p:sp>
      <p:pic>
        <p:nvPicPr>
          <p:cNvPr id="5" name="Picture 4" descr="slide-bg-0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228600"/>
            <a:ext cx="9144000" cy="3352800"/>
          </a:xfrm>
          <a:prstGeom prst="rect">
            <a:avLst/>
          </a:prstGeom>
          <a:noFill/>
          <a:ln>
            <a:noFill/>
          </a:ln>
        </p:spPr>
      </p:pic>
    </p:spTree>
    <p:extLst>
      <p:ext uri="{BB962C8B-B14F-4D97-AF65-F5344CB8AC3E}">
        <p14:creationId xmlns:p14="http://schemas.microsoft.com/office/powerpoint/2010/main" val="981236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bg-0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1600200"/>
            <a:ext cx="9144000" cy="4724400"/>
          </a:xfrm>
          <a:prstGeom prst="rect">
            <a:avLst/>
          </a:prstGeom>
          <a:noFill/>
          <a:ln>
            <a:noFill/>
          </a:ln>
        </p:spPr>
      </p:pic>
      <p:sp>
        <p:nvSpPr>
          <p:cNvPr id="3" name="Title 2"/>
          <p:cNvSpPr>
            <a:spLocks noGrp="1"/>
          </p:cNvSpPr>
          <p:nvPr>
            <p:ph type="title"/>
          </p:nvPr>
        </p:nvSpPr>
        <p:spPr/>
        <p:txBody>
          <a:bodyPr/>
          <a:lstStyle/>
          <a:p>
            <a:r>
              <a:rPr lang="en-US" dirty="0" smtClean="0"/>
              <a:t>Virtualization</a:t>
            </a:r>
            <a:br>
              <a:rPr lang="en-US" dirty="0" smtClean="0"/>
            </a:br>
            <a:endParaRPr lang="en-US" dirty="0"/>
          </a:p>
        </p:txBody>
      </p:sp>
      <p:sp>
        <p:nvSpPr>
          <p:cNvPr id="4" name="Content Placeholder 3"/>
          <p:cNvSpPr>
            <a:spLocks noGrp="1"/>
          </p:cNvSpPr>
          <p:nvPr>
            <p:ph idx="1"/>
          </p:nvPr>
        </p:nvSpPr>
        <p:spPr>
          <a:xfrm>
            <a:off x="609600" y="685800"/>
            <a:ext cx="8229600" cy="762000"/>
          </a:xfrm>
        </p:spPr>
        <p:txBody>
          <a:bodyPr>
            <a:normAutofit/>
          </a:bodyPr>
          <a:lstStyle/>
          <a:p>
            <a:pPr marL="0" indent="0" algn="ctr">
              <a:buNone/>
            </a:pPr>
            <a:r>
              <a:rPr lang="en-US" sz="3200" b="1" dirty="0">
                <a:solidFill>
                  <a:srgbClr val="C00000"/>
                </a:solidFill>
              </a:rPr>
              <a:t>f</a:t>
            </a:r>
            <a:r>
              <a:rPr lang="en-US" sz="3200" b="1" dirty="0" smtClean="0">
                <a:solidFill>
                  <a:srgbClr val="C00000"/>
                </a:solidFill>
              </a:rPr>
              <a:t>rom the classroom to the world</a:t>
            </a:r>
            <a:endParaRPr lang="en-US" sz="3200" b="1" dirty="0">
              <a:solidFill>
                <a:srgbClr val="C00000"/>
              </a:solidFill>
            </a:endParaRPr>
          </a:p>
        </p:txBody>
      </p:sp>
      <p:sp>
        <p:nvSpPr>
          <p:cNvPr id="5" name="Slide Number Placeholder 4"/>
          <p:cNvSpPr>
            <a:spLocks noGrp="1"/>
          </p:cNvSpPr>
          <p:nvPr>
            <p:ph type="sldNum" sz="quarter" idx="12"/>
          </p:nvPr>
        </p:nvSpPr>
        <p:spPr/>
        <p:txBody>
          <a:bodyPr/>
          <a:lstStyle/>
          <a:p>
            <a:fld id="{25F555AE-BF6B-496F-B4C7-1808BBF369D0}" type="slidenum">
              <a:rPr lang="en-US" smtClean="0"/>
              <a:t>7</a:t>
            </a:fld>
            <a:endParaRPr lang="en-US"/>
          </a:p>
        </p:txBody>
      </p:sp>
    </p:spTree>
    <p:extLst>
      <p:ext uri="{BB962C8B-B14F-4D97-AF65-F5344CB8AC3E}">
        <p14:creationId xmlns:p14="http://schemas.microsoft.com/office/powerpoint/2010/main" val="3572144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Coursera</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25F555AE-BF6B-496F-B4C7-1808BBF369D0}" type="slidenum">
              <a:rPr lang="en-US" smtClean="0"/>
              <a:t>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399"/>
            <a:ext cx="9235148" cy="571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1526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Recent Trends</a:t>
            </a:r>
            <a:endParaRPr lang="en-US" dirty="0"/>
          </a:p>
        </p:txBody>
      </p:sp>
      <p:sp>
        <p:nvSpPr>
          <p:cNvPr id="6" name="Content Placeholder 5"/>
          <p:cNvSpPr>
            <a:spLocks noGrp="1"/>
          </p:cNvSpPr>
          <p:nvPr>
            <p:ph idx="1"/>
          </p:nvPr>
        </p:nvSpPr>
        <p:spPr>
          <a:xfrm>
            <a:off x="457200" y="1874837"/>
            <a:ext cx="8229600" cy="4525963"/>
          </a:xfrm>
        </p:spPr>
        <p:txBody>
          <a:bodyPr>
            <a:noAutofit/>
          </a:bodyPr>
          <a:lstStyle/>
          <a:p>
            <a:r>
              <a:rPr lang="en-US" sz="2800" dirty="0" smtClean="0">
                <a:solidFill>
                  <a:schemeClr val="tx1"/>
                </a:solidFill>
              </a:rPr>
              <a:t>Non-English language platforms are growing fast</a:t>
            </a:r>
          </a:p>
          <a:p>
            <a:r>
              <a:rPr lang="en-US" sz="2800" dirty="0" smtClean="0">
                <a:solidFill>
                  <a:schemeClr val="tx1"/>
                </a:solidFill>
              </a:rPr>
              <a:t>Research confirms efficacy of hybrid models</a:t>
            </a:r>
          </a:p>
          <a:p>
            <a:r>
              <a:rPr lang="en-US" sz="2800" dirty="0" smtClean="0">
                <a:solidFill>
                  <a:schemeClr val="tx1"/>
                </a:solidFill>
              </a:rPr>
              <a:t>Shift from passive to active learning</a:t>
            </a:r>
          </a:p>
          <a:p>
            <a:r>
              <a:rPr lang="en-US" sz="2800" dirty="0" smtClean="0">
                <a:solidFill>
                  <a:schemeClr val="tx1"/>
                </a:solidFill>
              </a:rPr>
              <a:t>Huge potential to raise quality of education globally</a:t>
            </a:r>
          </a:p>
          <a:p>
            <a:pPr marL="0" indent="0" algn="ctr">
              <a:buNone/>
            </a:pPr>
            <a:endParaRPr lang="en-US" sz="2800" b="1" dirty="0" smtClean="0">
              <a:solidFill>
                <a:srgbClr val="860000"/>
              </a:solidFill>
            </a:endParaRPr>
          </a:p>
          <a:p>
            <a:pPr marL="0" indent="0" algn="ctr">
              <a:buNone/>
            </a:pPr>
            <a:r>
              <a:rPr lang="en-US" sz="3600" b="1" dirty="0" smtClean="0">
                <a:solidFill>
                  <a:srgbClr val="860000"/>
                </a:solidFill>
              </a:rPr>
              <a:t>Imagine being able to access the world’s leading experts on every subject</a:t>
            </a:r>
          </a:p>
        </p:txBody>
      </p:sp>
      <p:sp>
        <p:nvSpPr>
          <p:cNvPr id="4" name="Slide Number Placeholder 3"/>
          <p:cNvSpPr>
            <a:spLocks noGrp="1"/>
          </p:cNvSpPr>
          <p:nvPr>
            <p:ph type="sldNum" sz="quarter" idx="12"/>
          </p:nvPr>
        </p:nvSpPr>
        <p:spPr/>
        <p:txBody>
          <a:bodyPr/>
          <a:lstStyle/>
          <a:p>
            <a:fld id="{25F555AE-BF6B-496F-B4C7-1808BBF369D0}" type="slidenum">
              <a:rPr lang="en-US" smtClean="0"/>
              <a:t>9</a:t>
            </a:fld>
            <a:endParaRPr lang="en-US"/>
          </a:p>
        </p:txBody>
      </p:sp>
    </p:spTree>
    <p:extLst>
      <p:ext uri="{BB962C8B-B14F-4D97-AF65-F5344CB8AC3E}">
        <p14:creationId xmlns:p14="http://schemas.microsoft.com/office/powerpoint/2010/main" val="2558421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796</TotalTime>
  <Words>415</Words>
  <Application>Microsoft Office PowerPoint</Application>
  <PresentationFormat>On-screen Show (4:3)</PresentationFormat>
  <Paragraphs>108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Executive</vt:lpstr>
      <vt:lpstr>Coming Revolution in Higher Education </vt:lpstr>
      <vt:lpstr>Global Challenges to Human Security </vt:lpstr>
      <vt:lpstr>Education is essential to address each of these challenges</vt:lpstr>
      <vt:lpstr>Soaring Demand</vt:lpstr>
      <vt:lpstr>Quality – Content – Relevance </vt:lpstr>
      <vt:lpstr>Revolutionary Transition in Global Higher Education</vt:lpstr>
      <vt:lpstr>Virtualization </vt:lpstr>
      <vt:lpstr>Coursera</vt:lpstr>
      <vt:lpstr>Recent Trends</vt:lpstr>
      <vt:lpstr>Globalization of Learning </vt:lpstr>
      <vt:lpstr>Engaging other Stakeholders </vt:lpstr>
      <vt:lpstr>The Big Question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University Consortium  Meeting of Charter Members</dc:title>
  <dc:creator>Garry Jacobs</dc:creator>
  <cp:lastModifiedBy>Garry Jacobs</cp:lastModifiedBy>
  <cp:revision>52</cp:revision>
  <dcterms:created xsi:type="dcterms:W3CDTF">2014-02-11T15:37:29Z</dcterms:created>
  <dcterms:modified xsi:type="dcterms:W3CDTF">2014-04-08T04:42:37Z</dcterms:modified>
</cp:coreProperties>
</file>