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3" r:id="rId3"/>
  </p:sldMasterIdLst>
  <p:notesMasterIdLst>
    <p:notesMasterId r:id="rId15"/>
  </p:notesMasterIdLst>
  <p:handoutMasterIdLst>
    <p:handoutMasterId r:id="rId16"/>
  </p:handoutMasterIdLst>
  <p:sldIdLst>
    <p:sldId id="256" r:id="rId4"/>
    <p:sldId id="279" r:id="rId5"/>
    <p:sldId id="280" r:id="rId6"/>
    <p:sldId id="284" r:id="rId7"/>
    <p:sldId id="281" r:id="rId8"/>
    <p:sldId id="286" r:id="rId9"/>
    <p:sldId id="282" r:id="rId10"/>
    <p:sldId id="283" r:id="rId11"/>
    <p:sldId id="287" r:id="rId12"/>
    <p:sldId id="285" r:id="rId13"/>
    <p:sldId id="278"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256">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692AA2"/>
    <a:srgbClr val="33CC33"/>
    <a:srgbClr val="2EA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2" autoAdjust="0"/>
    <p:restoredTop sz="94660"/>
  </p:normalViewPr>
  <p:slideViewPr>
    <p:cSldViewPr>
      <p:cViewPr varScale="1">
        <p:scale>
          <a:sx n="70" d="100"/>
          <a:sy n="70" d="100"/>
        </p:scale>
        <p:origin x="1188" y="72"/>
      </p:cViewPr>
      <p:guideLst>
        <p:guide orient="horz" pos="2256"/>
        <p:guide pos="2880"/>
      </p:guideLst>
    </p:cSldViewPr>
  </p:slideViewPr>
  <p:notesTextViewPr>
    <p:cViewPr>
      <p:scale>
        <a:sx n="100" d="100"/>
        <a:sy n="100" d="100"/>
      </p:scale>
      <p:origin x="0" y="0"/>
    </p:cViewPr>
  </p:notesTextViewPr>
  <p:sorterViewPr>
    <p:cViewPr>
      <p:scale>
        <a:sx n="153" d="100"/>
        <a:sy n="153" d="100"/>
      </p:scale>
      <p:origin x="0" y="0"/>
    </p:cViewPr>
  </p:sorterViewPr>
  <p:notesViewPr>
    <p:cSldViewPr>
      <p:cViewPr varScale="1">
        <p:scale>
          <a:sx n="70" d="100"/>
          <a:sy n="70" d="100"/>
        </p:scale>
        <p:origin x="-281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76E1BF0-3662-49EE-A7E0-2E89608828FC}" type="datetimeFigureOut">
              <a:rPr lang="en-US" smtClean="0"/>
              <a:pPr/>
              <a:t>6/30/2014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5D21D7A-F1BD-4985-85EB-6D18BAEC43DE}" type="slidenum">
              <a:rPr lang="en-US" smtClean="0"/>
              <a:pPr/>
              <a:t>‹#›</a:t>
            </a:fld>
            <a:endParaRPr lang="en-US" dirty="0"/>
          </a:p>
        </p:txBody>
      </p:sp>
    </p:spTree>
    <p:extLst>
      <p:ext uri="{BB962C8B-B14F-4D97-AF65-F5344CB8AC3E}">
        <p14:creationId xmlns:p14="http://schemas.microsoft.com/office/powerpoint/2010/main" val="4055692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1CF745-703A-425B-BEAB-3F4002C7511C}" type="datetimeFigureOut">
              <a:rPr lang="en-US" smtClean="0"/>
              <a:pPr/>
              <a:t>6/30/2014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4579ED-0B3B-4942-9D0B-09EE2691D6D5}" type="slidenum">
              <a:rPr lang="en-US" smtClean="0"/>
              <a:pPr/>
              <a:t>‹#›</a:t>
            </a:fld>
            <a:endParaRPr lang="en-US" dirty="0"/>
          </a:p>
        </p:txBody>
      </p:sp>
    </p:spTree>
    <p:extLst>
      <p:ext uri="{BB962C8B-B14F-4D97-AF65-F5344CB8AC3E}">
        <p14:creationId xmlns:p14="http://schemas.microsoft.com/office/powerpoint/2010/main" val="1937112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52226" name="Picture 2" descr="http://www.utilities-me.com/pictures/gallery/Stock/power%20plant%20II.JPG"/>
          <p:cNvPicPr>
            <a:picLocks noChangeAspect="1" noChangeArrowheads="1"/>
          </p:cNvPicPr>
          <p:nvPr userDrawn="1"/>
        </p:nvPicPr>
        <p:blipFill>
          <a:blip r:embed="rId2" cstate="print"/>
          <a:srcRect t="3491" b="24068"/>
          <a:stretch>
            <a:fillRect/>
          </a:stretch>
        </p:blipFill>
        <p:spPr bwMode="auto">
          <a:xfrm>
            <a:off x="0" y="2057400"/>
            <a:ext cx="9144000" cy="4216401"/>
          </a:xfrm>
          <a:prstGeom prst="rect">
            <a:avLst/>
          </a:prstGeom>
          <a:noFill/>
        </p:spPr>
      </p:pic>
      <p:sp>
        <p:nvSpPr>
          <p:cNvPr id="3100" name="Rectangle 28"/>
          <p:cNvSpPr>
            <a:spLocks noChangeArrowheads="1"/>
          </p:cNvSpPr>
          <p:nvPr/>
        </p:nvSpPr>
        <p:spPr bwMode="gray">
          <a:xfrm>
            <a:off x="0" y="1600200"/>
            <a:ext cx="9144000" cy="533400"/>
          </a:xfrm>
          <a:prstGeom prst="rect">
            <a:avLst/>
          </a:prstGeom>
          <a:solidFill>
            <a:schemeClr val="tx2">
              <a:lumMod val="75000"/>
            </a:schemeClr>
          </a:solidFill>
          <a:ln w="9525">
            <a:noFill/>
            <a:miter lim="800000"/>
            <a:headEnd/>
            <a:tailEnd/>
          </a:ln>
          <a:effectLst/>
        </p:spPr>
        <p:txBody>
          <a:bodyPr wrap="none" anchor="ctr"/>
          <a:lstStyle/>
          <a:p>
            <a:r>
              <a:rPr lang="en-US" dirty="0" smtClean="0">
                <a:solidFill>
                  <a:schemeClr val="bg1"/>
                </a:solidFill>
                <a:latin typeface="Antique Olive" pitchFamily="34" charset="0"/>
              </a:rPr>
              <a:t>                         Comparing the Middle East’s Power Sectors as a Basis for Reform</a:t>
            </a:r>
            <a:endParaRPr lang="en-US" dirty="0">
              <a:solidFill>
                <a:schemeClr val="bg1"/>
              </a:solidFill>
              <a:latin typeface="Antique Olive" pitchFamily="34" charset="0"/>
            </a:endParaRPr>
          </a:p>
        </p:txBody>
      </p:sp>
      <p:sp>
        <p:nvSpPr>
          <p:cNvPr id="3106" name="AutoShape 34"/>
          <p:cNvSpPr>
            <a:spLocks noChangeArrowheads="1"/>
          </p:cNvSpPr>
          <p:nvPr/>
        </p:nvSpPr>
        <p:spPr bwMode="gray">
          <a:xfrm rot="5400000">
            <a:off x="163513" y="1774825"/>
            <a:ext cx="381000" cy="228600"/>
          </a:xfrm>
          <a:prstGeom prst="triangle">
            <a:avLst>
              <a:gd name="adj" fmla="val 50000"/>
            </a:avLst>
          </a:prstGeom>
          <a:solidFill>
            <a:schemeClr val="bg2"/>
          </a:solidFill>
          <a:ln w="9525">
            <a:noFill/>
            <a:miter lim="800000"/>
            <a:headEnd/>
            <a:tailEnd/>
          </a:ln>
          <a:effectLst/>
        </p:spPr>
        <p:txBody>
          <a:bodyPr wrap="none" anchor="ctr"/>
          <a:lstStyle/>
          <a:p>
            <a:endParaRPr lang="en-US" dirty="0"/>
          </a:p>
        </p:txBody>
      </p:sp>
      <p:sp>
        <p:nvSpPr>
          <p:cNvPr id="3107" name="AutoShape 35"/>
          <p:cNvSpPr>
            <a:spLocks noChangeArrowheads="1"/>
          </p:cNvSpPr>
          <p:nvPr/>
        </p:nvSpPr>
        <p:spPr bwMode="gray">
          <a:xfrm rot="5400000">
            <a:off x="468313" y="1774825"/>
            <a:ext cx="381000" cy="228600"/>
          </a:xfrm>
          <a:prstGeom prst="triangle">
            <a:avLst>
              <a:gd name="adj" fmla="val 50000"/>
            </a:avLst>
          </a:prstGeom>
          <a:solidFill>
            <a:schemeClr val="bg2">
              <a:alpha val="84000"/>
            </a:schemeClr>
          </a:solidFill>
          <a:ln w="9525">
            <a:noFill/>
            <a:miter lim="800000"/>
            <a:headEnd/>
            <a:tailEnd/>
          </a:ln>
          <a:effectLst/>
        </p:spPr>
        <p:txBody>
          <a:bodyPr wrap="none" anchor="ctr"/>
          <a:lstStyle/>
          <a:p>
            <a:endParaRPr lang="en-US" dirty="0"/>
          </a:p>
        </p:txBody>
      </p:sp>
      <p:sp>
        <p:nvSpPr>
          <p:cNvPr id="3108" name="AutoShape 36"/>
          <p:cNvSpPr>
            <a:spLocks noChangeArrowheads="1"/>
          </p:cNvSpPr>
          <p:nvPr/>
        </p:nvSpPr>
        <p:spPr bwMode="gray">
          <a:xfrm rot="5400000">
            <a:off x="773113" y="1774825"/>
            <a:ext cx="381000" cy="228600"/>
          </a:xfrm>
          <a:prstGeom prst="triangle">
            <a:avLst>
              <a:gd name="adj" fmla="val 50000"/>
            </a:avLst>
          </a:prstGeom>
          <a:solidFill>
            <a:schemeClr val="bg2">
              <a:alpha val="56000"/>
            </a:schemeClr>
          </a:solidFill>
          <a:ln w="9525">
            <a:noFill/>
            <a:miter lim="800000"/>
            <a:headEnd/>
            <a:tailEnd/>
          </a:ln>
          <a:effectLst/>
        </p:spPr>
        <p:txBody>
          <a:bodyPr wrap="none" anchor="ctr"/>
          <a:lstStyle/>
          <a:p>
            <a:endParaRPr lang="en-US" dirty="0"/>
          </a:p>
        </p:txBody>
      </p:sp>
      <p:sp>
        <p:nvSpPr>
          <p:cNvPr id="3109" name="AutoShape 37"/>
          <p:cNvSpPr>
            <a:spLocks noChangeArrowheads="1"/>
          </p:cNvSpPr>
          <p:nvPr/>
        </p:nvSpPr>
        <p:spPr bwMode="gray">
          <a:xfrm rot="5400000">
            <a:off x="1077913" y="1774825"/>
            <a:ext cx="381000" cy="228600"/>
          </a:xfrm>
          <a:prstGeom prst="triangle">
            <a:avLst>
              <a:gd name="adj" fmla="val 50000"/>
            </a:avLst>
          </a:prstGeom>
          <a:solidFill>
            <a:schemeClr val="bg2">
              <a:alpha val="27000"/>
            </a:schemeClr>
          </a:solidFill>
          <a:ln w="9525">
            <a:noFill/>
            <a:miter lim="800000"/>
            <a:headEnd/>
            <a:tailEnd/>
          </a:ln>
          <a:effectLst/>
        </p:spPr>
        <p:txBody>
          <a:bodyPr wrap="none" anchor="ctr"/>
          <a:lstStyle/>
          <a:p>
            <a:endParaRPr lang="en-US" dirty="0"/>
          </a:p>
        </p:txBody>
      </p:sp>
      <p:sp>
        <p:nvSpPr>
          <p:cNvPr id="3076" name="Rectangle 4"/>
          <p:cNvSpPr>
            <a:spLocks noGrp="1" noChangeArrowheads="1"/>
          </p:cNvSpPr>
          <p:nvPr>
            <p:ph type="dt" sz="half" idx="2"/>
          </p:nvPr>
        </p:nvSpPr>
        <p:spPr>
          <a:xfrm>
            <a:off x="457200" y="6613525"/>
            <a:ext cx="2133600" cy="244475"/>
          </a:xfrm>
          <a:prstGeom prst="rect">
            <a:avLst/>
          </a:prstGeom>
        </p:spPr>
        <p:txBody>
          <a:bodyPr/>
          <a:lstStyle>
            <a:lvl1pPr>
              <a:defRPr sz="1200"/>
            </a:lvl1pPr>
          </a:lstStyle>
          <a:p>
            <a:endParaRPr lang="en-US" dirty="0"/>
          </a:p>
        </p:txBody>
      </p:sp>
      <p:sp>
        <p:nvSpPr>
          <p:cNvPr id="3077" name="Rectangle 5"/>
          <p:cNvSpPr>
            <a:spLocks noGrp="1" noChangeArrowheads="1"/>
          </p:cNvSpPr>
          <p:nvPr>
            <p:ph type="ftr" sz="quarter" idx="3"/>
          </p:nvPr>
        </p:nvSpPr>
        <p:spPr>
          <a:xfrm>
            <a:off x="3124200" y="6613525"/>
            <a:ext cx="2895600" cy="244475"/>
          </a:xfrm>
        </p:spPr>
        <p:txBody>
          <a:bodyPr/>
          <a:lstStyle>
            <a:lvl1pPr>
              <a:defRPr sz="1200"/>
            </a:lvl1pPr>
          </a:lstStyle>
          <a:p>
            <a:endParaRPr lang="en-US" dirty="0"/>
          </a:p>
        </p:txBody>
      </p:sp>
      <p:sp>
        <p:nvSpPr>
          <p:cNvPr id="3078" name="Rectangle 6"/>
          <p:cNvSpPr>
            <a:spLocks noGrp="1" noChangeArrowheads="1"/>
          </p:cNvSpPr>
          <p:nvPr>
            <p:ph type="sldNum" sz="quarter" idx="4"/>
          </p:nvPr>
        </p:nvSpPr>
        <p:spPr>
          <a:xfrm>
            <a:off x="6553200" y="6613525"/>
            <a:ext cx="2133600" cy="244475"/>
          </a:xfrm>
        </p:spPr>
        <p:txBody>
          <a:bodyPr/>
          <a:lstStyle>
            <a:lvl1pPr>
              <a:defRPr sz="1200"/>
            </a:lvl1pPr>
          </a:lstStyle>
          <a:p>
            <a:fld id="{DE7BEB54-D2D3-4E91-B47E-C13F43EDD591}" type="slidenum">
              <a:rPr lang="en-US"/>
              <a:pPr/>
              <a:t>‹#›</a:t>
            </a:fld>
            <a:endParaRPr lang="en-US" dirty="0"/>
          </a:p>
        </p:txBody>
      </p:sp>
      <p:sp>
        <p:nvSpPr>
          <p:cNvPr id="23" name="TextBox 22"/>
          <p:cNvSpPr txBox="1"/>
          <p:nvPr userDrawn="1"/>
        </p:nvSpPr>
        <p:spPr>
          <a:xfrm>
            <a:off x="1143000" y="6321623"/>
            <a:ext cx="6977423" cy="276999"/>
          </a:xfrm>
          <a:prstGeom prst="rect">
            <a:avLst/>
          </a:prstGeom>
          <a:noFill/>
        </p:spPr>
        <p:txBody>
          <a:bodyPr wrap="none" rtlCol="0">
            <a:spAutoFit/>
          </a:bodyPr>
          <a:lstStyle/>
          <a:p>
            <a:r>
              <a:rPr lang="en-US" sz="1200" dirty="0" smtClean="0">
                <a:solidFill>
                  <a:schemeClr val="tx2">
                    <a:lumMod val="75000"/>
                  </a:schemeClr>
                </a:solidFill>
                <a:latin typeface="Perpetua Titling MT" pitchFamily="18" charset="0"/>
              </a:rPr>
              <a:t>Jordan ● Egypt</a:t>
            </a:r>
            <a:r>
              <a:rPr lang="en-US" sz="1200" baseline="0" dirty="0" smtClean="0">
                <a:solidFill>
                  <a:schemeClr val="tx2">
                    <a:lumMod val="75000"/>
                  </a:schemeClr>
                </a:solidFill>
                <a:latin typeface="Perpetua Titling MT" pitchFamily="18" charset="0"/>
              </a:rPr>
              <a:t> </a:t>
            </a:r>
            <a:r>
              <a:rPr lang="en-US" sz="1200" dirty="0" smtClean="0">
                <a:solidFill>
                  <a:schemeClr val="tx2">
                    <a:lumMod val="75000"/>
                  </a:schemeClr>
                </a:solidFill>
                <a:latin typeface="Perpetua Titling MT" pitchFamily="18" charset="0"/>
              </a:rPr>
              <a:t>● united</a:t>
            </a:r>
            <a:r>
              <a:rPr lang="en-US" sz="1200" baseline="0" dirty="0" smtClean="0">
                <a:solidFill>
                  <a:schemeClr val="tx2">
                    <a:lumMod val="75000"/>
                  </a:schemeClr>
                </a:solidFill>
                <a:latin typeface="Perpetua Titling MT" pitchFamily="18" charset="0"/>
              </a:rPr>
              <a:t> arab emirates</a:t>
            </a:r>
            <a:r>
              <a:rPr lang="en-US" sz="1200" dirty="0" smtClean="0">
                <a:solidFill>
                  <a:schemeClr val="tx2">
                    <a:lumMod val="75000"/>
                  </a:schemeClr>
                </a:solidFill>
                <a:latin typeface="Perpetua Titling MT" pitchFamily="18" charset="0"/>
              </a:rPr>
              <a:t> ● saudi arabia</a:t>
            </a:r>
            <a:r>
              <a:rPr lang="en-US" sz="1200" baseline="0" dirty="0" smtClean="0">
                <a:solidFill>
                  <a:schemeClr val="tx2">
                    <a:lumMod val="75000"/>
                  </a:schemeClr>
                </a:solidFill>
                <a:latin typeface="Perpetua Titling MT" pitchFamily="18" charset="0"/>
              </a:rPr>
              <a:t> </a:t>
            </a:r>
            <a:r>
              <a:rPr lang="en-US" sz="1200" dirty="0" smtClean="0">
                <a:solidFill>
                  <a:schemeClr val="tx2">
                    <a:lumMod val="75000"/>
                  </a:schemeClr>
                </a:solidFill>
                <a:latin typeface="Perpetua Titling MT" pitchFamily="18" charset="0"/>
              </a:rPr>
              <a:t>● turkey</a:t>
            </a:r>
            <a:r>
              <a:rPr lang="en-US" sz="1200" baseline="0" dirty="0" smtClean="0">
                <a:solidFill>
                  <a:schemeClr val="tx2">
                    <a:lumMod val="75000"/>
                  </a:schemeClr>
                </a:solidFill>
                <a:latin typeface="Perpetua Titling MT" pitchFamily="18" charset="0"/>
              </a:rPr>
              <a:t> </a:t>
            </a:r>
            <a:r>
              <a:rPr lang="en-US" sz="1200" dirty="0" smtClean="0">
                <a:solidFill>
                  <a:schemeClr val="tx2">
                    <a:lumMod val="75000"/>
                  </a:schemeClr>
                </a:solidFill>
                <a:latin typeface="Perpetua Titling MT" pitchFamily="18" charset="0"/>
              </a:rPr>
              <a:t>● Qatar ● Oman</a:t>
            </a:r>
            <a:endParaRPr lang="en-US" sz="1200" dirty="0">
              <a:solidFill>
                <a:schemeClr val="tx2">
                  <a:lumMod val="75000"/>
                </a:schemeClr>
              </a:solidFill>
              <a:latin typeface="Perpetua Titling MT" pitchFamily="18" charset="0"/>
            </a:endParaRPr>
          </a:p>
        </p:txBody>
      </p:sp>
      <p:pic>
        <p:nvPicPr>
          <p:cNvPr id="22" name="Picture 21"/>
          <p:cNvPicPr/>
          <p:nvPr userDrawn="1"/>
        </p:nvPicPr>
        <p:blipFill>
          <a:blip r:embed="rId3" cstate="print"/>
          <a:srcRect/>
          <a:stretch>
            <a:fillRect/>
          </a:stretch>
        </p:blipFill>
        <p:spPr bwMode="auto">
          <a:xfrm>
            <a:off x="152400" y="152400"/>
            <a:ext cx="2133600" cy="704850"/>
          </a:xfrm>
          <a:prstGeom prst="rect">
            <a:avLst/>
          </a:prstGeom>
          <a:noFill/>
          <a:ln w="9525">
            <a:noFill/>
            <a:miter lim="800000"/>
            <a:headEnd/>
            <a:tailEnd/>
          </a:ln>
        </p:spPr>
      </p:pic>
      <p:sp>
        <p:nvSpPr>
          <p:cNvPr id="27" name="TextBox 26"/>
          <p:cNvSpPr txBox="1"/>
          <p:nvPr userDrawn="1"/>
        </p:nvSpPr>
        <p:spPr>
          <a:xfrm>
            <a:off x="228600" y="801469"/>
            <a:ext cx="7768986" cy="646331"/>
          </a:xfrm>
          <a:prstGeom prst="rect">
            <a:avLst/>
          </a:prstGeom>
          <a:noFill/>
        </p:spPr>
        <p:txBody>
          <a:bodyPr wrap="none" rtlCol="0">
            <a:spAutoFit/>
          </a:bodyPr>
          <a:lstStyle/>
          <a:p>
            <a:r>
              <a:rPr lang="en-US" sz="3600" b="0" dirty="0" smtClean="0">
                <a:latin typeface="Franklin Gothic Heavy" pitchFamily="34" charset="0"/>
                <a:cs typeface="Tunga" pitchFamily="2"/>
              </a:rPr>
              <a:t>MIDDLE EASTERN POWER SECTORS</a:t>
            </a:r>
            <a:endParaRPr lang="en-US" sz="3600" b="0" dirty="0">
              <a:latin typeface="Franklin Gothic Heavy" pitchFamily="34" charset="0"/>
              <a:cs typeface="Tunga" pitchFamily="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524000" y="590550"/>
            <a:ext cx="6477000" cy="56356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00800"/>
            <a:ext cx="2133600" cy="320675"/>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B7564F5-5541-440D-96CE-709F961F7E77}"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90550"/>
            <a:ext cx="2057400" cy="573405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90550"/>
            <a:ext cx="6019800" cy="57340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400800"/>
            <a:ext cx="2133600" cy="320675"/>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5A77735F-47A9-49F5-8F5E-4BDA7612CD0F}"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885950" y="590550"/>
            <a:ext cx="5943600" cy="563563"/>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229600" cy="5029200"/>
          </a:xfrm>
        </p:spPr>
        <p:txBody>
          <a:bodyPr/>
          <a:lstStyle/>
          <a:p>
            <a:r>
              <a:rPr lang="en-US" dirty="0" smtClean="0"/>
              <a:t>Click icon to add table</a:t>
            </a:r>
            <a:endParaRPr lang="en-US" dirty="0"/>
          </a:p>
        </p:txBody>
      </p:sp>
      <p:sp>
        <p:nvSpPr>
          <p:cNvPr id="4" name="Date Placeholder 3"/>
          <p:cNvSpPr>
            <a:spLocks noGrp="1"/>
          </p:cNvSpPr>
          <p:nvPr>
            <p:ph type="dt" sz="half" idx="10"/>
          </p:nvPr>
        </p:nvSpPr>
        <p:spPr>
          <a:xfrm>
            <a:off x="457200" y="6400800"/>
            <a:ext cx="2133600" cy="320675"/>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a:xfrm>
            <a:off x="3124200" y="6400800"/>
            <a:ext cx="2895600" cy="320675"/>
          </a:xfrm>
        </p:spPr>
        <p:txBody>
          <a:bodyPr/>
          <a:lstStyle>
            <a:lvl1pPr>
              <a:defRPr/>
            </a:lvl1pPr>
          </a:lstStyle>
          <a:p>
            <a:endParaRPr lang="en-US" dirty="0"/>
          </a:p>
        </p:txBody>
      </p:sp>
      <p:sp>
        <p:nvSpPr>
          <p:cNvPr id="6" name="Slide Number Placeholder 5"/>
          <p:cNvSpPr>
            <a:spLocks noGrp="1"/>
          </p:cNvSpPr>
          <p:nvPr>
            <p:ph type="sldNum" sz="quarter" idx="12"/>
          </p:nvPr>
        </p:nvSpPr>
        <p:spPr>
          <a:xfrm>
            <a:off x="6553200" y="6400800"/>
            <a:ext cx="2133600" cy="320675"/>
          </a:xfrm>
        </p:spPr>
        <p:txBody>
          <a:bodyPr/>
          <a:lstStyle>
            <a:lvl1pPr>
              <a:defRPr/>
            </a:lvl1pPr>
          </a:lstStyle>
          <a:p>
            <a:fld id="{A3B7E4D4-38F5-45F3-BA55-20081E9D0B29}"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r>
              <a:rPr lang="en-US" dirty="0" smtClean="0"/>
              <a:t>January 13, 2011</a:t>
            </a:r>
            <a:endParaRPr lang="en-US" dirty="0"/>
          </a:p>
        </p:txBody>
      </p:sp>
      <p:sp>
        <p:nvSpPr>
          <p:cNvPr id="6" name="Slide Number Placeholder 5"/>
          <p:cNvSpPr>
            <a:spLocks noGrp="1"/>
          </p:cNvSpPr>
          <p:nvPr>
            <p:ph type="sldNum" sz="quarter" idx="12"/>
          </p:nvPr>
        </p:nvSpPr>
        <p:spPr/>
        <p:txBody>
          <a:bodyPr/>
          <a:lstStyle>
            <a:lvl1pPr>
              <a:defRPr/>
            </a:lvl1pPr>
          </a:lstStyle>
          <a:p>
            <a:fld id="{6B26B60F-78A8-4D5A-A29D-C361C39AD2F9}" type="slidenum">
              <a:rPr lang="en-US"/>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400800"/>
            <a:ext cx="2133600" cy="320675"/>
          </a:xfrm>
          <a:prstGeom prst="rect">
            <a:avLst/>
          </a:prstGeom>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777DC481-9C30-4895-9881-7019C1D24681}" type="slidenum">
              <a:rPr lang="en-US"/>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9A2C87F-040D-48D3-9392-958263B63332}" type="datetimeFigureOut">
              <a:rPr lang="en-US" smtClean="0"/>
              <a:pPr/>
              <a:t>6/30/2014</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D4224D78-1D2D-43FD-B535-73706B48F6C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954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400800"/>
            <a:ext cx="2133600" cy="320675"/>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38636D2-40F8-499E-A159-48C270183E9A}"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400800"/>
            <a:ext cx="2133600" cy="320675"/>
          </a:xfrm>
          <a:prstGeom prst="rect">
            <a:avLst/>
          </a:prstGeom>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41DF7869-D9BA-4166-B30E-A8A9515DC0D1}"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400800"/>
            <a:ext cx="2133600" cy="320675"/>
          </a:xfrm>
          <a:prstGeom prst="rect">
            <a:avLst/>
          </a:prstGeom>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4414CD38-D02C-4C40-A160-B231D28933A2}"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00800"/>
            <a:ext cx="2133600" cy="320675"/>
          </a:xfrm>
          <a:prstGeom prst="rect">
            <a:avLst/>
          </a:prstGeom>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3C92F812-6DA8-4D97-807F-26B6E19CDBB9}"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400800"/>
            <a:ext cx="2133600" cy="320675"/>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DB38A53E-C5CC-434C-9F93-30D8CF72072D}"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400800"/>
            <a:ext cx="2133600" cy="320675"/>
          </a:xfrm>
          <a:prstGeom prst="rect">
            <a:avLst/>
          </a:prstGeom>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595AD59-BB1F-4BAF-9733-7F587CDA454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0"/>
          <p:cNvSpPr>
            <a:spLocks noChangeArrowheads="1"/>
          </p:cNvSpPr>
          <p:nvPr userDrawn="1"/>
        </p:nvSpPr>
        <p:spPr bwMode="auto">
          <a:xfrm>
            <a:off x="152400" y="1752600"/>
            <a:ext cx="8991600" cy="5105400"/>
          </a:xfrm>
          <a:prstGeom prst="rect">
            <a:avLst/>
          </a:prstGeom>
          <a:solidFill>
            <a:srgbClr val="DDDDDD"/>
          </a:solidFill>
          <a:ln w="9525">
            <a:noFill/>
            <a:miter lim="800000"/>
            <a:headEnd/>
            <a:tailEnd/>
          </a:ln>
          <a:effectLst/>
        </p:spPr>
        <p:txBody>
          <a:bodyPr wrap="none" anchor="ctr"/>
          <a:lstStyle/>
          <a:p>
            <a:endParaRPr lang="en-US" dirty="0"/>
          </a:p>
        </p:txBody>
      </p:sp>
      <p:sp>
        <p:nvSpPr>
          <p:cNvPr id="1027" name="Rectangle 3"/>
          <p:cNvSpPr>
            <a:spLocks noGrp="1" noChangeArrowheads="1"/>
          </p:cNvSpPr>
          <p:nvPr>
            <p:ph type="body" idx="1"/>
          </p:nvPr>
        </p:nvSpPr>
        <p:spPr bwMode="auto">
          <a:xfrm>
            <a:off x="457200" y="1295400"/>
            <a:ext cx="8229600" cy="502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3124200" y="6400800"/>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400800"/>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EFB948E-CAD0-4A74-B1E0-21D82BD79DF1}" type="slidenum">
              <a:rPr lang="en-US"/>
              <a:pPr/>
              <a:t>‹#›</a:t>
            </a:fld>
            <a:endParaRPr lang="en-US" dirty="0"/>
          </a:p>
        </p:txBody>
      </p:sp>
      <p:sp>
        <p:nvSpPr>
          <p:cNvPr id="13" name="Rectangle 8"/>
          <p:cNvSpPr>
            <a:spLocks noChangeArrowheads="1"/>
          </p:cNvSpPr>
          <p:nvPr userDrawn="1"/>
        </p:nvSpPr>
        <p:spPr bwMode="auto">
          <a:xfrm>
            <a:off x="0" y="1752600"/>
            <a:ext cx="9144000" cy="152400"/>
          </a:xfrm>
          <a:prstGeom prst="rect">
            <a:avLst/>
          </a:prstGeom>
          <a:solidFill>
            <a:srgbClr val="C2113A"/>
          </a:solidFill>
          <a:ln w="9525">
            <a:noFill/>
            <a:miter lim="800000"/>
            <a:headEnd/>
            <a:tailEnd/>
          </a:ln>
          <a:effectLst/>
        </p:spPr>
        <p:txBody>
          <a:bodyPr wrap="none" anchor="ctr"/>
          <a:lstStyle/>
          <a:p>
            <a:endParaRPr lang="en-US" dirty="0"/>
          </a:p>
        </p:txBody>
      </p:sp>
      <p:sp>
        <p:nvSpPr>
          <p:cNvPr id="14" name="Rectangle 9"/>
          <p:cNvSpPr>
            <a:spLocks noChangeArrowheads="1"/>
          </p:cNvSpPr>
          <p:nvPr userDrawn="1"/>
        </p:nvSpPr>
        <p:spPr bwMode="auto">
          <a:xfrm>
            <a:off x="0" y="1905000"/>
            <a:ext cx="152400" cy="4953000"/>
          </a:xfrm>
          <a:prstGeom prst="rect">
            <a:avLst/>
          </a:prstGeom>
          <a:solidFill>
            <a:srgbClr val="002A6C"/>
          </a:solidFill>
          <a:ln w="9525">
            <a:noFill/>
            <a:miter lim="800000"/>
            <a:headEnd/>
            <a:tailEnd/>
          </a:ln>
          <a:effectLst/>
        </p:spPr>
        <p:txBody>
          <a:bodyPr wrap="none" anchor="ctr"/>
          <a:lstStyle/>
          <a:p>
            <a:endParaRPr lang="en-US" dirty="0"/>
          </a:p>
        </p:txBody>
      </p:sp>
      <p:pic>
        <p:nvPicPr>
          <p:cNvPr id="16" name="Picture 19"/>
          <p:cNvPicPr>
            <a:picLocks noChangeAspect="1" noChangeArrowheads="1"/>
          </p:cNvPicPr>
          <p:nvPr userDrawn="1"/>
        </p:nvPicPr>
        <p:blipFill>
          <a:blip r:embed="rId14" cstate="print"/>
          <a:srcRect r="58333"/>
          <a:stretch>
            <a:fillRect/>
          </a:stretch>
        </p:blipFill>
        <p:spPr bwMode="auto">
          <a:xfrm>
            <a:off x="457200" y="457200"/>
            <a:ext cx="3429000" cy="982663"/>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1" fontAlgn="base" hangingPunct="1">
        <a:spcBef>
          <a:spcPct val="0"/>
        </a:spcBef>
        <a:spcAft>
          <a:spcPct val="0"/>
        </a:spcAft>
        <a:defRPr sz="3200" b="1" baseline="0">
          <a:solidFill>
            <a:schemeClr val="bg1"/>
          </a:solidFill>
          <a:latin typeface="+mj-lt"/>
          <a:ea typeface="+mj-ea"/>
          <a:cs typeface="+mj-cs"/>
        </a:defRPr>
      </a:lvl1pPr>
      <a:lvl2pPr algn="ctr" rtl="0" eaLnBrk="1" fontAlgn="base" hangingPunct="1">
        <a:spcBef>
          <a:spcPct val="0"/>
        </a:spcBef>
        <a:spcAft>
          <a:spcPct val="0"/>
        </a:spcAft>
        <a:defRPr sz="3200" b="1">
          <a:solidFill>
            <a:schemeClr val="bg1"/>
          </a:solidFill>
          <a:latin typeface="Arial" charset="0"/>
        </a:defRPr>
      </a:lvl2pPr>
      <a:lvl3pPr algn="ctr" rtl="0" eaLnBrk="1" fontAlgn="base" hangingPunct="1">
        <a:spcBef>
          <a:spcPct val="0"/>
        </a:spcBef>
        <a:spcAft>
          <a:spcPct val="0"/>
        </a:spcAft>
        <a:defRPr sz="3200" b="1">
          <a:solidFill>
            <a:schemeClr val="bg1"/>
          </a:solidFill>
          <a:latin typeface="Arial" charset="0"/>
        </a:defRPr>
      </a:lvl3pPr>
      <a:lvl4pPr algn="ctr" rtl="0" eaLnBrk="1" fontAlgn="base" hangingPunct="1">
        <a:spcBef>
          <a:spcPct val="0"/>
        </a:spcBef>
        <a:spcAft>
          <a:spcPct val="0"/>
        </a:spcAft>
        <a:defRPr sz="3200" b="1">
          <a:solidFill>
            <a:schemeClr val="bg1"/>
          </a:solidFill>
          <a:latin typeface="Arial" charset="0"/>
        </a:defRPr>
      </a:lvl4pPr>
      <a:lvl5pPr algn="ctr" rtl="0" eaLnBrk="1" fontAlgn="base" hangingPunct="1">
        <a:spcBef>
          <a:spcPct val="0"/>
        </a:spcBef>
        <a:spcAft>
          <a:spcPct val="0"/>
        </a:spcAft>
        <a:defRPr sz="3200" b="1">
          <a:solidFill>
            <a:schemeClr val="bg1"/>
          </a:solidFill>
          <a:latin typeface="Arial" charset="0"/>
        </a:defRPr>
      </a:lvl5pPr>
      <a:lvl6pPr marL="457200" algn="ctr" rtl="0" eaLnBrk="1" fontAlgn="base" hangingPunct="1">
        <a:spcBef>
          <a:spcPct val="0"/>
        </a:spcBef>
        <a:spcAft>
          <a:spcPct val="0"/>
        </a:spcAft>
        <a:defRPr sz="3200" b="1">
          <a:solidFill>
            <a:schemeClr val="bg1"/>
          </a:solidFill>
          <a:latin typeface="Arial" charset="0"/>
        </a:defRPr>
      </a:lvl6pPr>
      <a:lvl7pPr marL="914400" algn="ctr" rtl="0" eaLnBrk="1" fontAlgn="base" hangingPunct="1">
        <a:spcBef>
          <a:spcPct val="0"/>
        </a:spcBef>
        <a:spcAft>
          <a:spcPct val="0"/>
        </a:spcAft>
        <a:defRPr sz="3200" b="1">
          <a:solidFill>
            <a:schemeClr val="bg1"/>
          </a:solidFill>
          <a:latin typeface="Arial" charset="0"/>
        </a:defRPr>
      </a:lvl7pPr>
      <a:lvl8pPr marL="1371600" algn="ctr" rtl="0" eaLnBrk="1" fontAlgn="base" hangingPunct="1">
        <a:spcBef>
          <a:spcPct val="0"/>
        </a:spcBef>
        <a:spcAft>
          <a:spcPct val="0"/>
        </a:spcAft>
        <a:defRPr sz="3200" b="1">
          <a:solidFill>
            <a:schemeClr val="bg1"/>
          </a:solidFill>
          <a:latin typeface="Arial" charset="0"/>
        </a:defRPr>
      </a:lvl8pPr>
      <a:lvl9pPr marL="1828800" algn="ctr" rtl="0" eaLnBrk="1" fontAlgn="base" hangingPunct="1">
        <a:spcBef>
          <a:spcPct val="0"/>
        </a:spcBef>
        <a:spcAft>
          <a:spcPct val="0"/>
        </a:spcAft>
        <a:defRPr sz="3200" b="1">
          <a:solidFill>
            <a:schemeClr val="bg1"/>
          </a:solidFill>
          <a:latin typeface="Arial" charset="0"/>
        </a:defRPr>
      </a:lvl9pPr>
    </p:titleStyle>
    <p:bodyStyle>
      <a:lvl1pPr marL="342900" indent="-342900" algn="l" rtl="0" eaLnBrk="1" fontAlgn="base" hangingPunct="1">
        <a:spcBef>
          <a:spcPct val="20000"/>
        </a:spcBef>
        <a:spcAft>
          <a:spcPct val="0"/>
        </a:spcAft>
        <a:buClr>
          <a:schemeClr val="hlink"/>
        </a:buClr>
        <a:buFont typeface="Wingdings" pitchFamily="2" charset="2"/>
        <a:buNone/>
        <a:defRPr sz="26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tx1"/>
        </a:buClr>
        <a:buChar char="•"/>
        <a:defRPr sz="22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10"/>
          <p:cNvSpPr>
            <a:spLocks noChangeArrowheads="1"/>
          </p:cNvSpPr>
          <p:nvPr userDrawn="1"/>
        </p:nvSpPr>
        <p:spPr bwMode="auto">
          <a:xfrm>
            <a:off x="0" y="1066800"/>
            <a:ext cx="9144000" cy="152400"/>
          </a:xfrm>
          <a:prstGeom prst="rect">
            <a:avLst/>
          </a:prstGeom>
          <a:solidFill>
            <a:srgbClr val="C2113A"/>
          </a:solidFill>
          <a:ln w="9525">
            <a:noFill/>
            <a:miter lim="800000"/>
            <a:headEnd/>
            <a:tailEnd/>
          </a:ln>
          <a:effectLst/>
        </p:spPr>
        <p:txBody>
          <a:bodyPr wrap="none" anchor="ctr"/>
          <a:lstStyle/>
          <a:p>
            <a:endParaRPr lang="en-US" dirty="0"/>
          </a:p>
        </p:txBody>
      </p:sp>
      <p:sp>
        <p:nvSpPr>
          <p:cNvPr id="11" name="Rectangle 11"/>
          <p:cNvSpPr>
            <a:spLocks noChangeArrowheads="1"/>
          </p:cNvSpPr>
          <p:nvPr userDrawn="1"/>
        </p:nvSpPr>
        <p:spPr bwMode="auto">
          <a:xfrm>
            <a:off x="0" y="1219200"/>
            <a:ext cx="152400" cy="5638800"/>
          </a:xfrm>
          <a:prstGeom prst="rect">
            <a:avLst/>
          </a:prstGeom>
          <a:solidFill>
            <a:srgbClr val="002A6C"/>
          </a:solidFill>
          <a:ln w="9525">
            <a:noFill/>
            <a:miter lim="800000"/>
            <a:headEnd/>
            <a:tailEnd/>
          </a:ln>
          <a:effectLst/>
        </p:spPr>
        <p:txBody>
          <a:bodyPr wrap="none" anchor="ctr"/>
          <a:lstStyle/>
          <a:p>
            <a:pPr algn="ctr"/>
            <a:endParaRPr lang="en-US" b="0" dirty="0">
              <a:solidFill>
                <a:srgbClr val="002A6C"/>
              </a:solidFill>
            </a:endParaRPr>
          </a:p>
        </p:txBody>
      </p:sp>
      <p:pic>
        <p:nvPicPr>
          <p:cNvPr id="12" name="Picture 18"/>
          <p:cNvPicPr>
            <a:picLocks noChangeAspect="1" noChangeArrowheads="1"/>
          </p:cNvPicPr>
          <p:nvPr userDrawn="1"/>
        </p:nvPicPr>
        <p:blipFill>
          <a:blip r:embed="rId13" cstate="print"/>
          <a:srcRect r="58616"/>
          <a:stretch>
            <a:fillRect/>
          </a:stretch>
        </p:blipFill>
        <p:spPr bwMode="auto">
          <a:xfrm>
            <a:off x="227013" y="228600"/>
            <a:ext cx="2363787" cy="682625"/>
          </a:xfrm>
          <a:prstGeom prst="rect">
            <a:avLst/>
          </a:prstGeom>
          <a:noFill/>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10"/>
          <p:cNvSpPr>
            <a:spLocks noChangeArrowheads="1"/>
          </p:cNvSpPr>
          <p:nvPr userDrawn="1"/>
        </p:nvSpPr>
        <p:spPr bwMode="auto">
          <a:xfrm>
            <a:off x="0" y="1066800"/>
            <a:ext cx="9144000" cy="152400"/>
          </a:xfrm>
          <a:prstGeom prst="rect">
            <a:avLst/>
          </a:prstGeom>
          <a:solidFill>
            <a:srgbClr val="C2113A"/>
          </a:solidFill>
          <a:ln w="9525">
            <a:noFill/>
            <a:miter lim="800000"/>
            <a:headEnd/>
            <a:tailEnd/>
          </a:ln>
          <a:effectLst/>
        </p:spPr>
        <p:txBody>
          <a:bodyPr wrap="none" anchor="ctr"/>
          <a:lstStyle/>
          <a:p>
            <a:endParaRPr lang="en-US" dirty="0"/>
          </a:p>
        </p:txBody>
      </p:sp>
      <p:sp>
        <p:nvSpPr>
          <p:cNvPr id="11" name="Rectangle 11"/>
          <p:cNvSpPr>
            <a:spLocks noChangeArrowheads="1"/>
          </p:cNvSpPr>
          <p:nvPr userDrawn="1"/>
        </p:nvSpPr>
        <p:spPr bwMode="auto">
          <a:xfrm>
            <a:off x="0" y="1219200"/>
            <a:ext cx="152400" cy="5638800"/>
          </a:xfrm>
          <a:prstGeom prst="rect">
            <a:avLst/>
          </a:prstGeom>
          <a:solidFill>
            <a:srgbClr val="002A6C"/>
          </a:solidFill>
          <a:ln w="9525">
            <a:noFill/>
            <a:miter lim="800000"/>
            <a:headEnd/>
            <a:tailEnd/>
          </a:ln>
          <a:effectLst/>
        </p:spPr>
        <p:txBody>
          <a:bodyPr wrap="none" anchor="ctr"/>
          <a:lstStyle/>
          <a:p>
            <a:pPr algn="ctr"/>
            <a:endParaRPr lang="en-US" b="0" dirty="0">
              <a:solidFill>
                <a:srgbClr val="002A6C"/>
              </a:solidFill>
            </a:endParaRPr>
          </a:p>
        </p:txBody>
      </p:sp>
      <p:pic>
        <p:nvPicPr>
          <p:cNvPr id="12" name="Picture 18"/>
          <p:cNvPicPr>
            <a:picLocks noChangeAspect="1" noChangeArrowheads="1"/>
          </p:cNvPicPr>
          <p:nvPr userDrawn="1"/>
        </p:nvPicPr>
        <p:blipFill>
          <a:blip r:embed="rId13" cstate="print"/>
          <a:srcRect r="58616"/>
          <a:stretch>
            <a:fillRect/>
          </a:stretch>
        </p:blipFill>
        <p:spPr bwMode="auto">
          <a:xfrm>
            <a:off x="227013" y="228600"/>
            <a:ext cx="2363787" cy="682625"/>
          </a:xfrm>
          <a:prstGeom prst="rect">
            <a:avLst/>
          </a:prstGeom>
          <a:noFill/>
        </p:spPr>
      </p:pic>
      <p:sp>
        <p:nvSpPr>
          <p:cNvPr id="6" name="TextBox 5"/>
          <p:cNvSpPr txBox="1"/>
          <p:nvPr userDrawn="1"/>
        </p:nvSpPr>
        <p:spPr>
          <a:xfrm>
            <a:off x="304800" y="1247001"/>
            <a:ext cx="5105400" cy="276999"/>
          </a:xfrm>
          <a:prstGeom prst="rect">
            <a:avLst/>
          </a:prstGeom>
          <a:noFill/>
        </p:spPr>
        <p:txBody>
          <a:bodyPr wrap="square" rtlCol="0">
            <a:spAutoFit/>
          </a:bodyPr>
          <a:lstStyle/>
          <a:p>
            <a:pPr>
              <a:buFont typeface="Arial" pitchFamily="34" charset="0"/>
              <a:buChar char="•"/>
            </a:pPr>
            <a:r>
              <a:rPr lang="en-US" sz="1200" dirty="0" smtClean="0"/>
              <a:t> </a:t>
            </a:r>
            <a:r>
              <a:rPr lang="en-US" sz="1200" b="1" dirty="0" smtClean="0"/>
              <a:t>Historical Capacity, Production, and Demand</a:t>
            </a:r>
            <a:endParaRPr lang="en-US" sz="1200" b="1" dirty="0"/>
          </a:p>
        </p:txBody>
      </p:sp>
      <p:sp>
        <p:nvSpPr>
          <p:cNvPr id="7" name="TextBox 6"/>
          <p:cNvSpPr txBox="1"/>
          <p:nvPr userDrawn="1"/>
        </p:nvSpPr>
        <p:spPr>
          <a:xfrm>
            <a:off x="5410200" y="1247775"/>
            <a:ext cx="1752600" cy="276999"/>
          </a:xfrm>
          <a:prstGeom prst="rect">
            <a:avLst/>
          </a:prstGeom>
          <a:noFill/>
        </p:spPr>
        <p:txBody>
          <a:bodyPr wrap="square" rtlCol="0">
            <a:spAutoFit/>
          </a:bodyPr>
          <a:lstStyle/>
          <a:p>
            <a:pPr>
              <a:buFont typeface="Arial" pitchFamily="34" charset="0"/>
              <a:buChar char="•"/>
            </a:pPr>
            <a:r>
              <a:rPr lang="en-US" sz="1200" dirty="0" smtClean="0"/>
              <a:t> </a:t>
            </a:r>
            <a:r>
              <a:rPr lang="en-US" sz="1200" b="1" dirty="0" smtClean="0"/>
              <a:t>Fuel Type (2009)</a:t>
            </a:r>
            <a:endParaRPr lang="en-US" sz="1200" b="1" dirty="0"/>
          </a:p>
        </p:txBody>
      </p:sp>
      <p:sp>
        <p:nvSpPr>
          <p:cNvPr id="8" name="TextBox 7"/>
          <p:cNvSpPr txBox="1"/>
          <p:nvPr userDrawn="1"/>
        </p:nvSpPr>
        <p:spPr>
          <a:xfrm>
            <a:off x="5410200" y="3733800"/>
            <a:ext cx="1981200" cy="276999"/>
          </a:xfrm>
          <a:prstGeom prst="rect">
            <a:avLst/>
          </a:prstGeom>
          <a:noFill/>
        </p:spPr>
        <p:txBody>
          <a:bodyPr wrap="square" rtlCol="0">
            <a:spAutoFit/>
          </a:bodyPr>
          <a:lstStyle/>
          <a:p>
            <a:pPr>
              <a:buFont typeface="Arial" pitchFamily="34" charset="0"/>
              <a:buChar char="•"/>
            </a:pPr>
            <a:r>
              <a:rPr lang="en-US" sz="1200" dirty="0" smtClean="0"/>
              <a:t> </a:t>
            </a:r>
            <a:r>
              <a:rPr lang="en-US" sz="1200" b="1" dirty="0" smtClean="0"/>
              <a:t>Customer Mix (2009)</a:t>
            </a:r>
            <a:endParaRPr lang="en-US" sz="1200" b="1" dirty="0"/>
          </a:p>
        </p:txBody>
      </p:sp>
      <p:sp>
        <p:nvSpPr>
          <p:cNvPr id="9" name="TextBox 8"/>
          <p:cNvSpPr txBox="1"/>
          <p:nvPr userDrawn="1"/>
        </p:nvSpPr>
        <p:spPr>
          <a:xfrm>
            <a:off x="323850" y="4200525"/>
            <a:ext cx="1752600" cy="276999"/>
          </a:xfrm>
          <a:prstGeom prst="rect">
            <a:avLst/>
          </a:prstGeom>
          <a:noFill/>
        </p:spPr>
        <p:txBody>
          <a:bodyPr wrap="square" rtlCol="0">
            <a:spAutoFit/>
          </a:bodyPr>
          <a:lstStyle/>
          <a:p>
            <a:pPr>
              <a:buFont typeface="Arial" pitchFamily="34" charset="0"/>
              <a:buChar char="•"/>
            </a:pPr>
            <a:r>
              <a:rPr lang="en-US" sz="1200" dirty="0" smtClean="0"/>
              <a:t> </a:t>
            </a:r>
            <a:r>
              <a:rPr lang="en-US" sz="1200" b="1" dirty="0" smtClean="0"/>
              <a:t>Key Indicators</a:t>
            </a:r>
            <a:endParaRPr lang="en-US" sz="1200" b="1" dirty="0"/>
          </a:p>
        </p:txBody>
      </p:sp>
      <p:sp>
        <p:nvSpPr>
          <p:cNvPr id="14" name="Rounded Rectangle 13"/>
          <p:cNvSpPr/>
          <p:nvPr userDrawn="1"/>
        </p:nvSpPr>
        <p:spPr>
          <a:xfrm>
            <a:off x="533400" y="4495800"/>
            <a:ext cx="4343400" cy="1676400"/>
          </a:xfrm>
          <a:prstGeom prst="roundRect">
            <a:avLst>
              <a:gd name="adj" fmla="val 510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A Arc"/>
          <p:cNvSpPr>
            <a:spLocks/>
          </p:cNvSpPr>
          <p:nvPr/>
        </p:nvSpPr>
        <p:spPr bwMode="gray">
          <a:xfrm>
            <a:off x="3974123" y="1905000"/>
            <a:ext cx="5175250" cy="4953000"/>
          </a:xfrm>
          <a:custGeom>
            <a:avLst/>
            <a:gdLst>
              <a:gd name="T0" fmla="*/ 3501 w 3503"/>
              <a:gd name="T1" fmla="*/ 342 h 3397"/>
              <a:gd name="T2" fmla="*/ 3503 w 3503"/>
              <a:gd name="T3" fmla="*/ 0 h 3397"/>
              <a:gd name="T4" fmla="*/ 0 w 3503"/>
              <a:gd name="T5" fmla="*/ 0 h 3397"/>
              <a:gd name="T6" fmla="*/ 0 w 3503"/>
              <a:gd name="T7" fmla="*/ 3397 h 3397"/>
              <a:gd name="T8" fmla="*/ 356 w 3503"/>
              <a:gd name="T9" fmla="*/ 3397 h 3397"/>
              <a:gd name="T10" fmla="*/ 377 w 3503"/>
              <a:gd name="T11" fmla="*/ 3182 h 3397"/>
              <a:gd name="T12" fmla="*/ 408 w 3503"/>
              <a:gd name="T13" fmla="*/ 2976 h 3397"/>
              <a:gd name="T14" fmla="*/ 447 w 3503"/>
              <a:gd name="T15" fmla="*/ 2780 h 3397"/>
              <a:gd name="T16" fmla="*/ 494 w 3503"/>
              <a:gd name="T17" fmla="*/ 2593 h 3397"/>
              <a:gd name="T18" fmla="*/ 548 w 3503"/>
              <a:gd name="T19" fmla="*/ 2416 h 3397"/>
              <a:gd name="T20" fmla="*/ 611 w 3503"/>
              <a:gd name="T21" fmla="*/ 2248 h 3397"/>
              <a:gd name="T22" fmla="*/ 680 w 3503"/>
              <a:gd name="T23" fmla="*/ 2089 h 3397"/>
              <a:gd name="T24" fmla="*/ 756 w 3503"/>
              <a:gd name="T25" fmla="*/ 1938 h 3397"/>
              <a:gd name="T26" fmla="*/ 838 w 3503"/>
              <a:gd name="T27" fmla="*/ 1795 h 3397"/>
              <a:gd name="T28" fmla="*/ 926 w 3503"/>
              <a:gd name="T29" fmla="*/ 1661 h 3397"/>
              <a:gd name="T30" fmla="*/ 1019 w 3503"/>
              <a:gd name="T31" fmla="*/ 1534 h 3397"/>
              <a:gd name="T32" fmla="*/ 1117 w 3503"/>
              <a:gd name="T33" fmla="*/ 1416 h 3397"/>
              <a:gd name="T34" fmla="*/ 1219 w 3503"/>
              <a:gd name="T35" fmla="*/ 1305 h 3397"/>
              <a:gd name="T36" fmla="*/ 1327 w 3503"/>
              <a:gd name="T37" fmla="*/ 1201 h 3397"/>
              <a:gd name="T38" fmla="*/ 1437 w 3503"/>
              <a:gd name="T39" fmla="*/ 1104 h 3397"/>
              <a:gd name="T40" fmla="*/ 1551 w 3503"/>
              <a:gd name="T41" fmla="*/ 1014 h 3397"/>
              <a:gd name="T42" fmla="*/ 1668 w 3503"/>
              <a:gd name="T43" fmla="*/ 931 h 3397"/>
              <a:gd name="T44" fmla="*/ 1787 w 3503"/>
              <a:gd name="T45" fmla="*/ 854 h 3397"/>
              <a:gd name="T46" fmla="*/ 1909 w 3503"/>
              <a:gd name="T47" fmla="*/ 784 h 3397"/>
              <a:gd name="T48" fmla="*/ 2032 w 3503"/>
              <a:gd name="T49" fmla="*/ 719 h 3397"/>
              <a:gd name="T50" fmla="*/ 2157 w 3503"/>
              <a:gd name="T51" fmla="*/ 661 h 3397"/>
              <a:gd name="T52" fmla="*/ 2282 w 3503"/>
              <a:gd name="T53" fmla="*/ 608 h 3397"/>
              <a:gd name="T54" fmla="*/ 2409 w 3503"/>
              <a:gd name="T55" fmla="*/ 561 h 3397"/>
              <a:gd name="T56" fmla="*/ 2535 w 3503"/>
              <a:gd name="T57" fmla="*/ 518 h 3397"/>
              <a:gd name="T58" fmla="*/ 2661 w 3503"/>
              <a:gd name="T59" fmla="*/ 481 h 3397"/>
              <a:gd name="T60" fmla="*/ 2786 w 3503"/>
              <a:gd name="T61" fmla="*/ 448 h 3397"/>
              <a:gd name="T62" fmla="*/ 2910 w 3503"/>
              <a:gd name="T63" fmla="*/ 421 h 3397"/>
              <a:gd name="T64" fmla="*/ 3033 w 3503"/>
              <a:gd name="T65" fmla="*/ 397 h 3397"/>
              <a:gd name="T66" fmla="*/ 3154 w 3503"/>
              <a:gd name="T67" fmla="*/ 377 h 3397"/>
              <a:gd name="T68" fmla="*/ 3272 w 3503"/>
              <a:gd name="T69" fmla="*/ 362 h 3397"/>
              <a:gd name="T70" fmla="*/ 3388 w 3503"/>
              <a:gd name="T71" fmla="*/ 350 h 3397"/>
              <a:gd name="T72" fmla="*/ 3501 w 3503"/>
              <a:gd name="T73" fmla="*/ 342 h 339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3503"/>
              <a:gd name="T112" fmla="*/ 0 h 3397"/>
              <a:gd name="T113" fmla="*/ 3503 w 3503"/>
              <a:gd name="T114" fmla="*/ 3397 h 339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3503" h="3397">
                <a:moveTo>
                  <a:pt x="3501" y="342"/>
                </a:moveTo>
                <a:lnTo>
                  <a:pt x="3503" y="0"/>
                </a:lnTo>
                <a:lnTo>
                  <a:pt x="0" y="0"/>
                </a:lnTo>
                <a:lnTo>
                  <a:pt x="0" y="3397"/>
                </a:lnTo>
                <a:lnTo>
                  <a:pt x="356" y="3397"/>
                </a:lnTo>
                <a:lnTo>
                  <a:pt x="377" y="3182"/>
                </a:lnTo>
                <a:lnTo>
                  <a:pt x="408" y="2976"/>
                </a:lnTo>
                <a:lnTo>
                  <a:pt x="447" y="2780"/>
                </a:lnTo>
                <a:lnTo>
                  <a:pt x="494" y="2593"/>
                </a:lnTo>
                <a:lnTo>
                  <a:pt x="548" y="2416"/>
                </a:lnTo>
                <a:lnTo>
                  <a:pt x="611" y="2248"/>
                </a:lnTo>
                <a:lnTo>
                  <a:pt x="680" y="2089"/>
                </a:lnTo>
                <a:lnTo>
                  <a:pt x="756" y="1938"/>
                </a:lnTo>
                <a:lnTo>
                  <a:pt x="838" y="1795"/>
                </a:lnTo>
                <a:lnTo>
                  <a:pt x="926" y="1661"/>
                </a:lnTo>
                <a:lnTo>
                  <a:pt x="1019" y="1534"/>
                </a:lnTo>
                <a:lnTo>
                  <a:pt x="1117" y="1416"/>
                </a:lnTo>
                <a:lnTo>
                  <a:pt x="1219" y="1305"/>
                </a:lnTo>
                <a:lnTo>
                  <a:pt x="1327" y="1201"/>
                </a:lnTo>
                <a:lnTo>
                  <a:pt x="1437" y="1104"/>
                </a:lnTo>
                <a:lnTo>
                  <a:pt x="1551" y="1014"/>
                </a:lnTo>
                <a:lnTo>
                  <a:pt x="1668" y="931"/>
                </a:lnTo>
                <a:lnTo>
                  <a:pt x="1787" y="854"/>
                </a:lnTo>
                <a:lnTo>
                  <a:pt x="1909" y="784"/>
                </a:lnTo>
                <a:lnTo>
                  <a:pt x="2032" y="719"/>
                </a:lnTo>
                <a:lnTo>
                  <a:pt x="2157" y="661"/>
                </a:lnTo>
                <a:lnTo>
                  <a:pt x="2282" y="608"/>
                </a:lnTo>
                <a:lnTo>
                  <a:pt x="2409" y="561"/>
                </a:lnTo>
                <a:lnTo>
                  <a:pt x="2535" y="518"/>
                </a:lnTo>
                <a:lnTo>
                  <a:pt x="2661" y="481"/>
                </a:lnTo>
                <a:lnTo>
                  <a:pt x="2786" y="448"/>
                </a:lnTo>
                <a:lnTo>
                  <a:pt x="2910" y="421"/>
                </a:lnTo>
                <a:lnTo>
                  <a:pt x="3033" y="397"/>
                </a:lnTo>
                <a:lnTo>
                  <a:pt x="3154" y="377"/>
                </a:lnTo>
                <a:lnTo>
                  <a:pt x="3272" y="362"/>
                </a:lnTo>
                <a:lnTo>
                  <a:pt x="3388" y="350"/>
                </a:lnTo>
                <a:lnTo>
                  <a:pt x="3501" y="342"/>
                </a:lnTo>
                <a:close/>
              </a:path>
            </a:pathLst>
          </a:custGeom>
          <a:solidFill>
            <a:srgbClr val="DDDDDD"/>
          </a:solidFill>
          <a:ln w="9525">
            <a:noFill/>
            <a:round/>
            <a:headEnd/>
            <a:tailEnd/>
          </a:ln>
        </p:spPr>
        <p:txBody>
          <a:bodyPr/>
          <a:lstStyle/>
          <a:p>
            <a:endParaRPr lang="de-AT"/>
          </a:p>
        </p:txBody>
      </p:sp>
      <p:sp>
        <p:nvSpPr>
          <p:cNvPr id="13" name="Rectangle 4"/>
          <p:cNvSpPr txBox="1">
            <a:spLocks noChangeArrowheads="1"/>
          </p:cNvSpPr>
          <p:nvPr/>
        </p:nvSpPr>
        <p:spPr bwMode="auto">
          <a:xfrm>
            <a:off x="528638" y="1989138"/>
            <a:ext cx="7243762" cy="1104900"/>
          </a:xfrm>
          <a:prstGeom prst="rect">
            <a:avLst/>
          </a:prstGeom>
          <a:noFill/>
          <a:ln w="9525" algn="ctr">
            <a:noFill/>
            <a:miter lim="800000"/>
            <a:headEnd/>
            <a:tailEnd/>
          </a:ln>
        </p:spPr>
        <p:txBody>
          <a:bodyPr vert="horz" wrap="square" lIns="90000" tIns="45720" rIns="90000" bIns="45720" numCol="1" anchor="b" anchorCtr="0" compatLnSpc="1">
            <a:prstTxWarp prst="textNoShape">
              <a:avLst/>
            </a:prstTxWarp>
          </a:bodyPr>
          <a:lstStyle/>
          <a:p>
            <a:pPr lvl="0" eaLnBrk="0" hangingPunct="0">
              <a:defRPr/>
            </a:pPr>
            <a:r>
              <a:rPr lang="en-US" sz="2800" dirty="0"/>
              <a:t>Bosnia and Herzegovina Growth-Oriented Local Development (GOLD) Project</a:t>
            </a:r>
            <a:endParaRPr kumimoji="0" lang="en-GB" sz="2800" b="0" i="0" u="none" strike="noStrike" kern="0" cap="none" spc="0" normalizeH="0" baseline="0" noProof="0" dirty="0" smtClean="0">
              <a:ln>
                <a:noFill/>
              </a:ln>
              <a:solidFill>
                <a:srgbClr val="000000"/>
              </a:solidFill>
              <a:effectLst/>
              <a:uLnTx/>
              <a:uFillTx/>
              <a:latin typeface="Arial"/>
              <a:ea typeface="+mj-ea"/>
              <a:cs typeface="+mj-cs"/>
            </a:endParaRPr>
          </a:p>
        </p:txBody>
      </p:sp>
      <p:sp>
        <p:nvSpPr>
          <p:cNvPr id="14" name="Rectangle 5"/>
          <p:cNvSpPr txBox="1">
            <a:spLocks noChangeArrowheads="1"/>
          </p:cNvSpPr>
          <p:nvPr/>
        </p:nvSpPr>
        <p:spPr bwMode="auto">
          <a:xfrm>
            <a:off x="474663" y="3324225"/>
            <a:ext cx="4879975" cy="1522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spcBef>
                <a:spcPct val="20000"/>
              </a:spcBef>
              <a:buClr>
                <a:schemeClr val="hlink"/>
              </a:buClr>
              <a:defRPr/>
            </a:pPr>
            <a:r>
              <a:rPr lang="en-US" b="1" kern="0" dirty="0" smtClean="0"/>
              <a:t>Best Practices and Experiences in Financing Employment</a:t>
            </a:r>
          </a:p>
          <a:p>
            <a:pPr>
              <a:spcBef>
                <a:spcPct val="20000"/>
              </a:spcBef>
              <a:buClr>
                <a:schemeClr val="hlink"/>
              </a:buClr>
              <a:defRPr/>
            </a:pPr>
            <a:endParaRPr lang="en-GB" kern="0" dirty="0" smtClean="0">
              <a:latin typeface="+mn-lt"/>
            </a:endParaRPr>
          </a:p>
          <a:p>
            <a:pPr>
              <a:spcBef>
                <a:spcPct val="20000"/>
              </a:spcBef>
              <a:buClr>
                <a:schemeClr val="hlink"/>
              </a:buClr>
              <a:defRPr/>
            </a:pPr>
            <a:r>
              <a:rPr lang="en-GB" b="1" kern="0" dirty="0" smtClean="0">
                <a:latin typeface="+mn-lt"/>
              </a:rPr>
              <a:t>July 1, 2014</a:t>
            </a:r>
            <a:endParaRPr lang="en-US" b="1" kern="0" dirty="0"/>
          </a:p>
        </p:txBody>
      </p:sp>
      <p:pic>
        <p:nvPicPr>
          <p:cNvPr id="6" name="Picture 8" descr="http://wallpaperstock.net/bosnia-and-herzegovina-flag_wallpapers_32931_1920x120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8332" y="4174430"/>
            <a:ext cx="2686830" cy="167926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279401"/>
            <a:ext cx="140089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74663" y="5959221"/>
            <a:ext cx="4876800" cy="461665"/>
          </a:xfrm>
          <a:prstGeom prst="rect">
            <a:avLst/>
          </a:prstGeom>
          <a:noFill/>
        </p:spPr>
        <p:txBody>
          <a:bodyPr wrap="square" rtlCol="0">
            <a:spAutoFit/>
          </a:bodyPr>
          <a:lstStyle/>
          <a:p>
            <a:r>
              <a:rPr lang="en-US" sz="1200" dirty="0" smtClean="0"/>
              <a:t>The GOLD project is made possible through the assistance of the American and Swedish people.</a:t>
            </a:r>
            <a:endParaRPr lang="en-US"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343400"/>
          </a:xfrm>
        </p:spPr>
        <p:txBody>
          <a:bodyPr/>
          <a:lstStyle/>
          <a:p>
            <a:r>
              <a:rPr lang="en-US" b="1" dirty="0" smtClean="0"/>
              <a:t>In Summary:</a:t>
            </a:r>
          </a:p>
          <a:p>
            <a:endParaRPr lang="en-US" dirty="0"/>
          </a:p>
          <a:p>
            <a:pPr marL="457200" indent="-457200">
              <a:buFont typeface="Arial" panose="020B0604020202020204" pitchFamily="34" charset="0"/>
              <a:buChar char="•"/>
            </a:pPr>
            <a:r>
              <a:rPr lang="en-US" dirty="0" smtClean="0"/>
              <a:t>Creation of jobs requires investment…and not just from the international community.  The public and private sectors, as well as academia have the responsibility to participate;</a:t>
            </a:r>
          </a:p>
          <a:p>
            <a:pPr marL="457200" indent="-457200">
              <a:buFont typeface="Arial" panose="020B0604020202020204" pitchFamily="34" charset="0"/>
              <a:buChar char="•"/>
            </a:pPr>
            <a:r>
              <a:rPr lang="en-US" dirty="0" smtClean="0"/>
              <a:t>Innovative approaches to financing employment are the key.  These may include linking available resource pools into an overall incentive program that promotes on-demand employment in targeted sectors and among targeted groups.</a:t>
            </a:r>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279401"/>
            <a:ext cx="140089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9173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s4.mm.bing.net/th?id=H.5065064679342703&amp;pid=1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895600"/>
            <a:ext cx="2693987" cy="269398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228600"/>
            <a:ext cx="1295401" cy="126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06460" y="6172200"/>
            <a:ext cx="6929440" cy="553998"/>
          </a:xfrm>
          <a:prstGeom prst="rect">
            <a:avLst/>
          </a:prstGeom>
          <a:noFill/>
        </p:spPr>
        <p:txBody>
          <a:bodyPr wrap="square" rtlCol="0">
            <a:spAutoFit/>
          </a:bodyPr>
          <a:lstStyle/>
          <a:p>
            <a:r>
              <a:rPr lang="en-US" sz="1000" dirty="0" smtClean="0"/>
              <a:t>The views expressed in this presentation do not necessarily reflect those of the United States Agency for International Development, the United States Government, the Government of the Kingdom of Sweden, or the Swedish International Development Cooperation Agency.</a:t>
            </a:r>
            <a:endParaRPr lang="en-US" sz="1000" dirty="0"/>
          </a:p>
        </p:txBody>
      </p:sp>
    </p:spTree>
    <p:extLst>
      <p:ext uri="{BB962C8B-B14F-4D97-AF65-F5344CB8AC3E}">
        <p14:creationId xmlns:p14="http://schemas.microsoft.com/office/powerpoint/2010/main" val="1883754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4191000"/>
          </a:xfrm>
        </p:spPr>
        <p:txBody>
          <a:bodyPr/>
          <a:lstStyle/>
          <a:p>
            <a:r>
              <a:rPr lang="en-US" dirty="0" smtClean="0"/>
              <a:t>A variety of stakeholders have the responsibility to find creative ways to finance employment:</a:t>
            </a:r>
          </a:p>
          <a:p>
            <a:pPr marL="457200" indent="-457200">
              <a:buFont typeface="Arial" panose="020B0604020202020204" pitchFamily="34" charset="0"/>
              <a:buChar char="•"/>
            </a:pPr>
            <a:r>
              <a:rPr lang="en-US" dirty="0" smtClean="0"/>
              <a:t>Public Sector</a:t>
            </a:r>
          </a:p>
          <a:p>
            <a:pPr marL="457200" indent="-457200">
              <a:buFont typeface="Arial" panose="020B0604020202020204" pitchFamily="34" charset="0"/>
              <a:buChar char="•"/>
            </a:pPr>
            <a:r>
              <a:rPr lang="en-US" dirty="0" smtClean="0"/>
              <a:t>Private Sector</a:t>
            </a:r>
          </a:p>
          <a:p>
            <a:pPr marL="457200" indent="-457200">
              <a:buFont typeface="Arial" panose="020B0604020202020204" pitchFamily="34" charset="0"/>
              <a:buChar char="•"/>
            </a:pPr>
            <a:r>
              <a:rPr lang="en-US" dirty="0" smtClean="0"/>
              <a:t>Academia</a:t>
            </a:r>
          </a:p>
          <a:p>
            <a:pPr marL="457200" indent="-457200">
              <a:buFont typeface="Arial" panose="020B0604020202020204" pitchFamily="34" charset="0"/>
              <a:buChar char="•"/>
            </a:pPr>
            <a:endParaRPr lang="en-US" dirty="0"/>
          </a:p>
          <a:p>
            <a:pPr marL="0" indent="0"/>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279401"/>
            <a:ext cx="140089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5082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343400"/>
          </a:xfrm>
        </p:spPr>
        <p:txBody>
          <a:bodyPr/>
          <a:lstStyle/>
          <a:p>
            <a:pPr marL="457200" indent="-457200">
              <a:buFont typeface="Arial" panose="020B0604020202020204" pitchFamily="34" charset="0"/>
              <a:buChar char="•"/>
            </a:pPr>
            <a:r>
              <a:rPr lang="en-US" sz="2400" b="1" dirty="0" smtClean="0"/>
              <a:t>School-to-Work programs </a:t>
            </a:r>
            <a:r>
              <a:rPr lang="en-US" sz="2400" dirty="0" smtClean="0"/>
              <a:t>that match industry needs with specific skills that can be offered by students transitioning from school to the workplace.  Usually supported by academia and the private sector.</a:t>
            </a:r>
          </a:p>
          <a:p>
            <a:pPr marL="457200" indent="-457200">
              <a:buFont typeface="Arial" panose="020B0604020202020204" pitchFamily="34" charset="0"/>
              <a:buChar char="•"/>
            </a:pPr>
            <a:r>
              <a:rPr lang="en-US" sz="2400" b="1" dirty="0" smtClean="0"/>
              <a:t>Internships</a:t>
            </a:r>
            <a:r>
              <a:rPr lang="en-US" sz="2400" dirty="0" smtClean="0"/>
              <a:t> that leverage financial support from the public and private sectors, as well as expertise from academia.</a:t>
            </a:r>
          </a:p>
          <a:p>
            <a:pPr marL="457200" indent="-457200">
              <a:buFont typeface="Arial" panose="020B0604020202020204" pitchFamily="34" charset="0"/>
              <a:buChar char="•"/>
            </a:pPr>
            <a:r>
              <a:rPr lang="en-US" sz="2400" b="1" dirty="0" smtClean="0"/>
              <a:t>On-demand skills development programs </a:t>
            </a:r>
            <a:r>
              <a:rPr lang="en-US" sz="2400" dirty="0" smtClean="0"/>
              <a:t>that matches the skills needed by specific companies to employment once the skills are obtained.  This is typically supported by international organizations, training providers and/or the private sector.</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279401"/>
            <a:ext cx="140089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4939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4191000"/>
          </a:xfrm>
        </p:spPr>
        <p:txBody>
          <a:bodyPr/>
          <a:lstStyle/>
          <a:p>
            <a:pPr marL="457200" indent="-457200">
              <a:buFont typeface="Arial" panose="020B0604020202020204" pitchFamily="34" charset="0"/>
              <a:buChar char="•"/>
            </a:pPr>
            <a:r>
              <a:rPr lang="en-US" b="1" dirty="0" smtClean="0"/>
              <a:t>First-Time Workers </a:t>
            </a:r>
            <a:r>
              <a:rPr lang="en-US" dirty="0" smtClean="0"/>
              <a:t>programs that link internships, on-demand skills development, and financial incentives.</a:t>
            </a:r>
          </a:p>
          <a:p>
            <a:pPr marL="457200" indent="-457200">
              <a:buFont typeface="Arial" panose="020B0604020202020204" pitchFamily="34" charset="0"/>
              <a:buChar char="•"/>
            </a:pPr>
            <a:r>
              <a:rPr lang="en-US" b="1" dirty="0" smtClean="0"/>
              <a:t>Sector-Specific programs </a:t>
            </a:r>
            <a:r>
              <a:rPr lang="en-US" dirty="0" smtClean="0"/>
              <a:t>that build capacity in specific areas of potential economic growth, linking public and private sector financing with strong academic partnerships.</a:t>
            </a:r>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279401"/>
            <a:ext cx="140089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31495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343400"/>
          </a:xfrm>
        </p:spPr>
        <p:txBody>
          <a:bodyPr/>
          <a:lstStyle/>
          <a:p>
            <a:r>
              <a:rPr lang="en-US" dirty="0" smtClean="0"/>
              <a:t>Process Steps in Financing Employment:</a:t>
            </a:r>
          </a:p>
          <a:p>
            <a:pPr marL="514350" indent="-514350">
              <a:buAutoNum type="arabicPeriod"/>
            </a:pPr>
            <a:r>
              <a:rPr lang="en-US" dirty="0" smtClean="0"/>
              <a:t>Determine the sectors/verticals and niche industries on which to focus (Value Proposition);</a:t>
            </a:r>
          </a:p>
          <a:p>
            <a:pPr marL="514350" indent="-514350">
              <a:buAutoNum type="arabicPeriod"/>
            </a:pPr>
            <a:r>
              <a:rPr lang="en-US" dirty="0" smtClean="0"/>
              <a:t>Determine current alignment of workforce skills and identify gaps;</a:t>
            </a:r>
          </a:p>
          <a:p>
            <a:pPr marL="514350" indent="-514350">
              <a:buAutoNum type="arabicPeriod"/>
            </a:pPr>
            <a:r>
              <a:rPr lang="en-US" dirty="0" smtClean="0"/>
              <a:t>Develop employment programs to address gaps;</a:t>
            </a:r>
          </a:p>
          <a:p>
            <a:pPr marL="514350" indent="-514350">
              <a:buAutoNum type="arabicPeriod"/>
            </a:pPr>
            <a:r>
              <a:rPr lang="en-US" dirty="0" smtClean="0"/>
              <a:t>Create demand-driven programs that link skills development and employment;</a:t>
            </a:r>
          </a:p>
          <a:p>
            <a:pPr marL="514350" indent="-514350">
              <a:buAutoNum type="arabicPeriod"/>
            </a:pPr>
            <a:r>
              <a:rPr lang="en-US" dirty="0" smtClean="0"/>
              <a:t>Identify and engage financing sources to promote employment.</a:t>
            </a:r>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279401"/>
            <a:ext cx="140089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2305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343400"/>
          </a:xfrm>
        </p:spPr>
        <p:txBody>
          <a:bodyPr/>
          <a:lstStyle/>
          <a:p>
            <a:r>
              <a:rPr lang="en-US" dirty="0" smtClean="0"/>
              <a:t>Potential Types of Financing for Employment:</a:t>
            </a:r>
          </a:p>
          <a:p>
            <a:pPr marL="457200" indent="-457200">
              <a:buFont typeface="Arial" panose="020B0604020202020204" pitchFamily="34" charset="0"/>
              <a:buChar char="•"/>
            </a:pPr>
            <a:r>
              <a:rPr lang="en-US" dirty="0" smtClean="0"/>
              <a:t>Government-supported salary subsidies (Jordan, Singapore, Brazil);</a:t>
            </a:r>
          </a:p>
          <a:p>
            <a:pPr marL="457200" indent="-457200">
              <a:buFont typeface="Arial" panose="020B0604020202020204" pitchFamily="34" charset="0"/>
              <a:buChar char="•"/>
            </a:pPr>
            <a:r>
              <a:rPr lang="en-US" dirty="0" smtClean="0"/>
              <a:t>Tax breaks for companies that hire new workers (Jordan, Brazil, Thailand, New Zealand);</a:t>
            </a:r>
          </a:p>
          <a:p>
            <a:pPr marL="457200" indent="-457200">
              <a:buFont typeface="Arial" panose="020B0604020202020204" pitchFamily="34" charset="0"/>
              <a:buChar char="•"/>
            </a:pPr>
            <a:r>
              <a:rPr lang="en-US" dirty="0" smtClean="0"/>
              <a:t>Creation of Enterprise Funds that provide financing based on employment of new or displaced workers (Jordan);</a:t>
            </a:r>
          </a:p>
          <a:p>
            <a:pPr marL="457200" indent="-457200">
              <a:buFont typeface="Arial" panose="020B0604020202020204" pitchFamily="34" charset="0"/>
              <a:buChar char="•"/>
            </a:pPr>
            <a:r>
              <a:rPr lang="en-US" dirty="0" smtClean="0"/>
              <a:t>Loan Guarantee Programs that link low interest loans for job creation opportunities and reduce the risk for banks (USA)</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279401"/>
            <a:ext cx="140089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2411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81200"/>
            <a:ext cx="8229600" cy="4343400"/>
          </a:xfrm>
        </p:spPr>
        <p:txBody>
          <a:bodyPr/>
          <a:lstStyle/>
          <a:p>
            <a:r>
              <a:rPr lang="en-US" b="1" dirty="0" err="1" smtClean="0"/>
              <a:t>BiH</a:t>
            </a:r>
            <a:r>
              <a:rPr lang="en-US" b="1" dirty="0" smtClean="0"/>
              <a:t> Example  (Public Sector, Private Sector, Donor Organizations)</a:t>
            </a:r>
          </a:p>
          <a:p>
            <a:endParaRPr lang="en-US" dirty="0" smtClean="0"/>
          </a:p>
          <a:p>
            <a:r>
              <a:rPr lang="en-US" dirty="0" smtClean="0"/>
              <a:t>Financing for employment has focused on the creation of linkages (co-funding) from municipalities, development agencies, international partners, and companies.</a:t>
            </a: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279401"/>
            <a:ext cx="140089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1682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133600"/>
            <a:ext cx="8229600" cy="4038600"/>
          </a:xfrm>
        </p:spPr>
        <p:txBody>
          <a:bodyPr/>
          <a:lstStyle/>
          <a:p>
            <a:r>
              <a:rPr lang="en-US" b="1" dirty="0" smtClean="0"/>
              <a:t>Slovenian Example (Financial Sector)</a:t>
            </a:r>
            <a:endParaRPr lang="en-US" dirty="0" smtClean="0"/>
          </a:p>
          <a:p>
            <a:r>
              <a:rPr lang="en-US" dirty="0" smtClean="0"/>
              <a:t>The European Investment Bank finances employment in the following ways:</a:t>
            </a:r>
          </a:p>
          <a:p>
            <a:pPr marL="457200" indent="-457200">
              <a:buFont typeface="Arial" panose="020B0604020202020204" pitchFamily="34" charset="0"/>
              <a:buChar char="•"/>
            </a:pPr>
            <a:r>
              <a:rPr lang="en-US" dirty="0" smtClean="0"/>
              <a:t>Loans for SME and midcaps through partner financial institutions;</a:t>
            </a:r>
          </a:p>
          <a:p>
            <a:pPr marL="457200" indent="-457200">
              <a:buFont typeface="Arial" panose="020B0604020202020204" pitchFamily="34" charset="0"/>
              <a:buChar char="•"/>
            </a:pPr>
            <a:r>
              <a:rPr lang="en-US" dirty="0" smtClean="0"/>
              <a:t>Credit line for investment and job creation in renewable energy and energy efficiency;</a:t>
            </a:r>
          </a:p>
          <a:p>
            <a:pPr marL="457200" indent="-457200">
              <a:buFont typeface="Arial" panose="020B0604020202020204" pitchFamily="34" charset="0"/>
              <a:buChar char="•"/>
            </a:pPr>
            <a:r>
              <a:rPr lang="en-US" dirty="0" smtClean="0"/>
              <a:t>Support for R&amp;D activities in the amount of 90 million Euro, which provides financing for high value job creation</a:t>
            </a:r>
          </a:p>
          <a:p>
            <a:pPr marL="457200" indent="-457200">
              <a:buFont typeface="Arial" panose="020B0604020202020204" pitchFamily="34" charset="0"/>
              <a:buChar char="•"/>
            </a:pPr>
            <a:endParaRPr lang="en-US"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279401"/>
            <a:ext cx="140089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7949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obs for USA"/>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3276600"/>
            <a:ext cx="3213100" cy="179715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886200" y="2667000"/>
            <a:ext cx="5105400" cy="3539430"/>
          </a:xfrm>
          <a:prstGeom prst="rect">
            <a:avLst/>
          </a:prstGeom>
        </p:spPr>
        <p:txBody>
          <a:bodyPr wrap="square">
            <a:spAutoFit/>
          </a:bodyPr>
          <a:lstStyle/>
          <a:p>
            <a:r>
              <a:rPr lang="en-US" sz="1600" dirty="0" smtClean="0"/>
              <a:t>Starbucks </a:t>
            </a:r>
            <a:r>
              <a:rPr lang="en-US" sz="1600" dirty="0"/>
              <a:t>teamed up with the Opportunity Finance Network® (OFN) to create and sustain </a:t>
            </a:r>
            <a:r>
              <a:rPr lang="en-US" sz="1600" dirty="0" smtClean="0"/>
              <a:t>jobs under the Create </a:t>
            </a:r>
            <a:r>
              <a:rPr lang="en-US" sz="1600" dirty="0"/>
              <a:t>Jobs for U.S.A. Program. It provides capital grants to select Community Development Financial Institutions (CDFIs). The CDFIs then provide financing to underserved community businesses which include small business loans, community center financing, housing project financing and microfinance</a:t>
            </a:r>
            <a:r>
              <a:rPr lang="en-US" sz="1600" dirty="0" smtClean="0"/>
              <a:t>.</a:t>
            </a:r>
          </a:p>
          <a:p>
            <a:endParaRPr lang="en-US" sz="1600" dirty="0"/>
          </a:p>
          <a:p>
            <a:r>
              <a:rPr lang="en-US" sz="1600" dirty="0"/>
              <a:t>The Starbucks Foundation has </a:t>
            </a:r>
            <a:r>
              <a:rPr lang="en-US" sz="1600" dirty="0" smtClean="0"/>
              <a:t>seeded this </a:t>
            </a:r>
            <a:r>
              <a:rPr lang="en-US" sz="1600" dirty="0"/>
              <a:t>project with a $5 million </a:t>
            </a:r>
            <a:r>
              <a:rPr lang="en-US" sz="1600" dirty="0" smtClean="0"/>
              <a:t>donation, but accepts donations to increase its size and scope. </a:t>
            </a:r>
            <a:r>
              <a:rPr lang="en-US" sz="1600" dirty="0"/>
              <a:t>Donations are being accepted at Starbucks company-operated stores and </a:t>
            </a:r>
            <a:r>
              <a:rPr lang="en-US" sz="1600" dirty="0" smtClean="0"/>
              <a:t>online. </a:t>
            </a:r>
            <a:endParaRPr lang="en-US" sz="1600" dirty="0"/>
          </a:p>
        </p:txBody>
      </p:sp>
      <p:sp>
        <p:nvSpPr>
          <p:cNvPr id="4" name="TextBox 3"/>
          <p:cNvSpPr txBox="1"/>
          <p:nvPr/>
        </p:nvSpPr>
        <p:spPr>
          <a:xfrm>
            <a:off x="990600" y="2082225"/>
            <a:ext cx="7620000" cy="584775"/>
          </a:xfrm>
          <a:prstGeom prst="rect">
            <a:avLst/>
          </a:prstGeom>
          <a:noFill/>
        </p:spPr>
        <p:txBody>
          <a:bodyPr wrap="square" rtlCol="0">
            <a:spAutoFit/>
          </a:bodyPr>
          <a:lstStyle/>
          <a:p>
            <a:r>
              <a:rPr lang="en-US" sz="3200" b="1" dirty="0" smtClean="0"/>
              <a:t>USA Example (Private Sector)</a:t>
            </a:r>
            <a:endParaRPr lang="en-US" sz="3200" b="1" dirty="0"/>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279401"/>
            <a:ext cx="140089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4345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cdb2004171l">
  <a:themeElements>
    <a:clrScheme name="170Gp_natural_light 2">
      <a:dk1>
        <a:srgbClr val="000000"/>
      </a:dk1>
      <a:lt1>
        <a:srgbClr val="FFFFFF"/>
      </a:lt1>
      <a:dk2>
        <a:srgbClr val="333399"/>
      </a:dk2>
      <a:lt2>
        <a:srgbClr val="C0C0C0"/>
      </a:lt2>
      <a:accent1>
        <a:srgbClr val="2EA9B6"/>
      </a:accent1>
      <a:accent2>
        <a:srgbClr val="F1900F"/>
      </a:accent2>
      <a:accent3>
        <a:srgbClr val="FFFFFF"/>
      </a:accent3>
      <a:accent4>
        <a:srgbClr val="000000"/>
      </a:accent4>
      <a:accent5>
        <a:srgbClr val="ADD1D7"/>
      </a:accent5>
      <a:accent6>
        <a:srgbClr val="DA820C"/>
      </a:accent6>
      <a:hlink>
        <a:srgbClr val="CC3300"/>
      </a:hlink>
      <a:folHlink>
        <a:srgbClr val="0066CC"/>
      </a:folHlink>
    </a:clrScheme>
    <a:fontScheme name="170Gp_natural_ligh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70Gp_natural_light 1">
        <a:dk1>
          <a:srgbClr val="000000"/>
        </a:dk1>
        <a:lt1>
          <a:srgbClr val="FFFFFF"/>
        </a:lt1>
        <a:dk2>
          <a:srgbClr val="632769"/>
        </a:dk2>
        <a:lt2>
          <a:srgbClr val="DDDDDD"/>
        </a:lt2>
        <a:accent1>
          <a:srgbClr val="8B8DE1"/>
        </a:accent1>
        <a:accent2>
          <a:srgbClr val="FF997D"/>
        </a:accent2>
        <a:accent3>
          <a:srgbClr val="FFFFFF"/>
        </a:accent3>
        <a:accent4>
          <a:srgbClr val="000000"/>
        </a:accent4>
        <a:accent5>
          <a:srgbClr val="C4C5EE"/>
        </a:accent5>
        <a:accent6>
          <a:srgbClr val="E78A71"/>
        </a:accent6>
        <a:hlink>
          <a:srgbClr val="58AFD2"/>
        </a:hlink>
        <a:folHlink>
          <a:srgbClr val="BFDF63"/>
        </a:folHlink>
      </a:clrScheme>
      <a:clrMap bg1="lt1" tx1="dk1" bg2="lt2" tx2="dk2" accent1="accent1" accent2="accent2" accent3="accent3" accent4="accent4" accent5="accent5" accent6="accent6" hlink="hlink" folHlink="folHlink"/>
    </a:extraClrScheme>
    <a:extraClrScheme>
      <a:clrScheme name="170Gp_natural_light 2">
        <a:dk1>
          <a:srgbClr val="000000"/>
        </a:dk1>
        <a:lt1>
          <a:srgbClr val="FFFFFF"/>
        </a:lt1>
        <a:dk2>
          <a:srgbClr val="333399"/>
        </a:dk2>
        <a:lt2>
          <a:srgbClr val="C0C0C0"/>
        </a:lt2>
        <a:accent1>
          <a:srgbClr val="2EA9B6"/>
        </a:accent1>
        <a:accent2>
          <a:srgbClr val="F1900F"/>
        </a:accent2>
        <a:accent3>
          <a:srgbClr val="FFFFFF"/>
        </a:accent3>
        <a:accent4>
          <a:srgbClr val="000000"/>
        </a:accent4>
        <a:accent5>
          <a:srgbClr val="ADD1D7"/>
        </a:accent5>
        <a:accent6>
          <a:srgbClr val="DA820C"/>
        </a:accent6>
        <a:hlink>
          <a:srgbClr val="CC3300"/>
        </a:hlink>
        <a:folHlink>
          <a:srgbClr val="0066CC"/>
        </a:folHlink>
      </a:clrScheme>
      <a:clrMap bg1="lt1" tx1="dk1" bg2="lt2" tx2="dk2" accent1="accent1" accent2="accent2" accent3="accent3" accent4="accent4" accent5="accent5" accent6="accent6" hlink="hlink" folHlink="folHlink"/>
    </a:extraClrScheme>
    <a:extraClrScheme>
      <a:clrScheme name="170Gp_natural_light 3">
        <a:dk1>
          <a:srgbClr val="000000"/>
        </a:dk1>
        <a:lt1>
          <a:srgbClr val="FFFFFF"/>
        </a:lt1>
        <a:dk2>
          <a:srgbClr val="26728A"/>
        </a:dk2>
        <a:lt2>
          <a:srgbClr val="DDDDDD"/>
        </a:lt2>
        <a:accent1>
          <a:srgbClr val="E29B3C"/>
        </a:accent1>
        <a:accent2>
          <a:srgbClr val="B2B2B2"/>
        </a:accent2>
        <a:accent3>
          <a:srgbClr val="FFFFFF"/>
        </a:accent3>
        <a:accent4>
          <a:srgbClr val="000000"/>
        </a:accent4>
        <a:accent5>
          <a:srgbClr val="EECBAF"/>
        </a:accent5>
        <a:accent6>
          <a:srgbClr val="A1A1A1"/>
        </a:accent6>
        <a:hlink>
          <a:srgbClr val="7DA0D3"/>
        </a:hlink>
        <a:folHlink>
          <a:srgbClr val="B2E38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cdb2004171l</Template>
  <TotalTime>7561</TotalTime>
  <Words>619</Words>
  <Application>Microsoft Office PowerPoint</Application>
  <PresentationFormat>On-screen Show (4:3)</PresentationFormat>
  <Paragraphs>42</Paragraphs>
  <Slides>11</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11</vt:i4>
      </vt:variant>
    </vt:vector>
  </HeadingPairs>
  <TitlesOfParts>
    <vt:vector size="21" baseType="lpstr">
      <vt:lpstr>Antique Olive</vt:lpstr>
      <vt:lpstr>Arial</vt:lpstr>
      <vt:lpstr>Calibri</vt:lpstr>
      <vt:lpstr>Franklin Gothic Heavy</vt:lpstr>
      <vt:lpstr>Perpetua Titling MT</vt:lpstr>
      <vt:lpstr>Tunga</vt:lpstr>
      <vt:lpstr>Wingdings</vt:lpstr>
      <vt:lpstr>cdb2004171l</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Tetra Tech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Ahmed.Hassan</dc:creator>
  <cp:lastModifiedBy>USAID SIDA GOLD 5</cp:lastModifiedBy>
  <cp:revision>590</cp:revision>
  <cp:lastPrinted>2014-02-03T08:05:59Z</cp:lastPrinted>
  <dcterms:created xsi:type="dcterms:W3CDTF">2010-10-15T08:04:18Z</dcterms:created>
  <dcterms:modified xsi:type="dcterms:W3CDTF">2014-06-30T11:20:45Z</dcterms:modified>
</cp:coreProperties>
</file>